
<file path=[Content_Types].xml><?xml version="1.0" encoding="utf-8"?>
<Types xmlns="http://schemas.openxmlformats.org/package/2006/content-types">
  <Default Extension="emf" ContentType="image/x-emf"/>
  <Default Extension="gif" ContentType="image/gif"/>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slides/slide130.xml" ContentType="application/vnd.openxmlformats-officedocument.presentationml.slide+xml"/>
  <Override PartName="/ppt/slides/slide131.xml" ContentType="application/vnd.openxmlformats-officedocument.presentationml.slide+xml"/>
  <Override PartName="/ppt/slides/slide132.xml" ContentType="application/vnd.openxmlformats-officedocument.presentationml.slide+xml"/>
  <Override PartName="/ppt/slides/slide133.xml" ContentType="application/vnd.openxmlformats-officedocument.presentationml.slide+xml"/>
  <Override PartName="/ppt/slides/slide134.xml" ContentType="application/vnd.openxmlformats-officedocument.presentationml.slide+xml"/>
  <Override PartName="/ppt/slides/slide135.xml" ContentType="application/vnd.openxmlformats-officedocument.presentationml.slide+xml"/>
  <Override PartName="/ppt/slides/slide136.xml" ContentType="application/vnd.openxmlformats-officedocument.presentationml.slide+xml"/>
  <Override PartName="/ppt/slides/slide137.xml" ContentType="application/vnd.openxmlformats-officedocument.presentationml.slide+xml"/>
  <Override PartName="/ppt/slides/slide138.xml" ContentType="application/vnd.openxmlformats-officedocument.presentationml.slide+xml"/>
  <Override PartName="/ppt/slides/slide139.xml" ContentType="application/vnd.openxmlformats-officedocument.presentationml.slide+xml"/>
  <Override PartName="/ppt/slides/slide140.xml" ContentType="application/vnd.openxmlformats-officedocument.presentationml.slide+xml"/>
  <Override PartName="/ppt/slides/slide141.xml" ContentType="application/vnd.openxmlformats-officedocument.presentationml.slide+xml"/>
  <Override PartName="/ppt/slides/slide142.xml" ContentType="application/vnd.openxmlformats-officedocument.presentationml.slide+xml"/>
  <Override PartName="/ppt/slides/slide143.xml" ContentType="application/vnd.openxmlformats-officedocument.presentationml.slide+xml"/>
  <Override PartName="/ppt/slides/slide144.xml" ContentType="application/vnd.openxmlformats-officedocument.presentationml.slide+xml"/>
  <Override PartName="/ppt/slides/slide145.xml" ContentType="application/vnd.openxmlformats-officedocument.presentationml.slide+xml"/>
  <Override PartName="/ppt/slides/slide146.xml" ContentType="application/vnd.openxmlformats-officedocument.presentationml.slide+xml"/>
  <Override PartName="/ppt/slides/slide147.xml" ContentType="application/vnd.openxmlformats-officedocument.presentationml.slide+xml"/>
  <Override PartName="/ppt/slides/slide148.xml" ContentType="application/vnd.openxmlformats-officedocument.presentationml.slide+xml"/>
  <Override PartName="/ppt/slides/slide149.xml" ContentType="application/vnd.openxmlformats-officedocument.presentationml.slide+xml"/>
  <Override PartName="/ppt/slides/slide150.xml" ContentType="application/vnd.openxmlformats-officedocument.presentationml.slide+xml"/>
  <Override PartName="/ppt/slides/slide151.xml" ContentType="application/vnd.openxmlformats-officedocument.presentationml.slide+xml"/>
  <Override PartName="/ppt/slides/slide152.xml" ContentType="application/vnd.openxmlformats-officedocument.presentationml.slide+xml"/>
  <Override PartName="/ppt/slides/slide153.xml" ContentType="application/vnd.openxmlformats-officedocument.presentationml.slide+xml"/>
  <Override PartName="/ppt/slides/slide154.xml" ContentType="application/vnd.openxmlformats-officedocument.presentationml.slide+xml"/>
  <Override PartName="/ppt/slides/slide155.xml" ContentType="application/vnd.openxmlformats-officedocument.presentationml.slide+xml"/>
  <Override PartName="/ppt/slides/slide156.xml" ContentType="application/vnd.openxmlformats-officedocument.presentationml.slide+xml"/>
  <Override PartName="/ppt/slides/slide157.xml" ContentType="application/vnd.openxmlformats-officedocument.presentationml.slide+xml"/>
  <Override PartName="/ppt/slides/slide158.xml" ContentType="application/vnd.openxmlformats-officedocument.presentationml.slide+xml"/>
  <Override PartName="/ppt/slides/slide159.xml" ContentType="application/vnd.openxmlformats-officedocument.presentationml.slide+xml"/>
  <Override PartName="/ppt/slides/slide160.xml" ContentType="application/vnd.openxmlformats-officedocument.presentationml.slide+xml"/>
  <Override PartName="/ppt/slides/slide161.xml" ContentType="application/vnd.openxmlformats-officedocument.presentationml.slide+xml"/>
  <Override PartName="/ppt/slides/slide162.xml" ContentType="application/vnd.openxmlformats-officedocument.presentationml.slide+xml"/>
  <Override PartName="/ppt/slides/slide163.xml" ContentType="application/vnd.openxmlformats-officedocument.presentationml.slide+xml"/>
  <Override PartName="/ppt/slides/slide164.xml" ContentType="application/vnd.openxmlformats-officedocument.presentationml.slide+xml"/>
  <Override PartName="/ppt/slides/slide165.xml" ContentType="application/vnd.openxmlformats-officedocument.presentationml.slide+xml"/>
  <Override PartName="/ppt/slides/slide166.xml" ContentType="application/vnd.openxmlformats-officedocument.presentationml.slide+xml"/>
  <Override PartName="/ppt/slides/slide167.xml" ContentType="application/vnd.openxmlformats-officedocument.presentationml.slide+xml"/>
  <Override PartName="/ppt/slides/slide168.xml" ContentType="application/vnd.openxmlformats-officedocument.presentationml.slide+xml"/>
  <Override PartName="/ppt/slides/slide169.xml" ContentType="application/vnd.openxmlformats-officedocument.presentationml.slide+xml"/>
  <Override PartName="/ppt/slides/slide170.xml" ContentType="application/vnd.openxmlformats-officedocument.presentationml.slide+xml"/>
  <Override PartName="/ppt/slides/slide171.xml" ContentType="application/vnd.openxmlformats-officedocument.presentationml.slide+xml"/>
  <Override PartName="/ppt/slides/slide172.xml" ContentType="application/vnd.openxmlformats-officedocument.presentationml.slide+xml"/>
  <Override PartName="/ppt/slides/slide173.xml" ContentType="application/vnd.openxmlformats-officedocument.presentationml.slide+xml"/>
  <Override PartName="/ppt/slides/slide174.xml" ContentType="application/vnd.openxmlformats-officedocument.presentationml.slide+xml"/>
  <Override PartName="/ppt/slides/slide175.xml" ContentType="application/vnd.openxmlformats-officedocument.presentationml.slide+xml"/>
  <Override PartName="/ppt/slides/slide176.xml" ContentType="application/vnd.openxmlformats-officedocument.presentationml.slide+xml"/>
  <Override PartName="/ppt/slides/slide177.xml" ContentType="application/vnd.openxmlformats-officedocument.presentationml.slide+xml"/>
  <Override PartName="/ppt/slides/slide178.xml" ContentType="application/vnd.openxmlformats-officedocument.presentationml.slide+xml"/>
  <Override PartName="/ppt/slides/slide179.xml" ContentType="application/vnd.openxmlformats-officedocument.presentationml.slide+xml"/>
  <Override PartName="/ppt/slides/slide180.xml" ContentType="application/vnd.openxmlformats-officedocument.presentationml.slide+xml"/>
  <Override PartName="/ppt/slides/slide181.xml" ContentType="application/vnd.openxmlformats-officedocument.presentationml.slide+xml"/>
  <Override PartName="/ppt/slides/slide182.xml" ContentType="application/vnd.openxmlformats-officedocument.presentationml.slide+xml"/>
  <Override PartName="/ppt/slides/slide183.xml" ContentType="application/vnd.openxmlformats-officedocument.presentationml.slide+xml"/>
  <Override PartName="/ppt/slides/slide184.xml" ContentType="application/vnd.openxmlformats-officedocument.presentationml.slide+xml"/>
  <Override PartName="/ppt/slides/slide185.xml" ContentType="application/vnd.openxmlformats-officedocument.presentationml.slide+xml"/>
  <Override PartName="/ppt/slides/slide186.xml" ContentType="application/vnd.openxmlformats-officedocument.presentationml.slide+xml"/>
  <Override PartName="/ppt/slides/slide187.xml" ContentType="application/vnd.openxmlformats-officedocument.presentationml.slide+xml"/>
  <Override PartName="/ppt/slides/slide188.xml" ContentType="application/vnd.openxmlformats-officedocument.presentationml.slide+xml"/>
  <Override PartName="/ppt/slides/slide189.xml" ContentType="application/vnd.openxmlformats-officedocument.presentationml.slide+xml"/>
  <Override PartName="/ppt/slides/slide190.xml" ContentType="application/vnd.openxmlformats-officedocument.presentationml.slide+xml"/>
  <Override PartName="/ppt/slides/slide191.xml" ContentType="application/vnd.openxmlformats-officedocument.presentationml.slide+xml"/>
  <Override PartName="/ppt/slides/slide192.xml" ContentType="application/vnd.openxmlformats-officedocument.presentationml.slide+xml"/>
  <Override PartName="/ppt/slides/slide193.xml" ContentType="application/vnd.openxmlformats-officedocument.presentationml.slide+xml"/>
  <Override PartName="/ppt/slides/slide194.xml" ContentType="application/vnd.openxmlformats-officedocument.presentationml.slide+xml"/>
  <Override PartName="/ppt/slides/slide195.xml" ContentType="application/vnd.openxmlformats-officedocument.presentationml.slide+xml"/>
  <Override PartName="/ppt/slides/slide196.xml" ContentType="application/vnd.openxmlformats-officedocument.presentationml.slide+xml"/>
  <Override PartName="/ppt/slides/slide197.xml" ContentType="application/vnd.openxmlformats-officedocument.presentationml.slide+xml"/>
  <Override PartName="/ppt/slides/slide198.xml" ContentType="application/vnd.openxmlformats-officedocument.presentationml.slide+xml"/>
  <Override PartName="/ppt/slides/slide199.xml" ContentType="application/vnd.openxmlformats-officedocument.presentationml.slide+xml"/>
  <Override PartName="/ppt/slides/slide200.xml" ContentType="application/vnd.openxmlformats-officedocument.presentationml.slide+xml"/>
  <Override PartName="/ppt/slides/slide201.xml" ContentType="application/vnd.openxmlformats-officedocument.presentationml.slide+xml"/>
  <Override PartName="/ppt/slides/slide202.xml" ContentType="application/vnd.openxmlformats-officedocument.presentationml.slide+xml"/>
  <Override PartName="/ppt/slides/slide203.xml" ContentType="application/vnd.openxmlformats-officedocument.presentationml.slide+xml"/>
  <Override PartName="/ppt/slides/slide204.xml" ContentType="application/vnd.openxmlformats-officedocument.presentationml.slide+xml"/>
  <Override PartName="/ppt/slides/slide205.xml" ContentType="application/vnd.openxmlformats-officedocument.presentationml.slide+xml"/>
  <Override PartName="/ppt/slides/slide206.xml" ContentType="application/vnd.openxmlformats-officedocument.presentationml.slide+xml"/>
  <Override PartName="/ppt/slides/slide207.xml" ContentType="application/vnd.openxmlformats-officedocument.presentationml.slide+xml"/>
  <Override PartName="/ppt/slides/slide208.xml" ContentType="application/vnd.openxmlformats-officedocument.presentationml.slide+xml"/>
  <Override PartName="/ppt/slides/slide209.xml" ContentType="application/vnd.openxmlformats-officedocument.presentationml.slide+xml"/>
  <Override PartName="/ppt/slides/slide210.xml" ContentType="application/vnd.openxmlformats-officedocument.presentationml.slide+xml"/>
  <Override PartName="/ppt/slides/slide211.xml" ContentType="application/vnd.openxmlformats-officedocument.presentationml.slide+xml"/>
  <Override PartName="/ppt/slides/slide212.xml" ContentType="application/vnd.openxmlformats-officedocument.presentationml.slide+xml"/>
  <Override PartName="/ppt/slides/slide213.xml" ContentType="application/vnd.openxmlformats-officedocument.presentationml.slide+xml"/>
  <Override PartName="/ppt/slides/slide214.xml" ContentType="application/vnd.openxmlformats-officedocument.presentationml.slide+xml"/>
  <Override PartName="/ppt/slides/slide215.xml" ContentType="application/vnd.openxmlformats-officedocument.presentationml.slide+xml"/>
  <Override PartName="/ppt/slides/slide216.xml" ContentType="application/vnd.openxmlformats-officedocument.presentationml.slide+xml"/>
  <Override PartName="/ppt/slides/slide217.xml" ContentType="application/vnd.openxmlformats-officedocument.presentationml.slide+xml"/>
  <Override PartName="/ppt/slides/slide218.xml" ContentType="application/vnd.openxmlformats-officedocument.presentationml.slide+xml"/>
  <Override PartName="/ppt/slides/slide219.xml" ContentType="application/vnd.openxmlformats-officedocument.presentationml.slide+xml"/>
  <Override PartName="/ppt/slides/slide22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1" r:id="rId1"/>
    <p:sldMasterId id="2147484189" r:id="rId2"/>
  </p:sldMasterIdLst>
  <p:notesMasterIdLst>
    <p:notesMasterId r:id="rId223"/>
  </p:notesMasterIdLst>
  <p:handoutMasterIdLst>
    <p:handoutMasterId r:id="rId224"/>
  </p:handoutMasterIdLst>
  <p:sldIdLst>
    <p:sldId id="4943" r:id="rId3"/>
    <p:sldId id="4652" r:id="rId4"/>
    <p:sldId id="4653" r:id="rId5"/>
    <p:sldId id="4654" r:id="rId6"/>
    <p:sldId id="4655" r:id="rId7"/>
    <p:sldId id="4656" r:id="rId8"/>
    <p:sldId id="4784" r:id="rId9"/>
    <p:sldId id="4785" r:id="rId10"/>
    <p:sldId id="4657" r:id="rId11"/>
    <p:sldId id="4660" r:id="rId12"/>
    <p:sldId id="4666" r:id="rId13"/>
    <p:sldId id="4665" r:id="rId14"/>
    <p:sldId id="4664" r:id="rId15"/>
    <p:sldId id="4663" r:id="rId16"/>
    <p:sldId id="4662" r:id="rId17"/>
    <p:sldId id="4670" r:id="rId18"/>
    <p:sldId id="4675" r:id="rId19"/>
    <p:sldId id="4674" r:id="rId20"/>
    <p:sldId id="4673" r:id="rId21"/>
    <p:sldId id="4672" r:id="rId22"/>
    <p:sldId id="4677" r:id="rId23"/>
    <p:sldId id="4680" r:id="rId24"/>
    <p:sldId id="4786" r:id="rId25"/>
    <p:sldId id="4787" r:id="rId26"/>
    <p:sldId id="4683" r:id="rId27"/>
    <p:sldId id="4686" r:id="rId28"/>
    <p:sldId id="4693" r:id="rId29"/>
    <p:sldId id="4696" r:id="rId30"/>
    <p:sldId id="4702" r:id="rId31"/>
    <p:sldId id="4701" r:id="rId32"/>
    <p:sldId id="4700" r:id="rId33"/>
    <p:sldId id="4699" r:id="rId34"/>
    <p:sldId id="4698" r:id="rId35"/>
    <p:sldId id="4705" r:id="rId36"/>
    <p:sldId id="4788" r:id="rId37"/>
    <p:sldId id="4789" r:id="rId38"/>
    <p:sldId id="4709" r:id="rId39"/>
    <p:sldId id="4712" r:id="rId40"/>
    <p:sldId id="4717" r:id="rId41"/>
    <p:sldId id="4720" r:id="rId42"/>
    <p:sldId id="4725" r:id="rId43"/>
    <p:sldId id="4724" r:id="rId44"/>
    <p:sldId id="4723" r:id="rId45"/>
    <p:sldId id="4722" r:id="rId46"/>
    <p:sldId id="4721" r:id="rId47"/>
    <p:sldId id="4729" r:id="rId48"/>
    <p:sldId id="4790" r:id="rId49"/>
    <p:sldId id="4791" r:id="rId50"/>
    <p:sldId id="4728" r:id="rId51"/>
    <p:sldId id="4732" r:id="rId52"/>
    <p:sldId id="4936" r:id="rId53"/>
    <p:sldId id="4737" r:id="rId54"/>
    <p:sldId id="4739" r:id="rId55"/>
    <p:sldId id="4745" r:id="rId56"/>
    <p:sldId id="4756" r:id="rId57"/>
    <p:sldId id="4759" r:id="rId58"/>
    <p:sldId id="4765" r:id="rId59"/>
    <p:sldId id="4764" r:id="rId60"/>
    <p:sldId id="4763" r:id="rId61"/>
    <p:sldId id="4762" r:id="rId62"/>
    <p:sldId id="4761" r:id="rId63"/>
    <p:sldId id="4793" r:id="rId64"/>
    <p:sldId id="4794" r:id="rId65"/>
    <p:sldId id="4767" r:id="rId66"/>
    <p:sldId id="4941" r:id="rId67"/>
    <p:sldId id="4772" r:id="rId68"/>
    <p:sldId id="4774" r:id="rId69"/>
    <p:sldId id="4776" r:id="rId70"/>
    <p:sldId id="4795" r:id="rId71"/>
    <p:sldId id="4783" r:id="rId72"/>
    <p:sldId id="4951" r:id="rId73"/>
    <p:sldId id="4953" r:id="rId74"/>
    <p:sldId id="4954" r:id="rId75"/>
    <p:sldId id="4798" r:id="rId76"/>
    <p:sldId id="4799" r:id="rId77"/>
    <p:sldId id="4800" r:id="rId78"/>
    <p:sldId id="4801" r:id="rId79"/>
    <p:sldId id="4802" r:id="rId80"/>
    <p:sldId id="4803" r:id="rId81"/>
    <p:sldId id="4804" r:id="rId82"/>
    <p:sldId id="4805" r:id="rId83"/>
    <p:sldId id="4806" r:id="rId84"/>
    <p:sldId id="4807" r:id="rId85"/>
    <p:sldId id="4808" r:id="rId86"/>
    <p:sldId id="4809" r:id="rId87"/>
    <p:sldId id="4810" r:id="rId88"/>
    <p:sldId id="4811" r:id="rId89"/>
    <p:sldId id="4812" r:id="rId90"/>
    <p:sldId id="4813" r:id="rId91"/>
    <p:sldId id="4814" r:id="rId92"/>
    <p:sldId id="4815" r:id="rId93"/>
    <p:sldId id="4816" r:id="rId94"/>
    <p:sldId id="4817" r:id="rId95"/>
    <p:sldId id="4818" r:id="rId96"/>
    <p:sldId id="4819" r:id="rId97"/>
    <p:sldId id="4820" r:id="rId98"/>
    <p:sldId id="4821" r:id="rId99"/>
    <p:sldId id="4942" r:id="rId100"/>
    <p:sldId id="4822" r:id="rId101"/>
    <p:sldId id="4823" r:id="rId102"/>
    <p:sldId id="4824" r:id="rId103"/>
    <p:sldId id="4825" r:id="rId104"/>
    <p:sldId id="4826" r:id="rId105"/>
    <p:sldId id="4827" r:id="rId106"/>
    <p:sldId id="4828" r:id="rId107"/>
    <p:sldId id="4829" r:id="rId108"/>
    <p:sldId id="4945" r:id="rId109"/>
    <p:sldId id="4946" r:id="rId110"/>
    <p:sldId id="4830" r:id="rId111"/>
    <p:sldId id="4831" r:id="rId112"/>
    <p:sldId id="4832" r:id="rId113"/>
    <p:sldId id="4833" r:id="rId114"/>
    <p:sldId id="4834" r:id="rId115"/>
    <p:sldId id="4835" r:id="rId116"/>
    <p:sldId id="4836" r:id="rId117"/>
    <p:sldId id="4837" r:id="rId118"/>
    <p:sldId id="4838" r:id="rId119"/>
    <p:sldId id="4839" r:id="rId120"/>
    <p:sldId id="4840" r:id="rId121"/>
    <p:sldId id="4841" r:id="rId122"/>
    <p:sldId id="4842" r:id="rId123"/>
    <p:sldId id="4843" r:id="rId124"/>
    <p:sldId id="4844" r:id="rId125"/>
    <p:sldId id="4845" r:id="rId126"/>
    <p:sldId id="4846" r:id="rId127"/>
    <p:sldId id="4847" r:id="rId128"/>
    <p:sldId id="4848" r:id="rId129"/>
    <p:sldId id="4849" r:id="rId130"/>
    <p:sldId id="4850" r:id="rId131"/>
    <p:sldId id="4851" r:id="rId132"/>
    <p:sldId id="4852" r:id="rId133"/>
    <p:sldId id="4853" r:id="rId134"/>
    <p:sldId id="4854" r:id="rId135"/>
    <p:sldId id="4855" r:id="rId136"/>
    <p:sldId id="4857" r:id="rId137"/>
    <p:sldId id="4952" r:id="rId138"/>
    <p:sldId id="4858" r:id="rId139"/>
    <p:sldId id="4859" r:id="rId140"/>
    <p:sldId id="4860" r:id="rId141"/>
    <p:sldId id="4861" r:id="rId142"/>
    <p:sldId id="4862" r:id="rId143"/>
    <p:sldId id="4863" r:id="rId144"/>
    <p:sldId id="4864" r:id="rId145"/>
    <p:sldId id="4865" r:id="rId146"/>
    <p:sldId id="4866" r:id="rId147"/>
    <p:sldId id="4867" r:id="rId148"/>
    <p:sldId id="4868" r:id="rId149"/>
    <p:sldId id="4869" r:id="rId150"/>
    <p:sldId id="4870" r:id="rId151"/>
    <p:sldId id="4871" r:id="rId152"/>
    <p:sldId id="4872" r:id="rId153"/>
    <p:sldId id="4873" r:id="rId154"/>
    <p:sldId id="4874" r:id="rId155"/>
    <p:sldId id="4875" r:id="rId156"/>
    <p:sldId id="4876" r:id="rId157"/>
    <p:sldId id="4877" r:id="rId158"/>
    <p:sldId id="4878" r:id="rId159"/>
    <p:sldId id="4879" r:id="rId160"/>
    <p:sldId id="4880" r:id="rId161"/>
    <p:sldId id="4881" r:id="rId162"/>
    <p:sldId id="4882" r:id="rId163"/>
    <p:sldId id="4883" r:id="rId164"/>
    <p:sldId id="4884" r:id="rId165"/>
    <p:sldId id="4937" r:id="rId166"/>
    <p:sldId id="4885" r:id="rId167"/>
    <p:sldId id="4886" r:id="rId168"/>
    <p:sldId id="4887" r:id="rId169"/>
    <p:sldId id="4888" r:id="rId170"/>
    <p:sldId id="4889" r:id="rId171"/>
    <p:sldId id="4890" r:id="rId172"/>
    <p:sldId id="4891" r:id="rId173"/>
    <p:sldId id="4892" r:id="rId174"/>
    <p:sldId id="4893" r:id="rId175"/>
    <p:sldId id="4894" r:id="rId176"/>
    <p:sldId id="4895" r:id="rId177"/>
    <p:sldId id="4896" r:id="rId178"/>
    <p:sldId id="4897" r:id="rId179"/>
    <p:sldId id="4898" r:id="rId180"/>
    <p:sldId id="4899" r:id="rId181"/>
    <p:sldId id="4900" r:id="rId182"/>
    <p:sldId id="4901" r:id="rId183"/>
    <p:sldId id="4902" r:id="rId184"/>
    <p:sldId id="4903" r:id="rId185"/>
    <p:sldId id="4904" r:id="rId186"/>
    <p:sldId id="4905" r:id="rId187"/>
    <p:sldId id="4906" r:id="rId188"/>
    <p:sldId id="4907" r:id="rId189"/>
    <p:sldId id="4908" r:id="rId190"/>
    <p:sldId id="4909" r:id="rId191"/>
    <p:sldId id="4910" r:id="rId192"/>
    <p:sldId id="4911" r:id="rId193"/>
    <p:sldId id="4912" r:id="rId194"/>
    <p:sldId id="4913" r:id="rId195"/>
    <p:sldId id="4914" r:id="rId196"/>
    <p:sldId id="4915" r:id="rId197"/>
    <p:sldId id="4916" r:id="rId198"/>
    <p:sldId id="4917" r:id="rId199"/>
    <p:sldId id="4918" r:id="rId200"/>
    <p:sldId id="4938" r:id="rId201"/>
    <p:sldId id="4939" r:id="rId202"/>
    <p:sldId id="4940" r:id="rId203"/>
    <p:sldId id="4921" r:id="rId204"/>
    <p:sldId id="4922" r:id="rId205"/>
    <p:sldId id="4923" r:id="rId206"/>
    <p:sldId id="4924" r:id="rId207"/>
    <p:sldId id="4925" r:id="rId208"/>
    <p:sldId id="4926" r:id="rId209"/>
    <p:sldId id="4927" r:id="rId210"/>
    <p:sldId id="4928" r:id="rId211"/>
    <p:sldId id="4948" r:id="rId212"/>
    <p:sldId id="4949" r:id="rId213"/>
    <p:sldId id="4950" r:id="rId214"/>
    <p:sldId id="4947" r:id="rId215"/>
    <p:sldId id="4796" r:id="rId216"/>
    <p:sldId id="4955" r:id="rId217"/>
    <p:sldId id="1542" r:id="rId218"/>
    <p:sldId id="1579" r:id="rId219"/>
    <p:sldId id="1580" r:id="rId220"/>
    <p:sldId id="4682" r:id="rId221"/>
    <p:sldId id="1474" r:id="rId222"/>
  </p:sldIdLst>
  <p:sldSz cx="9144000" cy="6858000" type="screen4x3"/>
  <p:notesSz cx="6858000" cy="9144000"/>
  <p:custDataLst>
    <p:tags r:id="rId225"/>
  </p:custDataLst>
  <p:defaultTextStyle>
    <a:defPPr>
      <a:defRPr lang="en-US"/>
    </a:defPPr>
    <a:lvl1pPr algn="l" rtl="0" fontAlgn="base">
      <a:spcBef>
        <a:spcPct val="20000"/>
      </a:spcBef>
      <a:spcAft>
        <a:spcPct val="0"/>
      </a:spcAft>
      <a:buClr>
        <a:schemeClr val="hlink"/>
      </a:buClr>
      <a:buSzPct val="65000"/>
      <a:buFont typeface="Wingdings" pitchFamily="2" charset="2"/>
      <a:buChar char="n"/>
      <a:defRPr sz="9600" kern="1200">
        <a:solidFill>
          <a:schemeClr val="tx1"/>
        </a:solidFill>
        <a:effectLst>
          <a:outerShdw blurRad="38100" dist="38100" dir="2700000" algn="tl">
            <a:srgbClr val="000000">
              <a:alpha val="43137"/>
            </a:srgbClr>
          </a:outerShdw>
        </a:effectLst>
        <a:latin typeface="Tahoma" pitchFamily="34" charset="0"/>
        <a:ea typeface="+mn-ea"/>
        <a:cs typeface="+mn-cs"/>
      </a:defRPr>
    </a:lvl1pPr>
    <a:lvl2pPr marL="457200" algn="l" rtl="0" fontAlgn="base">
      <a:spcBef>
        <a:spcPct val="20000"/>
      </a:spcBef>
      <a:spcAft>
        <a:spcPct val="0"/>
      </a:spcAft>
      <a:buClr>
        <a:schemeClr val="hlink"/>
      </a:buClr>
      <a:buSzPct val="65000"/>
      <a:buFont typeface="Wingdings" pitchFamily="2" charset="2"/>
      <a:buChar char="n"/>
      <a:defRPr sz="9600" kern="1200">
        <a:solidFill>
          <a:schemeClr val="tx1"/>
        </a:solidFill>
        <a:effectLst>
          <a:outerShdw blurRad="38100" dist="38100" dir="2700000" algn="tl">
            <a:srgbClr val="000000">
              <a:alpha val="43137"/>
            </a:srgbClr>
          </a:outerShdw>
        </a:effectLst>
        <a:latin typeface="Tahoma" pitchFamily="34" charset="0"/>
        <a:ea typeface="+mn-ea"/>
        <a:cs typeface="+mn-cs"/>
      </a:defRPr>
    </a:lvl2pPr>
    <a:lvl3pPr marL="914400" algn="l" rtl="0" fontAlgn="base">
      <a:spcBef>
        <a:spcPct val="20000"/>
      </a:spcBef>
      <a:spcAft>
        <a:spcPct val="0"/>
      </a:spcAft>
      <a:buClr>
        <a:schemeClr val="hlink"/>
      </a:buClr>
      <a:buSzPct val="65000"/>
      <a:buFont typeface="Wingdings" pitchFamily="2" charset="2"/>
      <a:buChar char="n"/>
      <a:defRPr sz="9600" kern="1200">
        <a:solidFill>
          <a:schemeClr val="tx1"/>
        </a:solidFill>
        <a:effectLst>
          <a:outerShdw blurRad="38100" dist="38100" dir="2700000" algn="tl">
            <a:srgbClr val="000000">
              <a:alpha val="43137"/>
            </a:srgbClr>
          </a:outerShdw>
        </a:effectLst>
        <a:latin typeface="Tahoma" pitchFamily="34" charset="0"/>
        <a:ea typeface="+mn-ea"/>
        <a:cs typeface="+mn-cs"/>
      </a:defRPr>
    </a:lvl3pPr>
    <a:lvl4pPr marL="1371600" algn="l" rtl="0" fontAlgn="base">
      <a:spcBef>
        <a:spcPct val="20000"/>
      </a:spcBef>
      <a:spcAft>
        <a:spcPct val="0"/>
      </a:spcAft>
      <a:buClr>
        <a:schemeClr val="hlink"/>
      </a:buClr>
      <a:buSzPct val="65000"/>
      <a:buFont typeface="Wingdings" pitchFamily="2" charset="2"/>
      <a:buChar char="n"/>
      <a:defRPr sz="9600" kern="1200">
        <a:solidFill>
          <a:schemeClr val="tx1"/>
        </a:solidFill>
        <a:effectLst>
          <a:outerShdw blurRad="38100" dist="38100" dir="2700000" algn="tl">
            <a:srgbClr val="000000">
              <a:alpha val="43137"/>
            </a:srgbClr>
          </a:outerShdw>
        </a:effectLst>
        <a:latin typeface="Tahoma" pitchFamily="34" charset="0"/>
        <a:ea typeface="+mn-ea"/>
        <a:cs typeface="+mn-cs"/>
      </a:defRPr>
    </a:lvl4pPr>
    <a:lvl5pPr marL="1828800" algn="l" rtl="0" fontAlgn="base">
      <a:spcBef>
        <a:spcPct val="20000"/>
      </a:spcBef>
      <a:spcAft>
        <a:spcPct val="0"/>
      </a:spcAft>
      <a:buClr>
        <a:schemeClr val="hlink"/>
      </a:buClr>
      <a:buSzPct val="65000"/>
      <a:buFont typeface="Wingdings" pitchFamily="2" charset="2"/>
      <a:buChar char="n"/>
      <a:defRPr sz="9600" kern="1200">
        <a:solidFill>
          <a:schemeClr val="tx1"/>
        </a:solidFill>
        <a:effectLst>
          <a:outerShdw blurRad="38100" dist="38100" dir="2700000" algn="tl">
            <a:srgbClr val="000000">
              <a:alpha val="43137"/>
            </a:srgbClr>
          </a:outerShdw>
        </a:effectLst>
        <a:latin typeface="Tahoma" pitchFamily="34" charset="0"/>
        <a:ea typeface="+mn-ea"/>
        <a:cs typeface="+mn-cs"/>
      </a:defRPr>
    </a:lvl5pPr>
    <a:lvl6pPr marL="2286000" algn="l" defTabSz="914400" rtl="0" eaLnBrk="1" latinLnBrk="0" hangingPunct="1">
      <a:defRPr sz="9600" kern="1200">
        <a:solidFill>
          <a:schemeClr val="tx1"/>
        </a:solidFill>
        <a:effectLst>
          <a:outerShdw blurRad="38100" dist="38100" dir="2700000" algn="tl">
            <a:srgbClr val="000000">
              <a:alpha val="43137"/>
            </a:srgbClr>
          </a:outerShdw>
        </a:effectLst>
        <a:latin typeface="Tahoma" pitchFamily="34" charset="0"/>
        <a:ea typeface="+mn-ea"/>
        <a:cs typeface="+mn-cs"/>
      </a:defRPr>
    </a:lvl6pPr>
    <a:lvl7pPr marL="2743200" algn="l" defTabSz="914400" rtl="0" eaLnBrk="1" latinLnBrk="0" hangingPunct="1">
      <a:defRPr sz="9600" kern="1200">
        <a:solidFill>
          <a:schemeClr val="tx1"/>
        </a:solidFill>
        <a:effectLst>
          <a:outerShdw blurRad="38100" dist="38100" dir="2700000" algn="tl">
            <a:srgbClr val="000000">
              <a:alpha val="43137"/>
            </a:srgbClr>
          </a:outerShdw>
        </a:effectLst>
        <a:latin typeface="Tahoma" pitchFamily="34" charset="0"/>
        <a:ea typeface="+mn-ea"/>
        <a:cs typeface="+mn-cs"/>
      </a:defRPr>
    </a:lvl7pPr>
    <a:lvl8pPr marL="3200400" algn="l" defTabSz="914400" rtl="0" eaLnBrk="1" latinLnBrk="0" hangingPunct="1">
      <a:defRPr sz="9600" kern="1200">
        <a:solidFill>
          <a:schemeClr val="tx1"/>
        </a:solidFill>
        <a:effectLst>
          <a:outerShdw blurRad="38100" dist="38100" dir="2700000" algn="tl">
            <a:srgbClr val="000000">
              <a:alpha val="43137"/>
            </a:srgbClr>
          </a:outerShdw>
        </a:effectLst>
        <a:latin typeface="Tahoma" pitchFamily="34" charset="0"/>
        <a:ea typeface="+mn-ea"/>
        <a:cs typeface="+mn-cs"/>
      </a:defRPr>
    </a:lvl8pPr>
    <a:lvl9pPr marL="3657600" algn="l" defTabSz="914400" rtl="0" eaLnBrk="1" latinLnBrk="0" hangingPunct="1">
      <a:defRPr sz="9600" kern="1200">
        <a:solidFill>
          <a:schemeClr val="tx1"/>
        </a:solidFill>
        <a:effectLst>
          <a:outerShdw blurRad="38100" dist="38100" dir="2700000" algn="tl">
            <a:srgbClr val="000000">
              <a:alpha val="43137"/>
            </a:srgbClr>
          </a:outerShdw>
        </a:effectLst>
        <a:latin typeface="Tahoma"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5050"/>
    <a:srgbClr val="FF99FF"/>
    <a:srgbClr val="66FFFF"/>
    <a:srgbClr val="CC99FF"/>
    <a:srgbClr val="FF00FF"/>
    <a:srgbClr val="FFCC99"/>
    <a:srgbClr val="9900FF"/>
    <a:srgbClr val="99FFCC"/>
    <a:srgbClr val="996600"/>
    <a:srgbClr val="99663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0127" autoAdjust="0"/>
    <p:restoredTop sz="97694" autoAdjust="0"/>
  </p:normalViewPr>
  <p:slideViewPr>
    <p:cSldViewPr>
      <p:cViewPr varScale="1">
        <p:scale>
          <a:sx n="106" d="100"/>
          <a:sy n="106" d="100"/>
        </p:scale>
        <p:origin x="5712" y="114"/>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54336"/>
    </p:cViewPr>
  </p:sorterViewPr>
  <p:gridSpacing cx="76200" cy="76200"/>
</p:viewPr>
</file>

<file path=ppt/_rels/presentation.xml.rels><?xml version="1.0" encoding="UTF-8" standalone="yes"?>
<Relationships xmlns="http://schemas.openxmlformats.org/package/2006/relationships"><Relationship Id="rId117" Type="http://schemas.openxmlformats.org/officeDocument/2006/relationships/slide" Target="slides/slide115.xml"/><Relationship Id="rId21" Type="http://schemas.openxmlformats.org/officeDocument/2006/relationships/slide" Target="slides/slide19.xml"/><Relationship Id="rId42" Type="http://schemas.openxmlformats.org/officeDocument/2006/relationships/slide" Target="slides/slide40.xml"/><Relationship Id="rId63" Type="http://schemas.openxmlformats.org/officeDocument/2006/relationships/slide" Target="slides/slide61.xml"/><Relationship Id="rId84" Type="http://schemas.openxmlformats.org/officeDocument/2006/relationships/slide" Target="slides/slide82.xml"/><Relationship Id="rId138" Type="http://schemas.openxmlformats.org/officeDocument/2006/relationships/slide" Target="slides/slide136.xml"/><Relationship Id="rId159" Type="http://schemas.openxmlformats.org/officeDocument/2006/relationships/slide" Target="slides/slide157.xml"/><Relationship Id="rId170" Type="http://schemas.openxmlformats.org/officeDocument/2006/relationships/slide" Target="slides/slide168.xml"/><Relationship Id="rId191" Type="http://schemas.openxmlformats.org/officeDocument/2006/relationships/slide" Target="slides/slide189.xml"/><Relationship Id="rId205" Type="http://schemas.openxmlformats.org/officeDocument/2006/relationships/slide" Target="slides/slide203.xml"/><Relationship Id="rId226" Type="http://schemas.openxmlformats.org/officeDocument/2006/relationships/presProps" Target="presProps.xml"/><Relationship Id="rId107" Type="http://schemas.openxmlformats.org/officeDocument/2006/relationships/slide" Target="slides/slide105.xml"/><Relationship Id="rId11" Type="http://schemas.openxmlformats.org/officeDocument/2006/relationships/slide" Target="slides/slide9.xml"/><Relationship Id="rId32" Type="http://schemas.openxmlformats.org/officeDocument/2006/relationships/slide" Target="slides/slide30.xml"/><Relationship Id="rId53" Type="http://schemas.openxmlformats.org/officeDocument/2006/relationships/slide" Target="slides/slide51.xml"/><Relationship Id="rId74" Type="http://schemas.openxmlformats.org/officeDocument/2006/relationships/slide" Target="slides/slide72.xml"/><Relationship Id="rId128" Type="http://schemas.openxmlformats.org/officeDocument/2006/relationships/slide" Target="slides/slide126.xml"/><Relationship Id="rId149" Type="http://schemas.openxmlformats.org/officeDocument/2006/relationships/slide" Target="slides/slide147.xml"/><Relationship Id="rId5" Type="http://schemas.openxmlformats.org/officeDocument/2006/relationships/slide" Target="slides/slide3.xml"/><Relationship Id="rId95" Type="http://schemas.openxmlformats.org/officeDocument/2006/relationships/slide" Target="slides/slide93.xml"/><Relationship Id="rId160" Type="http://schemas.openxmlformats.org/officeDocument/2006/relationships/slide" Target="slides/slide158.xml"/><Relationship Id="rId181" Type="http://schemas.openxmlformats.org/officeDocument/2006/relationships/slide" Target="slides/slide179.xml"/><Relationship Id="rId216" Type="http://schemas.openxmlformats.org/officeDocument/2006/relationships/slide" Target="slides/slide214.xml"/><Relationship Id="rId22" Type="http://schemas.openxmlformats.org/officeDocument/2006/relationships/slide" Target="slides/slide20.xml"/><Relationship Id="rId27" Type="http://schemas.openxmlformats.org/officeDocument/2006/relationships/slide" Target="slides/slide25.xml"/><Relationship Id="rId43" Type="http://schemas.openxmlformats.org/officeDocument/2006/relationships/slide" Target="slides/slide41.xml"/><Relationship Id="rId48" Type="http://schemas.openxmlformats.org/officeDocument/2006/relationships/slide" Target="slides/slide46.xml"/><Relationship Id="rId64" Type="http://schemas.openxmlformats.org/officeDocument/2006/relationships/slide" Target="slides/slide62.xml"/><Relationship Id="rId69" Type="http://schemas.openxmlformats.org/officeDocument/2006/relationships/slide" Target="slides/slide67.xml"/><Relationship Id="rId113" Type="http://schemas.openxmlformats.org/officeDocument/2006/relationships/slide" Target="slides/slide111.xml"/><Relationship Id="rId118" Type="http://schemas.openxmlformats.org/officeDocument/2006/relationships/slide" Target="slides/slide116.xml"/><Relationship Id="rId134" Type="http://schemas.openxmlformats.org/officeDocument/2006/relationships/slide" Target="slides/slide132.xml"/><Relationship Id="rId139" Type="http://schemas.openxmlformats.org/officeDocument/2006/relationships/slide" Target="slides/slide137.xml"/><Relationship Id="rId80" Type="http://schemas.openxmlformats.org/officeDocument/2006/relationships/slide" Target="slides/slide78.xml"/><Relationship Id="rId85" Type="http://schemas.openxmlformats.org/officeDocument/2006/relationships/slide" Target="slides/slide83.xml"/><Relationship Id="rId150" Type="http://schemas.openxmlformats.org/officeDocument/2006/relationships/slide" Target="slides/slide148.xml"/><Relationship Id="rId155" Type="http://schemas.openxmlformats.org/officeDocument/2006/relationships/slide" Target="slides/slide153.xml"/><Relationship Id="rId171" Type="http://schemas.openxmlformats.org/officeDocument/2006/relationships/slide" Target="slides/slide169.xml"/><Relationship Id="rId176" Type="http://schemas.openxmlformats.org/officeDocument/2006/relationships/slide" Target="slides/slide174.xml"/><Relationship Id="rId192" Type="http://schemas.openxmlformats.org/officeDocument/2006/relationships/slide" Target="slides/slide190.xml"/><Relationship Id="rId197" Type="http://schemas.openxmlformats.org/officeDocument/2006/relationships/slide" Target="slides/slide195.xml"/><Relationship Id="rId206" Type="http://schemas.openxmlformats.org/officeDocument/2006/relationships/slide" Target="slides/slide204.xml"/><Relationship Id="rId227" Type="http://schemas.openxmlformats.org/officeDocument/2006/relationships/viewProps" Target="viewProps.xml"/><Relationship Id="rId201" Type="http://schemas.openxmlformats.org/officeDocument/2006/relationships/slide" Target="slides/slide199.xml"/><Relationship Id="rId222" Type="http://schemas.openxmlformats.org/officeDocument/2006/relationships/slide" Target="slides/slide220.xml"/><Relationship Id="rId12" Type="http://schemas.openxmlformats.org/officeDocument/2006/relationships/slide" Target="slides/slide10.xml"/><Relationship Id="rId17" Type="http://schemas.openxmlformats.org/officeDocument/2006/relationships/slide" Target="slides/slide15.xml"/><Relationship Id="rId33" Type="http://schemas.openxmlformats.org/officeDocument/2006/relationships/slide" Target="slides/slide31.xml"/><Relationship Id="rId38" Type="http://schemas.openxmlformats.org/officeDocument/2006/relationships/slide" Target="slides/slide36.xml"/><Relationship Id="rId59" Type="http://schemas.openxmlformats.org/officeDocument/2006/relationships/slide" Target="slides/slide57.xml"/><Relationship Id="rId103" Type="http://schemas.openxmlformats.org/officeDocument/2006/relationships/slide" Target="slides/slide101.xml"/><Relationship Id="rId108" Type="http://schemas.openxmlformats.org/officeDocument/2006/relationships/slide" Target="slides/slide106.xml"/><Relationship Id="rId124" Type="http://schemas.openxmlformats.org/officeDocument/2006/relationships/slide" Target="slides/slide122.xml"/><Relationship Id="rId129" Type="http://schemas.openxmlformats.org/officeDocument/2006/relationships/slide" Target="slides/slide127.xml"/><Relationship Id="rId54" Type="http://schemas.openxmlformats.org/officeDocument/2006/relationships/slide" Target="slides/slide52.xml"/><Relationship Id="rId70" Type="http://schemas.openxmlformats.org/officeDocument/2006/relationships/slide" Target="slides/slide68.xml"/><Relationship Id="rId75" Type="http://schemas.openxmlformats.org/officeDocument/2006/relationships/slide" Target="slides/slide73.xml"/><Relationship Id="rId91" Type="http://schemas.openxmlformats.org/officeDocument/2006/relationships/slide" Target="slides/slide89.xml"/><Relationship Id="rId96" Type="http://schemas.openxmlformats.org/officeDocument/2006/relationships/slide" Target="slides/slide94.xml"/><Relationship Id="rId140" Type="http://schemas.openxmlformats.org/officeDocument/2006/relationships/slide" Target="slides/slide138.xml"/><Relationship Id="rId145" Type="http://schemas.openxmlformats.org/officeDocument/2006/relationships/slide" Target="slides/slide143.xml"/><Relationship Id="rId161" Type="http://schemas.openxmlformats.org/officeDocument/2006/relationships/slide" Target="slides/slide159.xml"/><Relationship Id="rId166" Type="http://schemas.openxmlformats.org/officeDocument/2006/relationships/slide" Target="slides/slide164.xml"/><Relationship Id="rId182" Type="http://schemas.openxmlformats.org/officeDocument/2006/relationships/slide" Target="slides/slide180.xml"/><Relationship Id="rId187" Type="http://schemas.openxmlformats.org/officeDocument/2006/relationships/slide" Target="slides/slide185.xml"/><Relationship Id="rId217" Type="http://schemas.openxmlformats.org/officeDocument/2006/relationships/slide" Target="slides/slide215.xml"/><Relationship Id="rId1" Type="http://schemas.openxmlformats.org/officeDocument/2006/relationships/slideMaster" Target="slideMasters/slideMaster1.xml"/><Relationship Id="rId6" Type="http://schemas.openxmlformats.org/officeDocument/2006/relationships/slide" Target="slides/slide4.xml"/><Relationship Id="rId212" Type="http://schemas.openxmlformats.org/officeDocument/2006/relationships/slide" Target="slides/slide210.xml"/><Relationship Id="rId23" Type="http://schemas.openxmlformats.org/officeDocument/2006/relationships/slide" Target="slides/slide21.xml"/><Relationship Id="rId28" Type="http://schemas.openxmlformats.org/officeDocument/2006/relationships/slide" Target="slides/slide26.xml"/><Relationship Id="rId49" Type="http://schemas.openxmlformats.org/officeDocument/2006/relationships/slide" Target="slides/slide47.xml"/><Relationship Id="rId114" Type="http://schemas.openxmlformats.org/officeDocument/2006/relationships/slide" Target="slides/slide112.xml"/><Relationship Id="rId119" Type="http://schemas.openxmlformats.org/officeDocument/2006/relationships/slide" Target="slides/slide117.xml"/><Relationship Id="rId44" Type="http://schemas.openxmlformats.org/officeDocument/2006/relationships/slide" Target="slides/slide42.xml"/><Relationship Id="rId60" Type="http://schemas.openxmlformats.org/officeDocument/2006/relationships/slide" Target="slides/slide58.xml"/><Relationship Id="rId65" Type="http://schemas.openxmlformats.org/officeDocument/2006/relationships/slide" Target="slides/slide63.xml"/><Relationship Id="rId81" Type="http://schemas.openxmlformats.org/officeDocument/2006/relationships/slide" Target="slides/slide79.xml"/><Relationship Id="rId86" Type="http://schemas.openxmlformats.org/officeDocument/2006/relationships/slide" Target="slides/slide84.xml"/><Relationship Id="rId130" Type="http://schemas.openxmlformats.org/officeDocument/2006/relationships/slide" Target="slides/slide128.xml"/><Relationship Id="rId135" Type="http://schemas.openxmlformats.org/officeDocument/2006/relationships/slide" Target="slides/slide133.xml"/><Relationship Id="rId151" Type="http://schemas.openxmlformats.org/officeDocument/2006/relationships/slide" Target="slides/slide149.xml"/><Relationship Id="rId156" Type="http://schemas.openxmlformats.org/officeDocument/2006/relationships/slide" Target="slides/slide154.xml"/><Relationship Id="rId177" Type="http://schemas.openxmlformats.org/officeDocument/2006/relationships/slide" Target="slides/slide175.xml"/><Relationship Id="rId198" Type="http://schemas.openxmlformats.org/officeDocument/2006/relationships/slide" Target="slides/slide196.xml"/><Relationship Id="rId172" Type="http://schemas.openxmlformats.org/officeDocument/2006/relationships/slide" Target="slides/slide170.xml"/><Relationship Id="rId193" Type="http://schemas.openxmlformats.org/officeDocument/2006/relationships/slide" Target="slides/slide191.xml"/><Relationship Id="rId202" Type="http://schemas.openxmlformats.org/officeDocument/2006/relationships/slide" Target="slides/slide200.xml"/><Relationship Id="rId207" Type="http://schemas.openxmlformats.org/officeDocument/2006/relationships/slide" Target="slides/slide205.xml"/><Relationship Id="rId223" Type="http://schemas.openxmlformats.org/officeDocument/2006/relationships/notesMaster" Target="notesMasters/notesMaster1.xml"/><Relationship Id="rId228" Type="http://schemas.openxmlformats.org/officeDocument/2006/relationships/theme" Target="theme/theme1.xml"/><Relationship Id="rId13" Type="http://schemas.openxmlformats.org/officeDocument/2006/relationships/slide" Target="slides/slide11.xml"/><Relationship Id="rId18" Type="http://schemas.openxmlformats.org/officeDocument/2006/relationships/slide" Target="slides/slide16.xml"/><Relationship Id="rId39" Type="http://schemas.openxmlformats.org/officeDocument/2006/relationships/slide" Target="slides/slide37.xml"/><Relationship Id="rId109" Type="http://schemas.openxmlformats.org/officeDocument/2006/relationships/slide" Target="slides/slide107.xml"/><Relationship Id="rId34" Type="http://schemas.openxmlformats.org/officeDocument/2006/relationships/slide" Target="slides/slide32.xml"/><Relationship Id="rId50" Type="http://schemas.openxmlformats.org/officeDocument/2006/relationships/slide" Target="slides/slide48.xml"/><Relationship Id="rId55" Type="http://schemas.openxmlformats.org/officeDocument/2006/relationships/slide" Target="slides/slide53.xml"/><Relationship Id="rId76" Type="http://schemas.openxmlformats.org/officeDocument/2006/relationships/slide" Target="slides/slide74.xml"/><Relationship Id="rId97" Type="http://schemas.openxmlformats.org/officeDocument/2006/relationships/slide" Target="slides/slide95.xml"/><Relationship Id="rId104" Type="http://schemas.openxmlformats.org/officeDocument/2006/relationships/slide" Target="slides/slide102.xml"/><Relationship Id="rId120" Type="http://schemas.openxmlformats.org/officeDocument/2006/relationships/slide" Target="slides/slide118.xml"/><Relationship Id="rId125" Type="http://schemas.openxmlformats.org/officeDocument/2006/relationships/slide" Target="slides/slide123.xml"/><Relationship Id="rId141" Type="http://schemas.openxmlformats.org/officeDocument/2006/relationships/slide" Target="slides/slide139.xml"/><Relationship Id="rId146" Type="http://schemas.openxmlformats.org/officeDocument/2006/relationships/slide" Target="slides/slide144.xml"/><Relationship Id="rId167" Type="http://schemas.openxmlformats.org/officeDocument/2006/relationships/slide" Target="slides/slide165.xml"/><Relationship Id="rId188" Type="http://schemas.openxmlformats.org/officeDocument/2006/relationships/slide" Target="slides/slide186.xml"/><Relationship Id="rId7" Type="http://schemas.openxmlformats.org/officeDocument/2006/relationships/slide" Target="slides/slide5.xml"/><Relationship Id="rId71" Type="http://schemas.openxmlformats.org/officeDocument/2006/relationships/slide" Target="slides/slide69.xml"/><Relationship Id="rId92" Type="http://schemas.openxmlformats.org/officeDocument/2006/relationships/slide" Target="slides/slide90.xml"/><Relationship Id="rId162" Type="http://schemas.openxmlformats.org/officeDocument/2006/relationships/slide" Target="slides/slide160.xml"/><Relationship Id="rId183" Type="http://schemas.openxmlformats.org/officeDocument/2006/relationships/slide" Target="slides/slide181.xml"/><Relationship Id="rId213" Type="http://schemas.openxmlformats.org/officeDocument/2006/relationships/slide" Target="slides/slide211.xml"/><Relationship Id="rId218" Type="http://schemas.openxmlformats.org/officeDocument/2006/relationships/slide" Target="slides/slide216.xml"/><Relationship Id="rId2" Type="http://schemas.openxmlformats.org/officeDocument/2006/relationships/slideMaster" Target="slideMasters/slideMaster2.xml"/><Relationship Id="rId29" Type="http://schemas.openxmlformats.org/officeDocument/2006/relationships/slide" Target="slides/slide27.xml"/><Relationship Id="rId24" Type="http://schemas.openxmlformats.org/officeDocument/2006/relationships/slide" Target="slides/slide22.xml"/><Relationship Id="rId40" Type="http://schemas.openxmlformats.org/officeDocument/2006/relationships/slide" Target="slides/slide38.xml"/><Relationship Id="rId45" Type="http://schemas.openxmlformats.org/officeDocument/2006/relationships/slide" Target="slides/slide43.xml"/><Relationship Id="rId66" Type="http://schemas.openxmlformats.org/officeDocument/2006/relationships/slide" Target="slides/slide64.xml"/><Relationship Id="rId87" Type="http://schemas.openxmlformats.org/officeDocument/2006/relationships/slide" Target="slides/slide85.xml"/><Relationship Id="rId110" Type="http://schemas.openxmlformats.org/officeDocument/2006/relationships/slide" Target="slides/slide108.xml"/><Relationship Id="rId115" Type="http://schemas.openxmlformats.org/officeDocument/2006/relationships/slide" Target="slides/slide113.xml"/><Relationship Id="rId131" Type="http://schemas.openxmlformats.org/officeDocument/2006/relationships/slide" Target="slides/slide129.xml"/><Relationship Id="rId136" Type="http://schemas.openxmlformats.org/officeDocument/2006/relationships/slide" Target="slides/slide134.xml"/><Relationship Id="rId157" Type="http://schemas.openxmlformats.org/officeDocument/2006/relationships/slide" Target="slides/slide155.xml"/><Relationship Id="rId178" Type="http://schemas.openxmlformats.org/officeDocument/2006/relationships/slide" Target="slides/slide176.xml"/><Relationship Id="rId61" Type="http://schemas.openxmlformats.org/officeDocument/2006/relationships/slide" Target="slides/slide59.xml"/><Relationship Id="rId82" Type="http://schemas.openxmlformats.org/officeDocument/2006/relationships/slide" Target="slides/slide80.xml"/><Relationship Id="rId152" Type="http://schemas.openxmlformats.org/officeDocument/2006/relationships/slide" Target="slides/slide150.xml"/><Relationship Id="rId173" Type="http://schemas.openxmlformats.org/officeDocument/2006/relationships/slide" Target="slides/slide171.xml"/><Relationship Id="rId194" Type="http://schemas.openxmlformats.org/officeDocument/2006/relationships/slide" Target="slides/slide192.xml"/><Relationship Id="rId199" Type="http://schemas.openxmlformats.org/officeDocument/2006/relationships/slide" Target="slides/slide197.xml"/><Relationship Id="rId203" Type="http://schemas.openxmlformats.org/officeDocument/2006/relationships/slide" Target="slides/slide201.xml"/><Relationship Id="rId208" Type="http://schemas.openxmlformats.org/officeDocument/2006/relationships/slide" Target="slides/slide206.xml"/><Relationship Id="rId229" Type="http://schemas.openxmlformats.org/officeDocument/2006/relationships/tableStyles" Target="tableStyles.xml"/><Relationship Id="rId19" Type="http://schemas.openxmlformats.org/officeDocument/2006/relationships/slide" Target="slides/slide17.xml"/><Relationship Id="rId224" Type="http://schemas.openxmlformats.org/officeDocument/2006/relationships/handoutMaster" Target="handoutMasters/handoutMaster1.xml"/><Relationship Id="rId14" Type="http://schemas.openxmlformats.org/officeDocument/2006/relationships/slide" Target="slides/slide12.xml"/><Relationship Id="rId30" Type="http://schemas.openxmlformats.org/officeDocument/2006/relationships/slide" Target="slides/slide28.xml"/><Relationship Id="rId35" Type="http://schemas.openxmlformats.org/officeDocument/2006/relationships/slide" Target="slides/slide33.xml"/><Relationship Id="rId56" Type="http://schemas.openxmlformats.org/officeDocument/2006/relationships/slide" Target="slides/slide54.xml"/><Relationship Id="rId77" Type="http://schemas.openxmlformats.org/officeDocument/2006/relationships/slide" Target="slides/slide75.xml"/><Relationship Id="rId100" Type="http://schemas.openxmlformats.org/officeDocument/2006/relationships/slide" Target="slides/slide98.xml"/><Relationship Id="rId105" Type="http://schemas.openxmlformats.org/officeDocument/2006/relationships/slide" Target="slides/slide103.xml"/><Relationship Id="rId126" Type="http://schemas.openxmlformats.org/officeDocument/2006/relationships/slide" Target="slides/slide124.xml"/><Relationship Id="rId147" Type="http://schemas.openxmlformats.org/officeDocument/2006/relationships/slide" Target="slides/slide145.xml"/><Relationship Id="rId168" Type="http://schemas.openxmlformats.org/officeDocument/2006/relationships/slide" Target="slides/slide166.xml"/><Relationship Id="rId8" Type="http://schemas.openxmlformats.org/officeDocument/2006/relationships/slide" Target="slides/slide6.xml"/><Relationship Id="rId51" Type="http://schemas.openxmlformats.org/officeDocument/2006/relationships/slide" Target="slides/slide49.xml"/><Relationship Id="rId72" Type="http://schemas.openxmlformats.org/officeDocument/2006/relationships/slide" Target="slides/slide70.xml"/><Relationship Id="rId93" Type="http://schemas.openxmlformats.org/officeDocument/2006/relationships/slide" Target="slides/slide91.xml"/><Relationship Id="rId98" Type="http://schemas.openxmlformats.org/officeDocument/2006/relationships/slide" Target="slides/slide96.xml"/><Relationship Id="rId121" Type="http://schemas.openxmlformats.org/officeDocument/2006/relationships/slide" Target="slides/slide119.xml"/><Relationship Id="rId142" Type="http://schemas.openxmlformats.org/officeDocument/2006/relationships/slide" Target="slides/slide140.xml"/><Relationship Id="rId163" Type="http://schemas.openxmlformats.org/officeDocument/2006/relationships/slide" Target="slides/slide161.xml"/><Relationship Id="rId184" Type="http://schemas.openxmlformats.org/officeDocument/2006/relationships/slide" Target="slides/slide182.xml"/><Relationship Id="rId189" Type="http://schemas.openxmlformats.org/officeDocument/2006/relationships/slide" Target="slides/slide187.xml"/><Relationship Id="rId219" Type="http://schemas.openxmlformats.org/officeDocument/2006/relationships/slide" Target="slides/slide217.xml"/><Relationship Id="rId3" Type="http://schemas.openxmlformats.org/officeDocument/2006/relationships/slide" Target="slides/slide1.xml"/><Relationship Id="rId214" Type="http://schemas.openxmlformats.org/officeDocument/2006/relationships/slide" Target="slides/slide212.xml"/><Relationship Id="rId25" Type="http://schemas.openxmlformats.org/officeDocument/2006/relationships/slide" Target="slides/slide23.xml"/><Relationship Id="rId46" Type="http://schemas.openxmlformats.org/officeDocument/2006/relationships/slide" Target="slides/slide44.xml"/><Relationship Id="rId67" Type="http://schemas.openxmlformats.org/officeDocument/2006/relationships/slide" Target="slides/slide65.xml"/><Relationship Id="rId116" Type="http://schemas.openxmlformats.org/officeDocument/2006/relationships/slide" Target="slides/slide114.xml"/><Relationship Id="rId137" Type="http://schemas.openxmlformats.org/officeDocument/2006/relationships/slide" Target="slides/slide135.xml"/><Relationship Id="rId158" Type="http://schemas.openxmlformats.org/officeDocument/2006/relationships/slide" Target="slides/slide156.xml"/><Relationship Id="rId20" Type="http://schemas.openxmlformats.org/officeDocument/2006/relationships/slide" Target="slides/slide18.xml"/><Relationship Id="rId41" Type="http://schemas.openxmlformats.org/officeDocument/2006/relationships/slide" Target="slides/slide39.xml"/><Relationship Id="rId62" Type="http://schemas.openxmlformats.org/officeDocument/2006/relationships/slide" Target="slides/slide60.xml"/><Relationship Id="rId83" Type="http://schemas.openxmlformats.org/officeDocument/2006/relationships/slide" Target="slides/slide81.xml"/><Relationship Id="rId88" Type="http://schemas.openxmlformats.org/officeDocument/2006/relationships/slide" Target="slides/slide86.xml"/><Relationship Id="rId111" Type="http://schemas.openxmlformats.org/officeDocument/2006/relationships/slide" Target="slides/slide109.xml"/><Relationship Id="rId132" Type="http://schemas.openxmlformats.org/officeDocument/2006/relationships/slide" Target="slides/slide130.xml"/><Relationship Id="rId153" Type="http://schemas.openxmlformats.org/officeDocument/2006/relationships/slide" Target="slides/slide151.xml"/><Relationship Id="rId174" Type="http://schemas.openxmlformats.org/officeDocument/2006/relationships/slide" Target="slides/slide172.xml"/><Relationship Id="rId179" Type="http://schemas.openxmlformats.org/officeDocument/2006/relationships/slide" Target="slides/slide177.xml"/><Relationship Id="rId195" Type="http://schemas.openxmlformats.org/officeDocument/2006/relationships/slide" Target="slides/slide193.xml"/><Relationship Id="rId209" Type="http://schemas.openxmlformats.org/officeDocument/2006/relationships/slide" Target="slides/slide207.xml"/><Relationship Id="rId190" Type="http://schemas.openxmlformats.org/officeDocument/2006/relationships/slide" Target="slides/slide188.xml"/><Relationship Id="rId204" Type="http://schemas.openxmlformats.org/officeDocument/2006/relationships/slide" Target="slides/slide202.xml"/><Relationship Id="rId220" Type="http://schemas.openxmlformats.org/officeDocument/2006/relationships/slide" Target="slides/slide218.xml"/><Relationship Id="rId225" Type="http://schemas.openxmlformats.org/officeDocument/2006/relationships/tags" Target="tags/tag1.xml"/><Relationship Id="rId15" Type="http://schemas.openxmlformats.org/officeDocument/2006/relationships/slide" Target="slides/slide13.xml"/><Relationship Id="rId36" Type="http://schemas.openxmlformats.org/officeDocument/2006/relationships/slide" Target="slides/slide34.xml"/><Relationship Id="rId57" Type="http://schemas.openxmlformats.org/officeDocument/2006/relationships/slide" Target="slides/slide55.xml"/><Relationship Id="rId106" Type="http://schemas.openxmlformats.org/officeDocument/2006/relationships/slide" Target="slides/slide104.xml"/><Relationship Id="rId127" Type="http://schemas.openxmlformats.org/officeDocument/2006/relationships/slide" Target="slides/slide125.xml"/><Relationship Id="rId10" Type="http://schemas.openxmlformats.org/officeDocument/2006/relationships/slide" Target="slides/slide8.xml"/><Relationship Id="rId31" Type="http://schemas.openxmlformats.org/officeDocument/2006/relationships/slide" Target="slides/slide29.xml"/><Relationship Id="rId52" Type="http://schemas.openxmlformats.org/officeDocument/2006/relationships/slide" Target="slides/slide50.xml"/><Relationship Id="rId73" Type="http://schemas.openxmlformats.org/officeDocument/2006/relationships/slide" Target="slides/slide71.xml"/><Relationship Id="rId78" Type="http://schemas.openxmlformats.org/officeDocument/2006/relationships/slide" Target="slides/slide76.xml"/><Relationship Id="rId94" Type="http://schemas.openxmlformats.org/officeDocument/2006/relationships/slide" Target="slides/slide92.xml"/><Relationship Id="rId99" Type="http://schemas.openxmlformats.org/officeDocument/2006/relationships/slide" Target="slides/slide97.xml"/><Relationship Id="rId101" Type="http://schemas.openxmlformats.org/officeDocument/2006/relationships/slide" Target="slides/slide99.xml"/><Relationship Id="rId122" Type="http://schemas.openxmlformats.org/officeDocument/2006/relationships/slide" Target="slides/slide120.xml"/><Relationship Id="rId143" Type="http://schemas.openxmlformats.org/officeDocument/2006/relationships/slide" Target="slides/slide141.xml"/><Relationship Id="rId148" Type="http://schemas.openxmlformats.org/officeDocument/2006/relationships/slide" Target="slides/slide146.xml"/><Relationship Id="rId164" Type="http://schemas.openxmlformats.org/officeDocument/2006/relationships/slide" Target="slides/slide162.xml"/><Relationship Id="rId169" Type="http://schemas.openxmlformats.org/officeDocument/2006/relationships/slide" Target="slides/slide167.xml"/><Relationship Id="rId185" Type="http://schemas.openxmlformats.org/officeDocument/2006/relationships/slide" Target="slides/slide183.xml"/><Relationship Id="rId4" Type="http://schemas.openxmlformats.org/officeDocument/2006/relationships/slide" Target="slides/slide2.xml"/><Relationship Id="rId9" Type="http://schemas.openxmlformats.org/officeDocument/2006/relationships/slide" Target="slides/slide7.xml"/><Relationship Id="rId180" Type="http://schemas.openxmlformats.org/officeDocument/2006/relationships/slide" Target="slides/slide178.xml"/><Relationship Id="rId210" Type="http://schemas.openxmlformats.org/officeDocument/2006/relationships/slide" Target="slides/slide208.xml"/><Relationship Id="rId215" Type="http://schemas.openxmlformats.org/officeDocument/2006/relationships/slide" Target="slides/slide213.xml"/><Relationship Id="rId26" Type="http://schemas.openxmlformats.org/officeDocument/2006/relationships/slide" Target="slides/slide24.xml"/><Relationship Id="rId47" Type="http://schemas.openxmlformats.org/officeDocument/2006/relationships/slide" Target="slides/slide45.xml"/><Relationship Id="rId68" Type="http://schemas.openxmlformats.org/officeDocument/2006/relationships/slide" Target="slides/slide66.xml"/><Relationship Id="rId89" Type="http://schemas.openxmlformats.org/officeDocument/2006/relationships/slide" Target="slides/slide87.xml"/><Relationship Id="rId112" Type="http://schemas.openxmlformats.org/officeDocument/2006/relationships/slide" Target="slides/slide110.xml"/><Relationship Id="rId133" Type="http://schemas.openxmlformats.org/officeDocument/2006/relationships/slide" Target="slides/slide131.xml"/><Relationship Id="rId154" Type="http://schemas.openxmlformats.org/officeDocument/2006/relationships/slide" Target="slides/slide152.xml"/><Relationship Id="rId175" Type="http://schemas.openxmlformats.org/officeDocument/2006/relationships/slide" Target="slides/slide173.xml"/><Relationship Id="rId196" Type="http://schemas.openxmlformats.org/officeDocument/2006/relationships/slide" Target="slides/slide194.xml"/><Relationship Id="rId200" Type="http://schemas.openxmlformats.org/officeDocument/2006/relationships/slide" Target="slides/slide198.xml"/><Relationship Id="rId16" Type="http://schemas.openxmlformats.org/officeDocument/2006/relationships/slide" Target="slides/slide14.xml"/><Relationship Id="rId221" Type="http://schemas.openxmlformats.org/officeDocument/2006/relationships/slide" Target="slides/slide219.xml"/><Relationship Id="rId37" Type="http://schemas.openxmlformats.org/officeDocument/2006/relationships/slide" Target="slides/slide35.xml"/><Relationship Id="rId58" Type="http://schemas.openxmlformats.org/officeDocument/2006/relationships/slide" Target="slides/slide56.xml"/><Relationship Id="rId79" Type="http://schemas.openxmlformats.org/officeDocument/2006/relationships/slide" Target="slides/slide77.xml"/><Relationship Id="rId102" Type="http://schemas.openxmlformats.org/officeDocument/2006/relationships/slide" Target="slides/slide100.xml"/><Relationship Id="rId123" Type="http://schemas.openxmlformats.org/officeDocument/2006/relationships/slide" Target="slides/slide121.xml"/><Relationship Id="rId144" Type="http://schemas.openxmlformats.org/officeDocument/2006/relationships/slide" Target="slides/slide142.xml"/><Relationship Id="rId90" Type="http://schemas.openxmlformats.org/officeDocument/2006/relationships/slide" Target="slides/slide88.xml"/><Relationship Id="rId165" Type="http://schemas.openxmlformats.org/officeDocument/2006/relationships/slide" Target="slides/slide163.xml"/><Relationship Id="rId186" Type="http://schemas.openxmlformats.org/officeDocument/2006/relationships/slide" Target="slides/slide184.xml"/><Relationship Id="rId211" Type="http://schemas.openxmlformats.org/officeDocument/2006/relationships/slide" Target="slides/slide209.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541570"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spcBef>
                <a:spcPct val="0"/>
              </a:spcBef>
              <a:buClrTx/>
              <a:buSzTx/>
              <a:buFontTx/>
              <a:buNone/>
              <a:defRPr sz="1200">
                <a:effectLst/>
                <a:latin typeface="Arial" charset="0"/>
              </a:defRPr>
            </a:lvl1pPr>
          </a:lstStyle>
          <a:p>
            <a:pPr>
              <a:defRPr/>
            </a:pPr>
            <a:endParaRPr lang="en-US"/>
          </a:p>
        </p:txBody>
      </p:sp>
      <p:sp>
        <p:nvSpPr>
          <p:cNvPr id="2541571" name="Rectangle 3"/>
          <p:cNvSpPr>
            <a:spLocks noGrp="1" noChangeArrowheads="1"/>
          </p:cNvSpPr>
          <p:nvPr>
            <p:ph type="dt" sz="quarter"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spcBef>
                <a:spcPct val="0"/>
              </a:spcBef>
              <a:buClrTx/>
              <a:buSzTx/>
              <a:buFontTx/>
              <a:buNone/>
              <a:defRPr sz="1200">
                <a:effectLst/>
                <a:latin typeface="Arial" charset="0"/>
              </a:defRPr>
            </a:lvl1pPr>
          </a:lstStyle>
          <a:p>
            <a:pPr>
              <a:defRPr/>
            </a:pPr>
            <a:endParaRPr lang="en-US"/>
          </a:p>
        </p:txBody>
      </p:sp>
      <p:sp>
        <p:nvSpPr>
          <p:cNvPr id="2541572" name="Rectangle 4"/>
          <p:cNvSpPr>
            <a:spLocks noGrp="1" noChangeArrowheads="1"/>
          </p:cNvSpPr>
          <p:nvPr>
            <p:ph type="ftr" sz="quarter" idx="2"/>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spcBef>
                <a:spcPct val="0"/>
              </a:spcBef>
              <a:buClrTx/>
              <a:buSzTx/>
              <a:buFontTx/>
              <a:buNone/>
              <a:defRPr sz="1200">
                <a:effectLst/>
                <a:latin typeface="Arial" charset="0"/>
              </a:defRPr>
            </a:lvl1pPr>
          </a:lstStyle>
          <a:p>
            <a:pPr>
              <a:defRPr/>
            </a:pPr>
            <a:endParaRPr lang="en-US"/>
          </a:p>
        </p:txBody>
      </p:sp>
      <p:sp>
        <p:nvSpPr>
          <p:cNvPr id="2541573" name="Rectangle 5"/>
          <p:cNvSpPr>
            <a:spLocks noGrp="1" noChangeArrowheads="1"/>
          </p:cNvSpPr>
          <p:nvPr>
            <p:ph type="sldNum" sz="quarter" idx="3"/>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spcBef>
                <a:spcPct val="0"/>
              </a:spcBef>
              <a:buClrTx/>
              <a:buSzTx/>
              <a:buFontTx/>
              <a:buNone/>
              <a:defRPr sz="1200">
                <a:effectLst/>
                <a:latin typeface="Arial" charset="0"/>
              </a:defRPr>
            </a:lvl1pPr>
          </a:lstStyle>
          <a:p>
            <a:pPr>
              <a:defRPr/>
            </a:pPr>
            <a:fld id="{E9646C9E-735A-4A9D-B9EF-22BEEAE3F089}" type="slidenum">
              <a:rPr lang="en-US"/>
              <a:pPr>
                <a:defRPr/>
              </a:pPr>
              <a:t>‹#›</a:t>
            </a:fld>
            <a:endParaRPr lang="en-US"/>
          </a:p>
        </p:txBody>
      </p:sp>
    </p:spTree>
    <p:extLst>
      <p:ext uri="{BB962C8B-B14F-4D97-AF65-F5344CB8AC3E}">
        <p14:creationId xmlns:p14="http://schemas.microsoft.com/office/powerpoint/2010/main" val="148001012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547714"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spcBef>
                <a:spcPct val="0"/>
              </a:spcBef>
              <a:buClrTx/>
              <a:buSzTx/>
              <a:buFontTx/>
              <a:buNone/>
              <a:defRPr sz="1200">
                <a:effectLst/>
                <a:latin typeface="Arial" charset="0"/>
              </a:defRPr>
            </a:lvl1pPr>
          </a:lstStyle>
          <a:p>
            <a:pPr>
              <a:defRPr/>
            </a:pPr>
            <a:endParaRPr lang="en-US"/>
          </a:p>
        </p:txBody>
      </p:sp>
      <p:sp>
        <p:nvSpPr>
          <p:cNvPr id="2547715" name="Rectangle 3"/>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spcBef>
                <a:spcPct val="0"/>
              </a:spcBef>
              <a:buClrTx/>
              <a:buSzTx/>
              <a:buFontTx/>
              <a:buNone/>
              <a:defRPr sz="1200">
                <a:effectLst/>
                <a:latin typeface="Arial" charset="0"/>
              </a:defRPr>
            </a:lvl1pPr>
          </a:lstStyle>
          <a:p>
            <a:pPr>
              <a:defRPr/>
            </a:pPr>
            <a:endParaRPr lang="en-US"/>
          </a:p>
        </p:txBody>
      </p:sp>
      <p:sp>
        <p:nvSpPr>
          <p:cNvPr id="608260"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547717" name="Rectangle 5"/>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2547718" name="Rectangle 6"/>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spcBef>
                <a:spcPct val="0"/>
              </a:spcBef>
              <a:buClrTx/>
              <a:buSzTx/>
              <a:buFontTx/>
              <a:buNone/>
              <a:defRPr sz="1200">
                <a:effectLst/>
                <a:latin typeface="Arial" charset="0"/>
              </a:defRPr>
            </a:lvl1pPr>
          </a:lstStyle>
          <a:p>
            <a:pPr>
              <a:defRPr/>
            </a:pPr>
            <a:endParaRPr lang="en-US"/>
          </a:p>
        </p:txBody>
      </p:sp>
      <p:sp>
        <p:nvSpPr>
          <p:cNvPr id="2547719" name="Rectangle 7"/>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spcBef>
                <a:spcPct val="0"/>
              </a:spcBef>
              <a:buClrTx/>
              <a:buSzTx/>
              <a:buFontTx/>
              <a:buNone/>
              <a:defRPr sz="1200">
                <a:effectLst/>
                <a:latin typeface="Arial" charset="0"/>
              </a:defRPr>
            </a:lvl1pPr>
          </a:lstStyle>
          <a:p>
            <a:pPr>
              <a:defRPr/>
            </a:pPr>
            <a:fld id="{1C8DA872-17EF-4679-8A7D-7006CE1B6814}" type="slidenum">
              <a:rPr lang="en-US"/>
              <a:pPr>
                <a:defRPr/>
              </a:pPr>
              <a:t>‹#›</a:t>
            </a:fld>
            <a:endParaRPr lang="en-US"/>
          </a:p>
        </p:txBody>
      </p:sp>
    </p:spTree>
    <p:extLst>
      <p:ext uri="{BB962C8B-B14F-4D97-AF65-F5344CB8AC3E}">
        <p14:creationId xmlns:p14="http://schemas.microsoft.com/office/powerpoint/2010/main" val="905064443"/>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81A431D3-755A-41E2-B873-D1C263D65B7E}" type="slidenum">
              <a:rPr lang="en-US"/>
              <a:pPr>
                <a:defRPr/>
              </a:pPr>
              <a:t>‹#›</a:t>
            </a:fld>
            <a:endParaRPr lang="en-US"/>
          </a:p>
        </p:txBody>
      </p:sp>
    </p:spTree>
    <p:extLst>
      <p:ext uri="{BB962C8B-B14F-4D97-AF65-F5344CB8AC3E}">
        <p14:creationId xmlns:p14="http://schemas.microsoft.com/office/powerpoint/2010/main" val="254078799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F0CAB343-0750-452A-AE54-03939387A21F}" type="slidenum">
              <a:rPr lang="en-US"/>
              <a:pPr>
                <a:defRPr/>
              </a:pPr>
              <a:t>‹#›</a:t>
            </a:fld>
            <a:endParaRPr lang="en-US"/>
          </a:p>
        </p:txBody>
      </p:sp>
    </p:spTree>
    <p:extLst>
      <p:ext uri="{BB962C8B-B14F-4D97-AF65-F5344CB8AC3E}">
        <p14:creationId xmlns:p14="http://schemas.microsoft.com/office/powerpoint/2010/main" val="362105332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F4C079CB-DB38-431E-BCB8-12FFB6928433}" type="slidenum">
              <a:rPr lang="en-US"/>
              <a:pPr>
                <a:defRPr/>
              </a:pPr>
              <a:t>‹#›</a:t>
            </a:fld>
            <a:endParaRPr lang="en-US"/>
          </a:p>
        </p:txBody>
      </p:sp>
    </p:spTree>
    <p:extLst>
      <p:ext uri="{BB962C8B-B14F-4D97-AF65-F5344CB8AC3E}">
        <p14:creationId xmlns:p14="http://schemas.microsoft.com/office/powerpoint/2010/main" val="141856988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a:t>Click to edit Master title style</a:t>
            </a:r>
          </a:p>
        </p:txBody>
      </p:sp>
      <p:sp>
        <p:nvSpPr>
          <p:cNvPr id="3" name="Table Placeholder 2"/>
          <p:cNvSpPr>
            <a:spLocks noGrp="1"/>
          </p:cNvSpPr>
          <p:nvPr>
            <p:ph type="tbl" idx="1"/>
          </p:nvPr>
        </p:nvSpPr>
        <p:spPr>
          <a:xfrm>
            <a:off x="457200" y="1600200"/>
            <a:ext cx="8229600" cy="4525963"/>
          </a:xfrm>
        </p:spPr>
        <p:txBody>
          <a:bodyPr/>
          <a:lstStyle/>
          <a:p>
            <a:pPr lvl="0"/>
            <a:endParaRPr lang="en-US" noProof="0"/>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343CEC8E-71F0-4786-A489-EBB3E0467CFE}" type="slidenum">
              <a:rPr lang="en-US"/>
              <a:pPr>
                <a:defRPr/>
              </a:pPr>
              <a:t>‹#›</a:t>
            </a:fld>
            <a:endParaRPr lang="en-US"/>
          </a:p>
        </p:txBody>
      </p:sp>
    </p:spTree>
    <p:extLst>
      <p:ext uri="{BB962C8B-B14F-4D97-AF65-F5344CB8AC3E}">
        <p14:creationId xmlns:p14="http://schemas.microsoft.com/office/powerpoint/2010/main" val="132714766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a:t>Click to edit Master title style</a:t>
            </a:r>
          </a:p>
        </p:txBody>
      </p:sp>
      <p:sp>
        <p:nvSpPr>
          <p:cNvPr id="3" name="Text Placeholder 2"/>
          <p:cNvSpPr>
            <a:spLocks noGrp="1"/>
          </p:cNvSpPr>
          <p:nvPr>
            <p:ph type="body" sz="half" idx="1"/>
          </p:nvPr>
        </p:nvSpPr>
        <p:spPr>
          <a:xfrm>
            <a:off x="457200" y="1600200"/>
            <a:ext cx="40386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363F5504-FEE1-408A-87F1-B143E039F894}" type="slidenum">
              <a:rPr lang="en-US"/>
              <a:pPr>
                <a:defRPr/>
              </a:pPr>
              <a:t>‹#›</a:t>
            </a:fld>
            <a:endParaRPr lang="en-US"/>
          </a:p>
        </p:txBody>
      </p:sp>
    </p:spTree>
    <p:extLst>
      <p:ext uri="{BB962C8B-B14F-4D97-AF65-F5344CB8AC3E}">
        <p14:creationId xmlns:p14="http://schemas.microsoft.com/office/powerpoint/2010/main" val="140661642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8663B232-CB70-4ACB-B369-E4942FB4497A}" type="slidenum">
              <a:rPr lang="en-US"/>
              <a:pPr>
                <a:defRPr/>
              </a:pPr>
              <a:t>‹#›</a:t>
            </a:fld>
            <a:endParaRPr lang="en-US"/>
          </a:p>
        </p:txBody>
      </p:sp>
    </p:spTree>
    <p:extLst>
      <p:ext uri="{BB962C8B-B14F-4D97-AF65-F5344CB8AC3E}">
        <p14:creationId xmlns:p14="http://schemas.microsoft.com/office/powerpoint/2010/main" val="97335630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C426861F-AB46-4171-A414-E19DD7659EBA}" type="slidenum">
              <a:rPr lang="en-US"/>
              <a:pPr>
                <a:defRPr/>
              </a:pPr>
              <a:t>‹#›</a:t>
            </a:fld>
            <a:endParaRPr lang="en-US"/>
          </a:p>
        </p:txBody>
      </p:sp>
    </p:spTree>
    <p:extLst>
      <p:ext uri="{BB962C8B-B14F-4D97-AF65-F5344CB8AC3E}">
        <p14:creationId xmlns:p14="http://schemas.microsoft.com/office/powerpoint/2010/main" val="252347851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C9AF0888-4D72-48D0-B0CA-2DC32EC26EC2}" type="slidenum">
              <a:rPr lang="en-US"/>
              <a:pPr>
                <a:defRPr/>
              </a:pPr>
              <a:t>‹#›</a:t>
            </a:fld>
            <a:endParaRPr lang="en-US"/>
          </a:p>
        </p:txBody>
      </p:sp>
    </p:spTree>
    <p:extLst>
      <p:ext uri="{BB962C8B-B14F-4D97-AF65-F5344CB8AC3E}">
        <p14:creationId xmlns:p14="http://schemas.microsoft.com/office/powerpoint/2010/main" val="99555220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5CFBCE8E-2777-4DBF-8D2A-5E3D3587953E}" type="slidenum">
              <a:rPr lang="en-US"/>
              <a:pPr>
                <a:defRPr/>
              </a:pPr>
              <a:t>‹#›</a:t>
            </a:fld>
            <a:endParaRPr lang="en-US"/>
          </a:p>
        </p:txBody>
      </p:sp>
    </p:spTree>
    <p:extLst>
      <p:ext uri="{BB962C8B-B14F-4D97-AF65-F5344CB8AC3E}">
        <p14:creationId xmlns:p14="http://schemas.microsoft.com/office/powerpoint/2010/main" val="416879070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4D3908C1-CECD-47C5-BE43-E22E8150DCEB}" type="slidenum">
              <a:rPr lang="en-US"/>
              <a:pPr>
                <a:defRPr/>
              </a:pPr>
              <a:t>‹#›</a:t>
            </a:fld>
            <a:endParaRPr lang="en-US"/>
          </a:p>
        </p:txBody>
      </p:sp>
    </p:spTree>
    <p:extLst>
      <p:ext uri="{BB962C8B-B14F-4D97-AF65-F5344CB8AC3E}">
        <p14:creationId xmlns:p14="http://schemas.microsoft.com/office/powerpoint/2010/main" val="63544936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323EBFBF-8410-48D8-8E0B-80D804A22890}" type="slidenum">
              <a:rPr lang="en-US"/>
              <a:pPr>
                <a:defRPr/>
              </a:pPr>
              <a:t>‹#›</a:t>
            </a:fld>
            <a:endParaRPr lang="en-US"/>
          </a:p>
        </p:txBody>
      </p:sp>
    </p:spTree>
    <p:extLst>
      <p:ext uri="{BB962C8B-B14F-4D97-AF65-F5344CB8AC3E}">
        <p14:creationId xmlns:p14="http://schemas.microsoft.com/office/powerpoint/2010/main" val="187731164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06B52E55-466F-4C5D-B307-672305A651C7}" type="slidenum">
              <a:rPr lang="en-US"/>
              <a:pPr>
                <a:defRPr/>
              </a:pPr>
              <a:t>‹#›</a:t>
            </a:fld>
            <a:endParaRPr lang="en-US"/>
          </a:p>
        </p:txBody>
      </p:sp>
    </p:spTree>
    <p:extLst>
      <p:ext uri="{BB962C8B-B14F-4D97-AF65-F5344CB8AC3E}">
        <p14:creationId xmlns:p14="http://schemas.microsoft.com/office/powerpoint/2010/main" val="198984315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9DEB08A7-75BE-4508-A5AF-EB71513EC579}" type="slidenum">
              <a:rPr lang="en-US"/>
              <a:pPr>
                <a:defRPr/>
              </a:pPr>
              <a:t>‹#›</a:t>
            </a:fld>
            <a:endParaRPr lang="en-US"/>
          </a:p>
        </p:txBody>
      </p:sp>
    </p:spTree>
    <p:extLst>
      <p:ext uri="{BB962C8B-B14F-4D97-AF65-F5344CB8AC3E}">
        <p14:creationId xmlns:p14="http://schemas.microsoft.com/office/powerpoint/2010/main" val="220477526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2DD838A4-082F-4FEB-A9AA-C409845620EA}" type="slidenum">
              <a:rPr lang="en-US"/>
              <a:pPr>
                <a:defRPr/>
              </a:pPr>
              <a:t>‹#›</a:t>
            </a:fld>
            <a:endParaRPr lang="en-US"/>
          </a:p>
        </p:txBody>
      </p:sp>
    </p:spTree>
    <p:extLst>
      <p:ext uri="{BB962C8B-B14F-4D97-AF65-F5344CB8AC3E}">
        <p14:creationId xmlns:p14="http://schemas.microsoft.com/office/powerpoint/2010/main" val="381619943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44018EDA-4E2B-4826-B472-0235326AE789}" type="slidenum">
              <a:rPr lang="en-US"/>
              <a:pPr>
                <a:defRPr/>
              </a:pPr>
              <a:t>‹#›</a:t>
            </a:fld>
            <a:endParaRPr lang="en-US"/>
          </a:p>
        </p:txBody>
      </p:sp>
    </p:spTree>
    <p:extLst>
      <p:ext uri="{BB962C8B-B14F-4D97-AF65-F5344CB8AC3E}">
        <p14:creationId xmlns:p14="http://schemas.microsoft.com/office/powerpoint/2010/main" val="292412792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CEB20425-053D-4DD9-9157-1F04DC5528ED}" type="slidenum">
              <a:rPr lang="en-US"/>
              <a:pPr>
                <a:defRPr/>
              </a:pPr>
              <a:t>‹#›</a:t>
            </a:fld>
            <a:endParaRPr lang="en-US"/>
          </a:p>
        </p:txBody>
      </p:sp>
    </p:spTree>
    <p:extLst>
      <p:ext uri="{BB962C8B-B14F-4D97-AF65-F5344CB8AC3E}">
        <p14:creationId xmlns:p14="http://schemas.microsoft.com/office/powerpoint/2010/main" val="1219474918"/>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B82D02CF-AF6A-4343-825A-DD1E24CA622F}" type="slidenum">
              <a:rPr lang="en-US"/>
              <a:pPr>
                <a:defRPr/>
              </a:pPr>
              <a:t>‹#›</a:t>
            </a:fld>
            <a:endParaRPr lang="en-US"/>
          </a:p>
        </p:txBody>
      </p:sp>
    </p:spTree>
    <p:extLst>
      <p:ext uri="{BB962C8B-B14F-4D97-AF65-F5344CB8AC3E}">
        <p14:creationId xmlns:p14="http://schemas.microsoft.com/office/powerpoint/2010/main" val="1068272705"/>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a:t>Click to edit Master title style</a:t>
            </a:r>
          </a:p>
        </p:txBody>
      </p:sp>
      <p:sp>
        <p:nvSpPr>
          <p:cNvPr id="3" name="Text Placeholder 2"/>
          <p:cNvSpPr>
            <a:spLocks noGrp="1"/>
          </p:cNvSpPr>
          <p:nvPr>
            <p:ph type="body" sz="half" idx="1"/>
          </p:nvPr>
        </p:nvSpPr>
        <p:spPr>
          <a:xfrm>
            <a:off x="457200" y="1600200"/>
            <a:ext cx="40386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C66E6F32-B759-4137-A4AC-CE393B5C48D4}" type="slidenum">
              <a:rPr lang="en-US"/>
              <a:pPr>
                <a:defRPr/>
              </a:pPr>
              <a:t>‹#›</a:t>
            </a:fld>
            <a:endParaRPr lang="en-US"/>
          </a:p>
        </p:txBody>
      </p:sp>
    </p:spTree>
    <p:extLst>
      <p:ext uri="{BB962C8B-B14F-4D97-AF65-F5344CB8AC3E}">
        <p14:creationId xmlns:p14="http://schemas.microsoft.com/office/powerpoint/2010/main" val="4017556335"/>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xAndTwoObj" preserve="1">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a:t>Click to edit Master title style</a:t>
            </a:r>
          </a:p>
        </p:txBody>
      </p:sp>
      <p:sp>
        <p:nvSpPr>
          <p:cNvPr id="3" name="Text Placeholder 2"/>
          <p:cNvSpPr>
            <a:spLocks noGrp="1"/>
          </p:cNvSpPr>
          <p:nvPr>
            <p:ph type="body" sz="half" idx="1"/>
          </p:nvPr>
        </p:nvSpPr>
        <p:spPr>
          <a:xfrm>
            <a:off x="457200" y="1600200"/>
            <a:ext cx="40386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quarter" idx="2"/>
          </p:nvPr>
        </p:nvSpPr>
        <p:spPr>
          <a:xfrm>
            <a:off x="4648200" y="1600200"/>
            <a:ext cx="4038600" cy="21859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4"/>
          <p:cNvSpPr>
            <a:spLocks noGrp="1"/>
          </p:cNvSpPr>
          <p:nvPr>
            <p:ph sz="quarter" idx="3"/>
          </p:nvPr>
        </p:nvSpPr>
        <p:spPr>
          <a:xfrm>
            <a:off x="4648200" y="3938588"/>
            <a:ext cx="4038600" cy="21875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Rectangle 4"/>
          <p:cNvSpPr>
            <a:spLocks noGrp="1" noChangeArrowheads="1"/>
          </p:cNvSpPr>
          <p:nvPr>
            <p:ph type="dt" sz="half" idx="10"/>
          </p:nvPr>
        </p:nvSpPr>
        <p:spPr>
          <a:ln/>
        </p:spPr>
        <p:txBody>
          <a:bodyPr/>
          <a:lstStyle>
            <a:lvl1pPr>
              <a:defRPr/>
            </a:lvl1pPr>
          </a:lstStyle>
          <a:p>
            <a:pPr>
              <a:defRPr/>
            </a:pPr>
            <a:endParaRPr lang="en-US"/>
          </a:p>
        </p:txBody>
      </p:sp>
      <p:sp>
        <p:nvSpPr>
          <p:cNvPr id="7" name="Rectangle 5"/>
          <p:cNvSpPr>
            <a:spLocks noGrp="1" noChangeArrowheads="1"/>
          </p:cNvSpPr>
          <p:nvPr>
            <p:ph type="ftr" sz="quarter" idx="11"/>
          </p:nvPr>
        </p:nvSpPr>
        <p:spPr>
          <a:ln/>
        </p:spPr>
        <p:txBody>
          <a:bodyPr/>
          <a:lstStyle>
            <a:lvl1pPr>
              <a:defRPr/>
            </a:lvl1pPr>
          </a:lstStyle>
          <a:p>
            <a:pPr>
              <a:defRPr/>
            </a:pPr>
            <a:endParaRPr lang="en-US"/>
          </a:p>
        </p:txBody>
      </p:sp>
      <p:sp>
        <p:nvSpPr>
          <p:cNvPr id="8" name="Rectangle 6"/>
          <p:cNvSpPr>
            <a:spLocks noGrp="1" noChangeArrowheads="1"/>
          </p:cNvSpPr>
          <p:nvPr>
            <p:ph type="sldNum" sz="quarter" idx="12"/>
          </p:nvPr>
        </p:nvSpPr>
        <p:spPr>
          <a:ln/>
        </p:spPr>
        <p:txBody>
          <a:bodyPr/>
          <a:lstStyle>
            <a:lvl1pPr>
              <a:defRPr/>
            </a:lvl1pPr>
          </a:lstStyle>
          <a:p>
            <a:pPr>
              <a:defRPr/>
            </a:pPr>
            <a:fld id="{CB67843B-C390-4AE4-9B6D-F8504D9C3605}" type="slidenum">
              <a:rPr lang="en-US"/>
              <a:pPr>
                <a:defRPr/>
              </a:pPr>
              <a:t>‹#›</a:t>
            </a:fld>
            <a:endParaRPr lang="en-US"/>
          </a:p>
        </p:txBody>
      </p:sp>
    </p:spTree>
    <p:extLst>
      <p:ext uri="{BB962C8B-B14F-4D97-AF65-F5344CB8AC3E}">
        <p14:creationId xmlns:p14="http://schemas.microsoft.com/office/powerpoint/2010/main" val="329244713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77A5E1E6-1019-40C2-BD28-7B83C94438A6}" type="slidenum">
              <a:rPr lang="en-US"/>
              <a:pPr>
                <a:defRPr/>
              </a:pPr>
              <a:t>‹#›</a:t>
            </a:fld>
            <a:endParaRPr lang="en-US"/>
          </a:p>
        </p:txBody>
      </p:sp>
    </p:spTree>
    <p:extLst>
      <p:ext uri="{BB962C8B-B14F-4D97-AF65-F5344CB8AC3E}">
        <p14:creationId xmlns:p14="http://schemas.microsoft.com/office/powerpoint/2010/main" val="293927779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C46C4DB2-380D-492D-AA03-860DFAB2D199}" type="slidenum">
              <a:rPr lang="en-US"/>
              <a:pPr>
                <a:defRPr/>
              </a:pPr>
              <a:t>‹#›</a:t>
            </a:fld>
            <a:endParaRPr lang="en-US"/>
          </a:p>
        </p:txBody>
      </p:sp>
    </p:spTree>
    <p:extLst>
      <p:ext uri="{BB962C8B-B14F-4D97-AF65-F5344CB8AC3E}">
        <p14:creationId xmlns:p14="http://schemas.microsoft.com/office/powerpoint/2010/main" val="331991763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B0625AF0-7B9B-40E7-A57E-721AEA3393BD}" type="slidenum">
              <a:rPr lang="en-US"/>
              <a:pPr>
                <a:defRPr/>
              </a:pPr>
              <a:t>‹#›</a:t>
            </a:fld>
            <a:endParaRPr lang="en-US"/>
          </a:p>
        </p:txBody>
      </p:sp>
    </p:spTree>
    <p:extLst>
      <p:ext uri="{BB962C8B-B14F-4D97-AF65-F5344CB8AC3E}">
        <p14:creationId xmlns:p14="http://schemas.microsoft.com/office/powerpoint/2010/main" val="190532899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157D4E98-D969-4E6F-9FD9-9EA2A7F98E98}" type="slidenum">
              <a:rPr lang="en-US"/>
              <a:pPr>
                <a:defRPr/>
              </a:pPr>
              <a:t>‹#›</a:t>
            </a:fld>
            <a:endParaRPr lang="en-US"/>
          </a:p>
        </p:txBody>
      </p:sp>
    </p:spTree>
    <p:extLst>
      <p:ext uri="{BB962C8B-B14F-4D97-AF65-F5344CB8AC3E}">
        <p14:creationId xmlns:p14="http://schemas.microsoft.com/office/powerpoint/2010/main" val="22391638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4EB8070B-2F9C-4CA4-A40A-80C0F826EBDA}" type="slidenum">
              <a:rPr lang="en-US"/>
              <a:pPr>
                <a:defRPr/>
              </a:pPr>
              <a:t>‹#›</a:t>
            </a:fld>
            <a:endParaRPr lang="en-US"/>
          </a:p>
        </p:txBody>
      </p:sp>
    </p:spTree>
    <p:extLst>
      <p:ext uri="{BB962C8B-B14F-4D97-AF65-F5344CB8AC3E}">
        <p14:creationId xmlns:p14="http://schemas.microsoft.com/office/powerpoint/2010/main" val="125094670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8BEBF947-6CF6-4C47-B857-45178C36BB84}" type="slidenum">
              <a:rPr lang="en-US"/>
              <a:pPr>
                <a:defRPr/>
              </a:pPr>
              <a:t>‹#›</a:t>
            </a:fld>
            <a:endParaRPr lang="en-US"/>
          </a:p>
        </p:txBody>
      </p:sp>
    </p:spTree>
    <p:extLst>
      <p:ext uri="{BB962C8B-B14F-4D97-AF65-F5344CB8AC3E}">
        <p14:creationId xmlns:p14="http://schemas.microsoft.com/office/powerpoint/2010/main" val="416360593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3BFCA94B-6F3A-49C7-BC36-582574D83084}" type="slidenum">
              <a:rPr lang="en-US"/>
              <a:pPr>
                <a:defRPr/>
              </a:pPr>
              <a:t>‹#›</a:t>
            </a:fld>
            <a:endParaRPr lang="en-US"/>
          </a:p>
        </p:txBody>
      </p:sp>
    </p:spTree>
    <p:extLst>
      <p:ext uri="{BB962C8B-B14F-4D97-AF65-F5344CB8AC3E}">
        <p14:creationId xmlns:p14="http://schemas.microsoft.com/office/powerpoint/2010/main" val="338048443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1.xml"/><Relationship Id="rId13" Type="http://schemas.openxmlformats.org/officeDocument/2006/relationships/slideLayout" Target="../slideLayouts/slideLayout26.xml"/><Relationship Id="rId3" Type="http://schemas.openxmlformats.org/officeDocument/2006/relationships/slideLayout" Target="../slideLayouts/slideLayout16.xml"/><Relationship Id="rId7" Type="http://schemas.openxmlformats.org/officeDocument/2006/relationships/slideLayout" Target="../slideLayouts/slideLayout20.xml"/><Relationship Id="rId12" Type="http://schemas.openxmlformats.org/officeDocument/2006/relationships/slideLayout" Target="../slideLayouts/slideLayout25.xml"/><Relationship Id="rId2" Type="http://schemas.openxmlformats.org/officeDocument/2006/relationships/slideLayout" Target="../slideLayouts/slideLayout15.xml"/><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slideLayout" Target="../slideLayouts/slideLayout24.xml"/><Relationship Id="rId5" Type="http://schemas.openxmlformats.org/officeDocument/2006/relationships/slideLayout" Target="../slideLayouts/slideLayout18.xml"/><Relationship Id="rId10" Type="http://schemas.openxmlformats.org/officeDocument/2006/relationships/slideLayout" Target="../slideLayouts/slideLayout23.xml"/><Relationship Id="rId4" Type="http://schemas.openxmlformats.org/officeDocument/2006/relationships/slideLayout" Target="../slideLayouts/slideLayout17.xml"/><Relationship Id="rId9" Type="http://schemas.openxmlformats.org/officeDocument/2006/relationships/slideLayout" Target="../slideLayouts/slideLayout22.xml"/><Relationship Id="rId14"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2051" name="Rectangle 3"/>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4522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spcBef>
                <a:spcPct val="0"/>
              </a:spcBef>
              <a:buClrTx/>
              <a:buSzTx/>
              <a:buFontTx/>
              <a:buNone/>
              <a:defRPr sz="1400">
                <a:effectLst/>
                <a:latin typeface="+mn-lt"/>
              </a:defRPr>
            </a:lvl1pPr>
          </a:lstStyle>
          <a:p>
            <a:pPr>
              <a:defRPr/>
            </a:pPr>
            <a:endParaRPr lang="en-US"/>
          </a:p>
        </p:txBody>
      </p:sp>
      <p:sp>
        <p:nvSpPr>
          <p:cNvPr id="64522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spcBef>
                <a:spcPct val="0"/>
              </a:spcBef>
              <a:buClrTx/>
              <a:buSzTx/>
              <a:buFontTx/>
              <a:buNone/>
              <a:defRPr sz="1400">
                <a:effectLst/>
                <a:latin typeface="+mn-lt"/>
              </a:defRPr>
            </a:lvl1pPr>
          </a:lstStyle>
          <a:p>
            <a:pPr>
              <a:defRPr/>
            </a:pPr>
            <a:endParaRPr lang="en-US"/>
          </a:p>
        </p:txBody>
      </p:sp>
      <p:sp>
        <p:nvSpPr>
          <p:cNvPr id="64522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spcBef>
                <a:spcPct val="0"/>
              </a:spcBef>
              <a:buClrTx/>
              <a:buSzTx/>
              <a:buFontTx/>
              <a:buNone/>
              <a:defRPr sz="1400">
                <a:effectLst/>
                <a:latin typeface="+mn-lt"/>
              </a:defRPr>
            </a:lvl1pPr>
          </a:lstStyle>
          <a:p>
            <a:pPr>
              <a:defRPr/>
            </a:pPr>
            <a:fld id="{D882EF35-244B-4072-B464-61F88977A76A}" type="slidenum">
              <a:rPr lang="en-US"/>
              <a:pPr>
                <a:defRPr/>
              </a:pPr>
              <a:t>‹#›</a:t>
            </a:fld>
            <a:endParaRPr lang="en-US"/>
          </a:p>
        </p:txBody>
      </p:sp>
    </p:spTree>
  </p:cSld>
  <p:clrMap bg1="dk2" tx1="lt1" bg2="dk1" tx2="lt2" accent1="accent1" accent2="accent2" accent3="accent3" accent4="accent4" accent5="accent5" accent6="accent6" hlink="hlink" folHlink="folHlink"/>
  <p:sldLayoutIdLst>
    <p:sldLayoutId id="2147484188" r:id="rId1"/>
    <p:sldLayoutId id="2147484187" r:id="rId2"/>
    <p:sldLayoutId id="2147484186" r:id="rId3"/>
    <p:sldLayoutId id="2147484185" r:id="rId4"/>
    <p:sldLayoutId id="2147484184" r:id="rId5"/>
    <p:sldLayoutId id="2147484183" r:id="rId6"/>
    <p:sldLayoutId id="2147484182" r:id="rId7"/>
    <p:sldLayoutId id="2147484181" r:id="rId8"/>
    <p:sldLayoutId id="2147484180" r:id="rId9"/>
    <p:sldLayoutId id="2147484179" r:id="rId10"/>
    <p:sldLayoutId id="2147484178" r:id="rId11"/>
    <p:sldLayoutId id="2147484177" r:id="rId12"/>
    <p:sldLayoutId id="2147484176" r:id="rId13"/>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2051" name="Rectangle 3"/>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595012" name="Rectangle 4"/>
          <p:cNvSpPr>
            <a:spLocks noGrp="1" noChangeArrowheads="1"/>
          </p:cNvSpPr>
          <p:nvPr>
            <p:ph type="dt" sz="half" idx="2"/>
          </p:nvPr>
        </p:nvSpPr>
        <p:spPr bwMode="auto">
          <a:xfrm>
            <a:off x="457200" y="6245225"/>
            <a:ext cx="2133600" cy="476250"/>
          </a:xfrm>
          <a:prstGeom prst="rect">
            <a:avLst/>
          </a:prstGeom>
          <a:noFill/>
          <a:ln>
            <a:noFill/>
          </a:ln>
          <a:effectLst/>
        </p:spPr>
        <p:txBody>
          <a:bodyPr vert="horz" wrap="square" lIns="91440" tIns="45720" rIns="91440" bIns="45720" numCol="1" anchor="t" anchorCtr="0" compatLnSpc="1">
            <a:prstTxWarp prst="textNoShape">
              <a:avLst/>
            </a:prstTxWarp>
          </a:bodyPr>
          <a:lstStyle>
            <a:lvl1pPr algn="l" eaLnBrk="1" hangingPunct="1">
              <a:defRPr sz="1400">
                <a:latin typeface="+mn-lt"/>
              </a:defRPr>
            </a:lvl1pPr>
          </a:lstStyle>
          <a:p>
            <a:pPr>
              <a:defRPr/>
            </a:pPr>
            <a:endParaRPr lang="en-US"/>
          </a:p>
        </p:txBody>
      </p:sp>
      <p:sp>
        <p:nvSpPr>
          <p:cNvPr id="7595013" name="Rectangle 5"/>
          <p:cNvSpPr>
            <a:spLocks noGrp="1" noChangeArrowheads="1"/>
          </p:cNvSpPr>
          <p:nvPr>
            <p:ph type="ftr" sz="quarter" idx="3"/>
          </p:nvPr>
        </p:nvSpPr>
        <p:spPr bwMode="auto">
          <a:xfrm>
            <a:off x="3124200" y="6245225"/>
            <a:ext cx="2895600" cy="476250"/>
          </a:xfrm>
          <a:prstGeom prst="rect">
            <a:avLst/>
          </a:prstGeom>
          <a:noFill/>
          <a:ln>
            <a:noFill/>
          </a:ln>
          <a:effectLst/>
        </p:spPr>
        <p:txBody>
          <a:bodyPr vert="horz" wrap="square" lIns="91440" tIns="45720" rIns="91440" bIns="45720" numCol="1" anchor="t" anchorCtr="0" compatLnSpc="1">
            <a:prstTxWarp prst="textNoShape">
              <a:avLst/>
            </a:prstTxWarp>
          </a:bodyPr>
          <a:lstStyle>
            <a:lvl1pPr eaLnBrk="1" hangingPunct="1">
              <a:defRPr sz="1400">
                <a:latin typeface="+mn-lt"/>
              </a:defRPr>
            </a:lvl1pPr>
          </a:lstStyle>
          <a:p>
            <a:pPr>
              <a:defRPr/>
            </a:pPr>
            <a:endParaRPr lang="en-US"/>
          </a:p>
        </p:txBody>
      </p:sp>
      <p:sp>
        <p:nvSpPr>
          <p:cNvPr id="7595014" name="Rectangle 6"/>
          <p:cNvSpPr>
            <a:spLocks noGrp="1" noChangeArrowheads="1"/>
          </p:cNvSpPr>
          <p:nvPr>
            <p:ph type="sldNum" sz="quarter" idx="4"/>
          </p:nvPr>
        </p:nvSpPr>
        <p:spPr bwMode="auto">
          <a:xfrm>
            <a:off x="6553200" y="6245225"/>
            <a:ext cx="2133600" cy="476250"/>
          </a:xfrm>
          <a:prstGeom prst="rect">
            <a:avLst/>
          </a:prstGeom>
          <a:noFill/>
          <a:ln>
            <a:noFill/>
          </a:ln>
          <a:effectLst/>
        </p:spPr>
        <p:txBody>
          <a:bodyPr vert="horz" wrap="square" lIns="91440" tIns="45720" rIns="91440" bIns="45720" numCol="1" anchor="t" anchorCtr="0" compatLnSpc="1">
            <a:prstTxWarp prst="textNoShape">
              <a:avLst/>
            </a:prstTxWarp>
          </a:bodyPr>
          <a:lstStyle>
            <a:lvl1pPr algn="r" eaLnBrk="1" hangingPunct="1">
              <a:defRPr sz="1400">
                <a:latin typeface="+mn-lt"/>
              </a:defRPr>
            </a:lvl1pPr>
          </a:lstStyle>
          <a:p>
            <a:pPr>
              <a:defRPr/>
            </a:pPr>
            <a:fld id="{C8820970-CAFD-4489-A6B9-9EA244702401}" type="slidenum">
              <a:rPr lang="en-US"/>
              <a:pPr>
                <a:defRPr/>
              </a:pPr>
              <a:t>‹#›</a:t>
            </a:fld>
            <a:endParaRPr lang="en-US"/>
          </a:p>
        </p:txBody>
      </p:sp>
    </p:spTree>
    <p:extLst>
      <p:ext uri="{BB962C8B-B14F-4D97-AF65-F5344CB8AC3E}">
        <p14:creationId xmlns:p14="http://schemas.microsoft.com/office/powerpoint/2010/main" val="4077360448"/>
      </p:ext>
    </p:extLst>
  </p:cSld>
  <p:clrMap bg1="dk2" tx1="lt1" bg2="dk1" tx2="lt2" accent1="accent1" accent2="accent2" accent3="accent3" accent4="accent4" accent5="accent5" accent6="accent6" hlink="hlink" folHlink="folHlink"/>
  <p:sldLayoutIdLst>
    <p:sldLayoutId id="2147484190" r:id="rId1"/>
    <p:sldLayoutId id="2147484191" r:id="rId2"/>
    <p:sldLayoutId id="2147484192" r:id="rId3"/>
    <p:sldLayoutId id="2147484193" r:id="rId4"/>
    <p:sldLayoutId id="2147484194" r:id="rId5"/>
    <p:sldLayoutId id="2147484195" r:id="rId6"/>
    <p:sldLayoutId id="2147484196" r:id="rId7"/>
    <p:sldLayoutId id="2147484197" r:id="rId8"/>
    <p:sldLayoutId id="2147484198" r:id="rId9"/>
    <p:sldLayoutId id="2147484199" r:id="rId10"/>
    <p:sldLayoutId id="2147484200" r:id="rId11"/>
    <p:sldLayoutId id="2147484201" r:id="rId12"/>
    <p:sldLayoutId id="2147484202" r:id="rId13"/>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7.xml"/><Relationship Id="rId4" Type="http://schemas.openxmlformats.org/officeDocument/2006/relationships/image" Target="../media/image3.svg"/></Relationships>
</file>

<file path=ppt/slides/_rels/slide10.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00.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01.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0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4.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05.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06.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07.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08.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09.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10.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111.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112.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113.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114.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115.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116.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7.xml"/></Relationships>
</file>

<file path=ppt/slides/_rels/slide117.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7.xml"/></Relationships>
</file>

<file path=ppt/slides/_rels/slide118.xml.rels><?xml version="1.0" encoding="UTF-8" standalone="yes"?>
<Relationships xmlns="http://schemas.openxmlformats.org/package/2006/relationships"><Relationship Id="rId3" Type="http://schemas.openxmlformats.org/officeDocument/2006/relationships/image" Target="../media/image47.jpeg"/><Relationship Id="rId2" Type="http://schemas.openxmlformats.org/officeDocument/2006/relationships/image" Target="../media/image19.png"/><Relationship Id="rId1" Type="http://schemas.openxmlformats.org/officeDocument/2006/relationships/slideLayout" Target="../slideLayouts/slideLayout7.xml"/></Relationships>
</file>

<file path=ppt/slides/_rels/slide119.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20.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121.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122.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123.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124.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125.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126.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127.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128.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129.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30.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131.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13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4.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7.xml"/></Relationships>
</file>

<file path=ppt/slides/_rels/slide135.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7.xml"/></Relationships>
</file>

<file path=ppt/slides/_rels/slide136.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7.xml"/></Relationships>
</file>

<file path=ppt/slides/_rels/slide137.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7.xml"/></Relationships>
</file>

<file path=ppt/slides/_rels/slide138.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7.xml"/></Relationships>
</file>

<file path=ppt/slides/_rels/slide139.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40.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7.xml"/></Relationships>
</file>

<file path=ppt/slides/_rels/slide141.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7.xml"/></Relationships>
</file>

<file path=ppt/slides/_rels/slide142.xml.rels><?xml version="1.0" encoding="UTF-8" standalone="yes"?>
<Relationships xmlns="http://schemas.openxmlformats.org/package/2006/relationships"><Relationship Id="rId2" Type="http://schemas.openxmlformats.org/officeDocument/2006/relationships/image" Target="../media/image48.jpeg"/><Relationship Id="rId1" Type="http://schemas.openxmlformats.org/officeDocument/2006/relationships/slideLayout" Target="../slideLayouts/slideLayout7.xml"/></Relationships>
</file>

<file path=ppt/slides/_rels/slide143.xml.rels><?xml version="1.0" encoding="UTF-8" standalone="yes"?>
<Relationships xmlns="http://schemas.openxmlformats.org/package/2006/relationships"><Relationship Id="rId2" Type="http://schemas.openxmlformats.org/officeDocument/2006/relationships/image" Target="../media/image48.jpeg"/><Relationship Id="rId1" Type="http://schemas.openxmlformats.org/officeDocument/2006/relationships/slideLayout" Target="../slideLayouts/slideLayout7.xml"/></Relationships>
</file>

<file path=ppt/slides/_rels/slide144.xml.rels><?xml version="1.0" encoding="UTF-8" standalone="yes"?>
<Relationships xmlns="http://schemas.openxmlformats.org/package/2006/relationships"><Relationship Id="rId2" Type="http://schemas.openxmlformats.org/officeDocument/2006/relationships/image" Target="../media/image48.jpeg"/><Relationship Id="rId1" Type="http://schemas.openxmlformats.org/officeDocument/2006/relationships/slideLayout" Target="../slideLayouts/slideLayout7.xml"/></Relationships>
</file>

<file path=ppt/slides/_rels/slide14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5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3.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7.xml"/></Relationships>
</file>

<file path=ppt/slides/_rels/slide154.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7.xml"/></Relationships>
</file>

<file path=ppt/slides/_rels/slide155.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7.xml"/></Relationships>
</file>

<file path=ppt/slides/_rels/slide15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8.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159.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60.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161.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162.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163.xml.rels><?xml version="1.0" encoding="UTF-8" standalone="yes"?>
<Relationships xmlns="http://schemas.openxmlformats.org/package/2006/relationships"><Relationship Id="rId3" Type="http://schemas.openxmlformats.org/officeDocument/2006/relationships/image" Target="../media/image49.jpeg"/><Relationship Id="rId2" Type="http://schemas.openxmlformats.org/officeDocument/2006/relationships/image" Target="../media/image25.png"/><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1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5.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166.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167.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168.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169.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70.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171.xml.rels><?xml version="1.0" encoding="UTF-8" standalone="yes"?>
<Relationships xmlns="http://schemas.openxmlformats.org/package/2006/relationships"><Relationship Id="rId3" Type="http://schemas.openxmlformats.org/officeDocument/2006/relationships/image" Target="../media/image49.jpeg"/><Relationship Id="rId2" Type="http://schemas.openxmlformats.org/officeDocument/2006/relationships/image" Target="../media/image25.png"/><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172.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173.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174.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175.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176.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177.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178.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179.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80.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181.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182.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183.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84.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85.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86.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2.xml"/></Relationships>
</file>

<file path=ppt/slides/_rels/slide187.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2.xml"/></Relationships>
</file>

<file path=ppt/slides/_rels/slide188.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2.xml"/></Relationships>
</file>

<file path=ppt/slides/_rels/slide189.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90.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2.xml"/></Relationships>
</file>

<file path=ppt/slides/_rels/slide191.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2.xml"/></Relationships>
</file>

<file path=ppt/slides/_rels/slide192.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2.xml"/></Relationships>
</file>

<file path=ppt/slides/_rels/slide193.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2.xml"/></Relationships>
</file>

<file path=ppt/slides/_rels/slide19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6.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image" Target="../media/image29.jpeg"/><Relationship Id="rId1" Type="http://schemas.openxmlformats.org/officeDocument/2006/relationships/slideLayout" Target="../slideLayouts/slideLayout7.xml"/><Relationship Id="rId4" Type="http://schemas.openxmlformats.org/officeDocument/2006/relationships/image" Target="../media/image31.png"/></Relationships>
</file>

<file path=ppt/slides/_rels/slide197.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image" Target="../media/image29.jpeg"/><Relationship Id="rId1" Type="http://schemas.openxmlformats.org/officeDocument/2006/relationships/slideLayout" Target="../slideLayouts/slideLayout7.xml"/><Relationship Id="rId4" Type="http://schemas.openxmlformats.org/officeDocument/2006/relationships/image" Target="../media/image31.png"/></Relationships>
</file>

<file path=ppt/slides/_rels/slide198.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image" Target="../media/image29.jpeg"/><Relationship Id="rId1" Type="http://schemas.openxmlformats.org/officeDocument/2006/relationships/slideLayout" Target="../slideLayouts/slideLayout7.xml"/><Relationship Id="rId4" Type="http://schemas.openxmlformats.org/officeDocument/2006/relationships/image" Target="../media/image31.png"/></Relationships>
</file>

<file path=ppt/slides/_rels/slide199.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image" Target="../media/image32.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jpeg"/><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200.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image" Target="../media/image32.jpeg"/><Relationship Id="rId1" Type="http://schemas.openxmlformats.org/officeDocument/2006/relationships/slideLayout" Target="../slideLayouts/slideLayout7.xml"/></Relationships>
</file>

<file path=ppt/slides/_rels/slide201.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image" Target="../media/image32.jpeg"/><Relationship Id="rId1" Type="http://schemas.openxmlformats.org/officeDocument/2006/relationships/slideLayout" Target="../slideLayouts/slideLayout7.xml"/><Relationship Id="rId4" Type="http://schemas.openxmlformats.org/officeDocument/2006/relationships/image" Target="../media/image50.jpeg"/></Relationships>
</file>

<file path=ppt/slides/_rels/slide202.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4.jpeg"/><Relationship Id="rId1" Type="http://schemas.openxmlformats.org/officeDocument/2006/relationships/slideLayout" Target="../slideLayouts/slideLayout7.xml"/></Relationships>
</file>

<file path=ppt/slides/_rels/slide203.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4.jpeg"/><Relationship Id="rId1" Type="http://schemas.openxmlformats.org/officeDocument/2006/relationships/slideLayout" Target="../slideLayouts/slideLayout7.xml"/></Relationships>
</file>

<file path=ppt/slides/_rels/slide204.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image" Target="../media/image36.jpeg"/><Relationship Id="rId1" Type="http://schemas.openxmlformats.org/officeDocument/2006/relationships/slideLayout" Target="../slideLayouts/slideLayout7.xml"/><Relationship Id="rId4" Type="http://schemas.openxmlformats.org/officeDocument/2006/relationships/image" Target="../media/image38.jpeg"/></Relationships>
</file>

<file path=ppt/slides/_rels/slide205.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image" Target="../media/image36.jpeg"/><Relationship Id="rId1" Type="http://schemas.openxmlformats.org/officeDocument/2006/relationships/slideLayout" Target="../slideLayouts/slideLayout7.xml"/><Relationship Id="rId4" Type="http://schemas.openxmlformats.org/officeDocument/2006/relationships/image" Target="../media/image38.jpeg"/></Relationships>
</file>

<file path=ppt/slides/_rels/slide206.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image" Target="../media/image39.jpeg"/><Relationship Id="rId1" Type="http://schemas.openxmlformats.org/officeDocument/2006/relationships/slideLayout" Target="../slideLayouts/slideLayout7.xml"/><Relationship Id="rId4" Type="http://schemas.openxmlformats.org/officeDocument/2006/relationships/image" Target="../media/image41.png"/></Relationships>
</file>

<file path=ppt/slides/_rels/slide207.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image" Target="../media/image39.jpeg"/><Relationship Id="rId1" Type="http://schemas.openxmlformats.org/officeDocument/2006/relationships/slideLayout" Target="../slideLayouts/slideLayout7.xml"/><Relationship Id="rId4" Type="http://schemas.openxmlformats.org/officeDocument/2006/relationships/image" Target="../media/image41.png"/></Relationships>
</file>

<file path=ppt/slides/_rels/slide20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9.xml.rels><?xml version="1.0" encoding="UTF-8" standalone="yes"?>
<Relationships xmlns="http://schemas.openxmlformats.org/package/2006/relationships"><Relationship Id="rId2" Type="http://schemas.openxmlformats.org/officeDocument/2006/relationships/image" Target="../media/image42.gif"/><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10.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2.xml"/></Relationships>
</file>

<file path=ppt/slides/_rels/slide211.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image" Target="../media/image43.png"/><Relationship Id="rId1" Type="http://schemas.openxmlformats.org/officeDocument/2006/relationships/slideLayout" Target="../slideLayouts/slideLayout2.xml"/></Relationships>
</file>

<file path=ppt/slides/_rels/slide212.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image" Target="../media/image43.png"/><Relationship Id="rId1" Type="http://schemas.openxmlformats.org/officeDocument/2006/relationships/slideLayout" Target="../slideLayouts/slideLayout2.xml"/></Relationships>
</file>

<file path=ppt/slides/_rels/slide213.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image" Target="../media/image43.png"/><Relationship Id="rId1" Type="http://schemas.openxmlformats.org/officeDocument/2006/relationships/slideLayout" Target="../slideLayouts/slideLayout2.xml"/></Relationships>
</file>

<file path=ppt/slides/_rels/slide214.xml.rels><?xml version="1.0" encoding="UTF-8" standalone="yes"?>
<Relationships xmlns="http://schemas.openxmlformats.org/package/2006/relationships"><Relationship Id="rId2" Type="http://schemas.openxmlformats.org/officeDocument/2006/relationships/image" Target="../media/image52.png"/><Relationship Id="rId1" Type="http://schemas.openxmlformats.org/officeDocument/2006/relationships/slideLayout" Target="../slideLayouts/slideLayout2.xml"/></Relationships>
</file>

<file path=ppt/slides/_rels/slide21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7.xml"/><Relationship Id="rId5" Type="http://schemas.openxmlformats.org/officeDocument/2006/relationships/image" Target="../media/image44.png"/><Relationship Id="rId4" Type="http://schemas.openxmlformats.org/officeDocument/2006/relationships/image" Target="../media/image3.svg"/></Relationships>
</file>

<file path=ppt/slides/_rels/slide216.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image" Target="../media/image53.jpeg"/><Relationship Id="rId1" Type="http://schemas.openxmlformats.org/officeDocument/2006/relationships/slideLayout" Target="../slideLayouts/slideLayout15.xml"/><Relationship Id="rId6" Type="http://schemas.openxmlformats.org/officeDocument/2006/relationships/image" Target="../media/image57.jpeg"/><Relationship Id="rId5" Type="http://schemas.openxmlformats.org/officeDocument/2006/relationships/image" Target="../media/image56.png"/><Relationship Id="rId4" Type="http://schemas.openxmlformats.org/officeDocument/2006/relationships/image" Target="../media/image55.png"/></Relationships>
</file>

<file path=ppt/slides/_rels/slide217.xml.rels><?xml version="1.0" encoding="UTF-8" standalone="yes"?>
<Relationships xmlns="http://schemas.openxmlformats.org/package/2006/relationships"><Relationship Id="rId3" Type="http://schemas.openxmlformats.org/officeDocument/2006/relationships/image" Target="../media/image59.png"/><Relationship Id="rId7" Type="http://schemas.openxmlformats.org/officeDocument/2006/relationships/image" Target="../media/image62.png"/><Relationship Id="rId2" Type="http://schemas.openxmlformats.org/officeDocument/2006/relationships/image" Target="../media/image58.emf"/><Relationship Id="rId1" Type="http://schemas.openxmlformats.org/officeDocument/2006/relationships/slideLayout" Target="../slideLayouts/slideLayout15.xml"/><Relationship Id="rId6" Type="http://schemas.openxmlformats.org/officeDocument/2006/relationships/image" Target="../media/image61.png"/><Relationship Id="rId5" Type="http://schemas.openxmlformats.org/officeDocument/2006/relationships/image" Target="../media/image55.png"/><Relationship Id="rId4" Type="http://schemas.openxmlformats.org/officeDocument/2006/relationships/image" Target="../media/image60.png"/></Relationships>
</file>

<file path=ppt/slides/_rels/slide218.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image" Target="../media/image63.emf"/><Relationship Id="rId1" Type="http://schemas.openxmlformats.org/officeDocument/2006/relationships/slideLayout" Target="../slideLayouts/slideLayout15.xml"/><Relationship Id="rId5" Type="http://schemas.openxmlformats.org/officeDocument/2006/relationships/image" Target="../media/image64.png"/><Relationship Id="rId4" Type="http://schemas.openxmlformats.org/officeDocument/2006/relationships/image" Target="../media/image60.png"/></Relationships>
</file>

<file path=ppt/slides/_rels/slide219.xml.rels><?xml version="1.0" encoding="UTF-8" standalone="yes"?>
<Relationships xmlns="http://schemas.openxmlformats.org/package/2006/relationships"><Relationship Id="rId3" Type="http://schemas.openxmlformats.org/officeDocument/2006/relationships/image" Target="../media/image64.png"/><Relationship Id="rId2" Type="http://schemas.openxmlformats.org/officeDocument/2006/relationships/image" Target="../media/image65.jpeg"/><Relationship Id="rId1" Type="http://schemas.openxmlformats.org/officeDocument/2006/relationships/slideLayout" Target="../slideLayouts/slideLayout15.xml"/></Relationships>
</file>

<file path=ppt/slides/_rels/slide22.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220.xml.rels><?xml version="1.0" encoding="UTF-8" standalone="yes"?>
<Relationships xmlns="http://schemas.openxmlformats.org/package/2006/relationships"><Relationship Id="rId8" Type="http://schemas.openxmlformats.org/officeDocument/2006/relationships/hyperlink" Target="https://www.facebook.com/profile.php?id=61562099195307" TargetMode="External"/><Relationship Id="rId3" Type="http://schemas.openxmlformats.org/officeDocument/2006/relationships/image" Target="../media/image67.png"/><Relationship Id="rId7" Type="http://schemas.openxmlformats.org/officeDocument/2006/relationships/image" Target="../media/image69.png"/><Relationship Id="rId12" Type="http://schemas.openxmlformats.org/officeDocument/2006/relationships/hyperlink" Target="https://www.teacherspayteachers.com/Product/Entire-Science-Curriculum-119377" TargetMode="External"/><Relationship Id="rId2" Type="http://schemas.openxmlformats.org/officeDocument/2006/relationships/image" Target="../media/image66.png"/><Relationship Id="rId1" Type="http://schemas.openxmlformats.org/officeDocument/2006/relationships/slideLayout" Target="../slideLayouts/slideLayout15.xml"/><Relationship Id="rId6" Type="http://schemas.openxmlformats.org/officeDocument/2006/relationships/hyperlink" Target="https://www.instagram.com/ryemurph88/" TargetMode="External"/><Relationship Id="rId11" Type="http://schemas.openxmlformats.org/officeDocument/2006/relationships/image" Target="../media/image71.png"/><Relationship Id="rId5" Type="http://schemas.openxmlformats.org/officeDocument/2006/relationships/image" Target="../media/image68.png"/><Relationship Id="rId10" Type="http://schemas.openxmlformats.org/officeDocument/2006/relationships/hyperlink" Target="https://www.pinterest.com/SciencefromMurf" TargetMode="External"/><Relationship Id="rId4" Type="http://schemas.openxmlformats.org/officeDocument/2006/relationships/hyperlink" Target="https://www.teacherspayteachers.com/store/science-from-murf-llc" TargetMode="External"/><Relationship Id="rId9" Type="http://schemas.openxmlformats.org/officeDocument/2006/relationships/image" Target="../media/image70.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2" Type="http://schemas.openxmlformats.org/officeDocument/2006/relationships/image" Target="../media/image23.gif"/><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60.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4.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image" Target="../media/image29.jpeg"/><Relationship Id="rId1" Type="http://schemas.openxmlformats.org/officeDocument/2006/relationships/slideLayout" Target="../slideLayouts/slideLayout7.xml"/><Relationship Id="rId4" Type="http://schemas.openxmlformats.org/officeDocument/2006/relationships/image" Target="../media/image31.png"/></Relationships>
</file>

<file path=ppt/slides/_rels/slide65.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image" Target="../media/image32.jpeg"/><Relationship Id="rId1" Type="http://schemas.openxmlformats.org/officeDocument/2006/relationships/slideLayout" Target="../slideLayouts/slideLayout7.xml"/></Relationships>
</file>

<file path=ppt/slides/_rels/slide66.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4.jpeg"/><Relationship Id="rId1" Type="http://schemas.openxmlformats.org/officeDocument/2006/relationships/slideLayout" Target="../slideLayouts/slideLayout7.xml"/></Relationships>
</file>

<file path=ppt/slides/_rels/slide67.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image" Target="../media/image36.jpeg"/><Relationship Id="rId1" Type="http://schemas.openxmlformats.org/officeDocument/2006/relationships/slideLayout" Target="../slideLayouts/slideLayout7.xml"/><Relationship Id="rId4" Type="http://schemas.openxmlformats.org/officeDocument/2006/relationships/image" Target="../media/image38.jpeg"/></Relationships>
</file>

<file path=ppt/slides/_rels/slide68.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image" Target="../media/image39.jpeg"/><Relationship Id="rId1" Type="http://schemas.openxmlformats.org/officeDocument/2006/relationships/slideLayout" Target="../slideLayouts/slideLayout7.xml"/><Relationship Id="rId4" Type="http://schemas.openxmlformats.org/officeDocument/2006/relationships/image" Target="../media/image41.png"/></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0.xml.rels><?xml version="1.0" encoding="UTF-8" standalone="yes"?>
<Relationships xmlns="http://schemas.openxmlformats.org/package/2006/relationships"><Relationship Id="rId2" Type="http://schemas.openxmlformats.org/officeDocument/2006/relationships/image" Target="../media/image42.gif"/><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7.xml"/><Relationship Id="rId4" Type="http://schemas.openxmlformats.org/officeDocument/2006/relationships/image" Target="../media/image3.svg"/></Relationships>
</file>

<file path=ppt/slides/_rels/slide7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7.xml"/><Relationship Id="rId5" Type="http://schemas.openxmlformats.org/officeDocument/2006/relationships/image" Target="../media/image44.png"/><Relationship Id="rId4" Type="http://schemas.openxmlformats.org/officeDocument/2006/relationships/image" Target="../media/image3.svg"/></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6.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77.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78.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79.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0.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jpeg"/><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8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jpeg"/><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8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jpeg"/><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9.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9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jpeg"/><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9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jpeg"/><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9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jpeg"/><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9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jpeg"/><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9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jpeg"/><Relationship Id="rId1" Type="http://schemas.openxmlformats.org/officeDocument/2006/relationships/slideLayout" Target="../slideLayouts/slideLayout2.xml"/><Relationship Id="rId5" Type="http://schemas.openxmlformats.org/officeDocument/2006/relationships/image" Target="../media/image13.png"/><Relationship Id="rId4" Type="http://schemas.openxmlformats.org/officeDocument/2006/relationships/image" Target="../media/image45.png"/></Relationships>
</file>

<file path=ppt/slides/_rels/slide95.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97.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98.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99.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6" descr="Co-dominance_Rhododendron"/>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3" name="Rectangle 2"/>
          <p:cNvSpPr/>
          <p:nvPr/>
        </p:nvSpPr>
        <p:spPr>
          <a:xfrm>
            <a:off x="304800" y="381000"/>
            <a:ext cx="8686800" cy="923330"/>
          </a:xfrm>
          <a:prstGeom prst="rect">
            <a:avLst/>
          </a:prstGeom>
          <a:noFill/>
        </p:spPr>
        <p:txBody>
          <a:bodyPr wrap="square" lIns="91440" tIns="45720" rIns="91440" bIns="45720">
            <a:prstTxWarp prst="textWave1">
              <a:avLst/>
            </a:prstTxWarp>
            <a:spAutoFit/>
            <a:scene3d>
              <a:camera prst="orthographicFront"/>
              <a:lightRig rig="threePt" dir="t"/>
            </a:scene3d>
            <a:sp3d extrusionH="57150">
              <a:bevelT w="57150" h="38100" prst="artDeco"/>
            </a:sp3d>
          </a:bodyPr>
          <a:lstStyle/>
          <a:p>
            <a:pPr algn="ctr">
              <a:buNone/>
            </a:pPr>
            <a:r>
              <a:rPr lang="en-US" sz="5400" b="1" cap="none" spc="0" dirty="0">
                <a:ln w="17780" cmpd="sng">
                  <a:solidFill>
                    <a:sysClr val="windowText" lastClr="000000"/>
                  </a:solidFill>
                  <a:prstDash val="solid"/>
                  <a:miter lim="800000"/>
                </a:ln>
                <a:solidFill>
                  <a:srgbClr val="FF0000"/>
                </a:solidFill>
                <a:effectLst>
                  <a:outerShdw blurRad="50800" algn="tl" rotWithShape="0">
                    <a:srgbClr val="000000"/>
                  </a:outerShdw>
                </a:effectLst>
              </a:rPr>
              <a:t>Ge</a:t>
            </a:r>
            <a:r>
              <a:rPr lang="en-US" sz="5400" b="1" cap="none" spc="0" dirty="0">
                <a:ln w="17780" cmpd="sng">
                  <a:solidFill>
                    <a:sysClr val="windowText" lastClr="000000"/>
                  </a:solidFill>
                  <a:prstDash val="solid"/>
                  <a:miter lim="800000"/>
                </a:ln>
                <a:effectLst>
                  <a:outerShdw blurRad="50800" algn="tl" rotWithShape="0">
                    <a:srgbClr val="000000"/>
                  </a:outerShdw>
                </a:effectLst>
              </a:rPr>
              <a:t>n</a:t>
            </a:r>
            <a:r>
              <a:rPr lang="en-US" sz="5400" b="1" cap="none" spc="0" dirty="0">
                <a:ln w="17780" cmpd="sng">
                  <a:solidFill>
                    <a:sysClr val="windowText" lastClr="000000"/>
                  </a:solidFill>
                  <a:prstDash val="solid"/>
                  <a:miter lim="800000"/>
                </a:ln>
                <a:solidFill>
                  <a:srgbClr val="FF0000"/>
                </a:solidFill>
                <a:effectLst>
                  <a:outerShdw blurRad="50800" algn="tl" rotWithShape="0">
                    <a:srgbClr val="000000"/>
                  </a:outerShdw>
                </a:effectLst>
              </a:rPr>
              <a:t>e</a:t>
            </a:r>
            <a:r>
              <a:rPr lang="en-US" sz="5400" b="1" cap="none" spc="0" dirty="0">
                <a:ln w="17780" cmpd="sng">
                  <a:solidFill>
                    <a:sysClr val="windowText" lastClr="000000"/>
                  </a:solidFill>
                  <a:prstDash val="solid"/>
                  <a:miter lim="800000"/>
                </a:ln>
                <a:effectLst>
                  <a:outerShdw blurRad="50800" algn="tl" rotWithShape="0">
                    <a:srgbClr val="000000"/>
                  </a:outerShdw>
                </a:effectLst>
              </a:rPr>
              <a:t>tics</a:t>
            </a:r>
            <a:r>
              <a:rPr lang="en-US" sz="5400" b="1" cap="none" spc="0" dirty="0">
                <a:ln w="17780" cmpd="sng">
                  <a:solidFill>
                    <a:sysClr val="windowText" lastClr="000000"/>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 </a:t>
            </a:r>
            <a:r>
              <a:rPr lang="en-US" sz="5400" b="1" cap="none" spc="0" dirty="0">
                <a:ln w="17780" cmpd="sng">
                  <a:solidFill>
                    <a:sysClr val="windowText" lastClr="000000"/>
                  </a:solidFill>
                  <a:prstDash val="solid"/>
                  <a:miter lim="800000"/>
                </a:ln>
                <a:solidFill>
                  <a:srgbClr val="FF0000"/>
                </a:solidFill>
                <a:effectLst>
                  <a:outerShdw blurRad="50800" algn="tl" rotWithShape="0">
                    <a:srgbClr val="000000"/>
                  </a:outerShdw>
                </a:effectLst>
              </a:rPr>
              <a:t>Rev</a:t>
            </a:r>
            <a:r>
              <a:rPr lang="en-US" sz="5400" b="1" cap="none" spc="0" dirty="0">
                <a:ln w="17780" cmpd="sng">
                  <a:solidFill>
                    <a:sysClr val="windowText" lastClr="000000"/>
                  </a:solidFill>
                  <a:prstDash val="solid"/>
                  <a:miter lim="800000"/>
                </a:ln>
                <a:effectLst>
                  <a:outerShdw blurRad="50800" algn="tl" rotWithShape="0">
                    <a:srgbClr val="000000"/>
                  </a:outerShdw>
                </a:effectLst>
              </a:rPr>
              <a:t>iew</a:t>
            </a:r>
            <a:r>
              <a:rPr lang="en-US" sz="5400" b="1" cap="none" spc="0" dirty="0">
                <a:ln w="17780" cmpd="sng">
                  <a:solidFill>
                    <a:sysClr val="windowText" lastClr="000000"/>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 </a:t>
            </a:r>
            <a:r>
              <a:rPr lang="en-US" sz="5400" b="1" cap="none" spc="0" dirty="0">
                <a:ln w="17780" cmpd="sng">
                  <a:solidFill>
                    <a:sysClr val="windowText" lastClr="000000"/>
                  </a:solidFill>
                  <a:prstDash val="solid"/>
                  <a:miter lim="800000"/>
                </a:ln>
                <a:solidFill>
                  <a:srgbClr val="FF0000"/>
                </a:solidFill>
                <a:effectLst>
                  <a:outerShdw blurRad="50800" algn="tl" rotWithShape="0">
                    <a:srgbClr val="000000"/>
                  </a:outerShdw>
                </a:effectLst>
              </a:rPr>
              <a:t>Ga</a:t>
            </a:r>
            <a:r>
              <a:rPr lang="en-US" sz="5400" b="1" cap="none" spc="0" dirty="0">
                <a:ln w="17780" cmpd="sng">
                  <a:solidFill>
                    <a:sysClr val="windowText" lastClr="000000"/>
                  </a:solidFill>
                  <a:prstDash val="solid"/>
                  <a:miter lim="800000"/>
                </a:ln>
                <a:effectLst>
                  <a:outerShdw blurRad="50800" algn="tl" rotWithShape="0">
                    <a:srgbClr val="000000"/>
                  </a:outerShdw>
                </a:effectLst>
              </a:rPr>
              <a:t>me</a:t>
            </a:r>
          </a:p>
        </p:txBody>
      </p:sp>
      <p:sp>
        <p:nvSpPr>
          <p:cNvPr id="4" name="Rectangle 3"/>
          <p:cNvSpPr/>
          <p:nvPr/>
        </p:nvSpPr>
        <p:spPr>
          <a:xfrm>
            <a:off x="152400" y="4800600"/>
            <a:ext cx="3661579" cy="1920526"/>
          </a:xfrm>
          <a:prstGeom prst="rect">
            <a:avLst/>
          </a:prstGeom>
          <a:noFill/>
        </p:spPr>
        <p:txBody>
          <a:bodyPr wrap="none" lIns="91440" tIns="45720" rIns="91440" bIns="45720">
            <a:spAutoFit/>
            <a:scene3d>
              <a:camera prst="orthographicFront"/>
              <a:lightRig rig="threePt" dir="t"/>
            </a:scene3d>
            <a:sp3d extrusionH="57150">
              <a:bevelT w="38100" h="38100" prst="slope"/>
            </a:sp3d>
          </a:bodyPr>
          <a:lstStyle/>
          <a:p>
            <a:pPr algn="ctr">
              <a:buNone/>
            </a:pPr>
            <a:r>
              <a:rPr lang="en-US" sz="5400" b="1" cap="none" spc="0" dirty="0">
                <a:ln w="17780" cmpd="sng">
                  <a:solidFill>
                    <a:srgbClr val="FFFFFF"/>
                  </a:solidFill>
                  <a:prstDash val="solid"/>
                  <a:miter lim="800000"/>
                </a:ln>
                <a:effectLst>
                  <a:outerShdw blurRad="50800" algn="tl" rotWithShape="0">
                    <a:srgbClr val="000000"/>
                  </a:outerShdw>
                </a:effectLst>
              </a:rPr>
              <a:t>Part 5</a:t>
            </a:r>
          </a:p>
          <a:p>
            <a:pPr algn="ctr">
              <a:buNone/>
            </a:pPr>
            <a:r>
              <a:rPr lang="en-US" sz="5400" b="1" cap="none" spc="0" dirty="0">
                <a:ln w="17780" cmpd="sng">
                  <a:solidFill>
                    <a:srgbClr val="FFFFFF"/>
                  </a:solidFill>
                  <a:prstDash val="solid"/>
                  <a:miter lim="800000"/>
                </a:ln>
                <a:effectLst>
                  <a:outerShdw blurRad="50800" algn="tl" rotWithShape="0">
                    <a:srgbClr val="000000"/>
                  </a:outerShdw>
                </a:effectLst>
              </a:rPr>
              <a:t>Lesson 11</a:t>
            </a:r>
          </a:p>
        </p:txBody>
      </p:sp>
      <p:pic>
        <p:nvPicPr>
          <p:cNvPr id="5" name="Graphic 4">
            <a:extLst>
              <a:ext uri="{FF2B5EF4-FFF2-40B4-BE49-F238E27FC236}">
                <a16:creationId xmlns:a16="http://schemas.microsoft.com/office/drawing/2014/main" id="{7F5A63FB-B59C-8332-48DD-6E0CC72134FB}"/>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3381994" y="4947494"/>
            <a:ext cx="5699410" cy="1610564"/>
          </a:xfrm>
          <a:prstGeom prst="rect">
            <a:avLst/>
          </a:prstGeom>
        </p:spPr>
      </p:pic>
    </p:spTree>
    <p:extLst>
      <p:ext uri="{BB962C8B-B14F-4D97-AF65-F5344CB8AC3E}">
        <p14:creationId xmlns:p14="http://schemas.microsoft.com/office/powerpoint/2010/main" val="329007527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7" name="Rectangle 3"/>
          <p:cNvSpPr>
            <a:spLocks noGrp="1" noChangeArrowheads="1"/>
          </p:cNvSpPr>
          <p:nvPr>
            <p:ph type="body" idx="1"/>
          </p:nvPr>
        </p:nvSpPr>
        <p:spPr>
          <a:xfrm>
            <a:off x="152400" y="228600"/>
            <a:ext cx="8229600" cy="5562600"/>
          </a:xfrm>
        </p:spPr>
        <p:txBody>
          <a:bodyPr/>
          <a:lstStyle/>
          <a:p>
            <a:pPr eaLnBrk="1" hangingPunct="1"/>
            <a:r>
              <a:rPr lang="en-US" dirty="0"/>
              <a:t>This is the term for when organisms pass traits from parents to offspring.</a:t>
            </a:r>
          </a:p>
          <a:p>
            <a:pPr lvl="1" eaLnBrk="1" hangingPunct="1"/>
            <a:r>
              <a:rPr lang="en-US" dirty="0">
                <a:solidFill>
                  <a:srgbClr val="FF99FF"/>
                </a:solidFill>
              </a:rPr>
              <a:t>A.) </a:t>
            </a:r>
            <a:r>
              <a:rPr lang="en-US" dirty="0">
                <a:solidFill>
                  <a:schemeClr val="bg1"/>
                </a:solidFill>
              </a:rPr>
              <a:t>Genetics</a:t>
            </a:r>
          </a:p>
          <a:p>
            <a:pPr lvl="1" eaLnBrk="1" hangingPunct="1"/>
            <a:r>
              <a:rPr lang="en-US" dirty="0">
                <a:solidFill>
                  <a:srgbClr val="0099CC"/>
                </a:solidFill>
              </a:rPr>
              <a:t>B.) </a:t>
            </a:r>
            <a:r>
              <a:rPr lang="en-US" dirty="0" err="1">
                <a:solidFill>
                  <a:schemeClr val="bg1"/>
                </a:solidFill>
              </a:rPr>
              <a:t>Punnett</a:t>
            </a:r>
            <a:r>
              <a:rPr lang="en-US" dirty="0">
                <a:solidFill>
                  <a:schemeClr val="bg1"/>
                </a:solidFill>
              </a:rPr>
              <a:t> Squares</a:t>
            </a:r>
          </a:p>
          <a:p>
            <a:pPr lvl="1" eaLnBrk="1" hangingPunct="1"/>
            <a:r>
              <a:rPr lang="en-US" dirty="0">
                <a:solidFill>
                  <a:srgbClr val="FF00FF"/>
                </a:solidFill>
              </a:rPr>
              <a:t>C.) </a:t>
            </a:r>
            <a:r>
              <a:rPr lang="en-US" dirty="0">
                <a:solidFill>
                  <a:schemeClr val="bg1"/>
                </a:solidFill>
              </a:rPr>
              <a:t>Alleles</a:t>
            </a:r>
          </a:p>
          <a:p>
            <a:pPr lvl="1" eaLnBrk="1" hangingPunct="1"/>
            <a:r>
              <a:rPr lang="en-US" dirty="0">
                <a:solidFill>
                  <a:srgbClr val="FFC000"/>
                </a:solidFill>
              </a:rPr>
              <a:t>D.) </a:t>
            </a:r>
            <a:r>
              <a:rPr lang="en-US" dirty="0">
                <a:solidFill>
                  <a:schemeClr val="bg1"/>
                </a:solidFill>
              </a:rPr>
              <a:t>Heredity</a:t>
            </a:r>
          </a:p>
          <a:p>
            <a:pPr lvl="1" eaLnBrk="1" hangingPunct="1"/>
            <a:r>
              <a:rPr lang="en-US" dirty="0">
                <a:solidFill>
                  <a:srgbClr val="CC99FF"/>
                </a:solidFill>
              </a:rPr>
              <a:t>E.) </a:t>
            </a:r>
            <a:r>
              <a:rPr lang="en-US" dirty="0">
                <a:solidFill>
                  <a:schemeClr val="bg1"/>
                </a:solidFill>
              </a:rPr>
              <a:t>Homozygous </a:t>
            </a:r>
          </a:p>
        </p:txBody>
      </p:sp>
      <p:sp>
        <p:nvSpPr>
          <p:cNvPr id="77829" name="Rectangle 9"/>
          <p:cNvSpPr>
            <a:spLocks noChangeArrowheads="1"/>
          </p:cNvSpPr>
          <p:nvPr/>
        </p:nvSpPr>
        <p:spPr bwMode="auto">
          <a:xfrm>
            <a:off x="5715000" y="6629400"/>
            <a:ext cx="3124200" cy="214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p>
            <a:pPr marL="342900" indent="-342900" algn="r">
              <a:buFont typeface="Wingdings" pitchFamily="2" charset="2"/>
              <a:buNone/>
            </a:pPr>
            <a:r>
              <a:rPr lang="en-US" sz="800" b="1" dirty="0">
                <a:effectLst/>
                <a:latin typeface="Verdana" pitchFamily="34" charset="0"/>
              </a:rPr>
              <a:t>Copyright © 2024 </a:t>
            </a:r>
            <a:r>
              <a:rPr lang="en-US" sz="800" b="1" dirty="0" err="1">
                <a:effectLst/>
                <a:latin typeface="Verdana" pitchFamily="34" charset="0"/>
              </a:rPr>
              <a:t>SlideSpark</a:t>
            </a:r>
            <a:r>
              <a:rPr lang="en-US" sz="800" b="1" dirty="0">
                <a:effectLst/>
                <a:latin typeface="Verdana" pitchFamily="34" charset="0"/>
              </a:rPr>
              <a:t> .LLC</a:t>
            </a:r>
          </a:p>
        </p:txBody>
      </p:sp>
      <p:pic>
        <p:nvPicPr>
          <p:cNvPr id="5"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rot="3620336">
            <a:off x="5076533" y="98198"/>
            <a:ext cx="2339682" cy="72565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pic>
        <p:nvPicPr>
          <p:cNvPr id="6" name="Picture 5" descr="heredity"/>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6881" y="3962400"/>
            <a:ext cx="8834719" cy="26670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2" name="Rectangle 1"/>
          <p:cNvSpPr/>
          <p:nvPr/>
        </p:nvSpPr>
        <p:spPr>
          <a:xfrm>
            <a:off x="8051418" y="129570"/>
            <a:ext cx="968535" cy="1569660"/>
          </a:xfrm>
          <a:prstGeom prst="rect">
            <a:avLst/>
          </a:prstGeom>
          <a:noFill/>
        </p:spPr>
        <p:txBody>
          <a:bodyPr wrap="none" lIns="91440" tIns="45720" rIns="91440" bIns="45720">
            <a:spAutoFit/>
          </a:bodyPr>
          <a:lstStyle/>
          <a:p>
            <a:pPr algn="ctr">
              <a:buNone/>
            </a:pPr>
            <a:r>
              <a:rPr lang="en-US" b="1" cap="none" spc="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2</a:t>
            </a:r>
          </a:p>
        </p:txBody>
      </p:sp>
    </p:spTree>
    <p:extLst>
      <p:ext uri="{BB962C8B-B14F-4D97-AF65-F5344CB8AC3E}">
        <p14:creationId xmlns:p14="http://schemas.microsoft.com/office/powerpoint/2010/main" val="2002143082"/>
      </p:ext>
    </p:extLst>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3" name="Rectangle 3"/>
          <p:cNvSpPr>
            <a:spLocks noGrp="1" noChangeArrowheads="1"/>
          </p:cNvSpPr>
          <p:nvPr>
            <p:ph type="body" idx="1"/>
          </p:nvPr>
        </p:nvSpPr>
        <p:spPr>
          <a:xfrm>
            <a:off x="228600" y="152400"/>
            <a:ext cx="8763000" cy="5943600"/>
          </a:xfrm>
        </p:spPr>
        <p:txBody>
          <a:bodyPr/>
          <a:lstStyle/>
          <a:p>
            <a:pPr eaLnBrk="1" hangingPunct="1">
              <a:defRPr/>
            </a:pPr>
            <a:r>
              <a:rPr lang="en-US" dirty="0"/>
              <a:t>This is the name for an organism’s physical appearance or its visible traits.  </a:t>
            </a:r>
          </a:p>
          <a:p>
            <a:pPr eaLnBrk="1" hangingPunct="1">
              <a:defRPr/>
            </a:pPr>
            <a:endParaRPr lang="en-US" dirty="0"/>
          </a:p>
        </p:txBody>
      </p:sp>
      <p:pic>
        <p:nvPicPr>
          <p:cNvPr id="101387" name="Picture 1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 y="1447800"/>
            <a:ext cx="4114800" cy="4876800"/>
          </a:xfrm>
          <a:prstGeom prst="rect">
            <a:avLst/>
          </a:prstGeom>
          <a:noFill/>
          <a:ln w="76200" algn="ctr">
            <a:solidFill>
              <a:srgbClr val="FF99FF"/>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1389" name="Picture 1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648200" y="1424763"/>
            <a:ext cx="4191000" cy="4899837"/>
          </a:xfrm>
          <a:prstGeom prst="rect">
            <a:avLst/>
          </a:prstGeom>
          <a:noFill/>
          <a:ln w="76200" algn="ctr">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Rectangle 1"/>
          <p:cNvSpPr/>
          <p:nvPr/>
        </p:nvSpPr>
        <p:spPr>
          <a:xfrm>
            <a:off x="7696200" y="1457512"/>
            <a:ext cx="968535" cy="1569660"/>
          </a:xfrm>
          <a:prstGeom prst="rect">
            <a:avLst/>
          </a:prstGeom>
          <a:noFill/>
        </p:spPr>
        <p:txBody>
          <a:bodyPr wrap="none" lIns="91440" tIns="45720" rIns="91440" bIns="45720">
            <a:spAutoFit/>
          </a:bodyPr>
          <a:lstStyle/>
          <a:p>
            <a:pPr marL="0" marR="0" lvl="0" indent="0" algn="ctr" defTabSz="914400" rtl="0" eaLnBrk="1" fontAlgn="base" latinLnBrk="0" hangingPunct="1">
              <a:lnSpc>
                <a:spcPct val="100000"/>
              </a:lnSpc>
              <a:spcBef>
                <a:spcPct val="20000"/>
              </a:spcBef>
              <a:spcAft>
                <a:spcPct val="0"/>
              </a:spcAft>
              <a:buClr>
                <a:srgbClr val="66CCFF"/>
              </a:buClr>
              <a:buSzPct val="65000"/>
              <a:buFont typeface="Wingdings" pitchFamily="2" charset="2"/>
              <a:buNone/>
              <a:tabLst/>
              <a:defRPr/>
            </a:pPr>
            <a:r>
              <a:rPr kumimoji="0" lang="en-US" sz="9600" b="1" i="0" u="none" strike="noStrike" kern="1200" cap="none" spc="0" normalizeH="0" baseline="0" noProof="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uLnTx/>
                <a:uFillTx/>
                <a:latin typeface="Tahoma" pitchFamily="34" charset="0"/>
                <a:ea typeface="+mn-ea"/>
                <a:cs typeface="+mn-cs"/>
              </a:rPr>
              <a:t>5</a:t>
            </a:r>
          </a:p>
        </p:txBody>
      </p:sp>
      <p:sp>
        <p:nvSpPr>
          <p:cNvPr id="3" name="Rectangle 2"/>
          <p:cNvSpPr/>
          <p:nvPr/>
        </p:nvSpPr>
        <p:spPr>
          <a:xfrm>
            <a:off x="826251" y="5401270"/>
            <a:ext cx="7034298" cy="923330"/>
          </a:xfrm>
          <a:prstGeom prst="rect">
            <a:avLst/>
          </a:prstGeom>
          <a:noFill/>
        </p:spPr>
        <p:txBody>
          <a:bodyPr wrap="none" lIns="91440" tIns="45720" rIns="91440" bIns="45720">
            <a:spAutoFit/>
          </a:bodyPr>
          <a:lstStyle/>
          <a:p>
            <a:pPr marL="0" marR="0" lvl="0" indent="0" algn="ctr" defTabSz="914400" rtl="0" eaLnBrk="1" fontAlgn="base" latinLnBrk="0" hangingPunct="1">
              <a:lnSpc>
                <a:spcPct val="100000"/>
              </a:lnSpc>
              <a:spcBef>
                <a:spcPct val="20000"/>
              </a:spcBef>
              <a:spcAft>
                <a:spcPct val="0"/>
              </a:spcAft>
              <a:buClr>
                <a:srgbClr val="66CCFF"/>
              </a:buClr>
              <a:buSzPct val="65000"/>
              <a:buFont typeface="Wingdings" pitchFamily="2" charset="2"/>
              <a:buNone/>
              <a:tabLst/>
              <a:defRPr/>
            </a:pPr>
            <a:r>
              <a:rPr kumimoji="0" lang="en-US" sz="5400" b="1" i="0" u="none" strike="noStrike" kern="1200" cap="none" spc="0" normalizeH="0" baseline="0" noProof="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uLnTx/>
                <a:uFillTx/>
                <a:latin typeface="Tahoma" pitchFamily="34" charset="0"/>
                <a:ea typeface="+mn-ea"/>
                <a:cs typeface="+mn-cs"/>
              </a:rPr>
              <a:t>and the answer is…</a:t>
            </a:r>
          </a:p>
        </p:txBody>
      </p:sp>
    </p:spTree>
    <p:extLst>
      <p:ext uri="{BB962C8B-B14F-4D97-AF65-F5344CB8AC3E}">
        <p14:creationId xmlns:p14="http://schemas.microsoft.com/office/powerpoint/2010/main" val="2699490641"/>
      </p:ext>
    </p:extLst>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3" name="Rectangle 3"/>
          <p:cNvSpPr>
            <a:spLocks noGrp="1" noChangeArrowheads="1"/>
          </p:cNvSpPr>
          <p:nvPr>
            <p:ph type="body" idx="1"/>
          </p:nvPr>
        </p:nvSpPr>
        <p:spPr>
          <a:xfrm>
            <a:off x="228600" y="152400"/>
            <a:ext cx="8763000" cy="5943600"/>
          </a:xfrm>
        </p:spPr>
        <p:txBody>
          <a:bodyPr/>
          <a:lstStyle/>
          <a:p>
            <a:pPr eaLnBrk="1" hangingPunct="1">
              <a:defRPr/>
            </a:pPr>
            <a:r>
              <a:rPr lang="en-US" dirty="0"/>
              <a:t>This is the name for an organism’s physical appearance or its visible traits.  </a:t>
            </a:r>
          </a:p>
          <a:p>
            <a:pPr eaLnBrk="1" hangingPunct="1">
              <a:defRPr/>
            </a:pPr>
            <a:endParaRPr lang="en-US" dirty="0"/>
          </a:p>
        </p:txBody>
      </p:sp>
      <p:pic>
        <p:nvPicPr>
          <p:cNvPr id="101387" name="Picture 1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 y="1447800"/>
            <a:ext cx="4114800" cy="4876800"/>
          </a:xfrm>
          <a:prstGeom prst="rect">
            <a:avLst/>
          </a:prstGeom>
          <a:noFill/>
          <a:ln w="76200" algn="ctr">
            <a:solidFill>
              <a:srgbClr val="FF99FF"/>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1389" name="Picture 1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648200" y="1424763"/>
            <a:ext cx="4191000" cy="4899837"/>
          </a:xfrm>
          <a:prstGeom prst="rect">
            <a:avLst/>
          </a:prstGeom>
          <a:noFill/>
          <a:ln w="76200" algn="ctr">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Rectangle 1"/>
          <p:cNvSpPr/>
          <p:nvPr/>
        </p:nvSpPr>
        <p:spPr>
          <a:xfrm>
            <a:off x="7696200" y="1457512"/>
            <a:ext cx="968535" cy="1569660"/>
          </a:xfrm>
          <a:prstGeom prst="rect">
            <a:avLst/>
          </a:prstGeom>
          <a:noFill/>
        </p:spPr>
        <p:txBody>
          <a:bodyPr wrap="none" lIns="91440" tIns="45720" rIns="91440" bIns="45720">
            <a:spAutoFit/>
          </a:bodyPr>
          <a:lstStyle/>
          <a:p>
            <a:pPr marL="0" marR="0" lvl="0" indent="0" algn="ctr" defTabSz="914400" rtl="0" eaLnBrk="1" fontAlgn="base" latinLnBrk="0" hangingPunct="1">
              <a:lnSpc>
                <a:spcPct val="100000"/>
              </a:lnSpc>
              <a:spcBef>
                <a:spcPct val="20000"/>
              </a:spcBef>
              <a:spcAft>
                <a:spcPct val="0"/>
              </a:spcAft>
              <a:buClr>
                <a:srgbClr val="66CCFF"/>
              </a:buClr>
              <a:buSzPct val="65000"/>
              <a:buFont typeface="Wingdings" pitchFamily="2" charset="2"/>
              <a:buNone/>
              <a:tabLst/>
              <a:defRPr/>
            </a:pPr>
            <a:r>
              <a:rPr kumimoji="0" lang="en-US" sz="9600" b="1" i="0" u="none" strike="noStrike" kern="1200" cap="none" spc="0" normalizeH="0" baseline="0" noProof="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uLnTx/>
                <a:uFillTx/>
                <a:latin typeface="Tahoma" pitchFamily="34" charset="0"/>
                <a:ea typeface="+mn-ea"/>
                <a:cs typeface="+mn-cs"/>
              </a:rPr>
              <a:t>5</a:t>
            </a:r>
          </a:p>
        </p:txBody>
      </p:sp>
      <p:sp>
        <p:nvSpPr>
          <p:cNvPr id="3" name="Rectangle 2"/>
          <p:cNvSpPr/>
          <p:nvPr/>
        </p:nvSpPr>
        <p:spPr>
          <a:xfrm>
            <a:off x="826251" y="5401270"/>
            <a:ext cx="7034298" cy="923330"/>
          </a:xfrm>
          <a:prstGeom prst="rect">
            <a:avLst/>
          </a:prstGeom>
          <a:noFill/>
        </p:spPr>
        <p:txBody>
          <a:bodyPr wrap="none" lIns="91440" tIns="45720" rIns="91440" bIns="45720">
            <a:spAutoFit/>
          </a:bodyPr>
          <a:lstStyle/>
          <a:p>
            <a:pPr marL="0" marR="0" lvl="0" indent="0" algn="ctr" defTabSz="914400" rtl="0" eaLnBrk="1" fontAlgn="base" latinLnBrk="0" hangingPunct="1">
              <a:lnSpc>
                <a:spcPct val="100000"/>
              </a:lnSpc>
              <a:spcBef>
                <a:spcPct val="20000"/>
              </a:spcBef>
              <a:spcAft>
                <a:spcPct val="0"/>
              </a:spcAft>
              <a:buClr>
                <a:srgbClr val="66CCFF"/>
              </a:buClr>
              <a:buSzPct val="65000"/>
              <a:buFont typeface="Wingdings" pitchFamily="2" charset="2"/>
              <a:buNone/>
              <a:tabLst/>
              <a:defRPr/>
            </a:pPr>
            <a:r>
              <a:rPr kumimoji="0" lang="en-US" sz="5400" b="1" i="0" u="none" strike="noStrike" kern="1200" cap="none" spc="0" normalizeH="0" baseline="0" noProof="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uLnTx/>
                <a:uFillTx/>
                <a:latin typeface="Tahoma" pitchFamily="34" charset="0"/>
                <a:ea typeface="+mn-ea"/>
                <a:cs typeface="+mn-cs"/>
              </a:rPr>
              <a:t>and the answer is…</a:t>
            </a:r>
          </a:p>
        </p:txBody>
      </p:sp>
      <p:sp>
        <p:nvSpPr>
          <p:cNvPr id="4" name="Rectangle 3"/>
          <p:cNvSpPr/>
          <p:nvPr/>
        </p:nvSpPr>
        <p:spPr>
          <a:xfrm>
            <a:off x="685800" y="1905000"/>
            <a:ext cx="6787436" cy="1569660"/>
          </a:xfrm>
          <a:prstGeom prst="rect">
            <a:avLst/>
          </a:prstGeom>
          <a:noFill/>
        </p:spPr>
        <p:txBody>
          <a:bodyPr wrap="none" lIns="91440" tIns="45720" rIns="91440" bIns="45720">
            <a:prstTxWarp prst="textArchUp">
              <a:avLst/>
            </a:prstTxWarp>
            <a:spAutoFit/>
          </a:bodyPr>
          <a:lstStyle/>
          <a:p>
            <a:pPr marL="0" marR="0" lvl="0" indent="0" algn="ctr" defTabSz="914400" rtl="0" eaLnBrk="1" fontAlgn="base" latinLnBrk="0" hangingPunct="1">
              <a:lnSpc>
                <a:spcPct val="100000"/>
              </a:lnSpc>
              <a:spcBef>
                <a:spcPct val="20000"/>
              </a:spcBef>
              <a:spcAft>
                <a:spcPct val="0"/>
              </a:spcAft>
              <a:buClr>
                <a:srgbClr val="66CCFF"/>
              </a:buClr>
              <a:buSzPct val="65000"/>
              <a:buFont typeface="Wingdings" pitchFamily="2" charset="2"/>
              <a:buNone/>
              <a:tabLst/>
              <a:defRPr/>
            </a:pPr>
            <a:r>
              <a:rPr kumimoji="0" lang="en-US" sz="9600" b="1" i="0" u="none" strike="noStrike" kern="1200" cap="none" spc="0" normalizeH="0" baseline="0" noProof="0" dirty="0">
                <a:ln w="17780" cmpd="sng">
                  <a:solidFill>
                    <a:sysClr val="windowText" lastClr="000000"/>
                  </a:solidFill>
                  <a:prstDash val="solid"/>
                  <a:miter lim="800000"/>
                </a:ln>
                <a:solidFill>
                  <a:srgbClr val="FF99FF"/>
                </a:solidFill>
                <a:effectLst>
                  <a:outerShdw blurRad="50800" algn="tl" rotWithShape="0">
                    <a:srgbClr val="000000"/>
                  </a:outerShdw>
                </a:effectLst>
                <a:uLnTx/>
                <a:uFillTx/>
                <a:latin typeface="Tahoma" pitchFamily="34" charset="0"/>
                <a:ea typeface="+mn-ea"/>
                <a:cs typeface="+mn-cs"/>
              </a:rPr>
              <a:t>Phenotype</a:t>
            </a:r>
          </a:p>
        </p:txBody>
      </p:sp>
      <p:sp>
        <p:nvSpPr>
          <p:cNvPr id="5" name="Rectangle 4"/>
          <p:cNvSpPr/>
          <p:nvPr/>
        </p:nvSpPr>
        <p:spPr>
          <a:xfrm>
            <a:off x="826251" y="2242342"/>
            <a:ext cx="6646985" cy="3046988"/>
          </a:xfrm>
          <a:prstGeom prst="rect">
            <a:avLst/>
          </a:prstGeom>
        </p:spPr>
        <p:txBody>
          <a:bodyPr>
            <a:prstTxWarp prst="textArchUp">
              <a:avLst/>
            </a:prstTxWarp>
            <a:spAutoFit/>
          </a:bodyPr>
          <a:lstStyle/>
          <a:p>
            <a:pPr marL="0" marR="0" lvl="0" indent="0" algn="ctr" defTabSz="914400" rtl="0" eaLnBrk="1" fontAlgn="base" latinLnBrk="0" hangingPunct="1">
              <a:lnSpc>
                <a:spcPct val="100000"/>
              </a:lnSpc>
              <a:spcBef>
                <a:spcPct val="20000"/>
              </a:spcBef>
              <a:spcAft>
                <a:spcPct val="0"/>
              </a:spcAft>
              <a:buClr>
                <a:srgbClr val="66CCFF"/>
              </a:buClr>
              <a:buSzPct val="65000"/>
              <a:buFont typeface="Wingdings" pitchFamily="2" charset="2"/>
              <a:buNone/>
              <a:tabLst/>
              <a:defRPr/>
            </a:pPr>
            <a:r>
              <a:rPr kumimoji="0" lang="en-US" sz="9600" b="1" i="0" u="none" strike="noStrike" kern="1200" cap="none" spc="0" normalizeH="0" baseline="0" noProof="0" dirty="0">
                <a:ln w="17780" cmpd="sng">
                  <a:solidFill>
                    <a:sysClr val="windowText" lastClr="000000"/>
                  </a:solidFill>
                  <a:prstDash val="solid"/>
                  <a:miter lim="800000"/>
                </a:ln>
                <a:solidFill>
                  <a:srgbClr val="FFFFFF"/>
                </a:solidFill>
                <a:effectLst>
                  <a:outerShdw blurRad="50800" algn="tl" rotWithShape="0">
                    <a:srgbClr val="000000"/>
                  </a:outerShdw>
                </a:effectLst>
                <a:uLnTx/>
                <a:uFillTx/>
                <a:latin typeface="Tahoma" pitchFamily="34" charset="0"/>
                <a:ea typeface="+mn-ea"/>
                <a:cs typeface="+mn-cs"/>
              </a:rPr>
              <a:t>Phenotype</a:t>
            </a:r>
          </a:p>
        </p:txBody>
      </p:sp>
    </p:spTree>
    <p:extLst>
      <p:ext uri="{BB962C8B-B14F-4D97-AF65-F5344CB8AC3E}">
        <p14:creationId xmlns:p14="http://schemas.microsoft.com/office/powerpoint/2010/main" val="4107624742"/>
      </p:ext>
    </p:extLst>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nvGraphicFramePr>
        <p:xfrm>
          <a:off x="381000" y="891594"/>
          <a:ext cx="8382000" cy="5680075"/>
        </p:xfrm>
        <a:graphic>
          <a:graphicData uri="http://schemas.openxmlformats.org/drawingml/2006/table">
            <a:tbl>
              <a:tblPr firstRow="1" bandRow="1">
                <a:tableStyleId>{5C22544A-7EE6-4342-B048-85BDC9FD1C3A}</a:tableStyleId>
              </a:tblPr>
              <a:tblGrid>
                <a:gridCol w="1676400">
                  <a:extLst>
                    <a:ext uri="{9D8B030D-6E8A-4147-A177-3AD203B41FA5}">
                      <a16:colId xmlns:a16="http://schemas.microsoft.com/office/drawing/2014/main" val="20000"/>
                    </a:ext>
                  </a:extLst>
                </a:gridCol>
                <a:gridCol w="1676400">
                  <a:extLst>
                    <a:ext uri="{9D8B030D-6E8A-4147-A177-3AD203B41FA5}">
                      <a16:colId xmlns:a16="http://schemas.microsoft.com/office/drawing/2014/main" val="20001"/>
                    </a:ext>
                  </a:extLst>
                </a:gridCol>
                <a:gridCol w="1676400">
                  <a:extLst>
                    <a:ext uri="{9D8B030D-6E8A-4147-A177-3AD203B41FA5}">
                      <a16:colId xmlns:a16="http://schemas.microsoft.com/office/drawing/2014/main" val="20002"/>
                    </a:ext>
                  </a:extLst>
                </a:gridCol>
                <a:gridCol w="1676400">
                  <a:extLst>
                    <a:ext uri="{9D8B030D-6E8A-4147-A177-3AD203B41FA5}">
                      <a16:colId xmlns:a16="http://schemas.microsoft.com/office/drawing/2014/main" val="20003"/>
                    </a:ext>
                  </a:extLst>
                </a:gridCol>
                <a:gridCol w="1676400">
                  <a:extLst>
                    <a:ext uri="{9D8B030D-6E8A-4147-A177-3AD203B41FA5}">
                      <a16:colId xmlns:a16="http://schemas.microsoft.com/office/drawing/2014/main" val="20004"/>
                    </a:ext>
                  </a:extLst>
                </a:gridCol>
              </a:tblGrid>
              <a:tr h="819729">
                <a:tc>
                  <a:txBody>
                    <a:bodyPr/>
                    <a:lstStyle/>
                    <a:p>
                      <a:pPr algn="ctr"/>
                      <a:r>
                        <a:rPr lang="en-US" dirty="0"/>
                        <a:t>MEN</a:t>
                      </a:r>
                      <a:br>
                        <a:rPr lang="en-US" dirty="0"/>
                      </a:br>
                      <a:r>
                        <a:rPr lang="en-US" dirty="0"/>
                        <a:t>DULL</a:t>
                      </a:r>
                    </a:p>
                  </a:txBody>
                  <a:tcPr>
                    <a:noFill/>
                  </a:tcPr>
                </a:tc>
                <a:tc>
                  <a:txBody>
                    <a:bodyPr/>
                    <a:lstStyle/>
                    <a:p>
                      <a:pPr algn="ctr"/>
                      <a:r>
                        <a:rPr lang="en-US" dirty="0"/>
                        <a:t>TYPO</a:t>
                      </a:r>
                    </a:p>
                  </a:txBody>
                  <a:tcPr>
                    <a:noFill/>
                  </a:tcPr>
                </a:tc>
                <a:tc>
                  <a:txBody>
                    <a:bodyPr/>
                    <a:lstStyle/>
                    <a:p>
                      <a:pPr algn="ctr"/>
                      <a:r>
                        <a:rPr lang="en-US" dirty="0"/>
                        <a:t>HOT</a:t>
                      </a:r>
                      <a:br>
                        <a:rPr lang="en-US" dirty="0"/>
                      </a:br>
                      <a:r>
                        <a:rPr lang="en-US" dirty="0"/>
                        <a:t>LOTTO</a:t>
                      </a:r>
                    </a:p>
                  </a:txBody>
                  <a:tcPr>
                    <a:noFill/>
                  </a:tcPr>
                </a:tc>
                <a:tc>
                  <a:txBody>
                    <a:bodyPr/>
                    <a:lstStyle/>
                    <a:p>
                      <a:pPr algn="ctr"/>
                      <a:r>
                        <a:rPr lang="en-US" dirty="0"/>
                        <a:t>THINK</a:t>
                      </a:r>
                      <a:r>
                        <a:rPr lang="en-US" baseline="0" dirty="0"/>
                        <a:t> INSIDE THE BOX</a:t>
                      </a:r>
                      <a:endParaRPr lang="en-US" dirty="0"/>
                    </a:p>
                  </a:txBody>
                  <a:tcPr>
                    <a:noFill/>
                  </a:tcPr>
                </a:tc>
                <a:tc>
                  <a:txBody>
                    <a:bodyPr/>
                    <a:lstStyle/>
                    <a:p>
                      <a:pPr algn="ctr"/>
                      <a:r>
                        <a:rPr lang="en-US" dirty="0"/>
                        <a:t>-Bonus-</a:t>
                      </a:r>
                    </a:p>
                    <a:p>
                      <a:pPr algn="ctr"/>
                      <a:r>
                        <a:rPr lang="en-US" dirty="0"/>
                        <a:t>FAMILY</a:t>
                      </a:r>
                      <a:r>
                        <a:rPr lang="en-US" baseline="0" dirty="0"/>
                        <a:t> </a:t>
                      </a:r>
                    </a:p>
                    <a:p>
                      <a:pPr algn="ctr"/>
                      <a:r>
                        <a:rPr lang="en-US" baseline="0" dirty="0"/>
                        <a:t>TIES</a:t>
                      </a:r>
                      <a:endParaRPr lang="en-US" dirty="0"/>
                    </a:p>
                  </a:txBody>
                  <a:tcPr>
                    <a:noFill/>
                  </a:tcPr>
                </a:tc>
                <a:extLst>
                  <a:ext uri="{0D108BD9-81ED-4DB2-BD59-A6C34878D82A}">
                    <a16:rowId xmlns:a16="http://schemas.microsoft.com/office/drawing/2014/main" val="10000"/>
                  </a:ext>
                </a:extLst>
              </a:tr>
              <a:tr h="953135">
                <a:tc>
                  <a:txBody>
                    <a:bodyPr/>
                    <a:lstStyle/>
                    <a:p>
                      <a:pPr algn="ctr"/>
                      <a:r>
                        <a:rPr lang="en-US" sz="4400" dirty="0">
                          <a:solidFill>
                            <a:schemeClr val="tx1"/>
                          </a:solidFill>
                        </a:rPr>
                        <a:t>1</a:t>
                      </a:r>
                    </a:p>
                  </a:txBody>
                  <a:tcPr>
                    <a:noFill/>
                  </a:tcPr>
                </a:tc>
                <a:tc>
                  <a:txBody>
                    <a:bodyPr/>
                    <a:lstStyle/>
                    <a:p>
                      <a:pPr algn="ctr"/>
                      <a:r>
                        <a:rPr lang="en-US" sz="4400" dirty="0">
                          <a:solidFill>
                            <a:schemeClr val="tx1"/>
                          </a:solidFill>
                        </a:rPr>
                        <a:t>6</a:t>
                      </a:r>
                    </a:p>
                  </a:txBody>
                  <a:tcPr>
                    <a:noFill/>
                  </a:tcPr>
                </a:tc>
                <a:tc>
                  <a:txBody>
                    <a:bodyPr/>
                    <a:lstStyle/>
                    <a:p>
                      <a:pPr algn="ctr"/>
                      <a:r>
                        <a:rPr lang="en-US" sz="4400" dirty="0">
                          <a:solidFill>
                            <a:schemeClr val="tx1"/>
                          </a:solidFill>
                        </a:rPr>
                        <a:t>11</a:t>
                      </a:r>
                    </a:p>
                  </a:txBody>
                  <a:tcPr>
                    <a:noFill/>
                  </a:tcPr>
                </a:tc>
                <a:tc>
                  <a:txBody>
                    <a:bodyPr/>
                    <a:lstStyle/>
                    <a:p>
                      <a:pPr algn="ctr"/>
                      <a:r>
                        <a:rPr lang="en-US" sz="4400" dirty="0">
                          <a:solidFill>
                            <a:schemeClr val="tx1"/>
                          </a:solidFill>
                        </a:rPr>
                        <a:t>16</a:t>
                      </a:r>
                    </a:p>
                  </a:txBody>
                  <a:tcPr>
                    <a:noFill/>
                  </a:tcPr>
                </a:tc>
                <a:tc>
                  <a:txBody>
                    <a:bodyPr/>
                    <a:lstStyle/>
                    <a:p>
                      <a:pPr algn="ctr"/>
                      <a:r>
                        <a:rPr lang="en-US" sz="4400" dirty="0">
                          <a:solidFill>
                            <a:schemeClr val="tx1"/>
                          </a:solidFill>
                        </a:rPr>
                        <a:t>*21</a:t>
                      </a:r>
                    </a:p>
                  </a:txBody>
                  <a:tcPr>
                    <a:noFill/>
                  </a:tcPr>
                </a:tc>
                <a:extLst>
                  <a:ext uri="{0D108BD9-81ED-4DB2-BD59-A6C34878D82A}">
                    <a16:rowId xmlns:a16="http://schemas.microsoft.com/office/drawing/2014/main" val="10001"/>
                  </a:ext>
                </a:extLst>
              </a:tr>
              <a:tr h="953135">
                <a:tc>
                  <a:txBody>
                    <a:bodyPr/>
                    <a:lstStyle/>
                    <a:p>
                      <a:pPr algn="ctr"/>
                      <a:r>
                        <a:rPr lang="en-US" sz="4400" dirty="0">
                          <a:solidFill>
                            <a:schemeClr val="tx1"/>
                          </a:solidFill>
                        </a:rPr>
                        <a:t>2</a:t>
                      </a:r>
                    </a:p>
                  </a:txBody>
                  <a:tcPr>
                    <a:noFill/>
                  </a:tcPr>
                </a:tc>
                <a:tc>
                  <a:txBody>
                    <a:bodyPr/>
                    <a:lstStyle/>
                    <a:p>
                      <a:pPr algn="ctr"/>
                      <a:r>
                        <a:rPr lang="en-US" sz="4400" dirty="0">
                          <a:solidFill>
                            <a:schemeClr val="tx1"/>
                          </a:solidFill>
                        </a:rPr>
                        <a:t>7</a:t>
                      </a:r>
                    </a:p>
                  </a:txBody>
                  <a:tcPr>
                    <a:noFill/>
                  </a:tcPr>
                </a:tc>
                <a:tc>
                  <a:txBody>
                    <a:bodyPr/>
                    <a:lstStyle/>
                    <a:p>
                      <a:pPr algn="ctr"/>
                      <a:r>
                        <a:rPr lang="en-US" sz="4400" dirty="0">
                          <a:solidFill>
                            <a:schemeClr val="tx1"/>
                          </a:solidFill>
                        </a:rPr>
                        <a:t>12</a:t>
                      </a:r>
                    </a:p>
                  </a:txBody>
                  <a:tcPr>
                    <a:noFill/>
                  </a:tcPr>
                </a:tc>
                <a:tc>
                  <a:txBody>
                    <a:bodyPr/>
                    <a:lstStyle/>
                    <a:p>
                      <a:pPr algn="ctr"/>
                      <a:r>
                        <a:rPr lang="en-US" sz="4400" dirty="0">
                          <a:solidFill>
                            <a:schemeClr val="tx1"/>
                          </a:solidFill>
                        </a:rPr>
                        <a:t>17</a:t>
                      </a:r>
                    </a:p>
                  </a:txBody>
                  <a:tcPr>
                    <a:noFill/>
                  </a:tcPr>
                </a:tc>
                <a:tc>
                  <a:txBody>
                    <a:bodyPr/>
                    <a:lstStyle/>
                    <a:p>
                      <a:pPr algn="ctr"/>
                      <a:r>
                        <a:rPr lang="en-US" sz="4400" dirty="0">
                          <a:solidFill>
                            <a:schemeClr val="tx1"/>
                          </a:solidFill>
                        </a:rPr>
                        <a:t>*22</a:t>
                      </a:r>
                    </a:p>
                  </a:txBody>
                  <a:tcPr>
                    <a:noFill/>
                  </a:tcPr>
                </a:tc>
                <a:extLst>
                  <a:ext uri="{0D108BD9-81ED-4DB2-BD59-A6C34878D82A}">
                    <a16:rowId xmlns:a16="http://schemas.microsoft.com/office/drawing/2014/main" val="10002"/>
                  </a:ext>
                </a:extLst>
              </a:tr>
              <a:tr h="953135">
                <a:tc>
                  <a:txBody>
                    <a:bodyPr/>
                    <a:lstStyle/>
                    <a:p>
                      <a:pPr algn="ctr"/>
                      <a:r>
                        <a:rPr lang="en-US" sz="4400" dirty="0">
                          <a:solidFill>
                            <a:schemeClr val="tx1"/>
                          </a:solidFill>
                        </a:rPr>
                        <a:t>3</a:t>
                      </a:r>
                    </a:p>
                  </a:txBody>
                  <a:tcPr>
                    <a:noFill/>
                  </a:tcPr>
                </a:tc>
                <a:tc>
                  <a:txBody>
                    <a:bodyPr/>
                    <a:lstStyle/>
                    <a:p>
                      <a:pPr algn="ctr"/>
                      <a:r>
                        <a:rPr lang="en-US" sz="4400" dirty="0">
                          <a:solidFill>
                            <a:schemeClr val="tx1"/>
                          </a:solidFill>
                        </a:rPr>
                        <a:t>8</a:t>
                      </a:r>
                    </a:p>
                  </a:txBody>
                  <a:tcPr>
                    <a:noFill/>
                  </a:tcPr>
                </a:tc>
                <a:tc>
                  <a:txBody>
                    <a:bodyPr/>
                    <a:lstStyle/>
                    <a:p>
                      <a:pPr algn="ctr"/>
                      <a:r>
                        <a:rPr lang="en-US" sz="4400" dirty="0">
                          <a:solidFill>
                            <a:schemeClr val="tx1"/>
                          </a:solidFill>
                        </a:rPr>
                        <a:t>13</a:t>
                      </a:r>
                    </a:p>
                  </a:txBody>
                  <a:tcPr>
                    <a:noFill/>
                  </a:tcPr>
                </a:tc>
                <a:tc>
                  <a:txBody>
                    <a:bodyPr/>
                    <a:lstStyle/>
                    <a:p>
                      <a:pPr algn="ctr"/>
                      <a:r>
                        <a:rPr lang="en-US" sz="4400" dirty="0">
                          <a:solidFill>
                            <a:schemeClr val="tx1"/>
                          </a:solidFill>
                        </a:rPr>
                        <a:t>18</a:t>
                      </a:r>
                    </a:p>
                  </a:txBody>
                  <a:tcPr>
                    <a:noFill/>
                  </a:tcPr>
                </a:tc>
                <a:tc>
                  <a:txBody>
                    <a:bodyPr/>
                    <a:lstStyle/>
                    <a:p>
                      <a:pPr algn="ctr"/>
                      <a:r>
                        <a:rPr lang="en-US" sz="4400" dirty="0">
                          <a:solidFill>
                            <a:schemeClr val="tx1"/>
                          </a:solidFill>
                        </a:rPr>
                        <a:t>*23</a:t>
                      </a:r>
                    </a:p>
                  </a:txBody>
                  <a:tcPr>
                    <a:noFill/>
                  </a:tcPr>
                </a:tc>
                <a:extLst>
                  <a:ext uri="{0D108BD9-81ED-4DB2-BD59-A6C34878D82A}">
                    <a16:rowId xmlns:a16="http://schemas.microsoft.com/office/drawing/2014/main" val="10003"/>
                  </a:ext>
                </a:extLst>
              </a:tr>
              <a:tr h="953135">
                <a:tc>
                  <a:txBody>
                    <a:bodyPr/>
                    <a:lstStyle/>
                    <a:p>
                      <a:pPr algn="ctr"/>
                      <a:r>
                        <a:rPr lang="en-US" sz="4400" dirty="0">
                          <a:solidFill>
                            <a:schemeClr val="tx1"/>
                          </a:solidFill>
                        </a:rPr>
                        <a:t>4</a:t>
                      </a:r>
                    </a:p>
                  </a:txBody>
                  <a:tcPr>
                    <a:noFill/>
                  </a:tcPr>
                </a:tc>
                <a:tc>
                  <a:txBody>
                    <a:bodyPr/>
                    <a:lstStyle/>
                    <a:p>
                      <a:pPr algn="ctr"/>
                      <a:r>
                        <a:rPr lang="en-US" sz="4400" dirty="0">
                          <a:solidFill>
                            <a:schemeClr val="tx1"/>
                          </a:solidFill>
                        </a:rPr>
                        <a:t>9</a:t>
                      </a:r>
                    </a:p>
                  </a:txBody>
                  <a:tcPr>
                    <a:noFill/>
                  </a:tcPr>
                </a:tc>
                <a:tc>
                  <a:txBody>
                    <a:bodyPr/>
                    <a:lstStyle/>
                    <a:p>
                      <a:pPr algn="ctr"/>
                      <a:r>
                        <a:rPr lang="en-US" sz="4400" dirty="0">
                          <a:solidFill>
                            <a:schemeClr val="tx1"/>
                          </a:solidFill>
                        </a:rPr>
                        <a:t>14</a:t>
                      </a:r>
                    </a:p>
                  </a:txBody>
                  <a:tcPr>
                    <a:noFill/>
                  </a:tcPr>
                </a:tc>
                <a:tc>
                  <a:txBody>
                    <a:bodyPr/>
                    <a:lstStyle/>
                    <a:p>
                      <a:pPr algn="ctr"/>
                      <a:r>
                        <a:rPr lang="en-US" sz="4400" dirty="0">
                          <a:solidFill>
                            <a:schemeClr val="tx1"/>
                          </a:solidFill>
                        </a:rPr>
                        <a:t>19</a:t>
                      </a:r>
                    </a:p>
                  </a:txBody>
                  <a:tcPr>
                    <a:noFill/>
                  </a:tcPr>
                </a:tc>
                <a:tc>
                  <a:txBody>
                    <a:bodyPr/>
                    <a:lstStyle/>
                    <a:p>
                      <a:pPr algn="ctr"/>
                      <a:r>
                        <a:rPr lang="en-US" sz="4400" dirty="0">
                          <a:solidFill>
                            <a:schemeClr val="tx1"/>
                          </a:solidFill>
                        </a:rPr>
                        <a:t>*24</a:t>
                      </a:r>
                    </a:p>
                  </a:txBody>
                  <a:tcPr>
                    <a:noFill/>
                  </a:tcPr>
                </a:tc>
                <a:extLst>
                  <a:ext uri="{0D108BD9-81ED-4DB2-BD59-A6C34878D82A}">
                    <a16:rowId xmlns:a16="http://schemas.microsoft.com/office/drawing/2014/main" val="10004"/>
                  </a:ext>
                </a:extLst>
              </a:tr>
              <a:tr h="953135">
                <a:tc>
                  <a:txBody>
                    <a:bodyPr/>
                    <a:lstStyle/>
                    <a:p>
                      <a:pPr algn="ctr"/>
                      <a:r>
                        <a:rPr lang="en-US" sz="4400" dirty="0">
                          <a:solidFill>
                            <a:schemeClr val="tx1"/>
                          </a:solidFill>
                        </a:rPr>
                        <a:t>5</a:t>
                      </a:r>
                    </a:p>
                  </a:txBody>
                  <a:tcPr>
                    <a:noFill/>
                  </a:tcPr>
                </a:tc>
                <a:tc>
                  <a:txBody>
                    <a:bodyPr/>
                    <a:lstStyle/>
                    <a:p>
                      <a:pPr algn="ctr"/>
                      <a:r>
                        <a:rPr lang="en-US" sz="4400" dirty="0">
                          <a:solidFill>
                            <a:schemeClr val="tx1"/>
                          </a:solidFill>
                        </a:rPr>
                        <a:t>10</a:t>
                      </a:r>
                    </a:p>
                  </a:txBody>
                  <a:tcPr>
                    <a:noFill/>
                  </a:tcPr>
                </a:tc>
                <a:tc>
                  <a:txBody>
                    <a:bodyPr/>
                    <a:lstStyle/>
                    <a:p>
                      <a:pPr algn="ctr"/>
                      <a:r>
                        <a:rPr lang="en-US" sz="4400" dirty="0">
                          <a:solidFill>
                            <a:schemeClr val="tx1"/>
                          </a:solidFill>
                        </a:rPr>
                        <a:t>15</a:t>
                      </a:r>
                    </a:p>
                  </a:txBody>
                  <a:tcPr>
                    <a:noFill/>
                  </a:tcPr>
                </a:tc>
                <a:tc>
                  <a:txBody>
                    <a:bodyPr/>
                    <a:lstStyle/>
                    <a:p>
                      <a:pPr algn="ctr"/>
                      <a:r>
                        <a:rPr lang="en-US" sz="4400" dirty="0">
                          <a:solidFill>
                            <a:schemeClr val="tx1"/>
                          </a:solidFill>
                        </a:rPr>
                        <a:t>20</a:t>
                      </a:r>
                    </a:p>
                  </a:txBody>
                  <a:tcPr>
                    <a:noFill/>
                  </a:tcPr>
                </a:tc>
                <a:tc>
                  <a:txBody>
                    <a:bodyPr/>
                    <a:lstStyle/>
                    <a:p>
                      <a:pPr algn="ctr"/>
                      <a:r>
                        <a:rPr lang="en-US" sz="4400" dirty="0">
                          <a:solidFill>
                            <a:schemeClr val="tx1"/>
                          </a:solidFill>
                        </a:rPr>
                        <a:t>*25</a:t>
                      </a:r>
                    </a:p>
                  </a:txBody>
                  <a:tcPr>
                    <a:noFill/>
                  </a:tcPr>
                </a:tc>
                <a:extLst>
                  <a:ext uri="{0D108BD9-81ED-4DB2-BD59-A6C34878D82A}">
                    <a16:rowId xmlns:a16="http://schemas.microsoft.com/office/drawing/2014/main" val="10005"/>
                  </a:ext>
                </a:extLst>
              </a:tr>
            </a:tbl>
          </a:graphicData>
        </a:graphic>
      </p:graphicFrame>
      <p:sp>
        <p:nvSpPr>
          <p:cNvPr id="3" name="Rectangle 2"/>
          <p:cNvSpPr/>
          <p:nvPr/>
        </p:nvSpPr>
        <p:spPr>
          <a:xfrm>
            <a:off x="304800" y="228598"/>
            <a:ext cx="6280887" cy="584775"/>
          </a:xfrm>
          <a:prstGeom prst="rect">
            <a:avLst/>
          </a:prstGeom>
          <a:noFill/>
        </p:spPr>
        <p:txBody>
          <a:bodyPr wrap="none" lIns="91440" tIns="45720" rIns="91440" bIns="45720">
            <a:spAutoFit/>
          </a:bodyPr>
          <a:lstStyle/>
          <a:p>
            <a:pPr marL="0" marR="0" lvl="0" indent="0" algn="ctr" defTabSz="914400" rtl="0" eaLnBrk="1" fontAlgn="base" latinLnBrk="0" hangingPunct="1">
              <a:lnSpc>
                <a:spcPct val="100000"/>
              </a:lnSpc>
              <a:spcBef>
                <a:spcPct val="20000"/>
              </a:spcBef>
              <a:spcAft>
                <a:spcPct val="0"/>
              </a:spcAft>
              <a:buClr>
                <a:srgbClr val="66CCFF"/>
              </a:buClr>
              <a:buSzPct val="65000"/>
              <a:buFont typeface="Wingdings" pitchFamily="2" charset="2"/>
              <a:buNone/>
              <a:tabLst/>
              <a:defRPr/>
            </a:pPr>
            <a:r>
              <a:rPr kumimoji="0" lang="en-US" sz="3200" b="1" i="0" u="none" strike="noStrike" kern="1200" cap="none" spc="0" normalizeH="0" baseline="0" noProof="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uLnTx/>
                <a:uFillTx/>
                <a:latin typeface="Tahoma" pitchFamily="34" charset="0"/>
                <a:ea typeface="+mn-ea"/>
                <a:cs typeface="+mn-cs"/>
              </a:rPr>
              <a:t>Part V Genetics Review Game</a:t>
            </a:r>
          </a:p>
        </p:txBody>
      </p:sp>
    </p:spTree>
    <p:extLst>
      <p:ext uri="{BB962C8B-B14F-4D97-AF65-F5344CB8AC3E}">
        <p14:creationId xmlns:p14="http://schemas.microsoft.com/office/powerpoint/2010/main" val="666625742"/>
      </p:ext>
    </p:extLst>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nvGraphicFramePr>
        <p:xfrm>
          <a:off x="381000" y="891594"/>
          <a:ext cx="8382000" cy="5680075"/>
        </p:xfrm>
        <a:graphic>
          <a:graphicData uri="http://schemas.openxmlformats.org/drawingml/2006/table">
            <a:tbl>
              <a:tblPr firstRow="1" bandRow="1">
                <a:tableStyleId>{5C22544A-7EE6-4342-B048-85BDC9FD1C3A}</a:tableStyleId>
              </a:tblPr>
              <a:tblGrid>
                <a:gridCol w="1676400">
                  <a:extLst>
                    <a:ext uri="{9D8B030D-6E8A-4147-A177-3AD203B41FA5}">
                      <a16:colId xmlns:a16="http://schemas.microsoft.com/office/drawing/2014/main" val="20000"/>
                    </a:ext>
                  </a:extLst>
                </a:gridCol>
                <a:gridCol w="1676400">
                  <a:extLst>
                    <a:ext uri="{9D8B030D-6E8A-4147-A177-3AD203B41FA5}">
                      <a16:colId xmlns:a16="http://schemas.microsoft.com/office/drawing/2014/main" val="20001"/>
                    </a:ext>
                  </a:extLst>
                </a:gridCol>
                <a:gridCol w="1676400">
                  <a:extLst>
                    <a:ext uri="{9D8B030D-6E8A-4147-A177-3AD203B41FA5}">
                      <a16:colId xmlns:a16="http://schemas.microsoft.com/office/drawing/2014/main" val="20002"/>
                    </a:ext>
                  </a:extLst>
                </a:gridCol>
                <a:gridCol w="1676400">
                  <a:extLst>
                    <a:ext uri="{9D8B030D-6E8A-4147-A177-3AD203B41FA5}">
                      <a16:colId xmlns:a16="http://schemas.microsoft.com/office/drawing/2014/main" val="20003"/>
                    </a:ext>
                  </a:extLst>
                </a:gridCol>
                <a:gridCol w="1676400">
                  <a:extLst>
                    <a:ext uri="{9D8B030D-6E8A-4147-A177-3AD203B41FA5}">
                      <a16:colId xmlns:a16="http://schemas.microsoft.com/office/drawing/2014/main" val="20004"/>
                    </a:ext>
                  </a:extLst>
                </a:gridCol>
              </a:tblGrid>
              <a:tr h="819729">
                <a:tc>
                  <a:txBody>
                    <a:bodyPr/>
                    <a:lstStyle/>
                    <a:p>
                      <a:pPr algn="ctr"/>
                      <a:r>
                        <a:rPr lang="en-US" dirty="0"/>
                        <a:t>MEN</a:t>
                      </a:r>
                      <a:br>
                        <a:rPr lang="en-US" dirty="0"/>
                      </a:br>
                      <a:r>
                        <a:rPr lang="en-US" dirty="0"/>
                        <a:t>DULL</a:t>
                      </a:r>
                    </a:p>
                  </a:txBody>
                  <a:tcPr>
                    <a:noFill/>
                  </a:tcPr>
                </a:tc>
                <a:tc>
                  <a:txBody>
                    <a:bodyPr/>
                    <a:lstStyle/>
                    <a:p>
                      <a:pPr algn="ctr"/>
                      <a:r>
                        <a:rPr lang="en-US" dirty="0">
                          <a:solidFill>
                            <a:schemeClr val="accent1">
                              <a:lumMod val="60000"/>
                              <a:lumOff val="40000"/>
                            </a:schemeClr>
                          </a:solidFill>
                        </a:rPr>
                        <a:t>TYPO</a:t>
                      </a:r>
                    </a:p>
                  </a:txBody>
                  <a:tcPr>
                    <a:noFill/>
                  </a:tcPr>
                </a:tc>
                <a:tc>
                  <a:txBody>
                    <a:bodyPr/>
                    <a:lstStyle/>
                    <a:p>
                      <a:pPr algn="ctr"/>
                      <a:r>
                        <a:rPr lang="en-US" dirty="0"/>
                        <a:t>HOT</a:t>
                      </a:r>
                      <a:br>
                        <a:rPr lang="en-US" dirty="0"/>
                      </a:br>
                      <a:r>
                        <a:rPr lang="en-US" dirty="0"/>
                        <a:t>LOTTO</a:t>
                      </a:r>
                    </a:p>
                  </a:txBody>
                  <a:tcPr>
                    <a:noFill/>
                  </a:tcPr>
                </a:tc>
                <a:tc>
                  <a:txBody>
                    <a:bodyPr/>
                    <a:lstStyle/>
                    <a:p>
                      <a:pPr algn="ctr"/>
                      <a:r>
                        <a:rPr lang="en-US" dirty="0"/>
                        <a:t>THINK</a:t>
                      </a:r>
                      <a:r>
                        <a:rPr lang="en-US" baseline="0" dirty="0"/>
                        <a:t> INSIDE THE BOX</a:t>
                      </a:r>
                      <a:endParaRPr lang="en-US" dirty="0"/>
                    </a:p>
                  </a:txBody>
                  <a:tcPr>
                    <a:noFill/>
                  </a:tcPr>
                </a:tc>
                <a:tc>
                  <a:txBody>
                    <a:bodyPr/>
                    <a:lstStyle/>
                    <a:p>
                      <a:pPr algn="ctr"/>
                      <a:r>
                        <a:rPr lang="en-US" dirty="0"/>
                        <a:t>-Bonus-</a:t>
                      </a:r>
                    </a:p>
                    <a:p>
                      <a:pPr algn="ctr"/>
                      <a:r>
                        <a:rPr lang="en-US" dirty="0"/>
                        <a:t>FAMILY</a:t>
                      </a:r>
                      <a:r>
                        <a:rPr lang="en-US" baseline="0" dirty="0"/>
                        <a:t> </a:t>
                      </a:r>
                    </a:p>
                    <a:p>
                      <a:pPr algn="ctr"/>
                      <a:r>
                        <a:rPr lang="en-US" baseline="0" dirty="0"/>
                        <a:t>TIES</a:t>
                      </a:r>
                      <a:endParaRPr lang="en-US" dirty="0"/>
                    </a:p>
                  </a:txBody>
                  <a:tcPr>
                    <a:noFill/>
                  </a:tcPr>
                </a:tc>
                <a:extLst>
                  <a:ext uri="{0D108BD9-81ED-4DB2-BD59-A6C34878D82A}">
                    <a16:rowId xmlns:a16="http://schemas.microsoft.com/office/drawing/2014/main" val="10000"/>
                  </a:ext>
                </a:extLst>
              </a:tr>
              <a:tr h="953135">
                <a:tc>
                  <a:txBody>
                    <a:bodyPr/>
                    <a:lstStyle/>
                    <a:p>
                      <a:pPr algn="ctr"/>
                      <a:r>
                        <a:rPr lang="en-US" sz="4400" dirty="0">
                          <a:solidFill>
                            <a:schemeClr val="tx1"/>
                          </a:solidFill>
                        </a:rPr>
                        <a:t>1</a:t>
                      </a:r>
                    </a:p>
                  </a:txBody>
                  <a:tcPr>
                    <a:noFill/>
                  </a:tcPr>
                </a:tc>
                <a:tc>
                  <a:txBody>
                    <a:bodyPr/>
                    <a:lstStyle/>
                    <a:p>
                      <a:pPr algn="ctr"/>
                      <a:r>
                        <a:rPr lang="en-US" sz="4400" dirty="0">
                          <a:solidFill>
                            <a:schemeClr val="tx1"/>
                          </a:solidFill>
                        </a:rPr>
                        <a:t>6</a:t>
                      </a:r>
                    </a:p>
                  </a:txBody>
                  <a:tcPr>
                    <a:solidFill>
                      <a:schemeClr val="bg1">
                        <a:lumMod val="85000"/>
                        <a:lumOff val="15000"/>
                      </a:schemeClr>
                    </a:solidFill>
                  </a:tcPr>
                </a:tc>
                <a:tc>
                  <a:txBody>
                    <a:bodyPr/>
                    <a:lstStyle/>
                    <a:p>
                      <a:pPr algn="ctr"/>
                      <a:r>
                        <a:rPr lang="en-US" sz="4400" dirty="0">
                          <a:solidFill>
                            <a:schemeClr val="tx1"/>
                          </a:solidFill>
                        </a:rPr>
                        <a:t>11</a:t>
                      </a:r>
                    </a:p>
                  </a:txBody>
                  <a:tcPr>
                    <a:noFill/>
                  </a:tcPr>
                </a:tc>
                <a:tc>
                  <a:txBody>
                    <a:bodyPr/>
                    <a:lstStyle/>
                    <a:p>
                      <a:pPr algn="ctr"/>
                      <a:r>
                        <a:rPr lang="en-US" sz="4400" dirty="0">
                          <a:solidFill>
                            <a:schemeClr val="tx1"/>
                          </a:solidFill>
                        </a:rPr>
                        <a:t>16</a:t>
                      </a:r>
                    </a:p>
                  </a:txBody>
                  <a:tcPr>
                    <a:noFill/>
                  </a:tcPr>
                </a:tc>
                <a:tc>
                  <a:txBody>
                    <a:bodyPr/>
                    <a:lstStyle/>
                    <a:p>
                      <a:pPr algn="ctr"/>
                      <a:r>
                        <a:rPr lang="en-US" sz="4400" dirty="0">
                          <a:solidFill>
                            <a:schemeClr val="tx1"/>
                          </a:solidFill>
                        </a:rPr>
                        <a:t>*21</a:t>
                      </a:r>
                    </a:p>
                  </a:txBody>
                  <a:tcPr>
                    <a:noFill/>
                  </a:tcPr>
                </a:tc>
                <a:extLst>
                  <a:ext uri="{0D108BD9-81ED-4DB2-BD59-A6C34878D82A}">
                    <a16:rowId xmlns:a16="http://schemas.microsoft.com/office/drawing/2014/main" val="10001"/>
                  </a:ext>
                </a:extLst>
              </a:tr>
              <a:tr h="953135">
                <a:tc>
                  <a:txBody>
                    <a:bodyPr/>
                    <a:lstStyle/>
                    <a:p>
                      <a:pPr algn="ctr"/>
                      <a:r>
                        <a:rPr lang="en-US" sz="4400" dirty="0">
                          <a:solidFill>
                            <a:schemeClr val="tx1"/>
                          </a:solidFill>
                        </a:rPr>
                        <a:t>2</a:t>
                      </a:r>
                    </a:p>
                  </a:txBody>
                  <a:tcPr>
                    <a:noFill/>
                  </a:tcPr>
                </a:tc>
                <a:tc>
                  <a:txBody>
                    <a:bodyPr/>
                    <a:lstStyle/>
                    <a:p>
                      <a:pPr algn="ctr"/>
                      <a:r>
                        <a:rPr lang="en-US" sz="4400" dirty="0">
                          <a:solidFill>
                            <a:schemeClr val="tx1"/>
                          </a:solidFill>
                        </a:rPr>
                        <a:t>7</a:t>
                      </a:r>
                    </a:p>
                  </a:txBody>
                  <a:tcPr>
                    <a:solidFill>
                      <a:schemeClr val="bg1">
                        <a:lumMod val="85000"/>
                        <a:lumOff val="15000"/>
                      </a:schemeClr>
                    </a:solidFill>
                  </a:tcPr>
                </a:tc>
                <a:tc>
                  <a:txBody>
                    <a:bodyPr/>
                    <a:lstStyle/>
                    <a:p>
                      <a:pPr algn="ctr"/>
                      <a:r>
                        <a:rPr lang="en-US" sz="4400" dirty="0">
                          <a:solidFill>
                            <a:schemeClr val="tx1"/>
                          </a:solidFill>
                        </a:rPr>
                        <a:t>12</a:t>
                      </a:r>
                    </a:p>
                  </a:txBody>
                  <a:tcPr>
                    <a:noFill/>
                  </a:tcPr>
                </a:tc>
                <a:tc>
                  <a:txBody>
                    <a:bodyPr/>
                    <a:lstStyle/>
                    <a:p>
                      <a:pPr algn="ctr"/>
                      <a:r>
                        <a:rPr lang="en-US" sz="4400" dirty="0">
                          <a:solidFill>
                            <a:schemeClr val="tx1"/>
                          </a:solidFill>
                        </a:rPr>
                        <a:t>17</a:t>
                      </a:r>
                    </a:p>
                  </a:txBody>
                  <a:tcPr>
                    <a:noFill/>
                  </a:tcPr>
                </a:tc>
                <a:tc>
                  <a:txBody>
                    <a:bodyPr/>
                    <a:lstStyle/>
                    <a:p>
                      <a:pPr algn="ctr"/>
                      <a:r>
                        <a:rPr lang="en-US" sz="4400" dirty="0">
                          <a:solidFill>
                            <a:schemeClr val="tx1"/>
                          </a:solidFill>
                        </a:rPr>
                        <a:t>*22</a:t>
                      </a:r>
                    </a:p>
                  </a:txBody>
                  <a:tcPr>
                    <a:noFill/>
                  </a:tcPr>
                </a:tc>
                <a:extLst>
                  <a:ext uri="{0D108BD9-81ED-4DB2-BD59-A6C34878D82A}">
                    <a16:rowId xmlns:a16="http://schemas.microsoft.com/office/drawing/2014/main" val="10002"/>
                  </a:ext>
                </a:extLst>
              </a:tr>
              <a:tr h="953135">
                <a:tc>
                  <a:txBody>
                    <a:bodyPr/>
                    <a:lstStyle/>
                    <a:p>
                      <a:pPr algn="ctr"/>
                      <a:r>
                        <a:rPr lang="en-US" sz="4400" dirty="0">
                          <a:solidFill>
                            <a:schemeClr val="tx1"/>
                          </a:solidFill>
                        </a:rPr>
                        <a:t>3</a:t>
                      </a:r>
                    </a:p>
                  </a:txBody>
                  <a:tcPr>
                    <a:noFill/>
                  </a:tcPr>
                </a:tc>
                <a:tc>
                  <a:txBody>
                    <a:bodyPr/>
                    <a:lstStyle/>
                    <a:p>
                      <a:pPr algn="ctr"/>
                      <a:r>
                        <a:rPr lang="en-US" sz="4400" dirty="0">
                          <a:solidFill>
                            <a:schemeClr val="tx1"/>
                          </a:solidFill>
                        </a:rPr>
                        <a:t>8</a:t>
                      </a:r>
                    </a:p>
                  </a:txBody>
                  <a:tcPr>
                    <a:solidFill>
                      <a:schemeClr val="bg1">
                        <a:lumMod val="85000"/>
                        <a:lumOff val="15000"/>
                      </a:schemeClr>
                    </a:solidFill>
                  </a:tcPr>
                </a:tc>
                <a:tc>
                  <a:txBody>
                    <a:bodyPr/>
                    <a:lstStyle/>
                    <a:p>
                      <a:pPr algn="ctr"/>
                      <a:r>
                        <a:rPr lang="en-US" sz="4400" dirty="0">
                          <a:solidFill>
                            <a:schemeClr val="tx1"/>
                          </a:solidFill>
                        </a:rPr>
                        <a:t>13</a:t>
                      </a:r>
                    </a:p>
                  </a:txBody>
                  <a:tcPr>
                    <a:noFill/>
                  </a:tcPr>
                </a:tc>
                <a:tc>
                  <a:txBody>
                    <a:bodyPr/>
                    <a:lstStyle/>
                    <a:p>
                      <a:pPr algn="ctr"/>
                      <a:r>
                        <a:rPr lang="en-US" sz="4400" dirty="0">
                          <a:solidFill>
                            <a:schemeClr val="tx1"/>
                          </a:solidFill>
                        </a:rPr>
                        <a:t>18</a:t>
                      </a:r>
                    </a:p>
                  </a:txBody>
                  <a:tcPr>
                    <a:noFill/>
                  </a:tcPr>
                </a:tc>
                <a:tc>
                  <a:txBody>
                    <a:bodyPr/>
                    <a:lstStyle/>
                    <a:p>
                      <a:pPr algn="ctr"/>
                      <a:r>
                        <a:rPr lang="en-US" sz="4400" dirty="0">
                          <a:solidFill>
                            <a:schemeClr val="tx1"/>
                          </a:solidFill>
                        </a:rPr>
                        <a:t>*23</a:t>
                      </a:r>
                    </a:p>
                  </a:txBody>
                  <a:tcPr>
                    <a:noFill/>
                  </a:tcPr>
                </a:tc>
                <a:extLst>
                  <a:ext uri="{0D108BD9-81ED-4DB2-BD59-A6C34878D82A}">
                    <a16:rowId xmlns:a16="http://schemas.microsoft.com/office/drawing/2014/main" val="10003"/>
                  </a:ext>
                </a:extLst>
              </a:tr>
              <a:tr h="953135">
                <a:tc>
                  <a:txBody>
                    <a:bodyPr/>
                    <a:lstStyle/>
                    <a:p>
                      <a:pPr algn="ctr"/>
                      <a:r>
                        <a:rPr lang="en-US" sz="4400" dirty="0">
                          <a:solidFill>
                            <a:schemeClr val="tx1"/>
                          </a:solidFill>
                        </a:rPr>
                        <a:t>4</a:t>
                      </a:r>
                    </a:p>
                  </a:txBody>
                  <a:tcPr>
                    <a:noFill/>
                  </a:tcPr>
                </a:tc>
                <a:tc>
                  <a:txBody>
                    <a:bodyPr/>
                    <a:lstStyle/>
                    <a:p>
                      <a:pPr algn="ctr"/>
                      <a:r>
                        <a:rPr lang="en-US" sz="4400" dirty="0">
                          <a:solidFill>
                            <a:schemeClr val="tx1"/>
                          </a:solidFill>
                        </a:rPr>
                        <a:t>9</a:t>
                      </a:r>
                    </a:p>
                  </a:txBody>
                  <a:tcPr>
                    <a:solidFill>
                      <a:schemeClr val="bg1">
                        <a:lumMod val="85000"/>
                        <a:lumOff val="15000"/>
                      </a:schemeClr>
                    </a:solidFill>
                  </a:tcPr>
                </a:tc>
                <a:tc>
                  <a:txBody>
                    <a:bodyPr/>
                    <a:lstStyle/>
                    <a:p>
                      <a:pPr algn="ctr"/>
                      <a:r>
                        <a:rPr lang="en-US" sz="4400" dirty="0">
                          <a:solidFill>
                            <a:schemeClr val="tx1"/>
                          </a:solidFill>
                        </a:rPr>
                        <a:t>14</a:t>
                      </a:r>
                    </a:p>
                  </a:txBody>
                  <a:tcPr>
                    <a:noFill/>
                  </a:tcPr>
                </a:tc>
                <a:tc>
                  <a:txBody>
                    <a:bodyPr/>
                    <a:lstStyle/>
                    <a:p>
                      <a:pPr algn="ctr"/>
                      <a:r>
                        <a:rPr lang="en-US" sz="4400" dirty="0">
                          <a:solidFill>
                            <a:schemeClr val="tx1"/>
                          </a:solidFill>
                        </a:rPr>
                        <a:t>19</a:t>
                      </a:r>
                    </a:p>
                  </a:txBody>
                  <a:tcPr>
                    <a:noFill/>
                  </a:tcPr>
                </a:tc>
                <a:tc>
                  <a:txBody>
                    <a:bodyPr/>
                    <a:lstStyle/>
                    <a:p>
                      <a:pPr algn="ctr"/>
                      <a:r>
                        <a:rPr lang="en-US" sz="4400" dirty="0">
                          <a:solidFill>
                            <a:schemeClr val="tx1"/>
                          </a:solidFill>
                        </a:rPr>
                        <a:t>*24</a:t>
                      </a:r>
                    </a:p>
                  </a:txBody>
                  <a:tcPr>
                    <a:noFill/>
                  </a:tcPr>
                </a:tc>
                <a:extLst>
                  <a:ext uri="{0D108BD9-81ED-4DB2-BD59-A6C34878D82A}">
                    <a16:rowId xmlns:a16="http://schemas.microsoft.com/office/drawing/2014/main" val="10004"/>
                  </a:ext>
                </a:extLst>
              </a:tr>
              <a:tr h="953135">
                <a:tc>
                  <a:txBody>
                    <a:bodyPr/>
                    <a:lstStyle/>
                    <a:p>
                      <a:pPr algn="ctr"/>
                      <a:r>
                        <a:rPr lang="en-US" sz="4400" dirty="0">
                          <a:solidFill>
                            <a:schemeClr val="tx1"/>
                          </a:solidFill>
                        </a:rPr>
                        <a:t>5</a:t>
                      </a:r>
                    </a:p>
                  </a:txBody>
                  <a:tcPr>
                    <a:noFill/>
                  </a:tcPr>
                </a:tc>
                <a:tc>
                  <a:txBody>
                    <a:bodyPr/>
                    <a:lstStyle/>
                    <a:p>
                      <a:pPr algn="ctr"/>
                      <a:r>
                        <a:rPr lang="en-US" sz="4400" dirty="0">
                          <a:solidFill>
                            <a:schemeClr val="tx1"/>
                          </a:solidFill>
                        </a:rPr>
                        <a:t>10</a:t>
                      </a:r>
                    </a:p>
                  </a:txBody>
                  <a:tcPr>
                    <a:solidFill>
                      <a:schemeClr val="bg1">
                        <a:lumMod val="85000"/>
                        <a:lumOff val="15000"/>
                      </a:schemeClr>
                    </a:solidFill>
                  </a:tcPr>
                </a:tc>
                <a:tc>
                  <a:txBody>
                    <a:bodyPr/>
                    <a:lstStyle/>
                    <a:p>
                      <a:pPr algn="ctr"/>
                      <a:r>
                        <a:rPr lang="en-US" sz="4400" dirty="0">
                          <a:solidFill>
                            <a:schemeClr val="tx1"/>
                          </a:solidFill>
                        </a:rPr>
                        <a:t>15</a:t>
                      </a:r>
                    </a:p>
                  </a:txBody>
                  <a:tcPr>
                    <a:noFill/>
                  </a:tcPr>
                </a:tc>
                <a:tc>
                  <a:txBody>
                    <a:bodyPr/>
                    <a:lstStyle/>
                    <a:p>
                      <a:pPr algn="ctr"/>
                      <a:r>
                        <a:rPr lang="en-US" sz="4400" dirty="0">
                          <a:solidFill>
                            <a:schemeClr val="tx1"/>
                          </a:solidFill>
                        </a:rPr>
                        <a:t>20</a:t>
                      </a:r>
                    </a:p>
                  </a:txBody>
                  <a:tcPr>
                    <a:noFill/>
                  </a:tcPr>
                </a:tc>
                <a:tc>
                  <a:txBody>
                    <a:bodyPr/>
                    <a:lstStyle/>
                    <a:p>
                      <a:pPr algn="ctr"/>
                      <a:r>
                        <a:rPr lang="en-US" sz="4400" dirty="0">
                          <a:solidFill>
                            <a:schemeClr val="tx1"/>
                          </a:solidFill>
                        </a:rPr>
                        <a:t>*25</a:t>
                      </a:r>
                    </a:p>
                  </a:txBody>
                  <a:tcPr>
                    <a:noFill/>
                  </a:tcPr>
                </a:tc>
                <a:extLst>
                  <a:ext uri="{0D108BD9-81ED-4DB2-BD59-A6C34878D82A}">
                    <a16:rowId xmlns:a16="http://schemas.microsoft.com/office/drawing/2014/main" val="10005"/>
                  </a:ext>
                </a:extLst>
              </a:tr>
            </a:tbl>
          </a:graphicData>
        </a:graphic>
      </p:graphicFrame>
      <p:sp>
        <p:nvSpPr>
          <p:cNvPr id="3" name="Rectangle 2"/>
          <p:cNvSpPr/>
          <p:nvPr/>
        </p:nvSpPr>
        <p:spPr>
          <a:xfrm>
            <a:off x="304800" y="228598"/>
            <a:ext cx="6280887" cy="584775"/>
          </a:xfrm>
          <a:prstGeom prst="rect">
            <a:avLst/>
          </a:prstGeom>
          <a:noFill/>
        </p:spPr>
        <p:txBody>
          <a:bodyPr wrap="none" lIns="91440" tIns="45720" rIns="91440" bIns="45720">
            <a:spAutoFit/>
          </a:bodyPr>
          <a:lstStyle/>
          <a:p>
            <a:pPr marL="0" marR="0" lvl="0" indent="0" algn="ctr" defTabSz="914400" rtl="0" eaLnBrk="1" fontAlgn="base" latinLnBrk="0" hangingPunct="1">
              <a:lnSpc>
                <a:spcPct val="100000"/>
              </a:lnSpc>
              <a:spcBef>
                <a:spcPct val="20000"/>
              </a:spcBef>
              <a:spcAft>
                <a:spcPct val="0"/>
              </a:spcAft>
              <a:buClr>
                <a:srgbClr val="66CCFF"/>
              </a:buClr>
              <a:buSzPct val="65000"/>
              <a:buFont typeface="Wingdings" pitchFamily="2" charset="2"/>
              <a:buNone/>
              <a:tabLst/>
              <a:defRPr/>
            </a:pPr>
            <a:r>
              <a:rPr kumimoji="0" lang="en-US" sz="3200" b="1" i="0" u="none" strike="noStrike" kern="1200" cap="none" spc="0" normalizeH="0" baseline="0" noProof="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uLnTx/>
                <a:uFillTx/>
                <a:latin typeface="Tahoma" pitchFamily="34" charset="0"/>
                <a:ea typeface="+mn-ea"/>
                <a:cs typeface="+mn-cs"/>
              </a:rPr>
              <a:t>Part V Genetics Review Game</a:t>
            </a:r>
          </a:p>
        </p:txBody>
      </p:sp>
    </p:spTree>
    <p:extLst>
      <p:ext uri="{BB962C8B-B14F-4D97-AF65-F5344CB8AC3E}">
        <p14:creationId xmlns:p14="http://schemas.microsoft.com/office/powerpoint/2010/main" val="3814569922"/>
      </p:ext>
    </p:extLst>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1" name="Rectangle 3"/>
          <p:cNvSpPr>
            <a:spLocks noGrp="1" noChangeArrowheads="1"/>
          </p:cNvSpPr>
          <p:nvPr>
            <p:ph type="body" idx="1"/>
          </p:nvPr>
        </p:nvSpPr>
        <p:spPr>
          <a:xfrm>
            <a:off x="152400" y="152400"/>
            <a:ext cx="8839200" cy="5943600"/>
          </a:xfrm>
        </p:spPr>
        <p:txBody>
          <a:bodyPr/>
          <a:lstStyle/>
          <a:p>
            <a:pPr eaLnBrk="1" hangingPunct="1"/>
            <a:r>
              <a:rPr lang="en-US" dirty="0"/>
              <a:t>This is the name for an organism’s genetic makeup, or allele combinations</a:t>
            </a:r>
          </a:p>
        </p:txBody>
      </p:sp>
      <p:pic>
        <p:nvPicPr>
          <p:cNvPr id="104452" name="Picture 5" descr="Phasi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0" y="1371600"/>
            <a:ext cx="8458200" cy="5114925"/>
          </a:xfrm>
          <a:prstGeom prst="rect">
            <a:avLst/>
          </a:prstGeom>
          <a:noFill/>
          <a:ln w="76200">
            <a:solidFill>
              <a:srgbClr val="777777"/>
            </a:solidFill>
            <a:miter lim="800000"/>
            <a:headEnd/>
            <a:tailEnd/>
          </a:ln>
          <a:extLst>
            <a:ext uri="{909E8E84-426E-40DD-AFC4-6F175D3DCCD1}">
              <a14:hiddenFill xmlns:a14="http://schemas.microsoft.com/office/drawing/2010/main">
                <a:solidFill>
                  <a:srgbClr val="FFFFFF"/>
                </a:solidFill>
              </a14:hiddenFill>
            </a:ext>
          </a:extLst>
        </p:spPr>
      </p:pic>
      <p:sp>
        <p:nvSpPr>
          <p:cNvPr id="104453" name="Rectangle 9"/>
          <p:cNvSpPr>
            <a:spLocks noChangeArrowheads="1"/>
          </p:cNvSpPr>
          <p:nvPr/>
        </p:nvSpPr>
        <p:spPr bwMode="auto">
          <a:xfrm>
            <a:off x="5715000" y="6629400"/>
            <a:ext cx="3124200" cy="214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p>
            <a:pPr marL="342900" marR="0" lvl="0" indent="-342900" algn="r" defTabSz="914400" rtl="0" eaLnBrk="1" fontAlgn="base" latinLnBrk="0" hangingPunct="1">
              <a:lnSpc>
                <a:spcPct val="100000"/>
              </a:lnSpc>
              <a:spcBef>
                <a:spcPct val="20000"/>
              </a:spcBef>
              <a:spcAft>
                <a:spcPct val="0"/>
              </a:spcAft>
              <a:buClr>
                <a:srgbClr val="66CCFF"/>
              </a:buClr>
              <a:buSzPct val="65000"/>
              <a:buFont typeface="Wingdings" pitchFamily="2" charset="2"/>
              <a:buNone/>
              <a:tabLst/>
              <a:defRPr/>
            </a:pPr>
            <a:r>
              <a:rPr kumimoji="0" lang="en-US" sz="800" b="1" i="0" u="none" strike="noStrike" kern="1200" cap="none" spc="0" normalizeH="0" baseline="0" noProof="0" dirty="0">
                <a:ln>
                  <a:noFill/>
                </a:ln>
                <a:solidFill>
                  <a:srgbClr val="FFFFFF"/>
                </a:solidFill>
                <a:effectLst/>
                <a:uLnTx/>
                <a:uFillTx/>
                <a:latin typeface="Verdana" pitchFamily="34" charset="0"/>
                <a:ea typeface="+mn-ea"/>
                <a:cs typeface="+mn-cs"/>
              </a:rPr>
              <a:t>Copyright © 2024 </a:t>
            </a:r>
            <a:r>
              <a:rPr kumimoji="0" lang="en-US" sz="800" b="1" i="0" u="none" strike="noStrike" kern="1200" cap="none" spc="0" normalizeH="0" baseline="0" noProof="0" dirty="0" err="1">
                <a:ln>
                  <a:noFill/>
                </a:ln>
                <a:solidFill>
                  <a:srgbClr val="FFFFFF"/>
                </a:solidFill>
                <a:effectLst/>
                <a:uLnTx/>
                <a:uFillTx/>
                <a:latin typeface="Verdana" pitchFamily="34" charset="0"/>
                <a:ea typeface="+mn-ea"/>
                <a:cs typeface="+mn-cs"/>
              </a:rPr>
              <a:t>SlideSpark</a:t>
            </a:r>
            <a:r>
              <a:rPr kumimoji="0" lang="en-US" sz="800" b="1" i="0" u="none" strike="noStrike" kern="1200" cap="none" spc="0" normalizeH="0" baseline="0" noProof="0" dirty="0">
                <a:ln>
                  <a:noFill/>
                </a:ln>
                <a:solidFill>
                  <a:srgbClr val="FFFFFF"/>
                </a:solidFill>
                <a:effectLst/>
                <a:uLnTx/>
                <a:uFillTx/>
                <a:latin typeface="Verdana" pitchFamily="34" charset="0"/>
                <a:ea typeface="+mn-ea"/>
                <a:cs typeface="+mn-cs"/>
              </a:rPr>
              <a:t> .LLC</a:t>
            </a:r>
          </a:p>
        </p:txBody>
      </p:sp>
      <p:sp>
        <p:nvSpPr>
          <p:cNvPr id="2" name="Rectangle 1"/>
          <p:cNvSpPr/>
          <p:nvPr/>
        </p:nvSpPr>
        <p:spPr>
          <a:xfrm>
            <a:off x="457200" y="1398526"/>
            <a:ext cx="968535" cy="1569660"/>
          </a:xfrm>
          <a:prstGeom prst="rect">
            <a:avLst/>
          </a:prstGeom>
          <a:noFill/>
        </p:spPr>
        <p:txBody>
          <a:bodyPr wrap="none" lIns="91440" tIns="45720" rIns="91440" bIns="45720">
            <a:spAutoFit/>
          </a:bodyPr>
          <a:lstStyle/>
          <a:p>
            <a:pPr marL="0" marR="0" lvl="0" indent="0" algn="ctr" defTabSz="914400" rtl="0" eaLnBrk="1" fontAlgn="base" latinLnBrk="0" hangingPunct="1">
              <a:lnSpc>
                <a:spcPct val="100000"/>
              </a:lnSpc>
              <a:spcBef>
                <a:spcPct val="20000"/>
              </a:spcBef>
              <a:spcAft>
                <a:spcPct val="0"/>
              </a:spcAft>
              <a:buClr>
                <a:srgbClr val="66CCFF"/>
              </a:buClr>
              <a:buSzPct val="65000"/>
              <a:buFont typeface="Wingdings" pitchFamily="2" charset="2"/>
              <a:buNone/>
              <a:tabLst/>
              <a:defRPr/>
            </a:pPr>
            <a:r>
              <a:rPr kumimoji="0" lang="en-US" sz="9600" b="1" i="0" u="none" strike="noStrike" kern="1200" cap="none" spc="0" normalizeH="0" baseline="0" noProof="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uLnTx/>
                <a:uFillTx/>
                <a:latin typeface="Tahoma" pitchFamily="34" charset="0"/>
                <a:ea typeface="+mn-ea"/>
                <a:cs typeface="+mn-cs"/>
              </a:rPr>
              <a:t>6</a:t>
            </a:r>
          </a:p>
        </p:txBody>
      </p:sp>
    </p:spTree>
    <p:extLst>
      <p:ext uri="{BB962C8B-B14F-4D97-AF65-F5344CB8AC3E}">
        <p14:creationId xmlns:p14="http://schemas.microsoft.com/office/powerpoint/2010/main" val="1663883860"/>
      </p:ext>
    </p:extLst>
  </p:cSld>
  <p:clrMapOvr>
    <a:masterClrMapping/>
  </p:clrMapOvr>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1" name="Rectangle 3"/>
          <p:cNvSpPr>
            <a:spLocks noGrp="1" noChangeArrowheads="1"/>
          </p:cNvSpPr>
          <p:nvPr>
            <p:ph type="body" idx="1"/>
          </p:nvPr>
        </p:nvSpPr>
        <p:spPr>
          <a:xfrm>
            <a:off x="152400" y="152400"/>
            <a:ext cx="8839200" cy="5943600"/>
          </a:xfrm>
        </p:spPr>
        <p:txBody>
          <a:bodyPr/>
          <a:lstStyle/>
          <a:p>
            <a:pPr eaLnBrk="1" hangingPunct="1"/>
            <a:r>
              <a:rPr lang="en-US" dirty="0"/>
              <a:t>This is the name for an organism’s genetic makeup, or allele combinations</a:t>
            </a:r>
          </a:p>
        </p:txBody>
      </p:sp>
      <p:pic>
        <p:nvPicPr>
          <p:cNvPr id="104452" name="Picture 5" descr="Phasi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0" y="1371600"/>
            <a:ext cx="8458200" cy="5114925"/>
          </a:xfrm>
          <a:prstGeom prst="rect">
            <a:avLst/>
          </a:prstGeom>
          <a:noFill/>
          <a:ln w="76200">
            <a:solidFill>
              <a:srgbClr val="777777"/>
            </a:solidFill>
            <a:miter lim="800000"/>
            <a:headEnd/>
            <a:tailEnd/>
          </a:ln>
          <a:extLst>
            <a:ext uri="{909E8E84-426E-40DD-AFC4-6F175D3DCCD1}">
              <a14:hiddenFill xmlns:a14="http://schemas.microsoft.com/office/drawing/2010/main">
                <a:solidFill>
                  <a:srgbClr val="FFFFFF"/>
                </a:solidFill>
              </a14:hiddenFill>
            </a:ext>
          </a:extLst>
        </p:spPr>
      </p:pic>
      <p:sp>
        <p:nvSpPr>
          <p:cNvPr id="104453" name="Rectangle 9"/>
          <p:cNvSpPr>
            <a:spLocks noChangeArrowheads="1"/>
          </p:cNvSpPr>
          <p:nvPr/>
        </p:nvSpPr>
        <p:spPr bwMode="auto">
          <a:xfrm>
            <a:off x="5715000" y="6629400"/>
            <a:ext cx="3124200" cy="214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p>
            <a:pPr marL="342900" marR="0" lvl="0" indent="-342900" algn="r" defTabSz="914400" rtl="0" eaLnBrk="1" fontAlgn="base" latinLnBrk="0" hangingPunct="1">
              <a:lnSpc>
                <a:spcPct val="100000"/>
              </a:lnSpc>
              <a:spcBef>
                <a:spcPct val="20000"/>
              </a:spcBef>
              <a:spcAft>
                <a:spcPct val="0"/>
              </a:spcAft>
              <a:buClr>
                <a:srgbClr val="66CCFF"/>
              </a:buClr>
              <a:buSzPct val="65000"/>
              <a:buFont typeface="Wingdings" pitchFamily="2" charset="2"/>
              <a:buNone/>
              <a:tabLst/>
              <a:defRPr/>
            </a:pPr>
            <a:r>
              <a:rPr kumimoji="0" lang="en-US" sz="800" b="1" i="0" u="none" strike="noStrike" kern="1200" cap="none" spc="0" normalizeH="0" baseline="0" noProof="0" dirty="0">
                <a:ln>
                  <a:noFill/>
                </a:ln>
                <a:solidFill>
                  <a:srgbClr val="FFFFFF"/>
                </a:solidFill>
                <a:effectLst/>
                <a:uLnTx/>
                <a:uFillTx/>
                <a:latin typeface="Verdana" pitchFamily="34" charset="0"/>
                <a:ea typeface="+mn-ea"/>
                <a:cs typeface="+mn-cs"/>
              </a:rPr>
              <a:t>Copyright © 2024 </a:t>
            </a:r>
            <a:r>
              <a:rPr kumimoji="0" lang="en-US" sz="800" b="1" i="0" u="none" strike="noStrike" kern="1200" cap="none" spc="0" normalizeH="0" baseline="0" noProof="0" dirty="0" err="1">
                <a:ln>
                  <a:noFill/>
                </a:ln>
                <a:solidFill>
                  <a:srgbClr val="FFFFFF"/>
                </a:solidFill>
                <a:effectLst/>
                <a:uLnTx/>
                <a:uFillTx/>
                <a:latin typeface="Verdana" pitchFamily="34" charset="0"/>
                <a:ea typeface="+mn-ea"/>
                <a:cs typeface="+mn-cs"/>
              </a:rPr>
              <a:t>SlideSpark</a:t>
            </a:r>
            <a:r>
              <a:rPr kumimoji="0" lang="en-US" sz="800" b="1" i="0" u="none" strike="noStrike" kern="1200" cap="none" spc="0" normalizeH="0" baseline="0" noProof="0" dirty="0">
                <a:ln>
                  <a:noFill/>
                </a:ln>
                <a:solidFill>
                  <a:srgbClr val="FFFFFF"/>
                </a:solidFill>
                <a:effectLst/>
                <a:uLnTx/>
                <a:uFillTx/>
                <a:latin typeface="Verdana" pitchFamily="34" charset="0"/>
                <a:ea typeface="+mn-ea"/>
                <a:cs typeface="+mn-cs"/>
              </a:rPr>
              <a:t> .LLC</a:t>
            </a:r>
          </a:p>
        </p:txBody>
      </p:sp>
      <p:sp>
        <p:nvSpPr>
          <p:cNvPr id="2" name="Rectangle 1"/>
          <p:cNvSpPr/>
          <p:nvPr/>
        </p:nvSpPr>
        <p:spPr>
          <a:xfrm>
            <a:off x="457200" y="1398526"/>
            <a:ext cx="968535" cy="1569660"/>
          </a:xfrm>
          <a:prstGeom prst="rect">
            <a:avLst/>
          </a:prstGeom>
          <a:noFill/>
        </p:spPr>
        <p:txBody>
          <a:bodyPr wrap="none" lIns="91440" tIns="45720" rIns="91440" bIns="45720">
            <a:spAutoFit/>
          </a:bodyPr>
          <a:lstStyle/>
          <a:p>
            <a:pPr marL="0" marR="0" lvl="0" indent="0" algn="ctr" defTabSz="914400" rtl="0" eaLnBrk="1" fontAlgn="base" latinLnBrk="0" hangingPunct="1">
              <a:lnSpc>
                <a:spcPct val="100000"/>
              </a:lnSpc>
              <a:spcBef>
                <a:spcPct val="20000"/>
              </a:spcBef>
              <a:spcAft>
                <a:spcPct val="0"/>
              </a:spcAft>
              <a:buClr>
                <a:srgbClr val="66CCFF"/>
              </a:buClr>
              <a:buSzPct val="65000"/>
              <a:buFont typeface="Wingdings" pitchFamily="2" charset="2"/>
              <a:buNone/>
              <a:tabLst/>
              <a:defRPr/>
            </a:pPr>
            <a:r>
              <a:rPr kumimoji="0" lang="en-US" sz="9600" b="1" i="0" u="none" strike="noStrike" kern="1200" cap="none" spc="0" normalizeH="0" baseline="0" noProof="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uLnTx/>
                <a:uFillTx/>
                <a:latin typeface="Tahoma" pitchFamily="34" charset="0"/>
                <a:ea typeface="+mn-ea"/>
                <a:cs typeface="+mn-cs"/>
              </a:rPr>
              <a:t>6</a:t>
            </a:r>
          </a:p>
        </p:txBody>
      </p:sp>
      <p:sp>
        <p:nvSpPr>
          <p:cNvPr id="4" name="Rectangle 3"/>
          <p:cNvSpPr/>
          <p:nvPr/>
        </p:nvSpPr>
        <p:spPr>
          <a:xfrm>
            <a:off x="457200" y="5410200"/>
            <a:ext cx="4246676" cy="923330"/>
          </a:xfrm>
          <a:prstGeom prst="rect">
            <a:avLst/>
          </a:prstGeom>
          <a:noFill/>
        </p:spPr>
        <p:txBody>
          <a:bodyPr wrap="none" lIns="91440" tIns="45720" rIns="91440" bIns="45720">
            <a:spAutoFit/>
          </a:bodyPr>
          <a:lstStyle/>
          <a:p>
            <a:pPr marL="0" marR="0" lvl="0" indent="0" algn="ctr" defTabSz="914400" rtl="0" eaLnBrk="1" fontAlgn="base" latinLnBrk="0" hangingPunct="1">
              <a:lnSpc>
                <a:spcPct val="100000"/>
              </a:lnSpc>
              <a:spcBef>
                <a:spcPct val="20000"/>
              </a:spcBef>
              <a:spcAft>
                <a:spcPct val="0"/>
              </a:spcAft>
              <a:buClr>
                <a:srgbClr val="66CCFF"/>
              </a:buClr>
              <a:buSzPct val="65000"/>
              <a:buFont typeface="Wingdings" pitchFamily="2" charset="2"/>
              <a:buNone/>
              <a:tabLst/>
              <a:defRPr/>
            </a:pPr>
            <a:r>
              <a:rPr kumimoji="0" lang="en-US" sz="5400" b="1" i="0" u="none" strike="noStrike" kern="1200" cap="none" spc="0" normalizeH="0" baseline="0" noProof="0" dirty="0">
                <a:ln w="17780" cmpd="sng">
                  <a:solidFill>
                    <a:srgbClr val="003399">
                      <a:tint val="3000"/>
                    </a:srgbClr>
                  </a:solidFill>
                  <a:prstDash val="solid"/>
                  <a:miter lim="800000"/>
                </a:ln>
                <a:gradFill>
                  <a:gsLst>
                    <a:gs pos="10000">
                      <a:srgbClr val="003399">
                        <a:tint val="63000"/>
                        <a:sat val="105000"/>
                      </a:srgbClr>
                    </a:gs>
                    <a:gs pos="90000">
                      <a:srgbClr val="003399">
                        <a:shade val="50000"/>
                        <a:satMod val="100000"/>
                      </a:srgbClr>
                    </a:gs>
                  </a:gsLst>
                  <a:lin ang="5400000"/>
                </a:gradFill>
                <a:effectLst>
                  <a:outerShdw blurRad="55000" dist="50800" dir="5400000" algn="tl">
                    <a:srgbClr val="000000">
                      <a:alpha val="33000"/>
                    </a:srgbClr>
                  </a:outerShdw>
                </a:effectLst>
                <a:uLnTx/>
                <a:uFillTx/>
                <a:latin typeface="Tahoma" pitchFamily="34" charset="0"/>
                <a:ea typeface="+mn-ea"/>
                <a:cs typeface="+mn-cs"/>
              </a:rPr>
              <a:t>Answer is…</a:t>
            </a:r>
          </a:p>
        </p:txBody>
      </p:sp>
    </p:spTree>
    <p:extLst>
      <p:ext uri="{BB962C8B-B14F-4D97-AF65-F5344CB8AC3E}">
        <p14:creationId xmlns:p14="http://schemas.microsoft.com/office/powerpoint/2010/main" val="2042936559"/>
      </p:ext>
    </p:extLst>
  </p:cSld>
  <p:clrMapOvr>
    <a:masterClrMapping/>
  </p:clrMapOvr>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1" name="Rectangle 3"/>
          <p:cNvSpPr>
            <a:spLocks noGrp="1" noChangeArrowheads="1"/>
          </p:cNvSpPr>
          <p:nvPr>
            <p:ph type="body" idx="1"/>
          </p:nvPr>
        </p:nvSpPr>
        <p:spPr>
          <a:xfrm>
            <a:off x="152400" y="152400"/>
            <a:ext cx="8839200" cy="5943600"/>
          </a:xfrm>
        </p:spPr>
        <p:txBody>
          <a:bodyPr/>
          <a:lstStyle/>
          <a:p>
            <a:pPr eaLnBrk="1" hangingPunct="1"/>
            <a:r>
              <a:rPr lang="en-US" dirty="0"/>
              <a:t>This is the name for an organism’s genetic makeup, or allele combinations</a:t>
            </a:r>
          </a:p>
        </p:txBody>
      </p:sp>
      <p:pic>
        <p:nvPicPr>
          <p:cNvPr id="104452" name="Picture 5" descr="Phasi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0" y="1371600"/>
            <a:ext cx="8458200" cy="5114925"/>
          </a:xfrm>
          <a:prstGeom prst="rect">
            <a:avLst/>
          </a:prstGeom>
          <a:noFill/>
          <a:ln w="76200">
            <a:solidFill>
              <a:srgbClr val="777777"/>
            </a:solidFill>
            <a:miter lim="800000"/>
            <a:headEnd/>
            <a:tailEnd/>
          </a:ln>
          <a:extLst>
            <a:ext uri="{909E8E84-426E-40DD-AFC4-6F175D3DCCD1}">
              <a14:hiddenFill xmlns:a14="http://schemas.microsoft.com/office/drawing/2010/main">
                <a:solidFill>
                  <a:srgbClr val="FFFFFF"/>
                </a:solidFill>
              </a14:hiddenFill>
            </a:ext>
          </a:extLst>
        </p:spPr>
      </p:pic>
      <p:sp>
        <p:nvSpPr>
          <p:cNvPr id="104453" name="Rectangle 9"/>
          <p:cNvSpPr>
            <a:spLocks noChangeArrowheads="1"/>
          </p:cNvSpPr>
          <p:nvPr/>
        </p:nvSpPr>
        <p:spPr bwMode="auto">
          <a:xfrm>
            <a:off x="5715000" y="6629400"/>
            <a:ext cx="3124200" cy="214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p>
            <a:pPr marL="342900" marR="0" lvl="0" indent="-342900" algn="r" defTabSz="914400" rtl="0" eaLnBrk="1" fontAlgn="base" latinLnBrk="0" hangingPunct="1">
              <a:lnSpc>
                <a:spcPct val="100000"/>
              </a:lnSpc>
              <a:spcBef>
                <a:spcPct val="20000"/>
              </a:spcBef>
              <a:spcAft>
                <a:spcPct val="0"/>
              </a:spcAft>
              <a:buClr>
                <a:srgbClr val="66CCFF"/>
              </a:buClr>
              <a:buSzPct val="65000"/>
              <a:buFont typeface="Wingdings" pitchFamily="2" charset="2"/>
              <a:buNone/>
              <a:tabLst/>
              <a:defRPr/>
            </a:pPr>
            <a:r>
              <a:rPr kumimoji="0" lang="en-US" sz="800" b="1" i="0" u="none" strike="noStrike" kern="1200" cap="none" spc="0" normalizeH="0" baseline="0" noProof="0" dirty="0">
                <a:ln>
                  <a:noFill/>
                </a:ln>
                <a:solidFill>
                  <a:srgbClr val="FFFFFF"/>
                </a:solidFill>
                <a:effectLst/>
                <a:uLnTx/>
                <a:uFillTx/>
                <a:latin typeface="Verdana" pitchFamily="34" charset="0"/>
                <a:ea typeface="+mn-ea"/>
                <a:cs typeface="+mn-cs"/>
              </a:rPr>
              <a:t>Copyright © 2024 </a:t>
            </a:r>
            <a:r>
              <a:rPr kumimoji="0" lang="en-US" sz="800" b="1" i="0" u="none" strike="noStrike" kern="1200" cap="none" spc="0" normalizeH="0" baseline="0" noProof="0" dirty="0" err="1">
                <a:ln>
                  <a:noFill/>
                </a:ln>
                <a:solidFill>
                  <a:srgbClr val="FFFFFF"/>
                </a:solidFill>
                <a:effectLst/>
                <a:uLnTx/>
                <a:uFillTx/>
                <a:latin typeface="Verdana" pitchFamily="34" charset="0"/>
                <a:ea typeface="+mn-ea"/>
                <a:cs typeface="+mn-cs"/>
              </a:rPr>
              <a:t>SlideSpark</a:t>
            </a:r>
            <a:r>
              <a:rPr kumimoji="0" lang="en-US" sz="800" b="1" i="0" u="none" strike="noStrike" kern="1200" cap="none" spc="0" normalizeH="0" baseline="0" noProof="0" dirty="0">
                <a:ln>
                  <a:noFill/>
                </a:ln>
                <a:solidFill>
                  <a:srgbClr val="FFFFFF"/>
                </a:solidFill>
                <a:effectLst/>
                <a:uLnTx/>
                <a:uFillTx/>
                <a:latin typeface="Verdana" pitchFamily="34" charset="0"/>
                <a:ea typeface="+mn-ea"/>
                <a:cs typeface="+mn-cs"/>
              </a:rPr>
              <a:t> .LLC</a:t>
            </a:r>
          </a:p>
        </p:txBody>
      </p:sp>
      <p:sp>
        <p:nvSpPr>
          <p:cNvPr id="2" name="Rectangle 1"/>
          <p:cNvSpPr/>
          <p:nvPr/>
        </p:nvSpPr>
        <p:spPr>
          <a:xfrm>
            <a:off x="457200" y="1398526"/>
            <a:ext cx="968535" cy="1569660"/>
          </a:xfrm>
          <a:prstGeom prst="rect">
            <a:avLst/>
          </a:prstGeom>
          <a:noFill/>
        </p:spPr>
        <p:txBody>
          <a:bodyPr wrap="none" lIns="91440" tIns="45720" rIns="91440" bIns="45720">
            <a:spAutoFit/>
          </a:bodyPr>
          <a:lstStyle/>
          <a:p>
            <a:pPr marL="0" marR="0" lvl="0" indent="0" algn="ctr" defTabSz="914400" rtl="0" eaLnBrk="1" fontAlgn="base" latinLnBrk="0" hangingPunct="1">
              <a:lnSpc>
                <a:spcPct val="100000"/>
              </a:lnSpc>
              <a:spcBef>
                <a:spcPct val="20000"/>
              </a:spcBef>
              <a:spcAft>
                <a:spcPct val="0"/>
              </a:spcAft>
              <a:buClr>
                <a:srgbClr val="66CCFF"/>
              </a:buClr>
              <a:buSzPct val="65000"/>
              <a:buFont typeface="Wingdings" pitchFamily="2" charset="2"/>
              <a:buNone/>
              <a:tabLst/>
              <a:defRPr/>
            </a:pPr>
            <a:r>
              <a:rPr kumimoji="0" lang="en-US" sz="9600" b="1" i="0" u="none" strike="noStrike" kern="1200" cap="none" spc="0" normalizeH="0" baseline="0" noProof="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uLnTx/>
                <a:uFillTx/>
                <a:latin typeface="Tahoma" pitchFamily="34" charset="0"/>
                <a:ea typeface="+mn-ea"/>
                <a:cs typeface="+mn-cs"/>
              </a:rPr>
              <a:t>6</a:t>
            </a:r>
          </a:p>
        </p:txBody>
      </p:sp>
      <p:sp>
        <p:nvSpPr>
          <p:cNvPr id="3" name="Rectangle 2"/>
          <p:cNvSpPr/>
          <p:nvPr/>
        </p:nvSpPr>
        <p:spPr>
          <a:xfrm rot="20808271">
            <a:off x="1066800" y="2359402"/>
            <a:ext cx="6106159" cy="1569660"/>
          </a:xfrm>
          <a:prstGeom prst="rect">
            <a:avLst/>
          </a:prstGeom>
          <a:noFill/>
        </p:spPr>
        <p:txBody>
          <a:bodyPr wrap="none" lIns="91440" tIns="45720" rIns="91440" bIns="45720">
            <a:prstTxWarp prst="textArchUp">
              <a:avLst/>
            </a:prstTxWarp>
            <a:spAutoFit/>
          </a:bodyPr>
          <a:lstStyle/>
          <a:p>
            <a:pPr marL="0" marR="0" lvl="0" indent="0" algn="ctr" defTabSz="914400" rtl="0" eaLnBrk="1" fontAlgn="base" latinLnBrk="0" hangingPunct="1">
              <a:lnSpc>
                <a:spcPct val="100000"/>
              </a:lnSpc>
              <a:spcBef>
                <a:spcPct val="20000"/>
              </a:spcBef>
              <a:spcAft>
                <a:spcPct val="0"/>
              </a:spcAft>
              <a:buClr>
                <a:srgbClr val="66CCFF"/>
              </a:buClr>
              <a:buSzPct val="65000"/>
              <a:buFont typeface="Wingdings" pitchFamily="2" charset="2"/>
              <a:buNone/>
              <a:tabLst/>
              <a:defRPr/>
            </a:pPr>
            <a:r>
              <a:rPr kumimoji="0" lang="en-US" sz="9600" b="1" i="0" u="none" strike="noStrike" kern="1200" cap="none" spc="0" normalizeH="0" baseline="0" noProof="0" dirty="0">
                <a:ln w="17780" cmpd="sng">
                  <a:solidFill>
                    <a:srgbClr val="003399">
                      <a:tint val="3000"/>
                    </a:srgbClr>
                  </a:solidFill>
                  <a:prstDash val="solid"/>
                  <a:miter lim="800000"/>
                </a:ln>
                <a:gradFill>
                  <a:gsLst>
                    <a:gs pos="10000">
                      <a:srgbClr val="003399">
                        <a:tint val="63000"/>
                        <a:sat val="105000"/>
                      </a:srgbClr>
                    </a:gs>
                    <a:gs pos="90000">
                      <a:srgbClr val="003399">
                        <a:shade val="50000"/>
                        <a:satMod val="100000"/>
                      </a:srgbClr>
                    </a:gs>
                  </a:gsLst>
                  <a:lin ang="5400000"/>
                </a:gradFill>
                <a:effectLst>
                  <a:outerShdw blurRad="55000" dist="50800" dir="5400000" algn="tl">
                    <a:srgbClr val="000000">
                      <a:alpha val="33000"/>
                    </a:srgbClr>
                  </a:outerShdw>
                </a:effectLst>
                <a:uLnTx/>
                <a:uFillTx/>
                <a:latin typeface="Tahoma" pitchFamily="34" charset="0"/>
                <a:ea typeface="+mn-ea"/>
                <a:cs typeface="+mn-cs"/>
              </a:rPr>
              <a:t>Genotype</a:t>
            </a:r>
          </a:p>
        </p:txBody>
      </p:sp>
      <p:sp>
        <p:nvSpPr>
          <p:cNvPr id="4" name="Rectangle 3"/>
          <p:cNvSpPr/>
          <p:nvPr/>
        </p:nvSpPr>
        <p:spPr>
          <a:xfrm>
            <a:off x="457200" y="5410200"/>
            <a:ext cx="4246676" cy="923330"/>
          </a:xfrm>
          <a:prstGeom prst="rect">
            <a:avLst/>
          </a:prstGeom>
          <a:noFill/>
        </p:spPr>
        <p:txBody>
          <a:bodyPr wrap="none" lIns="91440" tIns="45720" rIns="91440" bIns="45720">
            <a:spAutoFit/>
          </a:bodyPr>
          <a:lstStyle/>
          <a:p>
            <a:pPr marL="0" marR="0" lvl="0" indent="0" algn="ctr" defTabSz="914400" rtl="0" eaLnBrk="1" fontAlgn="base" latinLnBrk="0" hangingPunct="1">
              <a:lnSpc>
                <a:spcPct val="100000"/>
              </a:lnSpc>
              <a:spcBef>
                <a:spcPct val="20000"/>
              </a:spcBef>
              <a:spcAft>
                <a:spcPct val="0"/>
              </a:spcAft>
              <a:buClr>
                <a:srgbClr val="66CCFF"/>
              </a:buClr>
              <a:buSzPct val="65000"/>
              <a:buFont typeface="Wingdings" pitchFamily="2" charset="2"/>
              <a:buNone/>
              <a:tabLst/>
              <a:defRPr/>
            </a:pPr>
            <a:r>
              <a:rPr kumimoji="0" lang="en-US" sz="5400" b="1" i="0" u="none" strike="noStrike" kern="1200" cap="none" spc="0" normalizeH="0" baseline="0" noProof="0" dirty="0">
                <a:ln w="17780" cmpd="sng">
                  <a:solidFill>
                    <a:srgbClr val="003399">
                      <a:tint val="3000"/>
                    </a:srgbClr>
                  </a:solidFill>
                  <a:prstDash val="solid"/>
                  <a:miter lim="800000"/>
                </a:ln>
                <a:gradFill>
                  <a:gsLst>
                    <a:gs pos="10000">
                      <a:srgbClr val="003399">
                        <a:tint val="63000"/>
                        <a:sat val="105000"/>
                      </a:srgbClr>
                    </a:gs>
                    <a:gs pos="90000">
                      <a:srgbClr val="003399">
                        <a:shade val="50000"/>
                        <a:satMod val="100000"/>
                      </a:srgbClr>
                    </a:gs>
                  </a:gsLst>
                  <a:lin ang="5400000"/>
                </a:gradFill>
                <a:effectLst>
                  <a:outerShdw blurRad="55000" dist="50800" dir="5400000" algn="tl">
                    <a:srgbClr val="000000">
                      <a:alpha val="33000"/>
                    </a:srgbClr>
                  </a:outerShdw>
                </a:effectLst>
                <a:uLnTx/>
                <a:uFillTx/>
                <a:latin typeface="Tahoma" pitchFamily="34" charset="0"/>
                <a:ea typeface="+mn-ea"/>
                <a:cs typeface="+mn-cs"/>
              </a:rPr>
              <a:t>Answer is…</a:t>
            </a:r>
          </a:p>
        </p:txBody>
      </p:sp>
    </p:spTree>
    <p:extLst>
      <p:ext uri="{BB962C8B-B14F-4D97-AF65-F5344CB8AC3E}">
        <p14:creationId xmlns:p14="http://schemas.microsoft.com/office/powerpoint/2010/main" val="2960050650"/>
      </p:ext>
    </p:extLst>
  </p:cSld>
  <p:clrMapOvr>
    <a:masterClrMapping/>
  </p:clrMapOvr>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1" name="Rectangle 3"/>
          <p:cNvSpPr>
            <a:spLocks noGrp="1" noChangeArrowheads="1"/>
          </p:cNvSpPr>
          <p:nvPr>
            <p:ph type="body" idx="1"/>
          </p:nvPr>
        </p:nvSpPr>
        <p:spPr>
          <a:xfrm>
            <a:off x="152400" y="152400"/>
            <a:ext cx="8839200" cy="5943600"/>
          </a:xfrm>
        </p:spPr>
        <p:txBody>
          <a:bodyPr/>
          <a:lstStyle/>
          <a:p>
            <a:pPr eaLnBrk="1" hangingPunct="1"/>
            <a:r>
              <a:rPr lang="en-US" dirty="0"/>
              <a:t>This is the name for an organism’s genetic makeup, or allele combinations</a:t>
            </a:r>
          </a:p>
        </p:txBody>
      </p:sp>
      <p:pic>
        <p:nvPicPr>
          <p:cNvPr id="104452" name="Picture 5" descr="Phasi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0" y="1371600"/>
            <a:ext cx="8458200" cy="5114925"/>
          </a:xfrm>
          <a:prstGeom prst="rect">
            <a:avLst/>
          </a:prstGeom>
          <a:noFill/>
          <a:ln w="76200">
            <a:solidFill>
              <a:srgbClr val="777777"/>
            </a:solidFill>
            <a:miter lim="800000"/>
            <a:headEnd/>
            <a:tailEnd/>
          </a:ln>
          <a:extLst>
            <a:ext uri="{909E8E84-426E-40DD-AFC4-6F175D3DCCD1}">
              <a14:hiddenFill xmlns:a14="http://schemas.microsoft.com/office/drawing/2010/main">
                <a:solidFill>
                  <a:srgbClr val="FFFFFF"/>
                </a:solidFill>
              </a14:hiddenFill>
            </a:ext>
          </a:extLst>
        </p:spPr>
      </p:pic>
      <p:sp>
        <p:nvSpPr>
          <p:cNvPr id="104453" name="Rectangle 9"/>
          <p:cNvSpPr>
            <a:spLocks noChangeArrowheads="1"/>
          </p:cNvSpPr>
          <p:nvPr/>
        </p:nvSpPr>
        <p:spPr bwMode="auto">
          <a:xfrm>
            <a:off x="5715000" y="6629400"/>
            <a:ext cx="3124200" cy="214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p>
            <a:pPr marL="342900" marR="0" lvl="0" indent="-342900" algn="r" defTabSz="914400" rtl="0" eaLnBrk="1" fontAlgn="base" latinLnBrk="0" hangingPunct="1">
              <a:lnSpc>
                <a:spcPct val="100000"/>
              </a:lnSpc>
              <a:spcBef>
                <a:spcPct val="20000"/>
              </a:spcBef>
              <a:spcAft>
                <a:spcPct val="0"/>
              </a:spcAft>
              <a:buClr>
                <a:srgbClr val="66CCFF"/>
              </a:buClr>
              <a:buSzPct val="65000"/>
              <a:buFont typeface="Wingdings" pitchFamily="2" charset="2"/>
              <a:buNone/>
              <a:tabLst/>
              <a:defRPr/>
            </a:pPr>
            <a:r>
              <a:rPr kumimoji="0" lang="en-US" sz="800" b="1" i="0" u="none" strike="noStrike" kern="1200" cap="none" spc="0" normalizeH="0" baseline="0" noProof="0" dirty="0">
                <a:ln>
                  <a:noFill/>
                </a:ln>
                <a:solidFill>
                  <a:srgbClr val="FFFFFF"/>
                </a:solidFill>
                <a:effectLst/>
                <a:uLnTx/>
                <a:uFillTx/>
                <a:latin typeface="Verdana" pitchFamily="34" charset="0"/>
                <a:ea typeface="+mn-ea"/>
                <a:cs typeface="+mn-cs"/>
              </a:rPr>
              <a:t>Copyright © 2024 </a:t>
            </a:r>
            <a:r>
              <a:rPr kumimoji="0" lang="en-US" sz="800" b="1" i="0" u="none" strike="noStrike" kern="1200" cap="none" spc="0" normalizeH="0" baseline="0" noProof="0" dirty="0" err="1">
                <a:ln>
                  <a:noFill/>
                </a:ln>
                <a:solidFill>
                  <a:srgbClr val="FFFFFF"/>
                </a:solidFill>
                <a:effectLst/>
                <a:uLnTx/>
                <a:uFillTx/>
                <a:latin typeface="Verdana" pitchFamily="34" charset="0"/>
                <a:ea typeface="+mn-ea"/>
                <a:cs typeface="+mn-cs"/>
              </a:rPr>
              <a:t>SlideSpark</a:t>
            </a:r>
            <a:r>
              <a:rPr kumimoji="0" lang="en-US" sz="800" b="1" i="0" u="none" strike="noStrike" kern="1200" cap="none" spc="0" normalizeH="0" baseline="0" noProof="0" dirty="0">
                <a:ln>
                  <a:noFill/>
                </a:ln>
                <a:solidFill>
                  <a:srgbClr val="FFFFFF"/>
                </a:solidFill>
                <a:effectLst/>
                <a:uLnTx/>
                <a:uFillTx/>
                <a:latin typeface="Verdana" pitchFamily="34" charset="0"/>
                <a:ea typeface="+mn-ea"/>
                <a:cs typeface="+mn-cs"/>
              </a:rPr>
              <a:t> .LLC</a:t>
            </a:r>
          </a:p>
        </p:txBody>
      </p:sp>
      <p:sp>
        <p:nvSpPr>
          <p:cNvPr id="2" name="Rectangle 1"/>
          <p:cNvSpPr/>
          <p:nvPr/>
        </p:nvSpPr>
        <p:spPr>
          <a:xfrm>
            <a:off x="457200" y="1398526"/>
            <a:ext cx="968535" cy="1569660"/>
          </a:xfrm>
          <a:prstGeom prst="rect">
            <a:avLst/>
          </a:prstGeom>
          <a:noFill/>
        </p:spPr>
        <p:txBody>
          <a:bodyPr wrap="none" lIns="91440" tIns="45720" rIns="91440" bIns="45720">
            <a:spAutoFit/>
          </a:bodyPr>
          <a:lstStyle/>
          <a:p>
            <a:pPr marL="0" marR="0" lvl="0" indent="0" algn="ctr" defTabSz="914400" rtl="0" eaLnBrk="1" fontAlgn="base" latinLnBrk="0" hangingPunct="1">
              <a:lnSpc>
                <a:spcPct val="100000"/>
              </a:lnSpc>
              <a:spcBef>
                <a:spcPct val="20000"/>
              </a:spcBef>
              <a:spcAft>
                <a:spcPct val="0"/>
              </a:spcAft>
              <a:buClr>
                <a:srgbClr val="66CCFF"/>
              </a:buClr>
              <a:buSzPct val="65000"/>
              <a:buFont typeface="Wingdings" pitchFamily="2" charset="2"/>
              <a:buNone/>
              <a:tabLst/>
              <a:defRPr/>
            </a:pPr>
            <a:r>
              <a:rPr kumimoji="0" lang="en-US" sz="9600" b="1" i="0" u="none" strike="noStrike" kern="1200" cap="none" spc="0" normalizeH="0" baseline="0" noProof="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uLnTx/>
                <a:uFillTx/>
                <a:latin typeface="Tahoma" pitchFamily="34" charset="0"/>
                <a:ea typeface="+mn-ea"/>
                <a:cs typeface="+mn-cs"/>
              </a:rPr>
              <a:t>6</a:t>
            </a:r>
          </a:p>
        </p:txBody>
      </p:sp>
      <p:sp>
        <p:nvSpPr>
          <p:cNvPr id="3" name="Rectangle 2"/>
          <p:cNvSpPr/>
          <p:nvPr/>
        </p:nvSpPr>
        <p:spPr>
          <a:xfrm rot="20808271">
            <a:off x="1066800" y="2359402"/>
            <a:ext cx="6106159" cy="1569660"/>
          </a:xfrm>
          <a:prstGeom prst="rect">
            <a:avLst/>
          </a:prstGeom>
          <a:noFill/>
        </p:spPr>
        <p:txBody>
          <a:bodyPr wrap="none" lIns="91440" tIns="45720" rIns="91440" bIns="45720">
            <a:prstTxWarp prst="textArchUp">
              <a:avLst/>
            </a:prstTxWarp>
            <a:spAutoFit/>
          </a:bodyPr>
          <a:lstStyle/>
          <a:p>
            <a:pPr marL="0" marR="0" lvl="0" indent="0" algn="ctr" defTabSz="914400" rtl="0" eaLnBrk="1" fontAlgn="base" latinLnBrk="0" hangingPunct="1">
              <a:lnSpc>
                <a:spcPct val="100000"/>
              </a:lnSpc>
              <a:spcBef>
                <a:spcPct val="20000"/>
              </a:spcBef>
              <a:spcAft>
                <a:spcPct val="0"/>
              </a:spcAft>
              <a:buClr>
                <a:srgbClr val="66CCFF"/>
              </a:buClr>
              <a:buSzPct val="65000"/>
              <a:buFont typeface="Wingdings" pitchFamily="2" charset="2"/>
              <a:buNone/>
              <a:tabLst/>
              <a:defRPr/>
            </a:pPr>
            <a:r>
              <a:rPr kumimoji="0" lang="en-US" sz="9600" b="1" i="0" u="none" strike="noStrike" kern="1200" cap="none" spc="0" normalizeH="0" baseline="0" noProof="0" dirty="0">
                <a:ln w="17780" cmpd="sng">
                  <a:solidFill>
                    <a:srgbClr val="003399">
                      <a:tint val="3000"/>
                    </a:srgbClr>
                  </a:solidFill>
                  <a:prstDash val="solid"/>
                  <a:miter lim="800000"/>
                </a:ln>
                <a:gradFill>
                  <a:gsLst>
                    <a:gs pos="10000">
                      <a:srgbClr val="003399">
                        <a:tint val="63000"/>
                        <a:sat val="105000"/>
                      </a:srgbClr>
                    </a:gs>
                    <a:gs pos="90000">
                      <a:srgbClr val="003399">
                        <a:shade val="50000"/>
                        <a:satMod val="100000"/>
                      </a:srgbClr>
                    </a:gs>
                  </a:gsLst>
                  <a:lin ang="5400000"/>
                </a:gradFill>
                <a:effectLst>
                  <a:outerShdw blurRad="55000" dist="50800" dir="5400000" algn="tl">
                    <a:srgbClr val="000000">
                      <a:alpha val="33000"/>
                    </a:srgbClr>
                  </a:outerShdw>
                </a:effectLst>
                <a:uLnTx/>
                <a:uFillTx/>
                <a:latin typeface="Tahoma" pitchFamily="34" charset="0"/>
                <a:ea typeface="+mn-ea"/>
                <a:cs typeface="+mn-cs"/>
              </a:rPr>
              <a:t>Genotype</a:t>
            </a:r>
          </a:p>
        </p:txBody>
      </p:sp>
      <p:sp>
        <p:nvSpPr>
          <p:cNvPr id="4" name="Rectangle 3"/>
          <p:cNvSpPr/>
          <p:nvPr/>
        </p:nvSpPr>
        <p:spPr>
          <a:xfrm>
            <a:off x="457200" y="5410200"/>
            <a:ext cx="4246676" cy="923330"/>
          </a:xfrm>
          <a:prstGeom prst="rect">
            <a:avLst/>
          </a:prstGeom>
          <a:noFill/>
        </p:spPr>
        <p:txBody>
          <a:bodyPr wrap="none" lIns="91440" tIns="45720" rIns="91440" bIns="45720">
            <a:spAutoFit/>
          </a:bodyPr>
          <a:lstStyle/>
          <a:p>
            <a:pPr marL="0" marR="0" lvl="0" indent="0" algn="ctr" defTabSz="914400" rtl="0" eaLnBrk="1" fontAlgn="base" latinLnBrk="0" hangingPunct="1">
              <a:lnSpc>
                <a:spcPct val="100000"/>
              </a:lnSpc>
              <a:spcBef>
                <a:spcPct val="20000"/>
              </a:spcBef>
              <a:spcAft>
                <a:spcPct val="0"/>
              </a:spcAft>
              <a:buClr>
                <a:srgbClr val="66CCFF"/>
              </a:buClr>
              <a:buSzPct val="65000"/>
              <a:buFont typeface="Wingdings" pitchFamily="2" charset="2"/>
              <a:buNone/>
              <a:tabLst/>
              <a:defRPr/>
            </a:pPr>
            <a:r>
              <a:rPr kumimoji="0" lang="en-US" sz="5400" b="1" i="0" u="none" strike="noStrike" kern="1200" cap="none" spc="0" normalizeH="0" baseline="0" noProof="0" dirty="0">
                <a:ln w="17780" cmpd="sng">
                  <a:solidFill>
                    <a:srgbClr val="003399">
                      <a:tint val="3000"/>
                    </a:srgbClr>
                  </a:solidFill>
                  <a:prstDash val="solid"/>
                  <a:miter lim="800000"/>
                </a:ln>
                <a:gradFill>
                  <a:gsLst>
                    <a:gs pos="10000">
                      <a:srgbClr val="003399">
                        <a:tint val="63000"/>
                        <a:sat val="105000"/>
                      </a:srgbClr>
                    </a:gs>
                    <a:gs pos="90000">
                      <a:srgbClr val="003399">
                        <a:shade val="50000"/>
                        <a:satMod val="100000"/>
                      </a:srgbClr>
                    </a:gs>
                  </a:gsLst>
                  <a:lin ang="5400000"/>
                </a:gradFill>
                <a:effectLst>
                  <a:outerShdw blurRad="55000" dist="50800" dir="5400000" algn="tl">
                    <a:srgbClr val="000000">
                      <a:alpha val="33000"/>
                    </a:srgbClr>
                  </a:outerShdw>
                </a:effectLst>
                <a:uLnTx/>
                <a:uFillTx/>
                <a:latin typeface="Tahoma" pitchFamily="34" charset="0"/>
                <a:ea typeface="+mn-ea"/>
                <a:cs typeface="+mn-cs"/>
              </a:rPr>
              <a:t>Answer is…</a:t>
            </a:r>
          </a:p>
        </p:txBody>
      </p:sp>
      <p:sp>
        <p:nvSpPr>
          <p:cNvPr id="5" name="Rectangle 4"/>
          <p:cNvSpPr/>
          <p:nvPr/>
        </p:nvSpPr>
        <p:spPr>
          <a:xfrm>
            <a:off x="4419600" y="2960967"/>
            <a:ext cx="4070346" cy="923330"/>
          </a:xfrm>
          <a:prstGeom prst="rect">
            <a:avLst/>
          </a:prstGeom>
          <a:noFill/>
        </p:spPr>
        <p:txBody>
          <a:bodyPr wrap="none" lIns="91440" tIns="45720" rIns="91440" bIns="45720">
            <a:spAutoFit/>
          </a:bodyPr>
          <a:lstStyle/>
          <a:p>
            <a:pPr marL="0" marR="0" lvl="0" indent="0" algn="ctr" defTabSz="914400" rtl="0" eaLnBrk="1" fontAlgn="base" latinLnBrk="0" hangingPunct="1">
              <a:lnSpc>
                <a:spcPct val="100000"/>
              </a:lnSpc>
              <a:spcBef>
                <a:spcPct val="20000"/>
              </a:spcBef>
              <a:spcAft>
                <a:spcPct val="0"/>
              </a:spcAft>
              <a:buClr>
                <a:srgbClr val="66CCFF"/>
              </a:buClr>
              <a:buSzPct val="65000"/>
              <a:buFont typeface="Wingdings" pitchFamily="2" charset="2"/>
              <a:buNone/>
              <a:tabLst/>
              <a:defRPr/>
            </a:pPr>
            <a:r>
              <a:rPr kumimoji="0" lang="en-US" sz="5400" b="1" i="0" u="none" strike="noStrike" kern="1200" cap="none" spc="0" normalizeH="0" baseline="0" noProof="0" dirty="0">
                <a:ln w="17780" cmpd="sng">
                  <a:solidFill>
                    <a:sysClr val="windowText" lastClr="000000"/>
                  </a:solidFill>
                  <a:prstDash val="solid"/>
                  <a:miter lim="800000"/>
                </a:ln>
                <a:solidFill>
                  <a:srgbClr val="FF00FF"/>
                </a:solidFill>
                <a:effectLst>
                  <a:outerShdw blurRad="50800" algn="tl" rotWithShape="0">
                    <a:srgbClr val="000000"/>
                  </a:outerShdw>
                </a:effectLst>
                <a:uLnTx/>
                <a:uFillTx/>
                <a:latin typeface="Tahoma" pitchFamily="34" charset="0"/>
                <a:ea typeface="+mn-ea"/>
                <a:cs typeface="+mn-cs"/>
              </a:rPr>
              <a:t>codes for…</a:t>
            </a:r>
          </a:p>
        </p:txBody>
      </p:sp>
    </p:spTree>
    <p:extLst>
      <p:ext uri="{BB962C8B-B14F-4D97-AF65-F5344CB8AC3E}">
        <p14:creationId xmlns:p14="http://schemas.microsoft.com/office/powerpoint/2010/main" val="3842809202"/>
      </p:ext>
    </p:extLst>
  </p:cSld>
  <p:clrMapOvr>
    <a:masterClrMapping/>
  </p:clrMapOvr>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1" name="Rectangle 3"/>
          <p:cNvSpPr>
            <a:spLocks noGrp="1" noChangeArrowheads="1"/>
          </p:cNvSpPr>
          <p:nvPr>
            <p:ph type="body" idx="1"/>
          </p:nvPr>
        </p:nvSpPr>
        <p:spPr>
          <a:xfrm>
            <a:off x="152400" y="152400"/>
            <a:ext cx="8839200" cy="5943600"/>
          </a:xfrm>
        </p:spPr>
        <p:txBody>
          <a:bodyPr/>
          <a:lstStyle/>
          <a:p>
            <a:pPr eaLnBrk="1" hangingPunct="1"/>
            <a:r>
              <a:rPr lang="en-US" dirty="0"/>
              <a:t>This is the name for an organism’s genetic makeup, or allele combinations</a:t>
            </a:r>
          </a:p>
        </p:txBody>
      </p:sp>
      <p:pic>
        <p:nvPicPr>
          <p:cNvPr id="104452" name="Picture 5" descr="Phasi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0" y="1371600"/>
            <a:ext cx="8458200" cy="5114925"/>
          </a:xfrm>
          <a:prstGeom prst="rect">
            <a:avLst/>
          </a:prstGeom>
          <a:noFill/>
          <a:ln w="76200">
            <a:solidFill>
              <a:srgbClr val="777777"/>
            </a:solidFill>
            <a:miter lim="800000"/>
            <a:headEnd/>
            <a:tailEnd/>
          </a:ln>
          <a:extLst>
            <a:ext uri="{909E8E84-426E-40DD-AFC4-6F175D3DCCD1}">
              <a14:hiddenFill xmlns:a14="http://schemas.microsoft.com/office/drawing/2010/main">
                <a:solidFill>
                  <a:srgbClr val="FFFFFF"/>
                </a:solidFill>
              </a14:hiddenFill>
            </a:ext>
          </a:extLst>
        </p:spPr>
      </p:pic>
      <p:sp>
        <p:nvSpPr>
          <p:cNvPr id="104453" name="Rectangle 9"/>
          <p:cNvSpPr>
            <a:spLocks noChangeArrowheads="1"/>
          </p:cNvSpPr>
          <p:nvPr/>
        </p:nvSpPr>
        <p:spPr bwMode="auto">
          <a:xfrm>
            <a:off x="5715000" y="6629400"/>
            <a:ext cx="3124200" cy="214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p>
            <a:pPr marL="342900" marR="0" lvl="0" indent="-342900" algn="r" defTabSz="914400" rtl="0" eaLnBrk="1" fontAlgn="base" latinLnBrk="0" hangingPunct="1">
              <a:lnSpc>
                <a:spcPct val="100000"/>
              </a:lnSpc>
              <a:spcBef>
                <a:spcPct val="20000"/>
              </a:spcBef>
              <a:spcAft>
                <a:spcPct val="0"/>
              </a:spcAft>
              <a:buClr>
                <a:srgbClr val="66CCFF"/>
              </a:buClr>
              <a:buSzPct val="65000"/>
              <a:buFont typeface="Wingdings" pitchFamily="2" charset="2"/>
              <a:buNone/>
              <a:tabLst/>
              <a:defRPr/>
            </a:pPr>
            <a:r>
              <a:rPr kumimoji="0" lang="en-US" sz="800" b="1" i="0" u="none" strike="noStrike" kern="1200" cap="none" spc="0" normalizeH="0" baseline="0" noProof="0" dirty="0">
                <a:ln>
                  <a:noFill/>
                </a:ln>
                <a:solidFill>
                  <a:srgbClr val="FFFFFF"/>
                </a:solidFill>
                <a:effectLst/>
                <a:uLnTx/>
                <a:uFillTx/>
                <a:latin typeface="Verdana" pitchFamily="34" charset="0"/>
                <a:ea typeface="+mn-ea"/>
                <a:cs typeface="+mn-cs"/>
              </a:rPr>
              <a:t>Copyright © 2024 </a:t>
            </a:r>
            <a:r>
              <a:rPr kumimoji="0" lang="en-US" sz="800" b="1" i="0" u="none" strike="noStrike" kern="1200" cap="none" spc="0" normalizeH="0" baseline="0" noProof="0" dirty="0" err="1">
                <a:ln>
                  <a:noFill/>
                </a:ln>
                <a:solidFill>
                  <a:srgbClr val="FFFFFF"/>
                </a:solidFill>
                <a:effectLst/>
                <a:uLnTx/>
                <a:uFillTx/>
                <a:latin typeface="Verdana" pitchFamily="34" charset="0"/>
                <a:ea typeface="+mn-ea"/>
                <a:cs typeface="+mn-cs"/>
              </a:rPr>
              <a:t>SlideSpark</a:t>
            </a:r>
            <a:r>
              <a:rPr kumimoji="0" lang="en-US" sz="800" b="1" i="0" u="none" strike="noStrike" kern="1200" cap="none" spc="0" normalizeH="0" baseline="0" noProof="0" dirty="0">
                <a:ln>
                  <a:noFill/>
                </a:ln>
                <a:solidFill>
                  <a:srgbClr val="FFFFFF"/>
                </a:solidFill>
                <a:effectLst/>
                <a:uLnTx/>
                <a:uFillTx/>
                <a:latin typeface="Verdana" pitchFamily="34" charset="0"/>
                <a:ea typeface="+mn-ea"/>
                <a:cs typeface="+mn-cs"/>
              </a:rPr>
              <a:t> .LLC</a:t>
            </a:r>
          </a:p>
        </p:txBody>
      </p:sp>
      <p:sp>
        <p:nvSpPr>
          <p:cNvPr id="2" name="Rectangle 1"/>
          <p:cNvSpPr/>
          <p:nvPr/>
        </p:nvSpPr>
        <p:spPr>
          <a:xfrm>
            <a:off x="457200" y="1398526"/>
            <a:ext cx="968535" cy="1569660"/>
          </a:xfrm>
          <a:prstGeom prst="rect">
            <a:avLst/>
          </a:prstGeom>
          <a:noFill/>
        </p:spPr>
        <p:txBody>
          <a:bodyPr wrap="none" lIns="91440" tIns="45720" rIns="91440" bIns="45720">
            <a:spAutoFit/>
          </a:bodyPr>
          <a:lstStyle/>
          <a:p>
            <a:pPr marL="0" marR="0" lvl="0" indent="0" algn="ctr" defTabSz="914400" rtl="0" eaLnBrk="1" fontAlgn="base" latinLnBrk="0" hangingPunct="1">
              <a:lnSpc>
                <a:spcPct val="100000"/>
              </a:lnSpc>
              <a:spcBef>
                <a:spcPct val="20000"/>
              </a:spcBef>
              <a:spcAft>
                <a:spcPct val="0"/>
              </a:spcAft>
              <a:buClr>
                <a:srgbClr val="66CCFF"/>
              </a:buClr>
              <a:buSzPct val="65000"/>
              <a:buFont typeface="Wingdings" pitchFamily="2" charset="2"/>
              <a:buNone/>
              <a:tabLst/>
              <a:defRPr/>
            </a:pPr>
            <a:r>
              <a:rPr kumimoji="0" lang="en-US" sz="9600" b="1" i="0" u="none" strike="noStrike" kern="1200" cap="none" spc="0" normalizeH="0" baseline="0" noProof="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uLnTx/>
                <a:uFillTx/>
                <a:latin typeface="Tahoma" pitchFamily="34" charset="0"/>
                <a:ea typeface="+mn-ea"/>
                <a:cs typeface="+mn-cs"/>
              </a:rPr>
              <a:t>6</a:t>
            </a:r>
          </a:p>
        </p:txBody>
      </p:sp>
      <p:sp>
        <p:nvSpPr>
          <p:cNvPr id="3" name="Rectangle 2"/>
          <p:cNvSpPr/>
          <p:nvPr/>
        </p:nvSpPr>
        <p:spPr>
          <a:xfrm rot="20808271">
            <a:off x="1066800" y="2359402"/>
            <a:ext cx="6106159" cy="1569660"/>
          </a:xfrm>
          <a:prstGeom prst="rect">
            <a:avLst/>
          </a:prstGeom>
          <a:noFill/>
        </p:spPr>
        <p:txBody>
          <a:bodyPr wrap="none" lIns="91440" tIns="45720" rIns="91440" bIns="45720">
            <a:prstTxWarp prst="textArchUp">
              <a:avLst/>
            </a:prstTxWarp>
            <a:spAutoFit/>
          </a:bodyPr>
          <a:lstStyle/>
          <a:p>
            <a:pPr marL="0" marR="0" lvl="0" indent="0" algn="ctr" defTabSz="914400" rtl="0" eaLnBrk="1" fontAlgn="base" latinLnBrk="0" hangingPunct="1">
              <a:lnSpc>
                <a:spcPct val="100000"/>
              </a:lnSpc>
              <a:spcBef>
                <a:spcPct val="20000"/>
              </a:spcBef>
              <a:spcAft>
                <a:spcPct val="0"/>
              </a:spcAft>
              <a:buClr>
                <a:srgbClr val="66CCFF"/>
              </a:buClr>
              <a:buSzPct val="65000"/>
              <a:buFont typeface="Wingdings" pitchFamily="2" charset="2"/>
              <a:buNone/>
              <a:tabLst/>
              <a:defRPr/>
            </a:pPr>
            <a:r>
              <a:rPr kumimoji="0" lang="en-US" sz="9600" b="1" i="0" u="none" strike="noStrike" kern="1200" cap="none" spc="0" normalizeH="0" baseline="0" noProof="0" dirty="0">
                <a:ln w="17780" cmpd="sng">
                  <a:solidFill>
                    <a:srgbClr val="003399">
                      <a:tint val="3000"/>
                    </a:srgbClr>
                  </a:solidFill>
                  <a:prstDash val="solid"/>
                  <a:miter lim="800000"/>
                </a:ln>
                <a:gradFill>
                  <a:gsLst>
                    <a:gs pos="10000">
                      <a:srgbClr val="003399">
                        <a:tint val="63000"/>
                        <a:sat val="105000"/>
                      </a:srgbClr>
                    </a:gs>
                    <a:gs pos="90000">
                      <a:srgbClr val="003399">
                        <a:shade val="50000"/>
                        <a:satMod val="100000"/>
                      </a:srgbClr>
                    </a:gs>
                  </a:gsLst>
                  <a:lin ang="5400000"/>
                </a:gradFill>
                <a:effectLst>
                  <a:outerShdw blurRad="55000" dist="50800" dir="5400000" algn="tl">
                    <a:srgbClr val="000000">
                      <a:alpha val="33000"/>
                    </a:srgbClr>
                  </a:outerShdw>
                </a:effectLst>
                <a:uLnTx/>
                <a:uFillTx/>
                <a:latin typeface="Tahoma" pitchFamily="34" charset="0"/>
                <a:ea typeface="+mn-ea"/>
                <a:cs typeface="+mn-cs"/>
              </a:rPr>
              <a:t>Genotype</a:t>
            </a:r>
          </a:p>
        </p:txBody>
      </p:sp>
      <p:sp>
        <p:nvSpPr>
          <p:cNvPr id="4" name="Rectangle 3"/>
          <p:cNvSpPr/>
          <p:nvPr/>
        </p:nvSpPr>
        <p:spPr>
          <a:xfrm>
            <a:off x="457200" y="5410200"/>
            <a:ext cx="4246676" cy="923330"/>
          </a:xfrm>
          <a:prstGeom prst="rect">
            <a:avLst/>
          </a:prstGeom>
          <a:noFill/>
        </p:spPr>
        <p:txBody>
          <a:bodyPr wrap="none" lIns="91440" tIns="45720" rIns="91440" bIns="45720">
            <a:spAutoFit/>
          </a:bodyPr>
          <a:lstStyle/>
          <a:p>
            <a:pPr marL="0" marR="0" lvl="0" indent="0" algn="ctr" defTabSz="914400" rtl="0" eaLnBrk="1" fontAlgn="base" latinLnBrk="0" hangingPunct="1">
              <a:lnSpc>
                <a:spcPct val="100000"/>
              </a:lnSpc>
              <a:spcBef>
                <a:spcPct val="20000"/>
              </a:spcBef>
              <a:spcAft>
                <a:spcPct val="0"/>
              </a:spcAft>
              <a:buClr>
                <a:srgbClr val="66CCFF"/>
              </a:buClr>
              <a:buSzPct val="65000"/>
              <a:buFont typeface="Wingdings" pitchFamily="2" charset="2"/>
              <a:buNone/>
              <a:tabLst/>
              <a:defRPr/>
            </a:pPr>
            <a:r>
              <a:rPr kumimoji="0" lang="en-US" sz="5400" b="1" i="0" u="none" strike="noStrike" kern="1200" cap="none" spc="0" normalizeH="0" baseline="0" noProof="0" dirty="0">
                <a:ln w="17780" cmpd="sng">
                  <a:solidFill>
                    <a:srgbClr val="003399">
                      <a:tint val="3000"/>
                    </a:srgbClr>
                  </a:solidFill>
                  <a:prstDash val="solid"/>
                  <a:miter lim="800000"/>
                </a:ln>
                <a:gradFill>
                  <a:gsLst>
                    <a:gs pos="10000">
                      <a:srgbClr val="003399">
                        <a:tint val="63000"/>
                        <a:sat val="105000"/>
                      </a:srgbClr>
                    </a:gs>
                    <a:gs pos="90000">
                      <a:srgbClr val="003399">
                        <a:shade val="50000"/>
                        <a:satMod val="100000"/>
                      </a:srgbClr>
                    </a:gs>
                  </a:gsLst>
                  <a:lin ang="5400000"/>
                </a:gradFill>
                <a:effectLst>
                  <a:outerShdw blurRad="55000" dist="50800" dir="5400000" algn="tl">
                    <a:srgbClr val="000000">
                      <a:alpha val="33000"/>
                    </a:srgbClr>
                  </a:outerShdw>
                </a:effectLst>
                <a:uLnTx/>
                <a:uFillTx/>
                <a:latin typeface="Tahoma" pitchFamily="34" charset="0"/>
                <a:ea typeface="+mn-ea"/>
                <a:cs typeface="+mn-cs"/>
              </a:rPr>
              <a:t>Answer is…</a:t>
            </a:r>
          </a:p>
        </p:txBody>
      </p:sp>
      <p:sp>
        <p:nvSpPr>
          <p:cNvPr id="5" name="Rectangle 4"/>
          <p:cNvSpPr/>
          <p:nvPr/>
        </p:nvSpPr>
        <p:spPr>
          <a:xfrm>
            <a:off x="4419600" y="2960967"/>
            <a:ext cx="4070346" cy="923330"/>
          </a:xfrm>
          <a:prstGeom prst="rect">
            <a:avLst/>
          </a:prstGeom>
          <a:noFill/>
        </p:spPr>
        <p:txBody>
          <a:bodyPr wrap="none" lIns="91440" tIns="45720" rIns="91440" bIns="45720">
            <a:spAutoFit/>
          </a:bodyPr>
          <a:lstStyle/>
          <a:p>
            <a:pPr marL="0" marR="0" lvl="0" indent="0" algn="ctr" defTabSz="914400" rtl="0" eaLnBrk="1" fontAlgn="base" latinLnBrk="0" hangingPunct="1">
              <a:lnSpc>
                <a:spcPct val="100000"/>
              </a:lnSpc>
              <a:spcBef>
                <a:spcPct val="20000"/>
              </a:spcBef>
              <a:spcAft>
                <a:spcPct val="0"/>
              </a:spcAft>
              <a:buClr>
                <a:srgbClr val="66CCFF"/>
              </a:buClr>
              <a:buSzPct val="65000"/>
              <a:buFont typeface="Wingdings" pitchFamily="2" charset="2"/>
              <a:buNone/>
              <a:tabLst/>
              <a:defRPr/>
            </a:pPr>
            <a:r>
              <a:rPr kumimoji="0" lang="en-US" sz="5400" b="1" i="0" u="none" strike="noStrike" kern="1200" cap="none" spc="0" normalizeH="0" baseline="0" noProof="0" dirty="0">
                <a:ln w="17780" cmpd="sng">
                  <a:solidFill>
                    <a:sysClr val="windowText" lastClr="000000"/>
                  </a:solidFill>
                  <a:prstDash val="solid"/>
                  <a:miter lim="800000"/>
                </a:ln>
                <a:solidFill>
                  <a:srgbClr val="FF00FF"/>
                </a:solidFill>
                <a:effectLst>
                  <a:outerShdw blurRad="50800" algn="tl" rotWithShape="0">
                    <a:srgbClr val="000000"/>
                  </a:outerShdw>
                </a:effectLst>
                <a:uLnTx/>
                <a:uFillTx/>
                <a:latin typeface="Tahoma" pitchFamily="34" charset="0"/>
                <a:ea typeface="+mn-ea"/>
                <a:cs typeface="+mn-cs"/>
              </a:rPr>
              <a:t>codes for…</a:t>
            </a:r>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267200" y="3884297"/>
            <a:ext cx="4007717" cy="256521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690923359"/>
      </p:ext>
    </p:extLst>
  </p:cSld>
  <p:clrMapOvr>
    <a:masterClrMapping/>
  </p:clrMapOvr>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2" name="Rectangle 2"/>
          <p:cNvSpPr>
            <a:spLocks noGrp="1" noChangeArrowheads="1"/>
          </p:cNvSpPr>
          <p:nvPr>
            <p:ph type="title"/>
          </p:nvPr>
        </p:nvSpPr>
        <p:spPr/>
        <p:txBody>
          <a:bodyPr/>
          <a:lstStyle/>
          <a:p>
            <a:pPr eaLnBrk="1" hangingPunct="1"/>
            <a:endParaRPr lang="en-US"/>
          </a:p>
        </p:txBody>
      </p:sp>
      <p:pic>
        <p:nvPicPr>
          <p:cNvPr id="112643" name="Picture 3"/>
          <p:cNvPicPr>
            <a:picLocks noGrp="1" noChangeAspect="1" noChangeArrowheads="1"/>
          </p:cNvPicPr>
          <p:nvPr>
            <p:ph type="body" idx="1"/>
          </p:nvPr>
        </p:nvPicPr>
        <p:blipFill>
          <a:blip r:embed="rId2">
            <a:extLst>
              <a:ext uri="{28A0092B-C50C-407E-A947-70E740481C1C}">
                <a14:useLocalDpi xmlns:a14="http://schemas.microsoft.com/office/drawing/2010/main" val="0"/>
              </a:ext>
            </a:extLst>
          </a:blip>
          <a:srcRect/>
          <a:stretch>
            <a:fillRect/>
          </a:stretch>
        </p:blipFill>
        <p:spPr>
          <a:xfrm>
            <a:off x="0" y="0"/>
            <a:ext cx="9144000" cy="6858000"/>
          </a:xfrm>
        </p:spPr>
      </p:pic>
      <p:sp>
        <p:nvSpPr>
          <p:cNvPr id="3" name="Rounded Rectangle 2"/>
          <p:cNvSpPr/>
          <p:nvPr/>
        </p:nvSpPr>
        <p:spPr bwMode="auto">
          <a:xfrm>
            <a:off x="3810000" y="685800"/>
            <a:ext cx="1752600" cy="533400"/>
          </a:xfrm>
          <a:prstGeom prst="roundRect">
            <a:avLst/>
          </a:prstGeom>
          <a:solidFill>
            <a:schemeClr val="bg1"/>
          </a:solidFill>
          <a:ln w="57150" cap="flat" cmpd="sng" algn="ctr">
            <a:solidFill>
              <a:schemeClr val="tx1">
                <a:lumMod val="75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342900" marR="0" lvl="0" indent="-342900" algn="l" defTabSz="914400" rtl="0" eaLnBrk="1" fontAlgn="base" latinLnBrk="0" hangingPunct="1">
              <a:lnSpc>
                <a:spcPct val="100000"/>
              </a:lnSpc>
              <a:spcBef>
                <a:spcPct val="20000"/>
              </a:spcBef>
              <a:spcAft>
                <a:spcPct val="0"/>
              </a:spcAft>
              <a:buClr>
                <a:srgbClr val="66CCFF"/>
              </a:buClr>
              <a:buSzPct val="65000"/>
              <a:buFont typeface="Wingdings" pitchFamily="2" charset="2"/>
              <a:buChar char="n"/>
              <a:tabLst/>
              <a:defRPr/>
            </a:pPr>
            <a:endParaRPr kumimoji="0" lang="en-US" sz="9600" b="0" i="0" u="none" strike="noStrike" kern="1200" cap="none" spc="0" normalizeH="0" baseline="0" noProof="0">
              <a:ln>
                <a:noFill/>
              </a:ln>
              <a:solidFill>
                <a:srgbClr val="FFFFFF"/>
              </a:solidFill>
              <a:effectLst>
                <a:outerShdw blurRad="38100" dist="38100" dir="2700000" algn="tl">
                  <a:srgbClr val="000000">
                    <a:alpha val="43137"/>
                  </a:srgbClr>
                </a:outerShdw>
              </a:effectLst>
              <a:uLnTx/>
              <a:uFillTx/>
              <a:latin typeface="Tahoma" pitchFamily="34" charset="0"/>
              <a:ea typeface="+mn-ea"/>
              <a:cs typeface="+mn-cs"/>
            </a:endParaRPr>
          </a:p>
        </p:txBody>
      </p:sp>
      <p:sp>
        <p:nvSpPr>
          <p:cNvPr id="6" name="Rounded Rectangle 5"/>
          <p:cNvSpPr/>
          <p:nvPr/>
        </p:nvSpPr>
        <p:spPr bwMode="auto">
          <a:xfrm>
            <a:off x="3842784" y="2057400"/>
            <a:ext cx="1752600" cy="533400"/>
          </a:xfrm>
          <a:prstGeom prst="roundRect">
            <a:avLst/>
          </a:prstGeom>
          <a:solidFill>
            <a:schemeClr val="bg1"/>
          </a:solidFill>
          <a:ln w="57150" cap="flat" cmpd="sng" algn="ctr">
            <a:solidFill>
              <a:schemeClr val="tx1">
                <a:lumMod val="75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342900" marR="0" lvl="0" indent="-342900" algn="l" defTabSz="914400" rtl="0" eaLnBrk="1" fontAlgn="base" latinLnBrk="0" hangingPunct="1">
              <a:lnSpc>
                <a:spcPct val="100000"/>
              </a:lnSpc>
              <a:spcBef>
                <a:spcPct val="20000"/>
              </a:spcBef>
              <a:spcAft>
                <a:spcPct val="0"/>
              </a:spcAft>
              <a:buClr>
                <a:srgbClr val="66CCFF"/>
              </a:buClr>
              <a:buSzPct val="65000"/>
              <a:buFont typeface="Wingdings" pitchFamily="2" charset="2"/>
              <a:buChar char="n"/>
              <a:tabLst/>
              <a:defRPr/>
            </a:pPr>
            <a:endParaRPr kumimoji="0" lang="en-US" sz="9600" b="0" i="0" u="none" strike="noStrike" kern="1200" cap="none" spc="0" normalizeH="0" baseline="0" noProof="0">
              <a:ln>
                <a:noFill/>
              </a:ln>
              <a:solidFill>
                <a:srgbClr val="FFFFFF"/>
              </a:solidFill>
              <a:effectLst>
                <a:outerShdw blurRad="38100" dist="38100" dir="2700000" algn="tl">
                  <a:srgbClr val="000000">
                    <a:alpha val="43137"/>
                  </a:srgbClr>
                </a:outerShdw>
              </a:effectLst>
              <a:uLnTx/>
              <a:uFillTx/>
              <a:latin typeface="Tahoma" pitchFamily="34" charset="0"/>
              <a:ea typeface="+mn-ea"/>
              <a:cs typeface="+mn-cs"/>
            </a:endParaRPr>
          </a:p>
        </p:txBody>
      </p:sp>
      <p:sp>
        <p:nvSpPr>
          <p:cNvPr id="7" name="Rounded Rectangle 6"/>
          <p:cNvSpPr/>
          <p:nvPr/>
        </p:nvSpPr>
        <p:spPr bwMode="auto">
          <a:xfrm>
            <a:off x="3581400" y="3657600"/>
            <a:ext cx="2362200" cy="533400"/>
          </a:xfrm>
          <a:prstGeom prst="roundRect">
            <a:avLst/>
          </a:prstGeom>
          <a:solidFill>
            <a:schemeClr val="bg1"/>
          </a:solidFill>
          <a:ln w="57150" cap="flat" cmpd="sng" algn="ctr">
            <a:solidFill>
              <a:schemeClr val="tx1">
                <a:lumMod val="75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342900" marR="0" lvl="0" indent="-342900" algn="l" defTabSz="914400" rtl="0" eaLnBrk="1" fontAlgn="base" latinLnBrk="0" hangingPunct="1">
              <a:lnSpc>
                <a:spcPct val="100000"/>
              </a:lnSpc>
              <a:spcBef>
                <a:spcPct val="20000"/>
              </a:spcBef>
              <a:spcAft>
                <a:spcPct val="0"/>
              </a:spcAft>
              <a:buClr>
                <a:srgbClr val="66CCFF"/>
              </a:buClr>
              <a:buSzPct val="65000"/>
              <a:buFont typeface="Wingdings" pitchFamily="2" charset="2"/>
              <a:buChar char="n"/>
              <a:tabLst/>
              <a:defRPr/>
            </a:pPr>
            <a:endParaRPr kumimoji="0" lang="en-US" sz="9600" b="0" i="0" u="none" strike="noStrike" kern="1200" cap="none" spc="0" normalizeH="0" baseline="0" noProof="0">
              <a:ln>
                <a:noFill/>
              </a:ln>
              <a:solidFill>
                <a:srgbClr val="FFFFFF"/>
              </a:solidFill>
              <a:effectLst>
                <a:outerShdw blurRad="38100" dist="38100" dir="2700000" algn="tl">
                  <a:srgbClr val="000000">
                    <a:alpha val="43137"/>
                  </a:srgbClr>
                </a:outerShdw>
              </a:effectLst>
              <a:uLnTx/>
              <a:uFillTx/>
              <a:latin typeface="Tahoma" pitchFamily="34" charset="0"/>
              <a:ea typeface="+mn-ea"/>
              <a:cs typeface="+mn-cs"/>
            </a:endParaRPr>
          </a:p>
        </p:txBody>
      </p:sp>
      <p:sp>
        <p:nvSpPr>
          <p:cNvPr id="4" name="Rectangle 3"/>
          <p:cNvSpPr/>
          <p:nvPr/>
        </p:nvSpPr>
        <p:spPr>
          <a:xfrm>
            <a:off x="8077200" y="76200"/>
            <a:ext cx="968535" cy="1569660"/>
          </a:xfrm>
          <a:prstGeom prst="rect">
            <a:avLst/>
          </a:prstGeom>
          <a:noFill/>
        </p:spPr>
        <p:txBody>
          <a:bodyPr wrap="none" lIns="91440" tIns="45720" rIns="91440" bIns="45720">
            <a:spAutoFit/>
          </a:bodyPr>
          <a:lstStyle/>
          <a:p>
            <a:pPr marL="0" marR="0" lvl="0" indent="0" algn="ctr" defTabSz="914400" rtl="0" eaLnBrk="1" fontAlgn="base" latinLnBrk="0" hangingPunct="1">
              <a:lnSpc>
                <a:spcPct val="100000"/>
              </a:lnSpc>
              <a:spcBef>
                <a:spcPct val="20000"/>
              </a:spcBef>
              <a:spcAft>
                <a:spcPct val="0"/>
              </a:spcAft>
              <a:buClr>
                <a:srgbClr val="66CCFF"/>
              </a:buClr>
              <a:buSzPct val="65000"/>
              <a:buFont typeface="Wingdings" pitchFamily="2" charset="2"/>
              <a:buNone/>
              <a:tabLst/>
              <a:defRPr/>
            </a:pPr>
            <a:r>
              <a:rPr kumimoji="0" lang="en-US" sz="9600" b="1" i="0" u="none" strike="noStrike" kern="1200" cap="none" spc="0" normalizeH="0" baseline="0" noProof="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uLnTx/>
                <a:uFillTx/>
                <a:latin typeface="Tahoma" pitchFamily="34" charset="0"/>
                <a:ea typeface="+mn-ea"/>
                <a:cs typeface="+mn-cs"/>
              </a:rPr>
              <a:t>7</a:t>
            </a:r>
          </a:p>
        </p:txBody>
      </p:sp>
    </p:spTree>
    <p:extLst>
      <p:ext uri="{BB962C8B-B14F-4D97-AF65-F5344CB8AC3E}">
        <p14:creationId xmlns:p14="http://schemas.microsoft.com/office/powerpoint/2010/main" val="54388227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7" name="Rectangle 3"/>
          <p:cNvSpPr>
            <a:spLocks noGrp="1" noChangeArrowheads="1"/>
          </p:cNvSpPr>
          <p:nvPr>
            <p:ph type="body" idx="1"/>
          </p:nvPr>
        </p:nvSpPr>
        <p:spPr>
          <a:xfrm>
            <a:off x="152400" y="228600"/>
            <a:ext cx="8229600" cy="5562600"/>
          </a:xfrm>
        </p:spPr>
        <p:txBody>
          <a:bodyPr/>
          <a:lstStyle/>
          <a:p>
            <a:pPr eaLnBrk="1" hangingPunct="1"/>
            <a:r>
              <a:rPr lang="en-US" dirty="0"/>
              <a:t>This is the term for when organisms pass traits from parents to offspring.</a:t>
            </a:r>
          </a:p>
          <a:p>
            <a:pPr lvl="1" eaLnBrk="1" hangingPunct="1"/>
            <a:r>
              <a:rPr lang="en-US" dirty="0">
                <a:solidFill>
                  <a:srgbClr val="FF99FF"/>
                </a:solidFill>
              </a:rPr>
              <a:t>A.) Genetics</a:t>
            </a:r>
          </a:p>
          <a:p>
            <a:pPr lvl="1" eaLnBrk="1" hangingPunct="1"/>
            <a:r>
              <a:rPr lang="en-US" dirty="0">
                <a:solidFill>
                  <a:srgbClr val="0099CC"/>
                </a:solidFill>
              </a:rPr>
              <a:t>B.) </a:t>
            </a:r>
            <a:r>
              <a:rPr lang="en-US" dirty="0" err="1">
                <a:solidFill>
                  <a:schemeClr val="bg1"/>
                </a:solidFill>
              </a:rPr>
              <a:t>Punnett</a:t>
            </a:r>
            <a:r>
              <a:rPr lang="en-US" dirty="0">
                <a:solidFill>
                  <a:schemeClr val="bg1"/>
                </a:solidFill>
              </a:rPr>
              <a:t> Squares</a:t>
            </a:r>
          </a:p>
          <a:p>
            <a:pPr lvl="1" eaLnBrk="1" hangingPunct="1"/>
            <a:r>
              <a:rPr lang="en-US" dirty="0">
                <a:solidFill>
                  <a:srgbClr val="FF00FF"/>
                </a:solidFill>
              </a:rPr>
              <a:t>C.) </a:t>
            </a:r>
            <a:r>
              <a:rPr lang="en-US" dirty="0">
                <a:solidFill>
                  <a:schemeClr val="bg1"/>
                </a:solidFill>
              </a:rPr>
              <a:t>Alleles</a:t>
            </a:r>
          </a:p>
          <a:p>
            <a:pPr lvl="1" eaLnBrk="1" hangingPunct="1"/>
            <a:r>
              <a:rPr lang="en-US" dirty="0">
                <a:solidFill>
                  <a:srgbClr val="FFC000"/>
                </a:solidFill>
              </a:rPr>
              <a:t>D.) </a:t>
            </a:r>
            <a:r>
              <a:rPr lang="en-US" dirty="0">
                <a:solidFill>
                  <a:schemeClr val="bg1"/>
                </a:solidFill>
              </a:rPr>
              <a:t>Heredity</a:t>
            </a:r>
          </a:p>
          <a:p>
            <a:pPr lvl="1" eaLnBrk="1" hangingPunct="1"/>
            <a:r>
              <a:rPr lang="en-US" dirty="0">
                <a:solidFill>
                  <a:srgbClr val="CC99FF"/>
                </a:solidFill>
              </a:rPr>
              <a:t>E.) </a:t>
            </a:r>
            <a:r>
              <a:rPr lang="en-US" dirty="0">
                <a:solidFill>
                  <a:schemeClr val="bg1"/>
                </a:solidFill>
              </a:rPr>
              <a:t>Homozygous</a:t>
            </a:r>
            <a:r>
              <a:rPr lang="en-US" dirty="0">
                <a:solidFill>
                  <a:srgbClr val="CC99FF"/>
                </a:solidFill>
              </a:rPr>
              <a:t> </a:t>
            </a:r>
          </a:p>
        </p:txBody>
      </p:sp>
      <p:sp>
        <p:nvSpPr>
          <p:cNvPr id="77829" name="Rectangle 9"/>
          <p:cNvSpPr>
            <a:spLocks noChangeArrowheads="1"/>
          </p:cNvSpPr>
          <p:nvPr/>
        </p:nvSpPr>
        <p:spPr bwMode="auto">
          <a:xfrm>
            <a:off x="5715000" y="6629400"/>
            <a:ext cx="3124200" cy="214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p>
            <a:pPr marL="342900" indent="-342900" algn="r">
              <a:buFont typeface="Wingdings" pitchFamily="2" charset="2"/>
              <a:buNone/>
            </a:pPr>
            <a:r>
              <a:rPr lang="en-US" sz="800" b="1" dirty="0">
                <a:effectLst/>
                <a:latin typeface="Verdana" pitchFamily="34" charset="0"/>
              </a:rPr>
              <a:t>Copyright © 2024 </a:t>
            </a:r>
            <a:r>
              <a:rPr lang="en-US" sz="800" b="1" dirty="0" err="1">
                <a:effectLst/>
                <a:latin typeface="Verdana" pitchFamily="34" charset="0"/>
              </a:rPr>
              <a:t>SlideSpark</a:t>
            </a:r>
            <a:r>
              <a:rPr lang="en-US" sz="800" b="1" dirty="0">
                <a:effectLst/>
                <a:latin typeface="Verdana" pitchFamily="34" charset="0"/>
              </a:rPr>
              <a:t> .LLC</a:t>
            </a:r>
          </a:p>
        </p:txBody>
      </p:sp>
      <p:pic>
        <p:nvPicPr>
          <p:cNvPr id="5"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rot="3620336">
            <a:off x="5076533" y="98198"/>
            <a:ext cx="2339682" cy="72565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pic>
        <p:nvPicPr>
          <p:cNvPr id="6" name="Picture 5" descr="heredity"/>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6881" y="3962400"/>
            <a:ext cx="8834719" cy="26670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2" name="Rectangle 1"/>
          <p:cNvSpPr/>
          <p:nvPr/>
        </p:nvSpPr>
        <p:spPr>
          <a:xfrm>
            <a:off x="8051418" y="129570"/>
            <a:ext cx="968535" cy="1569660"/>
          </a:xfrm>
          <a:prstGeom prst="rect">
            <a:avLst/>
          </a:prstGeom>
          <a:noFill/>
        </p:spPr>
        <p:txBody>
          <a:bodyPr wrap="none" lIns="91440" tIns="45720" rIns="91440" bIns="45720">
            <a:spAutoFit/>
          </a:bodyPr>
          <a:lstStyle/>
          <a:p>
            <a:pPr algn="ctr">
              <a:buNone/>
            </a:pPr>
            <a:r>
              <a:rPr lang="en-US" b="1" cap="none" spc="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2</a:t>
            </a:r>
          </a:p>
        </p:txBody>
      </p:sp>
    </p:spTree>
    <p:extLst>
      <p:ext uri="{BB962C8B-B14F-4D97-AF65-F5344CB8AC3E}">
        <p14:creationId xmlns:p14="http://schemas.microsoft.com/office/powerpoint/2010/main" val="598424844"/>
      </p:ext>
    </p:extLst>
  </p:cSld>
  <p:clrMapOvr>
    <a:masterClrMapping/>
  </p:clrMapOvr>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2" name="Rectangle 2"/>
          <p:cNvSpPr>
            <a:spLocks noGrp="1" noChangeArrowheads="1"/>
          </p:cNvSpPr>
          <p:nvPr>
            <p:ph type="title"/>
          </p:nvPr>
        </p:nvSpPr>
        <p:spPr/>
        <p:txBody>
          <a:bodyPr/>
          <a:lstStyle/>
          <a:p>
            <a:pPr eaLnBrk="1" hangingPunct="1"/>
            <a:endParaRPr lang="en-US"/>
          </a:p>
        </p:txBody>
      </p:sp>
      <p:pic>
        <p:nvPicPr>
          <p:cNvPr id="112643" name="Picture 3"/>
          <p:cNvPicPr>
            <a:picLocks noGrp="1" noChangeAspect="1" noChangeArrowheads="1"/>
          </p:cNvPicPr>
          <p:nvPr>
            <p:ph type="body" idx="1"/>
          </p:nvPr>
        </p:nvPicPr>
        <p:blipFill>
          <a:blip r:embed="rId2">
            <a:extLst>
              <a:ext uri="{28A0092B-C50C-407E-A947-70E740481C1C}">
                <a14:useLocalDpi xmlns:a14="http://schemas.microsoft.com/office/drawing/2010/main" val="0"/>
              </a:ext>
            </a:extLst>
          </a:blip>
          <a:srcRect/>
          <a:stretch>
            <a:fillRect/>
          </a:stretch>
        </p:blipFill>
        <p:spPr>
          <a:xfrm>
            <a:off x="0" y="0"/>
            <a:ext cx="9144000" cy="6858000"/>
          </a:xfrm>
        </p:spPr>
      </p:pic>
      <p:sp>
        <p:nvSpPr>
          <p:cNvPr id="3" name="Rounded Rectangle 2"/>
          <p:cNvSpPr/>
          <p:nvPr/>
        </p:nvSpPr>
        <p:spPr bwMode="auto">
          <a:xfrm>
            <a:off x="3810000" y="685800"/>
            <a:ext cx="1752600" cy="533400"/>
          </a:xfrm>
          <a:prstGeom prst="roundRect">
            <a:avLst/>
          </a:prstGeom>
          <a:solidFill>
            <a:schemeClr val="bg1"/>
          </a:solidFill>
          <a:ln w="57150" cap="flat" cmpd="sng" algn="ctr">
            <a:solidFill>
              <a:schemeClr val="tx1">
                <a:lumMod val="75000"/>
              </a:schemeClr>
            </a:solidFill>
            <a:prstDash val="solid"/>
            <a:round/>
            <a:headEnd type="none" w="med" len="med"/>
            <a:tailEnd type="none" w="med" len="med"/>
          </a:ln>
          <a:effectLst>
            <a:glow rad="342900">
              <a:srgbClr val="FF00FF"/>
            </a:glow>
          </a:effectLst>
        </p:spPr>
        <p:txBody>
          <a:bodyPr vert="horz" wrap="square" lIns="91440" tIns="45720" rIns="91440" bIns="45720" numCol="1" rtlCol="0" anchor="t" anchorCtr="0" compatLnSpc="1">
            <a:prstTxWarp prst="textNoShape">
              <a:avLst/>
            </a:prstTxWarp>
          </a:bodyPr>
          <a:lstStyle/>
          <a:p>
            <a:pPr marL="342900" marR="0" lvl="0" indent="-342900" algn="l" defTabSz="914400" rtl="0" eaLnBrk="1" fontAlgn="base" latinLnBrk="0" hangingPunct="1">
              <a:lnSpc>
                <a:spcPct val="100000"/>
              </a:lnSpc>
              <a:spcBef>
                <a:spcPct val="20000"/>
              </a:spcBef>
              <a:spcAft>
                <a:spcPct val="0"/>
              </a:spcAft>
              <a:buClr>
                <a:srgbClr val="66CCFF"/>
              </a:buClr>
              <a:buSzPct val="65000"/>
              <a:buFont typeface="Wingdings" pitchFamily="2" charset="2"/>
              <a:buChar char="n"/>
              <a:tabLst/>
              <a:defRPr/>
            </a:pPr>
            <a:endParaRPr kumimoji="0" lang="en-US" sz="9600" b="0" i="0" u="none" strike="noStrike" kern="1200" cap="none" spc="0" normalizeH="0" baseline="0" noProof="0">
              <a:ln>
                <a:noFill/>
              </a:ln>
              <a:solidFill>
                <a:srgbClr val="FFFFFF"/>
              </a:solidFill>
              <a:effectLst>
                <a:outerShdw blurRad="38100" dist="38100" dir="2700000" algn="tl">
                  <a:srgbClr val="000000">
                    <a:alpha val="43137"/>
                  </a:srgbClr>
                </a:outerShdw>
              </a:effectLst>
              <a:uLnTx/>
              <a:uFillTx/>
              <a:latin typeface="Tahoma" pitchFamily="34" charset="0"/>
              <a:ea typeface="+mn-ea"/>
              <a:cs typeface="+mn-cs"/>
            </a:endParaRPr>
          </a:p>
        </p:txBody>
      </p:sp>
      <p:sp>
        <p:nvSpPr>
          <p:cNvPr id="6" name="Rounded Rectangle 5"/>
          <p:cNvSpPr/>
          <p:nvPr/>
        </p:nvSpPr>
        <p:spPr bwMode="auto">
          <a:xfrm>
            <a:off x="3842784" y="2057400"/>
            <a:ext cx="1752600" cy="533400"/>
          </a:xfrm>
          <a:prstGeom prst="roundRect">
            <a:avLst/>
          </a:prstGeom>
          <a:solidFill>
            <a:schemeClr val="bg1"/>
          </a:solidFill>
          <a:ln w="57150" cap="flat" cmpd="sng" algn="ctr">
            <a:solidFill>
              <a:schemeClr val="tx1">
                <a:lumMod val="75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342900" marR="0" lvl="0" indent="-342900" algn="l" defTabSz="914400" rtl="0" eaLnBrk="1" fontAlgn="base" latinLnBrk="0" hangingPunct="1">
              <a:lnSpc>
                <a:spcPct val="100000"/>
              </a:lnSpc>
              <a:spcBef>
                <a:spcPct val="20000"/>
              </a:spcBef>
              <a:spcAft>
                <a:spcPct val="0"/>
              </a:spcAft>
              <a:buClr>
                <a:srgbClr val="66CCFF"/>
              </a:buClr>
              <a:buSzPct val="65000"/>
              <a:buFont typeface="Wingdings" pitchFamily="2" charset="2"/>
              <a:buChar char="n"/>
              <a:tabLst/>
              <a:defRPr/>
            </a:pPr>
            <a:endParaRPr kumimoji="0" lang="en-US" sz="9600" b="0" i="0" u="none" strike="noStrike" kern="1200" cap="none" spc="0" normalizeH="0" baseline="0" noProof="0">
              <a:ln>
                <a:noFill/>
              </a:ln>
              <a:solidFill>
                <a:srgbClr val="FFFFFF"/>
              </a:solidFill>
              <a:effectLst>
                <a:outerShdw blurRad="38100" dist="38100" dir="2700000" algn="tl">
                  <a:srgbClr val="000000">
                    <a:alpha val="43137"/>
                  </a:srgbClr>
                </a:outerShdw>
              </a:effectLst>
              <a:uLnTx/>
              <a:uFillTx/>
              <a:latin typeface="Tahoma" pitchFamily="34" charset="0"/>
              <a:ea typeface="+mn-ea"/>
              <a:cs typeface="+mn-cs"/>
            </a:endParaRPr>
          </a:p>
        </p:txBody>
      </p:sp>
      <p:sp>
        <p:nvSpPr>
          <p:cNvPr id="7" name="Rounded Rectangle 6"/>
          <p:cNvSpPr/>
          <p:nvPr/>
        </p:nvSpPr>
        <p:spPr bwMode="auto">
          <a:xfrm>
            <a:off x="3581400" y="3657600"/>
            <a:ext cx="2362200" cy="533400"/>
          </a:xfrm>
          <a:prstGeom prst="roundRect">
            <a:avLst/>
          </a:prstGeom>
          <a:solidFill>
            <a:schemeClr val="bg1"/>
          </a:solidFill>
          <a:ln w="57150" cap="flat" cmpd="sng" algn="ctr">
            <a:solidFill>
              <a:schemeClr val="tx1">
                <a:lumMod val="75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342900" marR="0" lvl="0" indent="-342900" algn="l" defTabSz="914400" rtl="0" eaLnBrk="1" fontAlgn="base" latinLnBrk="0" hangingPunct="1">
              <a:lnSpc>
                <a:spcPct val="100000"/>
              </a:lnSpc>
              <a:spcBef>
                <a:spcPct val="20000"/>
              </a:spcBef>
              <a:spcAft>
                <a:spcPct val="0"/>
              </a:spcAft>
              <a:buClr>
                <a:srgbClr val="66CCFF"/>
              </a:buClr>
              <a:buSzPct val="65000"/>
              <a:buFont typeface="Wingdings" pitchFamily="2" charset="2"/>
              <a:buChar char="n"/>
              <a:tabLst/>
              <a:defRPr/>
            </a:pPr>
            <a:endParaRPr kumimoji="0" lang="en-US" sz="9600" b="0" i="0" u="none" strike="noStrike" kern="1200" cap="none" spc="0" normalizeH="0" baseline="0" noProof="0">
              <a:ln>
                <a:noFill/>
              </a:ln>
              <a:solidFill>
                <a:srgbClr val="FFFFFF"/>
              </a:solidFill>
              <a:effectLst>
                <a:outerShdw blurRad="38100" dist="38100" dir="2700000" algn="tl">
                  <a:srgbClr val="000000">
                    <a:alpha val="43137"/>
                  </a:srgbClr>
                </a:outerShdw>
              </a:effectLst>
              <a:uLnTx/>
              <a:uFillTx/>
              <a:latin typeface="Tahoma" pitchFamily="34" charset="0"/>
              <a:ea typeface="+mn-ea"/>
              <a:cs typeface="+mn-cs"/>
            </a:endParaRPr>
          </a:p>
        </p:txBody>
      </p:sp>
      <p:sp>
        <p:nvSpPr>
          <p:cNvPr id="4" name="Rectangle 3"/>
          <p:cNvSpPr/>
          <p:nvPr/>
        </p:nvSpPr>
        <p:spPr>
          <a:xfrm>
            <a:off x="8077200" y="76200"/>
            <a:ext cx="968535" cy="1569660"/>
          </a:xfrm>
          <a:prstGeom prst="rect">
            <a:avLst/>
          </a:prstGeom>
          <a:noFill/>
        </p:spPr>
        <p:txBody>
          <a:bodyPr wrap="none" lIns="91440" tIns="45720" rIns="91440" bIns="45720">
            <a:spAutoFit/>
          </a:bodyPr>
          <a:lstStyle/>
          <a:p>
            <a:pPr marL="0" marR="0" lvl="0" indent="0" algn="ctr" defTabSz="914400" rtl="0" eaLnBrk="1" fontAlgn="base" latinLnBrk="0" hangingPunct="1">
              <a:lnSpc>
                <a:spcPct val="100000"/>
              </a:lnSpc>
              <a:spcBef>
                <a:spcPct val="20000"/>
              </a:spcBef>
              <a:spcAft>
                <a:spcPct val="0"/>
              </a:spcAft>
              <a:buClr>
                <a:srgbClr val="66CCFF"/>
              </a:buClr>
              <a:buSzPct val="65000"/>
              <a:buFont typeface="Wingdings" pitchFamily="2" charset="2"/>
              <a:buNone/>
              <a:tabLst/>
              <a:defRPr/>
            </a:pPr>
            <a:r>
              <a:rPr kumimoji="0" lang="en-US" sz="9600" b="1" i="0" u="none" strike="noStrike" kern="1200" cap="none" spc="0" normalizeH="0" baseline="0" noProof="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uLnTx/>
                <a:uFillTx/>
                <a:latin typeface="Tahoma" pitchFamily="34" charset="0"/>
                <a:ea typeface="+mn-ea"/>
                <a:cs typeface="+mn-cs"/>
              </a:rPr>
              <a:t>7</a:t>
            </a:r>
          </a:p>
        </p:txBody>
      </p:sp>
    </p:spTree>
    <p:extLst>
      <p:ext uri="{BB962C8B-B14F-4D97-AF65-F5344CB8AC3E}">
        <p14:creationId xmlns:p14="http://schemas.microsoft.com/office/powerpoint/2010/main" val="3361127976"/>
      </p:ext>
    </p:extLst>
  </p:cSld>
  <p:clrMapOvr>
    <a:masterClrMapping/>
  </p:clrMapOvr>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2" name="Rectangle 2"/>
          <p:cNvSpPr>
            <a:spLocks noGrp="1" noChangeArrowheads="1"/>
          </p:cNvSpPr>
          <p:nvPr>
            <p:ph type="title"/>
          </p:nvPr>
        </p:nvSpPr>
        <p:spPr/>
        <p:txBody>
          <a:bodyPr/>
          <a:lstStyle/>
          <a:p>
            <a:pPr eaLnBrk="1" hangingPunct="1"/>
            <a:endParaRPr lang="en-US"/>
          </a:p>
        </p:txBody>
      </p:sp>
      <p:pic>
        <p:nvPicPr>
          <p:cNvPr id="112643" name="Picture 3"/>
          <p:cNvPicPr>
            <a:picLocks noGrp="1" noChangeAspect="1" noChangeArrowheads="1"/>
          </p:cNvPicPr>
          <p:nvPr>
            <p:ph type="body" idx="1"/>
          </p:nvPr>
        </p:nvPicPr>
        <p:blipFill>
          <a:blip r:embed="rId2">
            <a:extLst>
              <a:ext uri="{28A0092B-C50C-407E-A947-70E740481C1C}">
                <a14:useLocalDpi xmlns:a14="http://schemas.microsoft.com/office/drawing/2010/main" val="0"/>
              </a:ext>
            </a:extLst>
          </a:blip>
          <a:srcRect/>
          <a:stretch>
            <a:fillRect/>
          </a:stretch>
        </p:blipFill>
        <p:spPr>
          <a:xfrm>
            <a:off x="0" y="0"/>
            <a:ext cx="9144000" cy="6858000"/>
          </a:xfrm>
        </p:spPr>
      </p:pic>
      <p:sp>
        <p:nvSpPr>
          <p:cNvPr id="6" name="Rounded Rectangle 5"/>
          <p:cNvSpPr/>
          <p:nvPr/>
        </p:nvSpPr>
        <p:spPr bwMode="auto">
          <a:xfrm>
            <a:off x="3842784" y="2057400"/>
            <a:ext cx="1752600" cy="533400"/>
          </a:xfrm>
          <a:prstGeom prst="roundRect">
            <a:avLst/>
          </a:prstGeom>
          <a:solidFill>
            <a:schemeClr val="bg1"/>
          </a:solidFill>
          <a:ln w="57150" cap="flat" cmpd="sng" algn="ctr">
            <a:solidFill>
              <a:schemeClr val="tx1">
                <a:lumMod val="75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342900" marR="0" lvl="0" indent="-342900" algn="l" defTabSz="914400" rtl="0" eaLnBrk="1" fontAlgn="base" latinLnBrk="0" hangingPunct="1">
              <a:lnSpc>
                <a:spcPct val="100000"/>
              </a:lnSpc>
              <a:spcBef>
                <a:spcPct val="20000"/>
              </a:spcBef>
              <a:spcAft>
                <a:spcPct val="0"/>
              </a:spcAft>
              <a:buClr>
                <a:srgbClr val="66CCFF"/>
              </a:buClr>
              <a:buSzPct val="65000"/>
              <a:buFont typeface="Wingdings" pitchFamily="2" charset="2"/>
              <a:buChar char="n"/>
              <a:tabLst/>
              <a:defRPr/>
            </a:pPr>
            <a:endParaRPr kumimoji="0" lang="en-US" sz="9600" b="0" i="0" u="none" strike="noStrike" kern="1200" cap="none" spc="0" normalizeH="0" baseline="0" noProof="0">
              <a:ln>
                <a:noFill/>
              </a:ln>
              <a:solidFill>
                <a:srgbClr val="FFFFFF"/>
              </a:solidFill>
              <a:effectLst>
                <a:outerShdw blurRad="38100" dist="38100" dir="2700000" algn="tl">
                  <a:srgbClr val="000000">
                    <a:alpha val="43137"/>
                  </a:srgbClr>
                </a:outerShdw>
              </a:effectLst>
              <a:uLnTx/>
              <a:uFillTx/>
              <a:latin typeface="Tahoma" pitchFamily="34" charset="0"/>
              <a:ea typeface="+mn-ea"/>
              <a:cs typeface="+mn-cs"/>
            </a:endParaRPr>
          </a:p>
        </p:txBody>
      </p:sp>
      <p:sp>
        <p:nvSpPr>
          <p:cNvPr id="7" name="Rounded Rectangle 6"/>
          <p:cNvSpPr/>
          <p:nvPr/>
        </p:nvSpPr>
        <p:spPr bwMode="auto">
          <a:xfrm>
            <a:off x="3581400" y="3657600"/>
            <a:ext cx="2362200" cy="533400"/>
          </a:xfrm>
          <a:prstGeom prst="roundRect">
            <a:avLst/>
          </a:prstGeom>
          <a:solidFill>
            <a:schemeClr val="bg1"/>
          </a:solidFill>
          <a:ln w="57150" cap="flat" cmpd="sng" algn="ctr">
            <a:solidFill>
              <a:schemeClr val="tx1">
                <a:lumMod val="75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342900" marR="0" lvl="0" indent="-342900" algn="l" defTabSz="914400" rtl="0" eaLnBrk="1" fontAlgn="base" latinLnBrk="0" hangingPunct="1">
              <a:lnSpc>
                <a:spcPct val="100000"/>
              </a:lnSpc>
              <a:spcBef>
                <a:spcPct val="20000"/>
              </a:spcBef>
              <a:spcAft>
                <a:spcPct val="0"/>
              </a:spcAft>
              <a:buClr>
                <a:srgbClr val="66CCFF"/>
              </a:buClr>
              <a:buSzPct val="65000"/>
              <a:buFont typeface="Wingdings" pitchFamily="2" charset="2"/>
              <a:buChar char="n"/>
              <a:tabLst/>
              <a:defRPr/>
            </a:pPr>
            <a:endParaRPr kumimoji="0" lang="en-US" sz="9600" b="0" i="0" u="none" strike="noStrike" kern="1200" cap="none" spc="0" normalizeH="0" baseline="0" noProof="0">
              <a:ln>
                <a:noFill/>
              </a:ln>
              <a:solidFill>
                <a:srgbClr val="FFFFFF"/>
              </a:solidFill>
              <a:effectLst>
                <a:outerShdw blurRad="38100" dist="38100" dir="2700000" algn="tl">
                  <a:srgbClr val="000000">
                    <a:alpha val="43137"/>
                  </a:srgbClr>
                </a:outerShdw>
              </a:effectLst>
              <a:uLnTx/>
              <a:uFillTx/>
              <a:latin typeface="Tahoma" pitchFamily="34" charset="0"/>
              <a:ea typeface="+mn-ea"/>
              <a:cs typeface="+mn-cs"/>
            </a:endParaRPr>
          </a:p>
        </p:txBody>
      </p:sp>
      <p:sp>
        <p:nvSpPr>
          <p:cNvPr id="4" name="Rectangle 3"/>
          <p:cNvSpPr/>
          <p:nvPr/>
        </p:nvSpPr>
        <p:spPr>
          <a:xfrm>
            <a:off x="8077200" y="76200"/>
            <a:ext cx="968535" cy="1569660"/>
          </a:xfrm>
          <a:prstGeom prst="rect">
            <a:avLst/>
          </a:prstGeom>
          <a:noFill/>
        </p:spPr>
        <p:txBody>
          <a:bodyPr wrap="none" lIns="91440" tIns="45720" rIns="91440" bIns="45720">
            <a:spAutoFit/>
          </a:bodyPr>
          <a:lstStyle/>
          <a:p>
            <a:pPr marL="0" marR="0" lvl="0" indent="0" algn="ctr" defTabSz="914400" rtl="0" eaLnBrk="1" fontAlgn="base" latinLnBrk="0" hangingPunct="1">
              <a:lnSpc>
                <a:spcPct val="100000"/>
              </a:lnSpc>
              <a:spcBef>
                <a:spcPct val="20000"/>
              </a:spcBef>
              <a:spcAft>
                <a:spcPct val="0"/>
              </a:spcAft>
              <a:buClr>
                <a:srgbClr val="66CCFF"/>
              </a:buClr>
              <a:buSzPct val="65000"/>
              <a:buFont typeface="Wingdings" pitchFamily="2" charset="2"/>
              <a:buNone/>
              <a:tabLst/>
              <a:defRPr/>
            </a:pPr>
            <a:r>
              <a:rPr kumimoji="0" lang="en-US" sz="9600" b="1" i="0" u="none" strike="noStrike" kern="1200" cap="none" spc="0" normalizeH="0" baseline="0" noProof="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uLnTx/>
                <a:uFillTx/>
                <a:latin typeface="Tahoma" pitchFamily="34" charset="0"/>
                <a:ea typeface="+mn-ea"/>
                <a:cs typeface="+mn-cs"/>
              </a:rPr>
              <a:t>7</a:t>
            </a:r>
          </a:p>
        </p:txBody>
      </p:sp>
    </p:spTree>
    <p:extLst>
      <p:ext uri="{BB962C8B-B14F-4D97-AF65-F5344CB8AC3E}">
        <p14:creationId xmlns:p14="http://schemas.microsoft.com/office/powerpoint/2010/main" val="2107446058"/>
      </p:ext>
    </p:extLst>
  </p:cSld>
  <p:clrMapOvr>
    <a:masterClrMapping/>
  </p:clrMapOvr>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2" name="Rectangle 2"/>
          <p:cNvSpPr>
            <a:spLocks noGrp="1" noChangeArrowheads="1"/>
          </p:cNvSpPr>
          <p:nvPr>
            <p:ph type="title"/>
          </p:nvPr>
        </p:nvSpPr>
        <p:spPr/>
        <p:txBody>
          <a:bodyPr/>
          <a:lstStyle/>
          <a:p>
            <a:pPr eaLnBrk="1" hangingPunct="1"/>
            <a:endParaRPr lang="en-US"/>
          </a:p>
        </p:txBody>
      </p:sp>
      <p:pic>
        <p:nvPicPr>
          <p:cNvPr id="112643" name="Picture 3"/>
          <p:cNvPicPr>
            <a:picLocks noGrp="1" noChangeAspect="1" noChangeArrowheads="1"/>
          </p:cNvPicPr>
          <p:nvPr>
            <p:ph type="body" idx="1"/>
          </p:nvPr>
        </p:nvPicPr>
        <p:blipFill>
          <a:blip r:embed="rId2">
            <a:extLst>
              <a:ext uri="{28A0092B-C50C-407E-A947-70E740481C1C}">
                <a14:useLocalDpi xmlns:a14="http://schemas.microsoft.com/office/drawing/2010/main" val="0"/>
              </a:ext>
            </a:extLst>
          </a:blip>
          <a:srcRect/>
          <a:stretch>
            <a:fillRect/>
          </a:stretch>
        </p:blipFill>
        <p:spPr>
          <a:xfrm>
            <a:off x="0" y="0"/>
            <a:ext cx="9144000" cy="6858000"/>
          </a:xfrm>
        </p:spPr>
      </p:pic>
      <p:sp>
        <p:nvSpPr>
          <p:cNvPr id="6" name="Rounded Rectangle 5"/>
          <p:cNvSpPr/>
          <p:nvPr/>
        </p:nvSpPr>
        <p:spPr bwMode="auto">
          <a:xfrm>
            <a:off x="3842784" y="2057400"/>
            <a:ext cx="1752600" cy="533400"/>
          </a:xfrm>
          <a:prstGeom prst="roundRect">
            <a:avLst/>
          </a:prstGeom>
          <a:solidFill>
            <a:schemeClr val="bg1"/>
          </a:solidFill>
          <a:ln w="57150" cap="flat" cmpd="sng" algn="ctr">
            <a:solidFill>
              <a:schemeClr val="tx1">
                <a:lumMod val="75000"/>
              </a:schemeClr>
            </a:solidFill>
            <a:prstDash val="solid"/>
            <a:round/>
            <a:headEnd type="none" w="med" len="med"/>
            <a:tailEnd type="none" w="med" len="med"/>
          </a:ln>
          <a:effectLst>
            <a:glow rad="381000">
              <a:srgbClr val="FF00FF"/>
            </a:glow>
          </a:effectLst>
        </p:spPr>
        <p:txBody>
          <a:bodyPr vert="horz" wrap="square" lIns="91440" tIns="45720" rIns="91440" bIns="45720" numCol="1" rtlCol="0" anchor="t" anchorCtr="0" compatLnSpc="1">
            <a:prstTxWarp prst="textNoShape">
              <a:avLst/>
            </a:prstTxWarp>
          </a:bodyPr>
          <a:lstStyle/>
          <a:p>
            <a:pPr marL="342900" marR="0" lvl="0" indent="-342900" algn="l" defTabSz="914400" rtl="0" eaLnBrk="1" fontAlgn="base" latinLnBrk="0" hangingPunct="1">
              <a:lnSpc>
                <a:spcPct val="100000"/>
              </a:lnSpc>
              <a:spcBef>
                <a:spcPct val="20000"/>
              </a:spcBef>
              <a:spcAft>
                <a:spcPct val="0"/>
              </a:spcAft>
              <a:buClr>
                <a:srgbClr val="66CCFF"/>
              </a:buClr>
              <a:buSzPct val="65000"/>
              <a:buFont typeface="Wingdings" pitchFamily="2" charset="2"/>
              <a:buChar char="n"/>
              <a:tabLst/>
              <a:defRPr/>
            </a:pPr>
            <a:endParaRPr kumimoji="0" lang="en-US" sz="9600" b="0" i="0" u="none" strike="noStrike" kern="1200" cap="none" spc="0" normalizeH="0" baseline="0" noProof="0">
              <a:ln>
                <a:noFill/>
              </a:ln>
              <a:solidFill>
                <a:srgbClr val="FFFFFF"/>
              </a:solidFill>
              <a:effectLst>
                <a:outerShdw blurRad="38100" dist="38100" dir="2700000" algn="tl">
                  <a:srgbClr val="000000">
                    <a:alpha val="43137"/>
                  </a:srgbClr>
                </a:outerShdw>
              </a:effectLst>
              <a:uLnTx/>
              <a:uFillTx/>
              <a:latin typeface="Tahoma" pitchFamily="34" charset="0"/>
              <a:ea typeface="+mn-ea"/>
              <a:cs typeface="+mn-cs"/>
            </a:endParaRPr>
          </a:p>
        </p:txBody>
      </p:sp>
      <p:sp>
        <p:nvSpPr>
          <p:cNvPr id="7" name="Rounded Rectangle 6"/>
          <p:cNvSpPr/>
          <p:nvPr/>
        </p:nvSpPr>
        <p:spPr bwMode="auto">
          <a:xfrm>
            <a:off x="3581400" y="3657600"/>
            <a:ext cx="2362200" cy="533400"/>
          </a:xfrm>
          <a:prstGeom prst="roundRect">
            <a:avLst/>
          </a:prstGeom>
          <a:solidFill>
            <a:schemeClr val="bg1"/>
          </a:solidFill>
          <a:ln w="57150" cap="flat" cmpd="sng" algn="ctr">
            <a:solidFill>
              <a:schemeClr val="tx1">
                <a:lumMod val="75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342900" marR="0" lvl="0" indent="-342900" algn="l" defTabSz="914400" rtl="0" eaLnBrk="1" fontAlgn="base" latinLnBrk="0" hangingPunct="1">
              <a:lnSpc>
                <a:spcPct val="100000"/>
              </a:lnSpc>
              <a:spcBef>
                <a:spcPct val="20000"/>
              </a:spcBef>
              <a:spcAft>
                <a:spcPct val="0"/>
              </a:spcAft>
              <a:buClr>
                <a:srgbClr val="66CCFF"/>
              </a:buClr>
              <a:buSzPct val="65000"/>
              <a:buFont typeface="Wingdings" pitchFamily="2" charset="2"/>
              <a:buChar char="n"/>
              <a:tabLst/>
              <a:defRPr/>
            </a:pPr>
            <a:endParaRPr kumimoji="0" lang="en-US" sz="9600" b="0" i="0" u="none" strike="noStrike" kern="1200" cap="none" spc="0" normalizeH="0" baseline="0" noProof="0">
              <a:ln>
                <a:noFill/>
              </a:ln>
              <a:solidFill>
                <a:srgbClr val="FFFFFF"/>
              </a:solidFill>
              <a:effectLst>
                <a:outerShdw blurRad="38100" dist="38100" dir="2700000" algn="tl">
                  <a:srgbClr val="000000">
                    <a:alpha val="43137"/>
                  </a:srgbClr>
                </a:outerShdw>
              </a:effectLst>
              <a:uLnTx/>
              <a:uFillTx/>
              <a:latin typeface="Tahoma" pitchFamily="34" charset="0"/>
              <a:ea typeface="+mn-ea"/>
              <a:cs typeface="+mn-cs"/>
            </a:endParaRPr>
          </a:p>
        </p:txBody>
      </p:sp>
      <p:sp>
        <p:nvSpPr>
          <p:cNvPr id="4" name="Rectangle 3"/>
          <p:cNvSpPr/>
          <p:nvPr/>
        </p:nvSpPr>
        <p:spPr>
          <a:xfrm>
            <a:off x="8077200" y="76200"/>
            <a:ext cx="968535" cy="1569660"/>
          </a:xfrm>
          <a:prstGeom prst="rect">
            <a:avLst/>
          </a:prstGeom>
          <a:noFill/>
        </p:spPr>
        <p:txBody>
          <a:bodyPr wrap="none" lIns="91440" tIns="45720" rIns="91440" bIns="45720">
            <a:spAutoFit/>
          </a:bodyPr>
          <a:lstStyle/>
          <a:p>
            <a:pPr marL="0" marR="0" lvl="0" indent="0" algn="ctr" defTabSz="914400" rtl="0" eaLnBrk="1" fontAlgn="base" latinLnBrk="0" hangingPunct="1">
              <a:lnSpc>
                <a:spcPct val="100000"/>
              </a:lnSpc>
              <a:spcBef>
                <a:spcPct val="20000"/>
              </a:spcBef>
              <a:spcAft>
                <a:spcPct val="0"/>
              </a:spcAft>
              <a:buClr>
                <a:srgbClr val="66CCFF"/>
              </a:buClr>
              <a:buSzPct val="65000"/>
              <a:buFont typeface="Wingdings" pitchFamily="2" charset="2"/>
              <a:buNone/>
              <a:tabLst/>
              <a:defRPr/>
            </a:pPr>
            <a:r>
              <a:rPr kumimoji="0" lang="en-US" sz="9600" b="1" i="0" u="none" strike="noStrike" kern="1200" cap="none" spc="0" normalizeH="0" baseline="0" noProof="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uLnTx/>
                <a:uFillTx/>
                <a:latin typeface="Tahoma" pitchFamily="34" charset="0"/>
                <a:ea typeface="+mn-ea"/>
                <a:cs typeface="+mn-cs"/>
              </a:rPr>
              <a:t>7</a:t>
            </a:r>
          </a:p>
        </p:txBody>
      </p:sp>
    </p:spTree>
    <p:extLst>
      <p:ext uri="{BB962C8B-B14F-4D97-AF65-F5344CB8AC3E}">
        <p14:creationId xmlns:p14="http://schemas.microsoft.com/office/powerpoint/2010/main" val="2978560997"/>
      </p:ext>
    </p:extLst>
  </p:cSld>
  <p:clrMapOvr>
    <a:masterClrMapping/>
  </p:clrMapOvr>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2" name="Rectangle 2"/>
          <p:cNvSpPr>
            <a:spLocks noGrp="1" noChangeArrowheads="1"/>
          </p:cNvSpPr>
          <p:nvPr>
            <p:ph type="title"/>
          </p:nvPr>
        </p:nvSpPr>
        <p:spPr/>
        <p:txBody>
          <a:bodyPr/>
          <a:lstStyle/>
          <a:p>
            <a:pPr eaLnBrk="1" hangingPunct="1"/>
            <a:endParaRPr lang="en-US"/>
          </a:p>
        </p:txBody>
      </p:sp>
      <p:pic>
        <p:nvPicPr>
          <p:cNvPr id="112643" name="Picture 3"/>
          <p:cNvPicPr>
            <a:picLocks noGrp="1" noChangeAspect="1" noChangeArrowheads="1"/>
          </p:cNvPicPr>
          <p:nvPr>
            <p:ph type="body" idx="1"/>
          </p:nvPr>
        </p:nvPicPr>
        <p:blipFill>
          <a:blip r:embed="rId2">
            <a:extLst>
              <a:ext uri="{28A0092B-C50C-407E-A947-70E740481C1C}">
                <a14:useLocalDpi xmlns:a14="http://schemas.microsoft.com/office/drawing/2010/main" val="0"/>
              </a:ext>
            </a:extLst>
          </a:blip>
          <a:srcRect/>
          <a:stretch>
            <a:fillRect/>
          </a:stretch>
        </p:blipFill>
        <p:spPr>
          <a:xfrm>
            <a:off x="0" y="0"/>
            <a:ext cx="9144000" cy="6858000"/>
          </a:xfrm>
        </p:spPr>
      </p:pic>
      <p:sp>
        <p:nvSpPr>
          <p:cNvPr id="7" name="Rounded Rectangle 6"/>
          <p:cNvSpPr/>
          <p:nvPr/>
        </p:nvSpPr>
        <p:spPr bwMode="auto">
          <a:xfrm>
            <a:off x="3581400" y="3657600"/>
            <a:ext cx="2362200" cy="533400"/>
          </a:xfrm>
          <a:prstGeom prst="roundRect">
            <a:avLst/>
          </a:prstGeom>
          <a:solidFill>
            <a:schemeClr val="bg1"/>
          </a:solidFill>
          <a:ln w="57150" cap="flat" cmpd="sng" algn="ctr">
            <a:solidFill>
              <a:schemeClr val="tx1">
                <a:lumMod val="75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342900" marR="0" lvl="0" indent="-342900" algn="l" defTabSz="914400" rtl="0" eaLnBrk="1" fontAlgn="base" latinLnBrk="0" hangingPunct="1">
              <a:lnSpc>
                <a:spcPct val="100000"/>
              </a:lnSpc>
              <a:spcBef>
                <a:spcPct val="20000"/>
              </a:spcBef>
              <a:spcAft>
                <a:spcPct val="0"/>
              </a:spcAft>
              <a:buClr>
                <a:srgbClr val="66CCFF"/>
              </a:buClr>
              <a:buSzPct val="65000"/>
              <a:buFont typeface="Wingdings" pitchFamily="2" charset="2"/>
              <a:buChar char="n"/>
              <a:tabLst/>
              <a:defRPr/>
            </a:pPr>
            <a:endParaRPr kumimoji="0" lang="en-US" sz="9600" b="0" i="0" u="none" strike="noStrike" kern="1200" cap="none" spc="0" normalizeH="0" baseline="0" noProof="0">
              <a:ln>
                <a:noFill/>
              </a:ln>
              <a:solidFill>
                <a:srgbClr val="FFFFFF"/>
              </a:solidFill>
              <a:effectLst>
                <a:outerShdw blurRad="38100" dist="38100" dir="2700000" algn="tl">
                  <a:srgbClr val="000000">
                    <a:alpha val="43137"/>
                  </a:srgbClr>
                </a:outerShdw>
              </a:effectLst>
              <a:uLnTx/>
              <a:uFillTx/>
              <a:latin typeface="Tahoma" pitchFamily="34" charset="0"/>
              <a:ea typeface="+mn-ea"/>
              <a:cs typeface="+mn-cs"/>
            </a:endParaRPr>
          </a:p>
        </p:txBody>
      </p:sp>
      <p:sp>
        <p:nvSpPr>
          <p:cNvPr id="4" name="Rectangle 3"/>
          <p:cNvSpPr/>
          <p:nvPr/>
        </p:nvSpPr>
        <p:spPr>
          <a:xfrm>
            <a:off x="8077200" y="76200"/>
            <a:ext cx="968535" cy="1569660"/>
          </a:xfrm>
          <a:prstGeom prst="rect">
            <a:avLst/>
          </a:prstGeom>
          <a:noFill/>
        </p:spPr>
        <p:txBody>
          <a:bodyPr wrap="none" lIns="91440" tIns="45720" rIns="91440" bIns="45720">
            <a:spAutoFit/>
          </a:bodyPr>
          <a:lstStyle/>
          <a:p>
            <a:pPr marL="0" marR="0" lvl="0" indent="0" algn="ctr" defTabSz="914400" rtl="0" eaLnBrk="1" fontAlgn="base" latinLnBrk="0" hangingPunct="1">
              <a:lnSpc>
                <a:spcPct val="100000"/>
              </a:lnSpc>
              <a:spcBef>
                <a:spcPct val="20000"/>
              </a:spcBef>
              <a:spcAft>
                <a:spcPct val="0"/>
              </a:spcAft>
              <a:buClr>
                <a:srgbClr val="66CCFF"/>
              </a:buClr>
              <a:buSzPct val="65000"/>
              <a:buFont typeface="Wingdings" pitchFamily="2" charset="2"/>
              <a:buNone/>
              <a:tabLst/>
              <a:defRPr/>
            </a:pPr>
            <a:r>
              <a:rPr kumimoji="0" lang="en-US" sz="9600" b="1" i="0" u="none" strike="noStrike" kern="1200" cap="none" spc="0" normalizeH="0" baseline="0" noProof="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uLnTx/>
                <a:uFillTx/>
                <a:latin typeface="Tahoma" pitchFamily="34" charset="0"/>
                <a:ea typeface="+mn-ea"/>
                <a:cs typeface="+mn-cs"/>
              </a:rPr>
              <a:t>7</a:t>
            </a:r>
          </a:p>
        </p:txBody>
      </p:sp>
    </p:spTree>
    <p:extLst>
      <p:ext uri="{BB962C8B-B14F-4D97-AF65-F5344CB8AC3E}">
        <p14:creationId xmlns:p14="http://schemas.microsoft.com/office/powerpoint/2010/main" val="3559280330"/>
      </p:ext>
    </p:extLst>
  </p:cSld>
  <p:clrMapOvr>
    <a:masterClrMapping/>
  </p:clrMapOvr>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2" name="Rectangle 2"/>
          <p:cNvSpPr>
            <a:spLocks noGrp="1" noChangeArrowheads="1"/>
          </p:cNvSpPr>
          <p:nvPr>
            <p:ph type="title"/>
          </p:nvPr>
        </p:nvSpPr>
        <p:spPr/>
        <p:txBody>
          <a:bodyPr/>
          <a:lstStyle/>
          <a:p>
            <a:pPr eaLnBrk="1" hangingPunct="1"/>
            <a:endParaRPr lang="en-US"/>
          </a:p>
        </p:txBody>
      </p:sp>
      <p:pic>
        <p:nvPicPr>
          <p:cNvPr id="112643" name="Picture 3"/>
          <p:cNvPicPr>
            <a:picLocks noGrp="1" noChangeAspect="1" noChangeArrowheads="1"/>
          </p:cNvPicPr>
          <p:nvPr>
            <p:ph type="body" idx="1"/>
          </p:nvPr>
        </p:nvPicPr>
        <p:blipFill>
          <a:blip r:embed="rId2">
            <a:extLst>
              <a:ext uri="{28A0092B-C50C-407E-A947-70E740481C1C}">
                <a14:useLocalDpi xmlns:a14="http://schemas.microsoft.com/office/drawing/2010/main" val="0"/>
              </a:ext>
            </a:extLst>
          </a:blip>
          <a:srcRect/>
          <a:stretch>
            <a:fillRect/>
          </a:stretch>
        </p:blipFill>
        <p:spPr>
          <a:xfrm>
            <a:off x="0" y="0"/>
            <a:ext cx="9144000" cy="6858000"/>
          </a:xfrm>
        </p:spPr>
      </p:pic>
      <p:sp>
        <p:nvSpPr>
          <p:cNvPr id="7" name="Rounded Rectangle 6"/>
          <p:cNvSpPr/>
          <p:nvPr/>
        </p:nvSpPr>
        <p:spPr bwMode="auto">
          <a:xfrm>
            <a:off x="3581400" y="3657600"/>
            <a:ext cx="2362200" cy="533400"/>
          </a:xfrm>
          <a:prstGeom prst="roundRect">
            <a:avLst/>
          </a:prstGeom>
          <a:solidFill>
            <a:schemeClr val="bg1"/>
          </a:solidFill>
          <a:ln w="57150" cap="flat" cmpd="sng" algn="ctr">
            <a:solidFill>
              <a:schemeClr val="tx1">
                <a:lumMod val="75000"/>
              </a:schemeClr>
            </a:solidFill>
            <a:prstDash val="solid"/>
            <a:round/>
            <a:headEnd type="none" w="med" len="med"/>
            <a:tailEnd type="none" w="med" len="med"/>
          </a:ln>
          <a:effectLst>
            <a:glow rad="419100">
              <a:srgbClr val="FF00FF"/>
            </a:glow>
          </a:effectLst>
        </p:spPr>
        <p:txBody>
          <a:bodyPr vert="horz" wrap="square" lIns="91440" tIns="45720" rIns="91440" bIns="45720" numCol="1" rtlCol="0" anchor="t" anchorCtr="0" compatLnSpc="1">
            <a:prstTxWarp prst="textNoShape">
              <a:avLst/>
            </a:prstTxWarp>
          </a:bodyPr>
          <a:lstStyle/>
          <a:p>
            <a:pPr marL="342900" marR="0" lvl="0" indent="-342900" algn="l" defTabSz="914400" rtl="0" eaLnBrk="1" fontAlgn="base" latinLnBrk="0" hangingPunct="1">
              <a:lnSpc>
                <a:spcPct val="100000"/>
              </a:lnSpc>
              <a:spcBef>
                <a:spcPct val="20000"/>
              </a:spcBef>
              <a:spcAft>
                <a:spcPct val="0"/>
              </a:spcAft>
              <a:buClr>
                <a:srgbClr val="66CCFF"/>
              </a:buClr>
              <a:buSzPct val="65000"/>
              <a:buFont typeface="Wingdings" pitchFamily="2" charset="2"/>
              <a:buChar char="n"/>
              <a:tabLst/>
              <a:defRPr/>
            </a:pPr>
            <a:endParaRPr kumimoji="0" lang="en-US" sz="9600" b="0" i="0" u="none" strike="noStrike" kern="1200" cap="none" spc="0" normalizeH="0" baseline="0" noProof="0">
              <a:ln>
                <a:noFill/>
              </a:ln>
              <a:solidFill>
                <a:srgbClr val="FFFFFF"/>
              </a:solidFill>
              <a:effectLst>
                <a:outerShdw blurRad="38100" dist="38100" dir="2700000" algn="tl">
                  <a:srgbClr val="000000">
                    <a:alpha val="43137"/>
                  </a:srgbClr>
                </a:outerShdw>
              </a:effectLst>
              <a:uLnTx/>
              <a:uFillTx/>
              <a:latin typeface="Tahoma" pitchFamily="34" charset="0"/>
              <a:ea typeface="+mn-ea"/>
              <a:cs typeface="+mn-cs"/>
            </a:endParaRPr>
          </a:p>
        </p:txBody>
      </p:sp>
      <p:sp>
        <p:nvSpPr>
          <p:cNvPr id="4" name="Rectangle 3"/>
          <p:cNvSpPr/>
          <p:nvPr/>
        </p:nvSpPr>
        <p:spPr>
          <a:xfrm>
            <a:off x="8077200" y="76200"/>
            <a:ext cx="968535" cy="1569660"/>
          </a:xfrm>
          <a:prstGeom prst="rect">
            <a:avLst/>
          </a:prstGeom>
          <a:noFill/>
        </p:spPr>
        <p:txBody>
          <a:bodyPr wrap="none" lIns="91440" tIns="45720" rIns="91440" bIns="45720">
            <a:spAutoFit/>
          </a:bodyPr>
          <a:lstStyle/>
          <a:p>
            <a:pPr marL="0" marR="0" lvl="0" indent="0" algn="ctr" defTabSz="914400" rtl="0" eaLnBrk="1" fontAlgn="base" latinLnBrk="0" hangingPunct="1">
              <a:lnSpc>
                <a:spcPct val="100000"/>
              </a:lnSpc>
              <a:spcBef>
                <a:spcPct val="20000"/>
              </a:spcBef>
              <a:spcAft>
                <a:spcPct val="0"/>
              </a:spcAft>
              <a:buClr>
                <a:srgbClr val="66CCFF"/>
              </a:buClr>
              <a:buSzPct val="65000"/>
              <a:buFont typeface="Wingdings" pitchFamily="2" charset="2"/>
              <a:buNone/>
              <a:tabLst/>
              <a:defRPr/>
            </a:pPr>
            <a:r>
              <a:rPr kumimoji="0" lang="en-US" sz="9600" b="1" i="0" u="none" strike="noStrike" kern="1200" cap="none" spc="0" normalizeH="0" baseline="0" noProof="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uLnTx/>
                <a:uFillTx/>
                <a:latin typeface="Tahoma" pitchFamily="34" charset="0"/>
                <a:ea typeface="+mn-ea"/>
                <a:cs typeface="+mn-cs"/>
              </a:rPr>
              <a:t>7</a:t>
            </a:r>
          </a:p>
        </p:txBody>
      </p:sp>
    </p:spTree>
    <p:extLst>
      <p:ext uri="{BB962C8B-B14F-4D97-AF65-F5344CB8AC3E}">
        <p14:creationId xmlns:p14="http://schemas.microsoft.com/office/powerpoint/2010/main" val="189841377"/>
      </p:ext>
    </p:extLst>
  </p:cSld>
  <p:clrMapOvr>
    <a:masterClrMapping/>
  </p:clrMapOvr>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2" name="Rectangle 2"/>
          <p:cNvSpPr>
            <a:spLocks noGrp="1" noChangeArrowheads="1"/>
          </p:cNvSpPr>
          <p:nvPr>
            <p:ph type="title"/>
          </p:nvPr>
        </p:nvSpPr>
        <p:spPr/>
        <p:txBody>
          <a:bodyPr/>
          <a:lstStyle/>
          <a:p>
            <a:pPr eaLnBrk="1" hangingPunct="1"/>
            <a:endParaRPr lang="en-US"/>
          </a:p>
        </p:txBody>
      </p:sp>
      <p:pic>
        <p:nvPicPr>
          <p:cNvPr id="112643" name="Picture 3"/>
          <p:cNvPicPr>
            <a:picLocks noGrp="1" noChangeAspect="1" noChangeArrowheads="1"/>
          </p:cNvPicPr>
          <p:nvPr>
            <p:ph type="body" idx="1"/>
          </p:nvPr>
        </p:nvPicPr>
        <p:blipFill>
          <a:blip r:embed="rId2">
            <a:extLst>
              <a:ext uri="{28A0092B-C50C-407E-A947-70E740481C1C}">
                <a14:useLocalDpi xmlns:a14="http://schemas.microsoft.com/office/drawing/2010/main" val="0"/>
              </a:ext>
            </a:extLst>
          </a:blip>
          <a:srcRect/>
          <a:stretch>
            <a:fillRect/>
          </a:stretch>
        </p:blipFill>
        <p:spPr>
          <a:xfrm>
            <a:off x="0" y="0"/>
            <a:ext cx="9144000" cy="6858000"/>
          </a:xfrm>
        </p:spPr>
      </p:pic>
      <p:sp>
        <p:nvSpPr>
          <p:cNvPr id="4" name="Rectangle 3"/>
          <p:cNvSpPr/>
          <p:nvPr/>
        </p:nvSpPr>
        <p:spPr>
          <a:xfrm>
            <a:off x="8077200" y="76200"/>
            <a:ext cx="968535" cy="1569660"/>
          </a:xfrm>
          <a:prstGeom prst="rect">
            <a:avLst/>
          </a:prstGeom>
          <a:noFill/>
        </p:spPr>
        <p:txBody>
          <a:bodyPr wrap="none" lIns="91440" tIns="45720" rIns="91440" bIns="45720">
            <a:spAutoFit/>
          </a:bodyPr>
          <a:lstStyle/>
          <a:p>
            <a:pPr marL="0" marR="0" lvl="0" indent="0" algn="ctr" defTabSz="914400" rtl="0" eaLnBrk="1" fontAlgn="base" latinLnBrk="0" hangingPunct="1">
              <a:lnSpc>
                <a:spcPct val="100000"/>
              </a:lnSpc>
              <a:spcBef>
                <a:spcPct val="20000"/>
              </a:spcBef>
              <a:spcAft>
                <a:spcPct val="0"/>
              </a:spcAft>
              <a:buClr>
                <a:srgbClr val="66CCFF"/>
              </a:buClr>
              <a:buSzPct val="65000"/>
              <a:buFont typeface="Wingdings" pitchFamily="2" charset="2"/>
              <a:buNone/>
              <a:tabLst/>
              <a:defRPr/>
            </a:pPr>
            <a:r>
              <a:rPr kumimoji="0" lang="en-US" sz="9600" b="1" i="0" u="none" strike="noStrike" kern="1200" cap="none" spc="0" normalizeH="0" baseline="0" noProof="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uLnTx/>
                <a:uFillTx/>
                <a:latin typeface="Tahoma" pitchFamily="34" charset="0"/>
                <a:ea typeface="+mn-ea"/>
                <a:cs typeface="+mn-cs"/>
              </a:rPr>
              <a:t>7</a:t>
            </a:r>
          </a:p>
        </p:txBody>
      </p:sp>
    </p:spTree>
    <p:extLst>
      <p:ext uri="{BB962C8B-B14F-4D97-AF65-F5344CB8AC3E}">
        <p14:creationId xmlns:p14="http://schemas.microsoft.com/office/powerpoint/2010/main" val="2738993894"/>
      </p:ext>
    </p:extLst>
  </p:cSld>
  <p:clrMapOvr>
    <a:masterClrMapping/>
  </p:clrMapOvr>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0098" name="Rectangle 3"/>
          <p:cNvSpPr>
            <a:spLocks noGrp="1" noChangeArrowheads="1"/>
          </p:cNvSpPr>
          <p:nvPr>
            <p:ph type="body" idx="4294967295"/>
          </p:nvPr>
        </p:nvSpPr>
        <p:spPr>
          <a:xfrm>
            <a:off x="228600" y="228600"/>
            <a:ext cx="8458199" cy="5867400"/>
          </a:xfrm>
        </p:spPr>
        <p:txBody>
          <a:bodyPr/>
          <a:lstStyle/>
          <a:p>
            <a:pPr eaLnBrk="1" hangingPunct="1"/>
            <a:r>
              <a:rPr lang="en-US" dirty="0"/>
              <a:t>Geneticists call the factors that control traits genes   .</a:t>
            </a:r>
            <a:r>
              <a:rPr lang="en-US" dirty="0">
                <a:solidFill>
                  <a:srgbClr val="33CCFF"/>
                </a:solidFill>
              </a:rPr>
              <a:t>  </a:t>
            </a:r>
          </a:p>
        </p:txBody>
      </p:sp>
      <p:sp>
        <p:nvSpPr>
          <p:cNvPr id="900099" name="Rectangle 9"/>
          <p:cNvSpPr>
            <a:spLocks noChangeArrowheads="1"/>
          </p:cNvSpPr>
          <p:nvPr/>
        </p:nvSpPr>
        <p:spPr bwMode="auto">
          <a:xfrm>
            <a:off x="5715000" y="6629400"/>
            <a:ext cx="3124200" cy="214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p>
            <a:pPr marL="342900" marR="0" lvl="0" indent="-342900" algn="r" defTabSz="914400" rtl="0" eaLnBrk="1" fontAlgn="base" latinLnBrk="0" hangingPunct="1">
              <a:lnSpc>
                <a:spcPct val="100000"/>
              </a:lnSpc>
              <a:spcBef>
                <a:spcPct val="20000"/>
              </a:spcBef>
              <a:spcAft>
                <a:spcPct val="0"/>
              </a:spcAft>
              <a:buClr>
                <a:srgbClr val="66CCFF"/>
              </a:buClr>
              <a:buSzPct val="65000"/>
              <a:buFont typeface="Wingdings" pitchFamily="2" charset="2"/>
              <a:buNone/>
              <a:tabLst/>
              <a:defRPr/>
            </a:pPr>
            <a:r>
              <a:rPr kumimoji="0" lang="en-US" sz="800" b="1" i="0" u="none" strike="noStrike" kern="1200" cap="none" spc="0" normalizeH="0" baseline="0" noProof="0" dirty="0">
                <a:ln>
                  <a:noFill/>
                </a:ln>
                <a:solidFill>
                  <a:srgbClr val="FFFFFF"/>
                </a:solidFill>
                <a:effectLst/>
                <a:uLnTx/>
                <a:uFillTx/>
                <a:latin typeface="Verdana" pitchFamily="34" charset="0"/>
                <a:ea typeface="+mn-ea"/>
                <a:cs typeface="+mn-cs"/>
              </a:rPr>
              <a:t>Copyright © 2024 </a:t>
            </a:r>
            <a:r>
              <a:rPr kumimoji="0" lang="en-US" sz="800" b="1" i="0" u="none" strike="noStrike" kern="1200" cap="none" spc="0" normalizeH="0" baseline="0" noProof="0" dirty="0" err="1">
                <a:ln>
                  <a:noFill/>
                </a:ln>
                <a:solidFill>
                  <a:srgbClr val="FFFFFF"/>
                </a:solidFill>
                <a:effectLst/>
                <a:uLnTx/>
                <a:uFillTx/>
                <a:latin typeface="Verdana" pitchFamily="34" charset="0"/>
                <a:ea typeface="+mn-ea"/>
                <a:cs typeface="+mn-cs"/>
              </a:rPr>
              <a:t>SlideSpark</a:t>
            </a:r>
            <a:r>
              <a:rPr kumimoji="0" lang="en-US" sz="800" b="1" i="0" u="none" strike="noStrike" kern="1200" cap="none" spc="0" normalizeH="0" baseline="0" noProof="0" dirty="0">
                <a:ln>
                  <a:noFill/>
                </a:ln>
                <a:solidFill>
                  <a:srgbClr val="FFFFFF"/>
                </a:solidFill>
                <a:effectLst/>
                <a:uLnTx/>
                <a:uFillTx/>
                <a:latin typeface="Verdana" pitchFamily="34" charset="0"/>
                <a:ea typeface="+mn-ea"/>
                <a:cs typeface="+mn-cs"/>
              </a:rPr>
              <a:t> .LLC</a:t>
            </a:r>
          </a:p>
        </p:txBody>
      </p:sp>
      <p:pic>
        <p:nvPicPr>
          <p:cNvPr id="900100" name="Picture 1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 y="1447800"/>
            <a:ext cx="8610600" cy="5029200"/>
          </a:xfrm>
          <a:prstGeom prst="rect">
            <a:avLst/>
          </a:prstGeom>
          <a:noFill/>
          <a:ln w="76200" algn="ctr">
            <a:solidFill>
              <a:srgbClr val="777777"/>
            </a:solidFill>
            <a:miter lim="800000"/>
            <a:headEnd/>
            <a:tailEnd/>
          </a:ln>
          <a:extLst>
            <a:ext uri="{909E8E84-426E-40DD-AFC4-6F175D3DCCD1}">
              <a14:hiddenFill xmlns:a14="http://schemas.microsoft.com/office/drawing/2010/main">
                <a:solidFill>
                  <a:srgbClr val="FFFFFF"/>
                </a:solidFill>
              </a14:hiddenFill>
            </a:ext>
          </a:extLst>
        </p:spPr>
      </p:pic>
      <p:sp>
        <p:nvSpPr>
          <p:cNvPr id="2" name="Rounded Rectangle 1"/>
          <p:cNvSpPr/>
          <p:nvPr/>
        </p:nvSpPr>
        <p:spPr bwMode="auto">
          <a:xfrm>
            <a:off x="609600" y="762000"/>
            <a:ext cx="1447800" cy="457200"/>
          </a:xfrm>
          <a:prstGeom prst="roundRect">
            <a:avLst/>
          </a:prstGeom>
          <a:solidFill>
            <a:schemeClr val="bg1">
              <a:lumMod val="95000"/>
              <a:lumOff val="5000"/>
            </a:schemeClr>
          </a:solidFill>
          <a:ln w="3810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342900" marR="0" lvl="0" indent="-342900" algn="l" defTabSz="914400" rtl="0" eaLnBrk="1" fontAlgn="base" latinLnBrk="0" hangingPunct="1">
              <a:lnSpc>
                <a:spcPct val="100000"/>
              </a:lnSpc>
              <a:spcBef>
                <a:spcPct val="20000"/>
              </a:spcBef>
              <a:spcAft>
                <a:spcPct val="0"/>
              </a:spcAft>
              <a:buClr>
                <a:srgbClr val="66CCFF"/>
              </a:buClr>
              <a:buSzPct val="65000"/>
              <a:buFont typeface="Wingdings" pitchFamily="2" charset="2"/>
              <a:buChar char="n"/>
              <a:tabLst/>
              <a:defRPr/>
            </a:pPr>
            <a:endParaRPr kumimoji="0" lang="en-US" sz="9600" b="0" i="0" u="none" strike="noStrike" kern="1200" cap="none" spc="0" normalizeH="0" baseline="0" noProof="0">
              <a:ln>
                <a:noFill/>
              </a:ln>
              <a:solidFill>
                <a:srgbClr val="FFFFFF"/>
              </a:solidFill>
              <a:effectLst>
                <a:outerShdw blurRad="38100" dist="38100" dir="2700000" algn="tl">
                  <a:srgbClr val="000000">
                    <a:alpha val="43137"/>
                  </a:srgbClr>
                </a:outerShdw>
              </a:effectLst>
              <a:uLnTx/>
              <a:uFillTx/>
              <a:latin typeface="Tahoma" pitchFamily="34" charset="0"/>
              <a:ea typeface="+mn-ea"/>
              <a:cs typeface="+mn-cs"/>
            </a:endParaRPr>
          </a:p>
        </p:txBody>
      </p:sp>
      <p:sp>
        <p:nvSpPr>
          <p:cNvPr id="3" name="Rectangle 2"/>
          <p:cNvSpPr/>
          <p:nvPr/>
        </p:nvSpPr>
        <p:spPr>
          <a:xfrm>
            <a:off x="321549" y="1459284"/>
            <a:ext cx="968535" cy="1569660"/>
          </a:xfrm>
          <a:prstGeom prst="rect">
            <a:avLst/>
          </a:prstGeom>
          <a:noFill/>
        </p:spPr>
        <p:txBody>
          <a:bodyPr wrap="none" lIns="91440" tIns="45720" rIns="91440" bIns="45720">
            <a:spAutoFit/>
          </a:bodyPr>
          <a:lstStyle/>
          <a:p>
            <a:pPr marL="0" marR="0" lvl="0" indent="0" algn="ctr" defTabSz="914400" rtl="0" eaLnBrk="1" fontAlgn="base" latinLnBrk="0" hangingPunct="1">
              <a:lnSpc>
                <a:spcPct val="100000"/>
              </a:lnSpc>
              <a:spcBef>
                <a:spcPct val="20000"/>
              </a:spcBef>
              <a:spcAft>
                <a:spcPct val="0"/>
              </a:spcAft>
              <a:buClr>
                <a:srgbClr val="66CCFF"/>
              </a:buClr>
              <a:buSzPct val="65000"/>
              <a:buFont typeface="Wingdings" pitchFamily="2" charset="2"/>
              <a:buNone/>
              <a:tabLst/>
              <a:defRPr/>
            </a:pPr>
            <a:r>
              <a:rPr kumimoji="0" lang="en-US" sz="9600" b="1" i="0" u="none" strike="noStrike" kern="1200" cap="none" spc="0" normalizeH="0" baseline="0" noProof="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uLnTx/>
                <a:uFillTx/>
                <a:latin typeface="Tahoma" pitchFamily="34" charset="0"/>
                <a:ea typeface="+mn-ea"/>
                <a:cs typeface="+mn-cs"/>
              </a:rPr>
              <a:t>8</a:t>
            </a:r>
          </a:p>
        </p:txBody>
      </p:sp>
      <p:sp>
        <p:nvSpPr>
          <p:cNvPr id="7" name="Rounded Rectangle 6"/>
          <p:cNvSpPr/>
          <p:nvPr/>
        </p:nvSpPr>
        <p:spPr bwMode="auto">
          <a:xfrm>
            <a:off x="7187119" y="2219795"/>
            <a:ext cx="1447800" cy="457200"/>
          </a:xfrm>
          <a:prstGeom prst="roundRect">
            <a:avLst/>
          </a:prstGeom>
          <a:solidFill>
            <a:schemeClr val="tx1"/>
          </a:solidFill>
          <a:ln w="3810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342900" marR="0" lvl="0" indent="-342900" algn="l" defTabSz="914400" rtl="0" eaLnBrk="1" fontAlgn="base" latinLnBrk="0" hangingPunct="1">
              <a:lnSpc>
                <a:spcPct val="100000"/>
              </a:lnSpc>
              <a:spcBef>
                <a:spcPct val="20000"/>
              </a:spcBef>
              <a:spcAft>
                <a:spcPct val="0"/>
              </a:spcAft>
              <a:buClr>
                <a:srgbClr val="66CCFF"/>
              </a:buClr>
              <a:buSzPct val="65000"/>
              <a:buFont typeface="Wingdings" pitchFamily="2" charset="2"/>
              <a:buChar char="n"/>
              <a:tabLst/>
              <a:defRPr/>
            </a:pPr>
            <a:endParaRPr kumimoji="0" lang="en-US" sz="9600" b="0" i="0" u="none" strike="noStrike" kern="1200" cap="none" spc="0" normalizeH="0" baseline="0" noProof="0">
              <a:ln>
                <a:noFill/>
              </a:ln>
              <a:solidFill>
                <a:srgbClr val="FFFFFF"/>
              </a:solidFill>
              <a:effectLst>
                <a:outerShdw blurRad="38100" dist="38100" dir="2700000" algn="tl">
                  <a:srgbClr val="000000">
                    <a:alpha val="43137"/>
                  </a:srgbClr>
                </a:outerShdw>
              </a:effectLst>
              <a:uLnTx/>
              <a:uFillTx/>
              <a:latin typeface="Tahoma" pitchFamily="34" charset="0"/>
              <a:ea typeface="+mn-ea"/>
              <a:cs typeface="+mn-cs"/>
            </a:endParaRPr>
          </a:p>
        </p:txBody>
      </p:sp>
      <p:sp>
        <p:nvSpPr>
          <p:cNvPr id="8" name="Rounded Rectangle 7"/>
          <p:cNvSpPr/>
          <p:nvPr/>
        </p:nvSpPr>
        <p:spPr bwMode="auto">
          <a:xfrm>
            <a:off x="7140912" y="3962400"/>
            <a:ext cx="1447800" cy="457200"/>
          </a:xfrm>
          <a:prstGeom prst="roundRect">
            <a:avLst/>
          </a:prstGeom>
          <a:solidFill>
            <a:schemeClr val="tx1"/>
          </a:solidFill>
          <a:ln w="3810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342900" marR="0" lvl="0" indent="-342900" algn="l" defTabSz="914400" rtl="0" eaLnBrk="1" fontAlgn="base" latinLnBrk="0" hangingPunct="1">
              <a:lnSpc>
                <a:spcPct val="100000"/>
              </a:lnSpc>
              <a:spcBef>
                <a:spcPct val="20000"/>
              </a:spcBef>
              <a:spcAft>
                <a:spcPct val="0"/>
              </a:spcAft>
              <a:buClr>
                <a:srgbClr val="66CCFF"/>
              </a:buClr>
              <a:buSzPct val="65000"/>
              <a:buFont typeface="Wingdings" pitchFamily="2" charset="2"/>
              <a:buChar char="n"/>
              <a:tabLst/>
              <a:defRPr/>
            </a:pPr>
            <a:endParaRPr kumimoji="0" lang="en-US" sz="9600" b="0" i="0" u="none" strike="noStrike" kern="1200" cap="none" spc="0" normalizeH="0" baseline="0" noProof="0">
              <a:ln>
                <a:noFill/>
              </a:ln>
              <a:solidFill>
                <a:srgbClr val="FFFFFF"/>
              </a:solidFill>
              <a:effectLst>
                <a:outerShdw blurRad="38100" dist="38100" dir="2700000" algn="tl">
                  <a:srgbClr val="000000">
                    <a:alpha val="43137"/>
                  </a:srgbClr>
                </a:outerShdw>
              </a:effectLst>
              <a:uLnTx/>
              <a:uFillTx/>
              <a:latin typeface="Tahoma" pitchFamily="34" charset="0"/>
              <a:ea typeface="+mn-ea"/>
              <a:cs typeface="+mn-cs"/>
            </a:endParaRPr>
          </a:p>
        </p:txBody>
      </p:sp>
      <p:sp>
        <p:nvSpPr>
          <p:cNvPr id="9" name="Freeform 8"/>
          <p:cNvSpPr/>
          <p:nvPr/>
        </p:nvSpPr>
        <p:spPr bwMode="auto">
          <a:xfrm>
            <a:off x="3326714" y="5820508"/>
            <a:ext cx="1823775" cy="562707"/>
          </a:xfrm>
          <a:custGeom>
            <a:avLst/>
            <a:gdLst>
              <a:gd name="connsiteX0" fmla="*/ 612240 w 1823775"/>
              <a:gd name="connsiteY0" fmla="*/ 0 h 562707"/>
              <a:gd name="connsiteX1" fmla="*/ 568278 w 1823775"/>
              <a:gd name="connsiteY1" fmla="*/ 17584 h 562707"/>
              <a:gd name="connsiteX2" fmla="*/ 541901 w 1823775"/>
              <a:gd name="connsiteY2" fmla="*/ 35169 h 562707"/>
              <a:gd name="connsiteX3" fmla="*/ 471563 w 1823775"/>
              <a:gd name="connsiteY3" fmla="*/ 52754 h 562707"/>
              <a:gd name="connsiteX4" fmla="*/ 418809 w 1823775"/>
              <a:gd name="connsiteY4" fmla="*/ 70338 h 562707"/>
              <a:gd name="connsiteX5" fmla="*/ 339678 w 1823775"/>
              <a:gd name="connsiteY5" fmla="*/ 105507 h 562707"/>
              <a:gd name="connsiteX6" fmla="*/ 313301 w 1823775"/>
              <a:gd name="connsiteY6" fmla="*/ 114300 h 562707"/>
              <a:gd name="connsiteX7" fmla="*/ 286924 w 1823775"/>
              <a:gd name="connsiteY7" fmla="*/ 123092 h 562707"/>
              <a:gd name="connsiteX8" fmla="*/ 225378 w 1823775"/>
              <a:gd name="connsiteY8" fmla="*/ 158261 h 562707"/>
              <a:gd name="connsiteX9" fmla="*/ 163832 w 1823775"/>
              <a:gd name="connsiteY9" fmla="*/ 184638 h 562707"/>
              <a:gd name="connsiteX10" fmla="*/ 137455 w 1823775"/>
              <a:gd name="connsiteY10" fmla="*/ 202223 h 562707"/>
              <a:gd name="connsiteX11" fmla="*/ 102286 w 1823775"/>
              <a:gd name="connsiteY11" fmla="*/ 211015 h 562707"/>
              <a:gd name="connsiteX12" fmla="*/ 14363 w 1823775"/>
              <a:gd name="connsiteY12" fmla="*/ 290146 h 562707"/>
              <a:gd name="connsiteX13" fmla="*/ 14363 w 1823775"/>
              <a:gd name="connsiteY13" fmla="*/ 439615 h 562707"/>
              <a:gd name="connsiteX14" fmla="*/ 31948 w 1823775"/>
              <a:gd name="connsiteY14" fmla="*/ 465992 h 562707"/>
              <a:gd name="connsiteX15" fmla="*/ 58324 w 1823775"/>
              <a:gd name="connsiteY15" fmla="*/ 474784 h 562707"/>
              <a:gd name="connsiteX16" fmla="*/ 128663 w 1823775"/>
              <a:gd name="connsiteY16" fmla="*/ 501161 h 562707"/>
              <a:gd name="connsiteX17" fmla="*/ 181417 w 1823775"/>
              <a:gd name="connsiteY17" fmla="*/ 518746 h 562707"/>
              <a:gd name="connsiteX18" fmla="*/ 207794 w 1823775"/>
              <a:gd name="connsiteY18" fmla="*/ 527538 h 562707"/>
              <a:gd name="connsiteX19" fmla="*/ 234171 w 1823775"/>
              <a:gd name="connsiteY19" fmla="*/ 545123 h 562707"/>
              <a:gd name="connsiteX20" fmla="*/ 286924 w 1823775"/>
              <a:gd name="connsiteY20" fmla="*/ 562707 h 562707"/>
              <a:gd name="connsiteX21" fmla="*/ 497940 w 1823775"/>
              <a:gd name="connsiteY21" fmla="*/ 553915 h 562707"/>
              <a:gd name="connsiteX22" fmla="*/ 735332 w 1823775"/>
              <a:gd name="connsiteY22" fmla="*/ 545123 h 562707"/>
              <a:gd name="connsiteX23" fmla="*/ 761709 w 1823775"/>
              <a:gd name="connsiteY23" fmla="*/ 536330 h 562707"/>
              <a:gd name="connsiteX24" fmla="*/ 902386 w 1823775"/>
              <a:gd name="connsiteY24" fmla="*/ 527538 h 562707"/>
              <a:gd name="connsiteX25" fmla="*/ 1746448 w 1823775"/>
              <a:gd name="connsiteY25" fmla="*/ 501161 h 562707"/>
              <a:gd name="connsiteX26" fmla="*/ 1807994 w 1823775"/>
              <a:gd name="connsiteY26" fmla="*/ 483577 h 562707"/>
              <a:gd name="connsiteX27" fmla="*/ 1816786 w 1823775"/>
              <a:gd name="connsiteY27" fmla="*/ 457200 h 562707"/>
              <a:gd name="connsiteX28" fmla="*/ 1772824 w 1823775"/>
              <a:gd name="connsiteY28" fmla="*/ 237392 h 562707"/>
              <a:gd name="connsiteX29" fmla="*/ 1737655 w 1823775"/>
              <a:gd name="connsiteY29" fmla="*/ 228600 h 562707"/>
              <a:gd name="connsiteX30" fmla="*/ 1658524 w 1823775"/>
              <a:gd name="connsiteY30" fmla="*/ 202223 h 562707"/>
              <a:gd name="connsiteX31" fmla="*/ 1632148 w 1823775"/>
              <a:gd name="connsiteY31" fmla="*/ 193430 h 562707"/>
              <a:gd name="connsiteX32" fmla="*/ 1570601 w 1823775"/>
              <a:gd name="connsiteY32" fmla="*/ 184638 h 562707"/>
              <a:gd name="connsiteX33" fmla="*/ 1473886 w 1823775"/>
              <a:gd name="connsiteY33" fmla="*/ 167054 h 562707"/>
              <a:gd name="connsiteX34" fmla="*/ 1403548 w 1823775"/>
              <a:gd name="connsiteY34" fmla="*/ 158261 h 562707"/>
              <a:gd name="connsiteX35" fmla="*/ 1342001 w 1823775"/>
              <a:gd name="connsiteY35" fmla="*/ 149469 h 562707"/>
              <a:gd name="connsiteX36" fmla="*/ 1130986 w 1823775"/>
              <a:gd name="connsiteY36" fmla="*/ 140677 h 562707"/>
              <a:gd name="connsiteX37" fmla="*/ 1060648 w 1823775"/>
              <a:gd name="connsiteY37" fmla="*/ 131884 h 562707"/>
              <a:gd name="connsiteX38" fmla="*/ 1034271 w 1823775"/>
              <a:gd name="connsiteY38" fmla="*/ 105507 h 562707"/>
              <a:gd name="connsiteX39" fmla="*/ 1007894 w 1823775"/>
              <a:gd name="connsiteY39" fmla="*/ 87923 h 562707"/>
              <a:gd name="connsiteX40" fmla="*/ 955140 w 1823775"/>
              <a:gd name="connsiteY40" fmla="*/ 26377 h 562707"/>
              <a:gd name="connsiteX41" fmla="*/ 928763 w 1823775"/>
              <a:gd name="connsiteY41" fmla="*/ 17584 h 562707"/>
              <a:gd name="connsiteX42" fmla="*/ 506732 w 1823775"/>
              <a:gd name="connsiteY42" fmla="*/ 17584 h 5627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1823775" h="562707">
                <a:moveTo>
                  <a:pt x="612240" y="0"/>
                </a:moveTo>
                <a:cubicBezTo>
                  <a:pt x="597586" y="5861"/>
                  <a:pt x="582395" y="10526"/>
                  <a:pt x="568278" y="17584"/>
                </a:cubicBezTo>
                <a:cubicBezTo>
                  <a:pt x="558826" y="22310"/>
                  <a:pt x="551832" y="31558"/>
                  <a:pt x="541901" y="35169"/>
                </a:cubicBezTo>
                <a:cubicBezTo>
                  <a:pt x="519188" y="43428"/>
                  <a:pt x="494491" y="45112"/>
                  <a:pt x="471563" y="52754"/>
                </a:cubicBezTo>
                <a:lnTo>
                  <a:pt x="418809" y="70338"/>
                </a:lnTo>
                <a:cubicBezTo>
                  <a:pt x="377008" y="98206"/>
                  <a:pt x="402459" y="84580"/>
                  <a:pt x="339678" y="105507"/>
                </a:cubicBezTo>
                <a:lnTo>
                  <a:pt x="313301" y="114300"/>
                </a:lnTo>
                <a:lnTo>
                  <a:pt x="286924" y="123092"/>
                </a:lnTo>
                <a:cubicBezTo>
                  <a:pt x="201881" y="186875"/>
                  <a:pt x="292511" y="124695"/>
                  <a:pt x="225378" y="158261"/>
                </a:cubicBezTo>
                <a:cubicBezTo>
                  <a:pt x="164658" y="188621"/>
                  <a:pt x="237027" y="166340"/>
                  <a:pt x="163832" y="184638"/>
                </a:cubicBezTo>
                <a:cubicBezTo>
                  <a:pt x="155040" y="190500"/>
                  <a:pt x="147168" y="198060"/>
                  <a:pt x="137455" y="202223"/>
                </a:cubicBezTo>
                <a:cubicBezTo>
                  <a:pt x="126348" y="206983"/>
                  <a:pt x="112724" y="204926"/>
                  <a:pt x="102286" y="211015"/>
                </a:cubicBezTo>
                <a:cubicBezTo>
                  <a:pt x="37821" y="248620"/>
                  <a:pt x="43040" y="247132"/>
                  <a:pt x="14363" y="290146"/>
                </a:cubicBezTo>
                <a:cubicBezTo>
                  <a:pt x="-5389" y="349404"/>
                  <a:pt x="-4178" y="334547"/>
                  <a:pt x="14363" y="439615"/>
                </a:cubicBezTo>
                <a:cubicBezTo>
                  <a:pt x="16199" y="450021"/>
                  <a:pt x="23696" y="459391"/>
                  <a:pt x="31948" y="465992"/>
                </a:cubicBezTo>
                <a:cubicBezTo>
                  <a:pt x="39185" y="471781"/>
                  <a:pt x="49806" y="471133"/>
                  <a:pt x="58324" y="474784"/>
                </a:cubicBezTo>
                <a:cubicBezTo>
                  <a:pt x="150046" y="514094"/>
                  <a:pt x="38605" y="474144"/>
                  <a:pt x="128663" y="501161"/>
                </a:cubicBezTo>
                <a:cubicBezTo>
                  <a:pt x="146417" y="506487"/>
                  <a:pt x="163832" y="512884"/>
                  <a:pt x="181417" y="518746"/>
                </a:cubicBezTo>
                <a:lnTo>
                  <a:pt x="207794" y="527538"/>
                </a:lnTo>
                <a:cubicBezTo>
                  <a:pt x="216586" y="533400"/>
                  <a:pt x="224515" y="540831"/>
                  <a:pt x="234171" y="545123"/>
                </a:cubicBezTo>
                <a:cubicBezTo>
                  <a:pt x="251109" y="552651"/>
                  <a:pt x="286924" y="562707"/>
                  <a:pt x="286924" y="562707"/>
                </a:cubicBezTo>
                <a:lnTo>
                  <a:pt x="497940" y="553915"/>
                </a:lnTo>
                <a:cubicBezTo>
                  <a:pt x="577064" y="550812"/>
                  <a:pt x="656322" y="550390"/>
                  <a:pt x="735332" y="545123"/>
                </a:cubicBezTo>
                <a:cubicBezTo>
                  <a:pt x="744579" y="544506"/>
                  <a:pt x="752492" y="537300"/>
                  <a:pt x="761709" y="536330"/>
                </a:cubicBezTo>
                <a:cubicBezTo>
                  <a:pt x="808435" y="531411"/>
                  <a:pt x="855457" y="529809"/>
                  <a:pt x="902386" y="527538"/>
                </a:cubicBezTo>
                <a:cubicBezTo>
                  <a:pt x="1357994" y="505493"/>
                  <a:pt x="1275391" y="510583"/>
                  <a:pt x="1746448" y="501161"/>
                </a:cubicBezTo>
                <a:cubicBezTo>
                  <a:pt x="1766963" y="495300"/>
                  <a:pt x="1789901" y="494885"/>
                  <a:pt x="1807994" y="483577"/>
                </a:cubicBezTo>
                <a:cubicBezTo>
                  <a:pt x="1815853" y="478665"/>
                  <a:pt x="1817142" y="466461"/>
                  <a:pt x="1816786" y="457200"/>
                </a:cubicBezTo>
                <a:cubicBezTo>
                  <a:pt x="1813705" y="377105"/>
                  <a:pt x="1853091" y="271792"/>
                  <a:pt x="1772824" y="237392"/>
                </a:cubicBezTo>
                <a:cubicBezTo>
                  <a:pt x="1761717" y="232632"/>
                  <a:pt x="1749229" y="232072"/>
                  <a:pt x="1737655" y="228600"/>
                </a:cubicBezTo>
                <a:cubicBezTo>
                  <a:pt x="1711024" y="220611"/>
                  <a:pt x="1684901" y="211016"/>
                  <a:pt x="1658524" y="202223"/>
                </a:cubicBezTo>
                <a:cubicBezTo>
                  <a:pt x="1649732" y="199292"/>
                  <a:pt x="1641323" y="194741"/>
                  <a:pt x="1632148" y="193430"/>
                </a:cubicBezTo>
                <a:cubicBezTo>
                  <a:pt x="1611632" y="190499"/>
                  <a:pt x="1591043" y="188045"/>
                  <a:pt x="1570601" y="184638"/>
                </a:cubicBezTo>
                <a:cubicBezTo>
                  <a:pt x="1479678" y="169485"/>
                  <a:pt x="1576550" y="181721"/>
                  <a:pt x="1473886" y="167054"/>
                </a:cubicBezTo>
                <a:cubicBezTo>
                  <a:pt x="1450495" y="163712"/>
                  <a:pt x="1426969" y="161384"/>
                  <a:pt x="1403548" y="158261"/>
                </a:cubicBezTo>
                <a:cubicBezTo>
                  <a:pt x="1383006" y="155522"/>
                  <a:pt x="1362682" y="150803"/>
                  <a:pt x="1342001" y="149469"/>
                </a:cubicBezTo>
                <a:cubicBezTo>
                  <a:pt x="1271748" y="144937"/>
                  <a:pt x="1201324" y="143608"/>
                  <a:pt x="1130986" y="140677"/>
                </a:cubicBezTo>
                <a:cubicBezTo>
                  <a:pt x="1107540" y="137746"/>
                  <a:pt x="1082854" y="139959"/>
                  <a:pt x="1060648" y="131884"/>
                </a:cubicBezTo>
                <a:cubicBezTo>
                  <a:pt x="1048962" y="127635"/>
                  <a:pt x="1043823" y="113467"/>
                  <a:pt x="1034271" y="105507"/>
                </a:cubicBezTo>
                <a:cubicBezTo>
                  <a:pt x="1026153" y="98742"/>
                  <a:pt x="1016686" y="93784"/>
                  <a:pt x="1007894" y="87923"/>
                </a:cubicBezTo>
                <a:cubicBezTo>
                  <a:pt x="990996" y="62576"/>
                  <a:pt x="982275" y="45759"/>
                  <a:pt x="955140" y="26377"/>
                </a:cubicBezTo>
                <a:cubicBezTo>
                  <a:pt x="947598" y="20990"/>
                  <a:pt x="938029" y="17766"/>
                  <a:pt x="928763" y="17584"/>
                </a:cubicBezTo>
                <a:cubicBezTo>
                  <a:pt x="788113" y="14826"/>
                  <a:pt x="647409" y="17584"/>
                  <a:pt x="506732" y="17584"/>
                </a:cubicBezTo>
              </a:path>
            </a:pathLst>
          </a:custGeom>
          <a:solidFill>
            <a:schemeClr val="tx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342900" marR="0" lvl="0" indent="-342900" algn="l" defTabSz="914400" rtl="0" eaLnBrk="1" fontAlgn="base" latinLnBrk="0" hangingPunct="1">
              <a:lnSpc>
                <a:spcPct val="100000"/>
              </a:lnSpc>
              <a:spcBef>
                <a:spcPct val="20000"/>
              </a:spcBef>
              <a:spcAft>
                <a:spcPct val="0"/>
              </a:spcAft>
              <a:buClr>
                <a:srgbClr val="66CCFF"/>
              </a:buClr>
              <a:buSzPct val="65000"/>
              <a:buFont typeface="Wingdings" pitchFamily="2" charset="2"/>
              <a:buChar char="n"/>
              <a:tabLst/>
              <a:defRPr/>
            </a:pPr>
            <a:endParaRPr kumimoji="0" lang="en-US" sz="9600" b="0" i="0" u="none" strike="noStrike" kern="1200" cap="none" spc="0" normalizeH="0" baseline="0" noProof="0">
              <a:ln>
                <a:noFill/>
              </a:ln>
              <a:solidFill>
                <a:srgbClr val="FFFFFF"/>
              </a:solidFill>
              <a:effectLst>
                <a:outerShdw blurRad="38100" dist="38100" dir="2700000" algn="tl">
                  <a:srgbClr val="000000">
                    <a:alpha val="43137"/>
                  </a:srgbClr>
                </a:outerShdw>
              </a:effectLst>
              <a:uLnTx/>
              <a:uFillTx/>
              <a:latin typeface="Tahoma" pitchFamily="34" charset="0"/>
              <a:ea typeface="+mn-ea"/>
              <a:cs typeface="+mn-cs"/>
            </a:endParaRPr>
          </a:p>
        </p:txBody>
      </p:sp>
    </p:spTree>
    <p:extLst>
      <p:ext uri="{BB962C8B-B14F-4D97-AF65-F5344CB8AC3E}">
        <p14:creationId xmlns:p14="http://schemas.microsoft.com/office/powerpoint/2010/main" val="940300032"/>
      </p:ext>
    </p:extLst>
  </p:cSld>
  <p:clrMapOvr>
    <a:masterClrMapping/>
  </p:clrMapOvr>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0098" name="Rectangle 3"/>
          <p:cNvSpPr>
            <a:spLocks noGrp="1" noChangeArrowheads="1"/>
          </p:cNvSpPr>
          <p:nvPr>
            <p:ph type="body" idx="4294967295"/>
          </p:nvPr>
        </p:nvSpPr>
        <p:spPr>
          <a:xfrm>
            <a:off x="228600" y="228600"/>
            <a:ext cx="8458199" cy="5867400"/>
          </a:xfrm>
        </p:spPr>
        <p:txBody>
          <a:bodyPr/>
          <a:lstStyle/>
          <a:p>
            <a:pPr eaLnBrk="1" hangingPunct="1"/>
            <a:r>
              <a:rPr lang="en-US" dirty="0"/>
              <a:t>Geneticists call the factors that control traits genes   .</a:t>
            </a:r>
            <a:r>
              <a:rPr lang="en-US" dirty="0">
                <a:solidFill>
                  <a:srgbClr val="33CCFF"/>
                </a:solidFill>
              </a:rPr>
              <a:t>  </a:t>
            </a:r>
          </a:p>
        </p:txBody>
      </p:sp>
      <p:sp>
        <p:nvSpPr>
          <p:cNvPr id="900099" name="Rectangle 9"/>
          <p:cNvSpPr>
            <a:spLocks noChangeArrowheads="1"/>
          </p:cNvSpPr>
          <p:nvPr/>
        </p:nvSpPr>
        <p:spPr bwMode="auto">
          <a:xfrm>
            <a:off x="5715000" y="6629400"/>
            <a:ext cx="3124200" cy="214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p>
            <a:pPr marL="342900" marR="0" lvl="0" indent="-342900" algn="r" defTabSz="914400" rtl="0" eaLnBrk="1" fontAlgn="base" latinLnBrk="0" hangingPunct="1">
              <a:lnSpc>
                <a:spcPct val="100000"/>
              </a:lnSpc>
              <a:spcBef>
                <a:spcPct val="20000"/>
              </a:spcBef>
              <a:spcAft>
                <a:spcPct val="0"/>
              </a:spcAft>
              <a:buClr>
                <a:srgbClr val="66CCFF"/>
              </a:buClr>
              <a:buSzPct val="65000"/>
              <a:buFont typeface="Wingdings" pitchFamily="2" charset="2"/>
              <a:buNone/>
              <a:tabLst/>
              <a:defRPr/>
            </a:pPr>
            <a:r>
              <a:rPr kumimoji="0" lang="en-US" sz="800" b="1" i="0" u="none" strike="noStrike" kern="1200" cap="none" spc="0" normalizeH="0" baseline="0" noProof="0" dirty="0">
                <a:ln>
                  <a:noFill/>
                </a:ln>
                <a:solidFill>
                  <a:srgbClr val="FFFFFF"/>
                </a:solidFill>
                <a:effectLst/>
                <a:uLnTx/>
                <a:uFillTx/>
                <a:latin typeface="Verdana" pitchFamily="34" charset="0"/>
                <a:ea typeface="+mn-ea"/>
                <a:cs typeface="+mn-cs"/>
              </a:rPr>
              <a:t>Copyright © 2024 </a:t>
            </a:r>
            <a:r>
              <a:rPr kumimoji="0" lang="en-US" sz="800" b="1" i="0" u="none" strike="noStrike" kern="1200" cap="none" spc="0" normalizeH="0" baseline="0" noProof="0" dirty="0" err="1">
                <a:ln>
                  <a:noFill/>
                </a:ln>
                <a:solidFill>
                  <a:srgbClr val="FFFFFF"/>
                </a:solidFill>
                <a:effectLst/>
                <a:uLnTx/>
                <a:uFillTx/>
                <a:latin typeface="Verdana" pitchFamily="34" charset="0"/>
                <a:ea typeface="+mn-ea"/>
                <a:cs typeface="+mn-cs"/>
              </a:rPr>
              <a:t>SlideSpark</a:t>
            </a:r>
            <a:r>
              <a:rPr kumimoji="0" lang="en-US" sz="800" b="1" i="0" u="none" strike="noStrike" kern="1200" cap="none" spc="0" normalizeH="0" baseline="0" noProof="0" dirty="0">
                <a:ln>
                  <a:noFill/>
                </a:ln>
                <a:solidFill>
                  <a:srgbClr val="FFFFFF"/>
                </a:solidFill>
                <a:effectLst/>
                <a:uLnTx/>
                <a:uFillTx/>
                <a:latin typeface="Verdana" pitchFamily="34" charset="0"/>
                <a:ea typeface="+mn-ea"/>
                <a:cs typeface="+mn-cs"/>
              </a:rPr>
              <a:t> .LLC</a:t>
            </a:r>
          </a:p>
        </p:txBody>
      </p:sp>
      <p:pic>
        <p:nvPicPr>
          <p:cNvPr id="900100" name="Picture 1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 y="1447800"/>
            <a:ext cx="8610600" cy="5029200"/>
          </a:xfrm>
          <a:prstGeom prst="rect">
            <a:avLst/>
          </a:prstGeom>
          <a:noFill/>
          <a:ln w="76200" algn="ctr">
            <a:solidFill>
              <a:srgbClr val="777777"/>
            </a:solidFill>
            <a:miter lim="800000"/>
            <a:headEnd/>
            <a:tailEnd/>
          </a:ln>
          <a:extLst>
            <a:ext uri="{909E8E84-426E-40DD-AFC4-6F175D3DCCD1}">
              <a14:hiddenFill xmlns:a14="http://schemas.microsoft.com/office/drawing/2010/main">
                <a:solidFill>
                  <a:srgbClr val="FFFFFF"/>
                </a:solidFill>
              </a14:hiddenFill>
            </a:ext>
          </a:extLst>
        </p:spPr>
      </p:pic>
      <p:sp>
        <p:nvSpPr>
          <p:cNvPr id="2" name="Rounded Rectangle 1"/>
          <p:cNvSpPr/>
          <p:nvPr/>
        </p:nvSpPr>
        <p:spPr bwMode="auto">
          <a:xfrm>
            <a:off x="609600" y="762000"/>
            <a:ext cx="1447800" cy="457200"/>
          </a:xfrm>
          <a:prstGeom prst="roundRect">
            <a:avLst/>
          </a:prstGeom>
          <a:solidFill>
            <a:schemeClr val="bg1">
              <a:lumMod val="95000"/>
              <a:lumOff val="5000"/>
            </a:schemeClr>
          </a:solidFill>
          <a:ln w="38100" cap="flat" cmpd="sng" algn="ctr">
            <a:solidFill>
              <a:schemeClr val="tx1"/>
            </a:solidFill>
            <a:prstDash val="solid"/>
            <a:round/>
            <a:headEnd type="none" w="med" len="med"/>
            <a:tailEnd type="none" w="med" len="med"/>
          </a:ln>
          <a:effectLst>
            <a:glow rad="203200">
              <a:schemeClr val="accent1">
                <a:lumMod val="60000"/>
                <a:lumOff val="40000"/>
              </a:schemeClr>
            </a:glow>
          </a:effectLst>
        </p:spPr>
        <p:txBody>
          <a:bodyPr vert="horz" wrap="square" lIns="91440" tIns="45720" rIns="91440" bIns="45720" numCol="1" rtlCol="0" anchor="t" anchorCtr="0" compatLnSpc="1">
            <a:prstTxWarp prst="textNoShape">
              <a:avLst/>
            </a:prstTxWarp>
          </a:bodyPr>
          <a:lstStyle/>
          <a:p>
            <a:pPr marL="342900" marR="0" lvl="0" indent="-342900" algn="l" defTabSz="914400" rtl="0" eaLnBrk="1" fontAlgn="base" latinLnBrk="0" hangingPunct="1">
              <a:lnSpc>
                <a:spcPct val="100000"/>
              </a:lnSpc>
              <a:spcBef>
                <a:spcPct val="20000"/>
              </a:spcBef>
              <a:spcAft>
                <a:spcPct val="0"/>
              </a:spcAft>
              <a:buClr>
                <a:srgbClr val="66CCFF"/>
              </a:buClr>
              <a:buSzPct val="65000"/>
              <a:buFont typeface="Wingdings" pitchFamily="2" charset="2"/>
              <a:buChar char="n"/>
              <a:tabLst/>
              <a:defRPr/>
            </a:pPr>
            <a:endParaRPr kumimoji="0" lang="en-US" sz="9600" b="0" i="0" u="none" strike="noStrike" kern="1200" cap="none" spc="0" normalizeH="0" baseline="0" noProof="0">
              <a:ln>
                <a:noFill/>
              </a:ln>
              <a:solidFill>
                <a:srgbClr val="FFFFFF"/>
              </a:solidFill>
              <a:effectLst>
                <a:outerShdw blurRad="38100" dist="38100" dir="2700000" algn="tl">
                  <a:srgbClr val="000000">
                    <a:alpha val="43137"/>
                  </a:srgbClr>
                </a:outerShdw>
              </a:effectLst>
              <a:uLnTx/>
              <a:uFillTx/>
              <a:latin typeface="Tahoma" pitchFamily="34" charset="0"/>
              <a:ea typeface="+mn-ea"/>
              <a:cs typeface="+mn-cs"/>
            </a:endParaRPr>
          </a:p>
        </p:txBody>
      </p:sp>
      <p:sp>
        <p:nvSpPr>
          <p:cNvPr id="3" name="Rectangle 2"/>
          <p:cNvSpPr/>
          <p:nvPr/>
        </p:nvSpPr>
        <p:spPr>
          <a:xfrm>
            <a:off x="321549" y="1459284"/>
            <a:ext cx="968535" cy="1569660"/>
          </a:xfrm>
          <a:prstGeom prst="rect">
            <a:avLst/>
          </a:prstGeom>
          <a:noFill/>
        </p:spPr>
        <p:txBody>
          <a:bodyPr wrap="none" lIns="91440" tIns="45720" rIns="91440" bIns="45720">
            <a:spAutoFit/>
          </a:bodyPr>
          <a:lstStyle/>
          <a:p>
            <a:pPr marL="0" marR="0" lvl="0" indent="0" algn="ctr" defTabSz="914400" rtl="0" eaLnBrk="1" fontAlgn="base" latinLnBrk="0" hangingPunct="1">
              <a:lnSpc>
                <a:spcPct val="100000"/>
              </a:lnSpc>
              <a:spcBef>
                <a:spcPct val="20000"/>
              </a:spcBef>
              <a:spcAft>
                <a:spcPct val="0"/>
              </a:spcAft>
              <a:buClr>
                <a:srgbClr val="66CCFF"/>
              </a:buClr>
              <a:buSzPct val="65000"/>
              <a:buFont typeface="Wingdings" pitchFamily="2" charset="2"/>
              <a:buNone/>
              <a:tabLst/>
              <a:defRPr/>
            </a:pPr>
            <a:r>
              <a:rPr kumimoji="0" lang="en-US" sz="9600" b="1" i="0" u="none" strike="noStrike" kern="1200" cap="none" spc="0" normalizeH="0" baseline="0" noProof="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uLnTx/>
                <a:uFillTx/>
                <a:latin typeface="Tahoma" pitchFamily="34" charset="0"/>
                <a:ea typeface="+mn-ea"/>
                <a:cs typeface="+mn-cs"/>
              </a:rPr>
              <a:t>8</a:t>
            </a:r>
          </a:p>
        </p:txBody>
      </p:sp>
      <p:sp>
        <p:nvSpPr>
          <p:cNvPr id="7" name="Freeform 6"/>
          <p:cNvSpPr/>
          <p:nvPr/>
        </p:nvSpPr>
        <p:spPr bwMode="auto">
          <a:xfrm>
            <a:off x="3326714" y="5820508"/>
            <a:ext cx="1823775" cy="562707"/>
          </a:xfrm>
          <a:custGeom>
            <a:avLst/>
            <a:gdLst>
              <a:gd name="connsiteX0" fmla="*/ 612240 w 1823775"/>
              <a:gd name="connsiteY0" fmla="*/ 0 h 562707"/>
              <a:gd name="connsiteX1" fmla="*/ 568278 w 1823775"/>
              <a:gd name="connsiteY1" fmla="*/ 17584 h 562707"/>
              <a:gd name="connsiteX2" fmla="*/ 541901 w 1823775"/>
              <a:gd name="connsiteY2" fmla="*/ 35169 h 562707"/>
              <a:gd name="connsiteX3" fmla="*/ 471563 w 1823775"/>
              <a:gd name="connsiteY3" fmla="*/ 52754 h 562707"/>
              <a:gd name="connsiteX4" fmla="*/ 418809 w 1823775"/>
              <a:gd name="connsiteY4" fmla="*/ 70338 h 562707"/>
              <a:gd name="connsiteX5" fmla="*/ 339678 w 1823775"/>
              <a:gd name="connsiteY5" fmla="*/ 105507 h 562707"/>
              <a:gd name="connsiteX6" fmla="*/ 313301 w 1823775"/>
              <a:gd name="connsiteY6" fmla="*/ 114300 h 562707"/>
              <a:gd name="connsiteX7" fmla="*/ 286924 w 1823775"/>
              <a:gd name="connsiteY7" fmla="*/ 123092 h 562707"/>
              <a:gd name="connsiteX8" fmla="*/ 225378 w 1823775"/>
              <a:gd name="connsiteY8" fmla="*/ 158261 h 562707"/>
              <a:gd name="connsiteX9" fmla="*/ 163832 w 1823775"/>
              <a:gd name="connsiteY9" fmla="*/ 184638 h 562707"/>
              <a:gd name="connsiteX10" fmla="*/ 137455 w 1823775"/>
              <a:gd name="connsiteY10" fmla="*/ 202223 h 562707"/>
              <a:gd name="connsiteX11" fmla="*/ 102286 w 1823775"/>
              <a:gd name="connsiteY11" fmla="*/ 211015 h 562707"/>
              <a:gd name="connsiteX12" fmla="*/ 14363 w 1823775"/>
              <a:gd name="connsiteY12" fmla="*/ 290146 h 562707"/>
              <a:gd name="connsiteX13" fmla="*/ 14363 w 1823775"/>
              <a:gd name="connsiteY13" fmla="*/ 439615 h 562707"/>
              <a:gd name="connsiteX14" fmla="*/ 31948 w 1823775"/>
              <a:gd name="connsiteY14" fmla="*/ 465992 h 562707"/>
              <a:gd name="connsiteX15" fmla="*/ 58324 w 1823775"/>
              <a:gd name="connsiteY15" fmla="*/ 474784 h 562707"/>
              <a:gd name="connsiteX16" fmla="*/ 128663 w 1823775"/>
              <a:gd name="connsiteY16" fmla="*/ 501161 h 562707"/>
              <a:gd name="connsiteX17" fmla="*/ 181417 w 1823775"/>
              <a:gd name="connsiteY17" fmla="*/ 518746 h 562707"/>
              <a:gd name="connsiteX18" fmla="*/ 207794 w 1823775"/>
              <a:gd name="connsiteY18" fmla="*/ 527538 h 562707"/>
              <a:gd name="connsiteX19" fmla="*/ 234171 w 1823775"/>
              <a:gd name="connsiteY19" fmla="*/ 545123 h 562707"/>
              <a:gd name="connsiteX20" fmla="*/ 286924 w 1823775"/>
              <a:gd name="connsiteY20" fmla="*/ 562707 h 562707"/>
              <a:gd name="connsiteX21" fmla="*/ 497940 w 1823775"/>
              <a:gd name="connsiteY21" fmla="*/ 553915 h 562707"/>
              <a:gd name="connsiteX22" fmla="*/ 735332 w 1823775"/>
              <a:gd name="connsiteY22" fmla="*/ 545123 h 562707"/>
              <a:gd name="connsiteX23" fmla="*/ 761709 w 1823775"/>
              <a:gd name="connsiteY23" fmla="*/ 536330 h 562707"/>
              <a:gd name="connsiteX24" fmla="*/ 902386 w 1823775"/>
              <a:gd name="connsiteY24" fmla="*/ 527538 h 562707"/>
              <a:gd name="connsiteX25" fmla="*/ 1746448 w 1823775"/>
              <a:gd name="connsiteY25" fmla="*/ 501161 h 562707"/>
              <a:gd name="connsiteX26" fmla="*/ 1807994 w 1823775"/>
              <a:gd name="connsiteY26" fmla="*/ 483577 h 562707"/>
              <a:gd name="connsiteX27" fmla="*/ 1816786 w 1823775"/>
              <a:gd name="connsiteY27" fmla="*/ 457200 h 562707"/>
              <a:gd name="connsiteX28" fmla="*/ 1772824 w 1823775"/>
              <a:gd name="connsiteY28" fmla="*/ 237392 h 562707"/>
              <a:gd name="connsiteX29" fmla="*/ 1737655 w 1823775"/>
              <a:gd name="connsiteY29" fmla="*/ 228600 h 562707"/>
              <a:gd name="connsiteX30" fmla="*/ 1658524 w 1823775"/>
              <a:gd name="connsiteY30" fmla="*/ 202223 h 562707"/>
              <a:gd name="connsiteX31" fmla="*/ 1632148 w 1823775"/>
              <a:gd name="connsiteY31" fmla="*/ 193430 h 562707"/>
              <a:gd name="connsiteX32" fmla="*/ 1570601 w 1823775"/>
              <a:gd name="connsiteY32" fmla="*/ 184638 h 562707"/>
              <a:gd name="connsiteX33" fmla="*/ 1473886 w 1823775"/>
              <a:gd name="connsiteY33" fmla="*/ 167054 h 562707"/>
              <a:gd name="connsiteX34" fmla="*/ 1403548 w 1823775"/>
              <a:gd name="connsiteY34" fmla="*/ 158261 h 562707"/>
              <a:gd name="connsiteX35" fmla="*/ 1342001 w 1823775"/>
              <a:gd name="connsiteY35" fmla="*/ 149469 h 562707"/>
              <a:gd name="connsiteX36" fmla="*/ 1130986 w 1823775"/>
              <a:gd name="connsiteY36" fmla="*/ 140677 h 562707"/>
              <a:gd name="connsiteX37" fmla="*/ 1060648 w 1823775"/>
              <a:gd name="connsiteY37" fmla="*/ 131884 h 562707"/>
              <a:gd name="connsiteX38" fmla="*/ 1034271 w 1823775"/>
              <a:gd name="connsiteY38" fmla="*/ 105507 h 562707"/>
              <a:gd name="connsiteX39" fmla="*/ 1007894 w 1823775"/>
              <a:gd name="connsiteY39" fmla="*/ 87923 h 562707"/>
              <a:gd name="connsiteX40" fmla="*/ 955140 w 1823775"/>
              <a:gd name="connsiteY40" fmla="*/ 26377 h 562707"/>
              <a:gd name="connsiteX41" fmla="*/ 928763 w 1823775"/>
              <a:gd name="connsiteY41" fmla="*/ 17584 h 562707"/>
              <a:gd name="connsiteX42" fmla="*/ 506732 w 1823775"/>
              <a:gd name="connsiteY42" fmla="*/ 17584 h 5627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1823775" h="562707">
                <a:moveTo>
                  <a:pt x="612240" y="0"/>
                </a:moveTo>
                <a:cubicBezTo>
                  <a:pt x="597586" y="5861"/>
                  <a:pt x="582395" y="10526"/>
                  <a:pt x="568278" y="17584"/>
                </a:cubicBezTo>
                <a:cubicBezTo>
                  <a:pt x="558826" y="22310"/>
                  <a:pt x="551832" y="31558"/>
                  <a:pt x="541901" y="35169"/>
                </a:cubicBezTo>
                <a:cubicBezTo>
                  <a:pt x="519188" y="43428"/>
                  <a:pt x="494491" y="45112"/>
                  <a:pt x="471563" y="52754"/>
                </a:cubicBezTo>
                <a:lnTo>
                  <a:pt x="418809" y="70338"/>
                </a:lnTo>
                <a:cubicBezTo>
                  <a:pt x="377008" y="98206"/>
                  <a:pt x="402459" y="84580"/>
                  <a:pt x="339678" y="105507"/>
                </a:cubicBezTo>
                <a:lnTo>
                  <a:pt x="313301" y="114300"/>
                </a:lnTo>
                <a:lnTo>
                  <a:pt x="286924" y="123092"/>
                </a:lnTo>
                <a:cubicBezTo>
                  <a:pt x="201881" y="186875"/>
                  <a:pt x="292511" y="124695"/>
                  <a:pt x="225378" y="158261"/>
                </a:cubicBezTo>
                <a:cubicBezTo>
                  <a:pt x="164658" y="188621"/>
                  <a:pt x="237027" y="166340"/>
                  <a:pt x="163832" y="184638"/>
                </a:cubicBezTo>
                <a:cubicBezTo>
                  <a:pt x="155040" y="190500"/>
                  <a:pt x="147168" y="198060"/>
                  <a:pt x="137455" y="202223"/>
                </a:cubicBezTo>
                <a:cubicBezTo>
                  <a:pt x="126348" y="206983"/>
                  <a:pt x="112724" y="204926"/>
                  <a:pt x="102286" y="211015"/>
                </a:cubicBezTo>
                <a:cubicBezTo>
                  <a:pt x="37821" y="248620"/>
                  <a:pt x="43040" y="247132"/>
                  <a:pt x="14363" y="290146"/>
                </a:cubicBezTo>
                <a:cubicBezTo>
                  <a:pt x="-5389" y="349404"/>
                  <a:pt x="-4178" y="334547"/>
                  <a:pt x="14363" y="439615"/>
                </a:cubicBezTo>
                <a:cubicBezTo>
                  <a:pt x="16199" y="450021"/>
                  <a:pt x="23696" y="459391"/>
                  <a:pt x="31948" y="465992"/>
                </a:cubicBezTo>
                <a:cubicBezTo>
                  <a:pt x="39185" y="471781"/>
                  <a:pt x="49806" y="471133"/>
                  <a:pt x="58324" y="474784"/>
                </a:cubicBezTo>
                <a:cubicBezTo>
                  <a:pt x="150046" y="514094"/>
                  <a:pt x="38605" y="474144"/>
                  <a:pt x="128663" y="501161"/>
                </a:cubicBezTo>
                <a:cubicBezTo>
                  <a:pt x="146417" y="506487"/>
                  <a:pt x="163832" y="512884"/>
                  <a:pt x="181417" y="518746"/>
                </a:cubicBezTo>
                <a:lnTo>
                  <a:pt x="207794" y="527538"/>
                </a:lnTo>
                <a:cubicBezTo>
                  <a:pt x="216586" y="533400"/>
                  <a:pt x="224515" y="540831"/>
                  <a:pt x="234171" y="545123"/>
                </a:cubicBezTo>
                <a:cubicBezTo>
                  <a:pt x="251109" y="552651"/>
                  <a:pt x="286924" y="562707"/>
                  <a:pt x="286924" y="562707"/>
                </a:cubicBezTo>
                <a:lnTo>
                  <a:pt x="497940" y="553915"/>
                </a:lnTo>
                <a:cubicBezTo>
                  <a:pt x="577064" y="550812"/>
                  <a:pt x="656322" y="550390"/>
                  <a:pt x="735332" y="545123"/>
                </a:cubicBezTo>
                <a:cubicBezTo>
                  <a:pt x="744579" y="544506"/>
                  <a:pt x="752492" y="537300"/>
                  <a:pt x="761709" y="536330"/>
                </a:cubicBezTo>
                <a:cubicBezTo>
                  <a:pt x="808435" y="531411"/>
                  <a:pt x="855457" y="529809"/>
                  <a:pt x="902386" y="527538"/>
                </a:cubicBezTo>
                <a:cubicBezTo>
                  <a:pt x="1357994" y="505493"/>
                  <a:pt x="1275391" y="510583"/>
                  <a:pt x="1746448" y="501161"/>
                </a:cubicBezTo>
                <a:cubicBezTo>
                  <a:pt x="1766963" y="495300"/>
                  <a:pt x="1789901" y="494885"/>
                  <a:pt x="1807994" y="483577"/>
                </a:cubicBezTo>
                <a:cubicBezTo>
                  <a:pt x="1815853" y="478665"/>
                  <a:pt x="1817142" y="466461"/>
                  <a:pt x="1816786" y="457200"/>
                </a:cubicBezTo>
                <a:cubicBezTo>
                  <a:pt x="1813705" y="377105"/>
                  <a:pt x="1853091" y="271792"/>
                  <a:pt x="1772824" y="237392"/>
                </a:cubicBezTo>
                <a:cubicBezTo>
                  <a:pt x="1761717" y="232632"/>
                  <a:pt x="1749229" y="232072"/>
                  <a:pt x="1737655" y="228600"/>
                </a:cubicBezTo>
                <a:cubicBezTo>
                  <a:pt x="1711024" y="220611"/>
                  <a:pt x="1684901" y="211016"/>
                  <a:pt x="1658524" y="202223"/>
                </a:cubicBezTo>
                <a:cubicBezTo>
                  <a:pt x="1649732" y="199292"/>
                  <a:pt x="1641323" y="194741"/>
                  <a:pt x="1632148" y="193430"/>
                </a:cubicBezTo>
                <a:cubicBezTo>
                  <a:pt x="1611632" y="190499"/>
                  <a:pt x="1591043" y="188045"/>
                  <a:pt x="1570601" y="184638"/>
                </a:cubicBezTo>
                <a:cubicBezTo>
                  <a:pt x="1479678" y="169485"/>
                  <a:pt x="1576550" y="181721"/>
                  <a:pt x="1473886" y="167054"/>
                </a:cubicBezTo>
                <a:cubicBezTo>
                  <a:pt x="1450495" y="163712"/>
                  <a:pt x="1426969" y="161384"/>
                  <a:pt x="1403548" y="158261"/>
                </a:cubicBezTo>
                <a:cubicBezTo>
                  <a:pt x="1383006" y="155522"/>
                  <a:pt x="1362682" y="150803"/>
                  <a:pt x="1342001" y="149469"/>
                </a:cubicBezTo>
                <a:cubicBezTo>
                  <a:pt x="1271748" y="144937"/>
                  <a:pt x="1201324" y="143608"/>
                  <a:pt x="1130986" y="140677"/>
                </a:cubicBezTo>
                <a:cubicBezTo>
                  <a:pt x="1107540" y="137746"/>
                  <a:pt x="1082854" y="139959"/>
                  <a:pt x="1060648" y="131884"/>
                </a:cubicBezTo>
                <a:cubicBezTo>
                  <a:pt x="1048962" y="127635"/>
                  <a:pt x="1043823" y="113467"/>
                  <a:pt x="1034271" y="105507"/>
                </a:cubicBezTo>
                <a:cubicBezTo>
                  <a:pt x="1026153" y="98742"/>
                  <a:pt x="1016686" y="93784"/>
                  <a:pt x="1007894" y="87923"/>
                </a:cubicBezTo>
                <a:cubicBezTo>
                  <a:pt x="990996" y="62576"/>
                  <a:pt x="982275" y="45759"/>
                  <a:pt x="955140" y="26377"/>
                </a:cubicBezTo>
                <a:cubicBezTo>
                  <a:pt x="947598" y="20990"/>
                  <a:pt x="938029" y="17766"/>
                  <a:pt x="928763" y="17584"/>
                </a:cubicBezTo>
                <a:cubicBezTo>
                  <a:pt x="788113" y="14826"/>
                  <a:pt x="647409" y="17584"/>
                  <a:pt x="506732" y="17584"/>
                </a:cubicBezTo>
              </a:path>
            </a:pathLst>
          </a:custGeom>
          <a:solidFill>
            <a:schemeClr val="tx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342900" marR="0" lvl="0" indent="-342900" algn="l" defTabSz="914400" rtl="0" eaLnBrk="1" fontAlgn="base" latinLnBrk="0" hangingPunct="1">
              <a:lnSpc>
                <a:spcPct val="100000"/>
              </a:lnSpc>
              <a:spcBef>
                <a:spcPct val="20000"/>
              </a:spcBef>
              <a:spcAft>
                <a:spcPct val="0"/>
              </a:spcAft>
              <a:buClr>
                <a:srgbClr val="66CCFF"/>
              </a:buClr>
              <a:buSzPct val="65000"/>
              <a:buFont typeface="Wingdings" pitchFamily="2" charset="2"/>
              <a:buChar char="n"/>
              <a:tabLst/>
              <a:defRPr/>
            </a:pPr>
            <a:endParaRPr kumimoji="0" lang="en-US" sz="9600" b="0" i="0" u="none" strike="noStrike" kern="1200" cap="none" spc="0" normalizeH="0" baseline="0" noProof="0">
              <a:ln>
                <a:noFill/>
              </a:ln>
              <a:solidFill>
                <a:srgbClr val="FFFFFF"/>
              </a:solidFill>
              <a:effectLst>
                <a:outerShdw blurRad="38100" dist="38100" dir="2700000" algn="tl">
                  <a:srgbClr val="000000">
                    <a:alpha val="43137"/>
                  </a:srgbClr>
                </a:outerShdw>
              </a:effectLst>
              <a:uLnTx/>
              <a:uFillTx/>
              <a:latin typeface="Tahoma" pitchFamily="34" charset="0"/>
              <a:ea typeface="+mn-ea"/>
              <a:cs typeface="+mn-cs"/>
            </a:endParaRPr>
          </a:p>
        </p:txBody>
      </p:sp>
    </p:spTree>
    <p:extLst>
      <p:ext uri="{BB962C8B-B14F-4D97-AF65-F5344CB8AC3E}">
        <p14:creationId xmlns:p14="http://schemas.microsoft.com/office/powerpoint/2010/main" val="606564587"/>
      </p:ext>
    </p:extLst>
  </p:cSld>
  <p:clrMapOvr>
    <a:masterClrMapping/>
  </p:clrMapOvr>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0098" name="Rectangle 3"/>
          <p:cNvSpPr>
            <a:spLocks noGrp="1" noChangeArrowheads="1"/>
          </p:cNvSpPr>
          <p:nvPr>
            <p:ph type="body" idx="4294967295"/>
          </p:nvPr>
        </p:nvSpPr>
        <p:spPr>
          <a:xfrm>
            <a:off x="228600" y="228600"/>
            <a:ext cx="8458199" cy="5867400"/>
          </a:xfrm>
        </p:spPr>
        <p:txBody>
          <a:bodyPr/>
          <a:lstStyle/>
          <a:p>
            <a:pPr eaLnBrk="1" hangingPunct="1"/>
            <a:r>
              <a:rPr lang="en-US" dirty="0"/>
              <a:t>Geneticists call the factors that control traits </a:t>
            </a:r>
            <a:r>
              <a:rPr lang="en-US" dirty="0">
                <a:solidFill>
                  <a:schemeClr val="accent1">
                    <a:lumMod val="60000"/>
                    <a:lumOff val="40000"/>
                  </a:schemeClr>
                </a:solidFill>
              </a:rPr>
              <a:t>genes</a:t>
            </a:r>
            <a:r>
              <a:rPr lang="en-US" dirty="0"/>
              <a:t>   .</a:t>
            </a:r>
            <a:r>
              <a:rPr lang="en-US" dirty="0">
                <a:solidFill>
                  <a:srgbClr val="33CCFF"/>
                </a:solidFill>
              </a:rPr>
              <a:t>  </a:t>
            </a:r>
          </a:p>
        </p:txBody>
      </p:sp>
      <p:sp>
        <p:nvSpPr>
          <p:cNvPr id="900099" name="Rectangle 9"/>
          <p:cNvSpPr>
            <a:spLocks noChangeArrowheads="1"/>
          </p:cNvSpPr>
          <p:nvPr/>
        </p:nvSpPr>
        <p:spPr bwMode="auto">
          <a:xfrm>
            <a:off x="5715000" y="6629400"/>
            <a:ext cx="3124200" cy="214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p>
            <a:pPr marL="342900" marR="0" lvl="0" indent="-342900" algn="r" defTabSz="914400" rtl="0" eaLnBrk="1" fontAlgn="base" latinLnBrk="0" hangingPunct="1">
              <a:lnSpc>
                <a:spcPct val="100000"/>
              </a:lnSpc>
              <a:spcBef>
                <a:spcPct val="20000"/>
              </a:spcBef>
              <a:spcAft>
                <a:spcPct val="0"/>
              </a:spcAft>
              <a:buClr>
                <a:srgbClr val="66CCFF"/>
              </a:buClr>
              <a:buSzPct val="65000"/>
              <a:buFont typeface="Wingdings" pitchFamily="2" charset="2"/>
              <a:buNone/>
              <a:tabLst/>
              <a:defRPr/>
            </a:pPr>
            <a:r>
              <a:rPr kumimoji="0" lang="en-US" sz="800" b="1" i="0" u="none" strike="noStrike" kern="1200" cap="none" spc="0" normalizeH="0" baseline="0" noProof="0" dirty="0">
                <a:ln>
                  <a:noFill/>
                </a:ln>
                <a:solidFill>
                  <a:srgbClr val="FFFFFF"/>
                </a:solidFill>
                <a:effectLst/>
                <a:uLnTx/>
                <a:uFillTx/>
                <a:latin typeface="Verdana" pitchFamily="34" charset="0"/>
                <a:ea typeface="+mn-ea"/>
                <a:cs typeface="+mn-cs"/>
              </a:rPr>
              <a:t>Copyright © 2024 </a:t>
            </a:r>
            <a:r>
              <a:rPr kumimoji="0" lang="en-US" sz="800" b="1" i="0" u="none" strike="noStrike" kern="1200" cap="none" spc="0" normalizeH="0" baseline="0" noProof="0" dirty="0" err="1">
                <a:ln>
                  <a:noFill/>
                </a:ln>
                <a:solidFill>
                  <a:srgbClr val="FFFFFF"/>
                </a:solidFill>
                <a:effectLst/>
                <a:uLnTx/>
                <a:uFillTx/>
                <a:latin typeface="Verdana" pitchFamily="34" charset="0"/>
                <a:ea typeface="+mn-ea"/>
                <a:cs typeface="+mn-cs"/>
              </a:rPr>
              <a:t>SlideSpark</a:t>
            </a:r>
            <a:r>
              <a:rPr kumimoji="0" lang="en-US" sz="800" b="1" i="0" u="none" strike="noStrike" kern="1200" cap="none" spc="0" normalizeH="0" baseline="0" noProof="0" dirty="0">
                <a:ln>
                  <a:noFill/>
                </a:ln>
                <a:solidFill>
                  <a:srgbClr val="FFFFFF"/>
                </a:solidFill>
                <a:effectLst/>
                <a:uLnTx/>
                <a:uFillTx/>
                <a:latin typeface="Verdana" pitchFamily="34" charset="0"/>
                <a:ea typeface="+mn-ea"/>
                <a:cs typeface="+mn-cs"/>
              </a:rPr>
              <a:t> .LLC</a:t>
            </a:r>
          </a:p>
        </p:txBody>
      </p:sp>
      <p:pic>
        <p:nvPicPr>
          <p:cNvPr id="900100" name="Picture 1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 y="1447800"/>
            <a:ext cx="8610600" cy="5029200"/>
          </a:xfrm>
          <a:prstGeom prst="rect">
            <a:avLst/>
          </a:prstGeom>
          <a:noFill/>
          <a:ln w="76200" algn="ctr">
            <a:solidFill>
              <a:srgbClr val="777777"/>
            </a:solidFill>
            <a:miter lim="800000"/>
            <a:headEnd/>
            <a:tailEnd/>
          </a:ln>
          <a:extLst>
            <a:ext uri="{909E8E84-426E-40DD-AFC4-6F175D3DCCD1}">
              <a14:hiddenFill xmlns:a14="http://schemas.microsoft.com/office/drawing/2010/main">
                <a:solidFill>
                  <a:srgbClr val="FFFFFF"/>
                </a:solidFill>
              </a14:hiddenFill>
            </a:ext>
          </a:extLst>
        </p:spPr>
      </p:pic>
      <p:sp>
        <p:nvSpPr>
          <p:cNvPr id="3" name="Rectangle 2"/>
          <p:cNvSpPr/>
          <p:nvPr/>
        </p:nvSpPr>
        <p:spPr>
          <a:xfrm>
            <a:off x="321549" y="1459284"/>
            <a:ext cx="968535" cy="1569660"/>
          </a:xfrm>
          <a:prstGeom prst="rect">
            <a:avLst/>
          </a:prstGeom>
          <a:noFill/>
        </p:spPr>
        <p:txBody>
          <a:bodyPr wrap="none" lIns="91440" tIns="45720" rIns="91440" bIns="45720">
            <a:spAutoFit/>
          </a:bodyPr>
          <a:lstStyle/>
          <a:p>
            <a:pPr marL="0" marR="0" lvl="0" indent="0" algn="ctr" defTabSz="914400" rtl="0" eaLnBrk="1" fontAlgn="base" latinLnBrk="0" hangingPunct="1">
              <a:lnSpc>
                <a:spcPct val="100000"/>
              </a:lnSpc>
              <a:spcBef>
                <a:spcPct val="20000"/>
              </a:spcBef>
              <a:spcAft>
                <a:spcPct val="0"/>
              </a:spcAft>
              <a:buClr>
                <a:srgbClr val="66CCFF"/>
              </a:buClr>
              <a:buSzPct val="65000"/>
              <a:buFont typeface="Wingdings" pitchFamily="2" charset="2"/>
              <a:buNone/>
              <a:tabLst/>
              <a:defRPr/>
            </a:pPr>
            <a:r>
              <a:rPr kumimoji="0" lang="en-US" sz="9600" b="1" i="0" u="none" strike="noStrike" kern="1200" cap="none" spc="0" normalizeH="0" baseline="0" noProof="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uLnTx/>
                <a:uFillTx/>
                <a:latin typeface="Tahoma" pitchFamily="34" charset="0"/>
                <a:ea typeface="+mn-ea"/>
                <a:cs typeface="+mn-cs"/>
              </a:rPr>
              <a:t>8</a:t>
            </a:r>
          </a:p>
        </p:txBody>
      </p:sp>
      <p:sp>
        <p:nvSpPr>
          <p:cNvPr id="2" name="Freeform 1"/>
          <p:cNvSpPr/>
          <p:nvPr/>
        </p:nvSpPr>
        <p:spPr bwMode="auto">
          <a:xfrm>
            <a:off x="1211855" y="3283027"/>
            <a:ext cx="2226877" cy="1832519"/>
          </a:xfrm>
          <a:custGeom>
            <a:avLst/>
            <a:gdLst>
              <a:gd name="connsiteX0" fmla="*/ 661012 w 2226877"/>
              <a:gd name="connsiteY0" fmla="*/ 0 h 1832519"/>
              <a:gd name="connsiteX1" fmla="*/ 716097 w 2226877"/>
              <a:gd name="connsiteY1" fmla="*/ 33050 h 1832519"/>
              <a:gd name="connsiteX2" fmla="*/ 749147 w 2226877"/>
              <a:gd name="connsiteY2" fmla="*/ 55084 h 1832519"/>
              <a:gd name="connsiteX3" fmla="*/ 815249 w 2226877"/>
              <a:gd name="connsiteY3" fmla="*/ 77118 h 1832519"/>
              <a:gd name="connsiteX4" fmla="*/ 848299 w 2226877"/>
              <a:gd name="connsiteY4" fmla="*/ 99151 h 1832519"/>
              <a:gd name="connsiteX5" fmla="*/ 925417 w 2226877"/>
              <a:gd name="connsiteY5" fmla="*/ 121185 h 1832519"/>
              <a:gd name="connsiteX6" fmla="*/ 958468 w 2226877"/>
              <a:gd name="connsiteY6" fmla="*/ 132202 h 1832519"/>
              <a:gd name="connsiteX7" fmla="*/ 1068637 w 2226877"/>
              <a:gd name="connsiteY7" fmla="*/ 143219 h 1832519"/>
              <a:gd name="connsiteX8" fmla="*/ 1355075 w 2226877"/>
              <a:gd name="connsiteY8" fmla="*/ 132202 h 1832519"/>
              <a:gd name="connsiteX9" fmla="*/ 1465244 w 2226877"/>
              <a:gd name="connsiteY9" fmla="*/ 176269 h 1832519"/>
              <a:gd name="connsiteX10" fmla="*/ 1498294 w 2226877"/>
              <a:gd name="connsiteY10" fmla="*/ 352539 h 1832519"/>
              <a:gd name="connsiteX11" fmla="*/ 1553379 w 2226877"/>
              <a:gd name="connsiteY11" fmla="*/ 418640 h 1832519"/>
              <a:gd name="connsiteX12" fmla="*/ 1608463 w 2226877"/>
              <a:gd name="connsiteY12" fmla="*/ 506775 h 1832519"/>
              <a:gd name="connsiteX13" fmla="*/ 1630497 w 2226877"/>
              <a:gd name="connsiteY13" fmla="*/ 572877 h 1832519"/>
              <a:gd name="connsiteX14" fmla="*/ 1641514 w 2226877"/>
              <a:gd name="connsiteY14" fmla="*/ 605927 h 1832519"/>
              <a:gd name="connsiteX15" fmla="*/ 1652531 w 2226877"/>
              <a:gd name="connsiteY15" fmla="*/ 649995 h 1832519"/>
              <a:gd name="connsiteX16" fmla="*/ 1674564 w 2226877"/>
              <a:gd name="connsiteY16" fmla="*/ 694062 h 1832519"/>
              <a:gd name="connsiteX17" fmla="*/ 1707615 w 2226877"/>
              <a:gd name="connsiteY17" fmla="*/ 760163 h 1832519"/>
              <a:gd name="connsiteX18" fmla="*/ 1729649 w 2226877"/>
              <a:gd name="connsiteY18" fmla="*/ 826265 h 1832519"/>
              <a:gd name="connsiteX19" fmla="*/ 1740665 w 2226877"/>
              <a:gd name="connsiteY19" fmla="*/ 859315 h 1832519"/>
              <a:gd name="connsiteX20" fmla="*/ 1795750 w 2226877"/>
              <a:gd name="connsiteY20" fmla="*/ 925416 h 1832519"/>
              <a:gd name="connsiteX21" fmla="*/ 1806767 w 2226877"/>
              <a:gd name="connsiteY21" fmla="*/ 958467 h 1832519"/>
              <a:gd name="connsiteX22" fmla="*/ 1850834 w 2226877"/>
              <a:gd name="connsiteY22" fmla="*/ 1024568 h 1832519"/>
              <a:gd name="connsiteX23" fmla="*/ 1905918 w 2226877"/>
              <a:gd name="connsiteY23" fmla="*/ 1123720 h 1832519"/>
              <a:gd name="connsiteX24" fmla="*/ 1927952 w 2226877"/>
              <a:gd name="connsiteY24" fmla="*/ 1156771 h 1832519"/>
              <a:gd name="connsiteX25" fmla="*/ 1983037 w 2226877"/>
              <a:gd name="connsiteY25" fmla="*/ 1255922 h 1832519"/>
              <a:gd name="connsiteX26" fmla="*/ 2005070 w 2226877"/>
              <a:gd name="connsiteY26" fmla="*/ 1288973 h 1832519"/>
              <a:gd name="connsiteX27" fmla="*/ 2027104 w 2226877"/>
              <a:gd name="connsiteY27" fmla="*/ 1322024 h 1832519"/>
              <a:gd name="connsiteX28" fmla="*/ 2038121 w 2226877"/>
              <a:gd name="connsiteY28" fmla="*/ 1355074 h 1832519"/>
              <a:gd name="connsiteX29" fmla="*/ 2082188 w 2226877"/>
              <a:gd name="connsiteY29" fmla="*/ 1421175 h 1832519"/>
              <a:gd name="connsiteX30" fmla="*/ 2126256 w 2226877"/>
              <a:gd name="connsiteY30" fmla="*/ 1520327 h 1832519"/>
              <a:gd name="connsiteX31" fmla="*/ 2159306 w 2226877"/>
              <a:gd name="connsiteY31" fmla="*/ 1619479 h 1832519"/>
              <a:gd name="connsiteX32" fmla="*/ 2170323 w 2226877"/>
              <a:gd name="connsiteY32" fmla="*/ 1652530 h 1832519"/>
              <a:gd name="connsiteX33" fmla="*/ 2214391 w 2226877"/>
              <a:gd name="connsiteY33" fmla="*/ 1718631 h 1832519"/>
              <a:gd name="connsiteX34" fmla="*/ 2214391 w 2226877"/>
              <a:gd name="connsiteY34" fmla="*/ 1828800 h 1832519"/>
              <a:gd name="connsiteX35" fmla="*/ 2137273 w 2226877"/>
              <a:gd name="connsiteY35" fmla="*/ 1817783 h 1832519"/>
              <a:gd name="connsiteX36" fmla="*/ 2071172 w 2226877"/>
              <a:gd name="connsiteY36" fmla="*/ 1751681 h 1832519"/>
              <a:gd name="connsiteX37" fmla="*/ 2038121 w 2226877"/>
              <a:gd name="connsiteY37" fmla="*/ 1718631 h 1832519"/>
              <a:gd name="connsiteX38" fmla="*/ 1961003 w 2226877"/>
              <a:gd name="connsiteY38" fmla="*/ 1696597 h 1832519"/>
              <a:gd name="connsiteX39" fmla="*/ 1894902 w 2226877"/>
              <a:gd name="connsiteY39" fmla="*/ 1674563 h 1832519"/>
              <a:gd name="connsiteX40" fmla="*/ 1806767 w 2226877"/>
              <a:gd name="connsiteY40" fmla="*/ 1652530 h 1832519"/>
              <a:gd name="connsiteX41" fmla="*/ 1773716 w 2226877"/>
              <a:gd name="connsiteY41" fmla="*/ 1641513 h 1832519"/>
              <a:gd name="connsiteX42" fmla="*/ 1696598 w 2226877"/>
              <a:gd name="connsiteY42" fmla="*/ 1630496 h 1832519"/>
              <a:gd name="connsiteX43" fmla="*/ 1498294 w 2226877"/>
              <a:gd name="connsiteY43" fmla="*/ 1641513 h 1832519"/>
              <a:gd name="connsiteX44" fmla="*/ 1421176 w 2226877"/>
              <a:gd name="connsiteY44" fmla="*/ 1663546 h 1832519"/>
              <a:gd name="connsiteX45" fmla="*/ 1388126 w 2226877"/>
              <a:gd name="connsiteY45" fmla="*/ 1685580 h 1832519"/>
              <a:gd name="connsiteX46" fmla="*/ 1355075 w 2226877"/>
              <a:gd name="connsiteY46" fmla="*/ 1696597 h 1832519"/>
              <a:gd name="connsiteX47" fmla="*/ 1322025 w 2226877"/>
              <a:gd name="connsiteY47" fmla="*/ 1729648 h 1832519"/>
              <a:gd name="connsiteX48" fmla="*/ 1255923 w 2226877"/>
              <a:gd name="connsiteY48" fmla="*/ 1773715 h 1832519"/>
              <a:gd name="connsiteX49" fmla="*/ 1211856 w 2226877"/>
              <a:gd name="connsiteY49" fmla="*/ 1707614 h 1832519"/>
              <a:gd name="connsiteX50" fmla="*/ 1178805 w 2226877"/>
              <a:gd name="connsiteY50" fmla="*/ 1597445 h 1832519"/>
              <a:gd name="connsiteX51" fmla="*/ 1167788 w 2226877"/>
              <a:gd name="connsiteY51" fmla="*/ 1564395 h 1832519"/>
              <a:gd name="connsiteX52" fmla="*/ 1123721 w 2226877"/>
              <a:gd name="connsiteY52" fmla="*/ 1465243 h 1832519"/>
              <a:gd name="connsiteX53" fmla="*/ 1090670 w 2226877"/>
              <a:gd name="connsiteY53" fmla="*/ 1388125 h 1832519"/>
              <a:gd name="connsiteX54" fmla="*/ 1101687 w 2226877"/>
              <a:gd name="connsiteY54" fmla="*/ 1046602 h 1832519"/>
              <a:gd name="connsiteX55" fmla="*/ 1123721 w 2226877"/>
              <a:gd name="connsiteY55" fmla="*/ 947450 h 1832519"/>
              <a:gd name="connsiteX56" fmla="*/ 1145755 w 2226877"/>
              <a:gd name="connsiteY56" fmla="*/ 881349 h 1832519"/>
              <a:gd name="connsiteX57" fmla="*/ 1156772 w 2226877"/>
              <a:gd name="connsiteY57" fmla="*/ 848298 h 1832519"/>
              <a:gd name="connsiteX58" fmla="*/ 1134738 w 2226877"/>
              <a:gd name="connsiteY58" fmla="*/ 627961 h 1832519"/>
              <a:gd name="connsiteX59" fmla="*/ 1112704 w 2226877"/>
              <a:gd name="connsiteY59" fmla="*/ 561860 h 1832519"/>
              <a:gd name="connsiteX60" fmla="*/ 1090670 w 2226877"/>
              <a:gd name="connsiteY60" fmla="*/ 528809 h 1832519"/>
              <a:gd name="connsiteX61" fmla="*/ 1057620 w 2226877"/>
              <a:gd name="connsiteY61" fmla="*/ 517792 h 1832519"/>
              <a:gd name="connsiteX62" fmla="*/ 1013552 w 2226877"/>
              <a:gd name="connsiteY62" fmla="*/ 528809 h 1832519"/>
              <a:gd name="connsiteX63" fmla="*/ 969485 w 2226877"/>
              <a:gd name="connsiteY63" fmla="*/ 627961 h 1832519"/>
              <a:gd name="connsiteX64" fmla="*/ 958468 w 2226877"/>
              <a:gd name="connsiteY64" fmla="*/ 661012 h 1832519"/>
              <a:gd name="connsiteX65" fmla="*/ 947451 w 2226877"/>
              <a:gd name="connsiteY65" fmla="*/ 694062 h 1832519"/>
              <a:gd name="connsiteX66" fmla="*/ 936434 w 2226877"/>
              <a:gd name="connsiteY66" fmla="*/ 738130 h 1832519"/>
              <a:gd name="connsiteX67" fmla="*/ 947451 w 2226877"/>
              <a:gd name="connsiteY67" fmla="*/ 1255922 h 1832519"/>
              <a:gd name="connsiteX68" fmla="*/ 980502 w 2226877"/>
              <a:gd name="connsiteY68" fmla="*/ 1410159 h 1832519"/>
              <a:gd name="connsiteX69" fmla="*/ 991518 w 2226877"/>
              <a:gd name="connsiteY69" fmla="*/ 1443209 h 1832519"/>
              <a:gd name="connsiteX70" fmla="*/ 1013552 w 2226877"/>
              <a:gd name="connsiteY70" fmla="*/ 1575412 h 1832519"/>
              <a:gd name="connsiteX71" fmla="*/ 1002535 w 2226877"/>
              <a:gd name="connsiteY71" fmla="*/ 1817783 h 1832519"/>
              <a:gd name="connsiteX72" fmla="*/ 969485 w 2226877"/>
              <a:gd name="connsiteY72" fmla="*/ 1795749 h 1832519"/>
              <a:gd name="connsiteX73" fmla="*/ 914400 w 2226877"/>
              <a:gd name="connsiteY73" fmla="*/ 1740665 h 1832519"/>
              <a:gd name="connsiteX74" fmla="*/ 903384 w 2226877"/>
              <a:gd name="connsiteY74" fmla="*/ 1707614 h 1832519"/>
              <a:gd name="connsiteX75" fmla="*/ 859316 w 2226877"/>
              <a:gd name="connsiteY75" fmla="*/ 1685580 h 1832519"/>
              <a:gd name="connsiteX76" fmla="*/ 749147 w 2226877"/>
              <a:gd name="connsiteY76" fmla="*/ 1652530 h 1832519"/>
              <a:gd name="connsiteX77" fmla="*/ 716097 w 2226877"/>
              <a:gd name="connsiteY77" fmla="*/ 1630496 h 1832519"/>
              <a:gd name="connsiteX78" fmla="*/ 605928 w 2226877"/>
              <a:gd name="connsiteY78" fmla="*/ 1597445 h 1832519"/>
              <a:gd name="connsiteX79" fmla="*/ 517793 w 2226877"/>
              <a:gd name="connsiteY79" fmla="*/ 1575412 h 1832519"/>
              <a:gd name="connsiteX80" fmla="*/ 407625 w 2226877"/>
              <a:gd name="connsiteY80" fmla="*/ 1597445 h 1832519"/>
              <a:gd name="connsiteX81" fmla="*/ 341523 w 2226877"/>
              <a:gd name="connsiteY81" fmla="*/ 1619479 h 1832519"/>
              <a:gd name="connsiteX82" fmla="*/ 275422 w 2226877"/>
              <a:gd name="connsiteY82" fmla="*/ 1685580 h 1832519"/>
              <a:gd name="connsiteX83" fmla="*/ 253388 w 2226877"/>
              <a:gd name="connsiteY83" fmla="*/ 1718631 h 1832519"/>
              <a:gd name="connsiteX84" fmla="*/ 187287 w 2226877"/>
              <a:gd name="connsiteY84" fmla="*/ 1762698 h 1832519"/>
              <a:gd name="connsiteX85" fmla="*/ 143220 w 2226877"/>
              <a:gd name="connsiteY85" fmla="*/ 1751681 h 1832519"/>
              <a:gd name="connsiteX86" fmla="*/ 121186 w 2226877"/>
              <a:gd name="connsiteY86" fmla="*/ 1718631 h 1832519"/>
              <a:gd name="connsiteX87" fmla="*/ 88135 w 2226877"/>
              <a:gd name="connsiteY87" fmla="*/ 1608462 h 1832519"/>
              <a:gd name="connsiteX88" fmla="*/ 66102 w 2226877"/>
              <a:gd name="connsiteY88" fmla="*/ 1564395 h 1832519"/>
              <a:gd name="connsiteX89" fmla="*/ 55085 w 2226877"/>
              <a:gd name="connsiteY89" fmla="*/ 1531344 h 1832519"/>
              <a:gd name="connsiteX90" fmla="*/ 44068 w 2226877"/>
              <a:gd name="connsiteY90" fmla="*/ 1454226 h 1832519"/>
              <a:gd name="connsiteX91" fmla="*/ 33051 w 2226877"/>
              <a:gd name="connsiteY91" fmla="*/ 1410159 h 1832519"/>
              <a:gd name="connsiteX92" fmla="*/ 0 w 2226877"/>
              <a:gd name="connsiteY92" fmla="*/ 1244906 h 1832519"/>
              <a:gd name="connsiteX93" fmla="*/ 11017 w 2226877"/>
              <a:gd name="connsiteY93" fmla="*/ 1035585 h 1832519"/>
              <a:gd name="connsiteX94" fmla="*/ 44068 w 2226877"/>
              <a:gd name="connsiteY94" fmla="*/ 914400 h 1832519"/>
              <a:gd name="connsiteX95" fmla="*/ 66102 w 2226877"/>
              <a:gd name="connsiteY95" fmla="*/ 826265 h 1832519"/>
              <a:gd name="connsiteX96" fmla="*/ 110169 w 2226877"/>
              <a:gd name="connsiteY96" fmla="*/ 760163 h 1832519"/>
              <a:gd name="connsiteX97" fmla="*/ 121186 w 2226877"/>
              <a:gd name="connsiteY97" fmla="*/ 727113 h 1832519"/>
              <a:gd name="connsiteX98" fmla="*/ 176270 w 2226877"/>
              <a:gd name="connsiteY98" fmla="*/ 661012 h 1832519"/>
              <a:gd name="connsiteX99" fmla="*/ 220338 w 2226877"/>
              <a:gd name="connsiteY99" fmla="*/ 594910 h 1832519"/>
              <a:gd name="connsiteX100" fmla="*/ 242372 w 2226877"/>
              <a:gd name="connsiteY100" fmla="*/ 561860 h 1832519"/>
              <a:gd name="connsiteX101" fmla="*/ 352540 w 2226877"/>
              <a:gd name="connsiteY101" fmla="*/ 495759 h 1832519"/>
              <a:gd name="connsiteX102" fmla="*/ 385591 w 2226877"/>
              <a:gd name="connsiteY102" fmla="*/ 484742 h 1832519"/>
              <a:gd name="connsiteX103" fmla="*/ 451692 w 2226877"/>
              <a:gd name="connsiteY103" fmla="*/ 440674 h 1832519"/>
              <a:gd name="connsiteX104" fmla="*/ 484743 w 2226877"/>
              <a:gd name="connsiteY104" fmla="*/ 418640 h 1832519"/>
              <a:gd name="connsiteX105" fmla="*/ 506776 w 2226877"/>
              <a:gd name="connsiteY105" fmla="*/ 385590 h 1832519"/>
              <a:gd name="connsiteX106" fmla="*/ 605928 w 2226877"/>
              <a:gd name="connsiteY106" fmla="*/ 297455 h 1832519"/>
              <a:gd name="connsiteX107" fmla="*/ 627962 w 2226877"/>
              <a:gd name="connsiteY107" fmla="*/ 264404 h 1832519"/>
              <a:gd name="connsiteX108" fmla="*/ 649996 w 2226877"/>
              <a:gd name="connsiteY108" fmla="*/ 198303 h 1832519"/>
              <a:gd name="connsiteX109" fmla="*/ 661012 w 2226877"/>
              <a:gd name="connsiteY109" fmla="*/ 0 h 18325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Lst>
            <a:rect l="l" t="t" r="r" b="b"/>
            <a:pathLst>
              <a:path w="2226877" h="1832519">
                <a:moveTo>
                  <a:pt x="661012" y="0"/>
                </a:moveTo>
                <a:cubicBezTo>
                  <a:pt x="679374" y="11017"/>
                  <a:pt x="697939" y="21701"/>
                  <a:pt x="716097" y="33050"/>
                </a:cubicBezTo>
                <a:cubicBezTo>
                  <a:pt x="727325" y="40067"/>
                  <a:pt x="737048" y="49706"/>
                  <a:pt x="749147" y="55084"/>
                </a:cubicBezTo>
                <a:cubicBezTo>
                  <a:pt x="770371" y="64517"/>
                  <a:pt x="795924" y="64235"/>
                  <a:pt x="815249" y="77118"/>
                </a:cubicBezTo>
                <a:cubicBezTo>
                  <a:pt x="826266" y="84462"/>
                  <a:pt x="836456" y="93230"/>
                  <a:pt x="848299" y="99151"/>
                </a:cubicBezTo>
                <a:cubicBezTo>
                  <a:pt x="865909" y="107956"/>
                  <a:pt x="908945" y="116479"/>
                  <a:pt x="925417" y="121185"/>
                </a:cubicBezTo>
                <a:cubicBezTo>
                  <a:pt x="936583" y="124375"/>
                  <a:pt x="946990" y="130436"/>
                  <a:pt x="958468" y="132202"/>
                </a:cubicBezTo>
                <a:cubicBezTo>
                  <a:pt x="994945" y="137814"/>
                  <a:pt x="1031914" y="139547"/>
                  <a:pt x="1068637" y="143219"/>
                </a:cubicBezTo>
                <a:cubicBezTo>
                  <a:pt x="1164116" y="139547"/>
                  <a:pt x="1259525" y="132202"/>
                  <a:pt x="1355075" y="132202"/>
                </a:cubicBezTo>
                <a:cubicBezTo>
                  <a:pt x="1461669" y="132202"/>
                  <a:pt x="1445143" y="115967"/>
                  <a:pt x="1465244" y="176269"/>
                </a:cubicBezTo>
                <a:cubicBezTo>
                  <a:pt x="1466670" y="190529"/>
                  <a:pt x="1472081" y="326326"/>
                  <a:pt x="1498294" y="352539"/>
                </a:cubicBezTo>
                <a:cubicBezTo>
                  <a:pt x="1540707" y="394952"/>
                  <a:pt x="1522702" y="372626"/>
                  <a:pt x="1553379" y="418640"/>
                </a:cubicBezTo>
                <a:cubicBezTo>
                  <a:pt x="1579599" y="497303"/>
                  <a:pt x="1556087" y="471859"/>
                  <a:pt x="1608463" y="506775"/>
                </a:cubicBezTo>
                <a:lnTo>
                  <a:pt x="1630497" y="572877"/>
                </a:lnTo>
                <a:cubicBezTo>
                  <a:pt x="1634169" y="583894"/>
                  <a:pt x="1638698" y="594661"/>
                  <a:pt x="1641514" y="605927"/>
                </a:cubicBezTo>
                <a:cubicBezTo>
                  <a:pt x="1645186" y="620616"/>
                  <a:pt x="1647215" y="635818"/>
                  <a:pt x="1652531" y="649995"/>
                </a:cubicBezTo>
                <a:cubicBezTo>
                  <a:pt x="1658297" y="665372"/>
                  <a:pt x="1668095" y="678967"/>
                  <a:pt x="1674564" y="694062"/>
                </a:cubicBezTo>
                <a:cubicBezTo>
                  <a:pt x="1701929" y="757915"/>
                  <a:pt x="1665274" y="696653"/>
                  <a:pt x="1707615" y="760163"/>
                </a:cubicBezTo>
                <a:lnTo>
                  <a:pt x="1729649" y="826265"/>
                </a:lnTo>
                <a:cubicBezTo>
                  <a:pt x="1733321" y="837282"/>
                  <a:pt x="1732454" y="851104"/>
                  <a:pt x="1740665" y="859315"/>
                </a:cubicBezTo>
                <a:cubicBezTo>
                  <a:pt x="1783078" y="901728"/>
                  <a:pt x="1765073" y="879402"/>
                  <a:pt x="1795750" y="925416"/>
                </a:cubicBezTo>
                <a:cubicBezTo>
                  <a:pt x="1799422" y="936433"/>
                  <a:pt x="1801127" y="948315"/>
                  <a:pt x="1806767" y="958467"/>
                </a:cubicBezTo>
                <a:cubicBezTo>
                  <a:pt x="1819627" y="981616"/>
                  <a:pt x="1850834" y="1024568"/>
                  <a:pt x="1850834" y="1024568"/>
                </a:cubicBezTo>
                <a:cubicBezTo>
                  <a:pt x="1870225" y="1082741"/>
                  <a:pt x="1855409" y="1047957"/>
                  <a:pt x="1905918" y="1123720"/>
                </a:cubicBezTo>
                <a:cubicBezTo>
                  <a:pt x="1913263" y="1134737"/>
                  <a:pt x="1923765" y="1144210"/>
                  <a:pt x="1927952" y="1156771"/>
                </a:cubicBezTo>
                <a:cubicBezTo>
                  <a:pt x="1947344" y="1214945"/>
                  <a:pt x="1932526" y="1180156"/>
                  <a:pt x="1983037" y="1255922"/>
                </a:cubicBezTo>
                <a:lnTo>
                  <a:pt x="2005070" y="1288973"/>
                </a:lnTo>
                <a:cubicBezTo>
                  <a:pt x="2012415" y="1299990"/>
                  <a:pt x="2022917" y="1309463"/>
                  <a:pt x="2027104" y="1322024"/>
                </a:cubicBezTo>
                <a:cubicBezTo>
                  <a:pt x="2030776" y="1333041"/>
                  <a:pt x="2032481" y="1344923"/>
                  <a:pt x="2038121" y="1355074"/>
                </a:cubicBezTo>
                <a:cubicBezTo>
                  <a:pt x="2050981" y="1378223"/>
                  <a:pt x="2073814" y="1396053"/>
                  <a:pt x="2082188" y="1421175"/>
                </a:cubicBezTo>
                <a:cubicBezTo>
                  <a:pt x="2108409" y="1499838"/>
                  <a:pt x="2091338" y="1467952"/>
                  <a:pt x="2126256" y="1520327"/>
                </a:cubicBezTo>
                <a:lnTo>
                  <a:pt x="2159306" y="1619479"/>
                </a:lnTo>
                <a:cubicBezTo>
                  <a:pt x="2162978" y="1630496"/>
                  <a:pt x="2163881" y="1642867"/>
                  <a:pt x="2170323" y="1652530"/>
                </a:cubicBezTo>
                <a:lnTo>
                  <a:pt x="2214391" y="1718631"/>
                </a:lnTo>
                <a:cubicBezTo>
                  <a:pt x="2217062" y="1731985"/>
                  <a:pt x="2241099" y="1815446"/>
                  <a:pt x="2214391" y="1828800"/>
                </a:cubicBezTo>
                <a:cubicBezTo>
                  <a:pt x="2191165" y="1840413"/>
                  <a:pt x="2162979" y="1821455"/>
                  <a:pt x="2137273" y="1817783"/>
                </a:cubicBezTo>
                <a:lnTo>
                  <a:pt x="2071172" y="1751681"/>
                </a:lnTo>
                <a:cubicBezTo>
                  <a:pt x="2060155" y="1740664"/>
                  <a:pt x="2052902" y="1723558"/>
                  <a:pt x="2038121" y="1718631"/>
                </a:cubicBezTo>
                <a:cubicBezTo>
                  <a:pt x="1927036" y="1681603"/>
                  <a:pt x="2099349" y="1738102"/>
                  <a:pt x="1961003" y="1696597"/>
                </a:cubicBezTo>
                <a:cubicBezTo>
                  <a:pt x="1938757" y="1689923"/>
                  <a:pt x="1917434" y="1680196"/>
                  <a:pt x="1894902" y="1674563"/>
                </a:cubicBezTo>
                <a:cubicBezTo>
                  <a:pt x="1865524" y="1667219"/>
                  <a:pt x="1835495" y="1662106"/>
                  <a:pt x="1806767" y="1652530"/>
                </a:cubicBezTo>
                <a:cubicBezTo>
                  <a:pt x="1795750" y="1648858"/>
                  <a:pt x="1785103" y="1643791"/>
                  <a:pt x="1773716" y="1641513"/>
                </a:cubicBezTo>
                <a:cubicBezTo>
                  <a:pt x="1748253" y="1636420"/>
                  <a:pt x="1722304" y="1634168"/>
                  <a:pt x="1696598" y="1630496"/>
                </a:cubicBezTo>
                <a:cubicBezTo>
                  <a:pt x="1630497" y="1634168"/>
                  <a:pt x="1564225" y="1635519"/>
                  <a:pt x="1498294" y="1641513"/>
                </a:cubicBezTo>
                <a:cubicBezTo>
                  <a:pt x="1479279" y="1643242"/>
                  <a:pt x="1440736" y="1657027"/>
                  <a:pt x="1421176" y="1663546"/>
                </a:cubicBezTo>
                <a:cubicBezTo>
                  <a:pt x="1410159" y="1670891"/>
                  <a:pt x="1399969" y="1679659"/>
                  <a:pt x="1388126" y="1685580"/>
                </a:cubicBezTo>
                <a:cubicBezTo>
                  <a:pt x="1377739" y="1690774"/>
                  <a:pt x="1364738" y="1690155"/>
                  <a:pt x="1355075" y="1696597"/>
                </a:cubicBezTo>
                <a:cubicBezTo>
                  <a:pt x="1342112" y="1705239"/>
                  <a:pt x="1334323" y="1720083"/>
                  <a:pt x="1322025" y="1729648"/>
                </a:cubicBezTo>
                <a:cubicBezTo>
                  <a:pt x="1301122" y="1745906"/>
                  <a:pt x="1255923" y="1773715"/>
                  <a:pt x="1255923" y="1773715"/>
                </a:cubicBezTo>
                <a:cubicBezTo>
                  <a:pt x="1241234" y="1751681"/>
                  <a:pt x="1218279" y="1733304"/>
                  <a:pt x="1211856" y="1707614"/>
                </a:cubicBezTo>
                <a:cubicBezTo>
                  <a:pt x="1195206" y="1641015"/>
                  <a:pt x="1205627" y="1677909"/>
                  <a:pt x="1178805" y="1597445"/>
                </a:cubicBezTo>
                <a:cubicBezTo>
                  <a:pt x="1175133" y="1586428"/>
                  <a:pt x="1174229" y="1574057"/>
                  <a:pt x="1167788" y="1564395"/>
                </a:cubicBezTo>
                <a:cubicBezTo>
                  <a:pt x="1102973" y="1467168"/>
                  <a:pt x="1202389" y="1622579"/>
                  <a:pt x="1123721" y="1465243"/>
                </a:cubicBezTo>
                <a:cubicBezTo>
                  <a:pt x="1096494" y="1410788"/>
                  <a:pt x="1106881" y="1436755"/>
                  <a:pt x="1090670" y="1388125"/>
                </a:cubicBezTo>
                <a:cubicBezTo>
                  <a:pt x="1094342" y="1274284"/>
                  <a:pt x="1095369" y="1160327"/>
                  <a:pt x="1101687" y="1046602"/>
                </a:cubicBezTo>
                <a:cubicBezTo>
                  <a:pt x="1102402" y="1033737"/>
                  <a:pt x="1118894" y="963539"/>
                  <a:pt x="1123721" y="947450"/>
                </a:cubicBezTo>
                <a:cubicBezTo>
                  <a:pt x="1130395" y="925204"/>
                  <a:pt x="1138410" y="903383"/>
                  <a:pt x="1145755" y="881349"/>
                </a:cubicBezTo>
                <a:lnTo>
                  <a:pt x="1156772" y="848298"/>
                </a:lnTo>
                <a:cubicBezTo>
                  <a:pt x="1149987" y="739737"/>
                  <a:pt x="1158702" y="707841"/>
                  <a:pt x="1134738" y="627961"/>
                </a:cubicBezTo>
                <a:cubicBezTo>
                  <a:pt x="1128064" y="605715"/>
                  <a:pt x="1125587" y="581185"/>
                  <a:pt x="1112704" y="561860"/>
                </a:cubicBezTo>
                <a:cubicBezTo>
                  <a:pt x="1105359" y="550843"/>
                  <a:pt x="1101009" y="537081"/>
                  <a:pt x="1090670" y="528809"/>
                </a:cubicBezTo>
                <a:cubicBezTo>
                  <a:pt x="1081602" y="521555"/>
                  <a:pt x="1068637" y="521464"/>
                  <a:pt x="1057620" y="517792"/>
                </a:cubicBezTo>
                <a:cubicBezTo>
                  <a:pt x="1042931" y="521464"/>
                  <a:pt x="1026150" y="520410"/>
                  <a:pt x="1013552" y="528809"/>
                </a:cubicBezTo>
                <a:cubicBezTo>
                  <a:pt x="991105" y="543774"/>
                  <a:pt x="973832" y="614921"/>
                  <a:pt x="969485" y="627961"/>
                </a:cubicBezTo>
                <a:lnTo>
                  <a:pt x="958468" y="661012"/>
                </a:lnTo>
                <a:cubicBezTo>
                  <a:pt x="954796" y="672029"/>
                  <a:pt x="950267" y="682796"/>
                  <a:pt x="947451" y="694062"/>
                </a:cubicBezTo>
                <a:lnTo>
                  <a:pt x="936434" y="738130"/>
                </a:lnTo>
                <a:cubicBezTo>
                  <a:pt x="940106" y="910727"/>
                  <a:pt x="938377" y="1083524"/>
                  <a:pt x="947451" y="1255922"/>
                </a:cubicBezTo>
                <a:cubicBezTo>
                  <a:pt x="948267" y="1271428"/>
                  <a:pt x="970181" y="1374035"/>
                  <a:pt x="980502" y="1410159"/>
                </a:cubicBezTo>
                <a:cubicBezTo>
                  <a:pt x="983692" y="1421325"/>
                  <a:pt x="989241" y="1431822"/>
                  <a:pt x="991518" y="1443209"/>
                </a:cubicBezTo>
                <a:cubicBezTo>
                  <a:pt x="1000279" y="1487017"/>
                  <a:pt x="1013552" y="1575412"/>
                  <a:pt x="1013552" y="1575412"/>
                </a:cubicBezTo>
                <a:cubicBezTo>
                  <a:pt x="1009880" y="1656202"/>
                  <a:pt x="1018396" y="1738480"/>
                  <a:pt x="1002535" y="1817783"/>
                </a:cubicBezTo>
                <a:cubicBezTo>
                  <a:pt x="999938" y="1830766"/>
                  <a:pt x="978847" y="1805112"/>
                  <a:pt x="969485" y="1795749"/>
                </a:cubicBezTo>
                <a:cubicBezTo>
                  <a:pt x="896047" y="1722309"/>
                  <a:pt x="1002527" y="1799414"/>
                  <a:pt x="914400" y="1740665"/>
                </a:cubicBezTo>
                <a:cubicBezTo>
                  <a:pt x="910728" y="1729648"/>
                  <a:pt x="911595" y="1715826"/>
                  <a:pt x="903384" y="1707614"/>
                </a:cubicBezTo>
                <a:cubicBezTo>
                  <a:pt x="891771" y="1696001"/>
                  <a:pt x="874565" y="1691679"/>
                  <a:pt x="859316" y="1685580"/>
                </a:cubicBezTo>
                <a:cubicBezTo>
                  <a:pt x="814606" y="1667696"/>
                  <a:pt x="792437" y="1663352"/>
                  <a:pt x="749147" y="1652530"/>
                </a:cubicBezTo>
                <a:cubicBezTo>
                  <a:pt x="738130" y="1645185"/>
                  <a:pt x="728196" y="1635874"/>
                  <a:pt x="716097" y="1630496"/>
                </a:cubicBezTo>
                <a:cubicBezTo>
                  <a:pt x="668970" y="1609550"/>
                  <a:pt x="650794" y="1610264"/>
                  <a:pt x="605928" y="1597445"/>
                </a:cubicBezTo>
                <a:cubicBezTo>
                  <a:pt x="526887" y="1574862"/>
                  <a:pt x="629780" y="1597807"/>
                  <a:pt x="517793" y="1575412"/>
                </a:cubicBezTo>
                <a:cubicBezTo>
                  <a:pt x="473119" y="1582857"/>
                  <a:pt x="448715" y="1585118"/>
                  <a:pt x="407625" y="1597445"/>
                </a:cubicBezTo>
                <a:cubicBezTo>
                  <a:pt x="385379" y="1604119"/>
                  <a:pt x="341523" y="1619479"/>
                  <a:pt x="341523" y="1619479"/>
                </a:cubicBezTo>
                <a:cubicBezTo>
                  <a:pt x="319489" y="1641513"/>
                  <a:pt x="292707" y="1659653"/>
                  <a:pt x="275422" y="1685580"/>
                </a:cubicBezTo>
                <a:cubicBezTo>
                  <a:pt x="268077" y="1696597"/>
                  <a:pt x="263353" y="1709912"/>
                  <a:pt x="253388" y="1718631"/>
                </a:cubicBezTo>
                <a:cubicBezTo>
                  <a:pt x="233459" y="1736069"/>
                  <a:pt x="187287" y="1762698"/>
                  <a:pt x="187287" y="1762698"/>
                </a:cubicBezTo>
                <a:cubicBezTo>
                  <a:pt x="172598" y="1759026"/>
                  <a:pt x="155818" y="1760080"/>
                  <a:pt x="143220" y="1751681"/>
                </a:cubicBezTo>
                <a:cubicBezTo>
                  <a:pt x="132203" y="1744337"/>
                  <a:pt x="126564" y="1730730"/>
                  <a:pt x="121186" y="1718631"/>
                </a:cubicBezTo>
                <a:cubicBezTo>
                  <a:pt x="60928" y="1583053"/>
                  <a:pt x="126583" y="1710992"/>
                  <a:pt x="88135" y="1608462"/>
                </a:cubicBezTo>
                <a:cubicBezTo>
                  <a:pt x="82369" y="1593085"/>
                  <a:pt x="72571" y="1579490"/>
                  <a:pt x="66102" y="1564395"/>
                </a:cubicBezTo>
                <a:cubicBezTo>
                  <a:pt x="61528" y="1553721"/>
                  <a:pt x="58757" y="1542361"/>
                  <a:pt x="55085" y="1531344"/>
                </a:cubicBezTo>
                <a:cubicBezTo>
                  <a:pt x="51413" y="1505638"/>
                  <a:pt x="48713" y="1479774"/>
                  <a:pt x="44068" y="1454226"/>
                </a:cubicBezTo>
                <a:cubicBezTo>
                  <a:pt x="41359" y="1439329"/>
                  <a:pt x="35841" y="1425041"/>
                  <a:pt x="33051" y="1410159"/>
                </a:cubicBezTo>
                <a:cubicBezTo>
                  <a:pt x="2267" y="1245979"/>
                  <a:pt x="26923" y="1325673"/>
                  <a:pt x="0" y="1244906"/>
                </a:cubicBezTo>
                <a:cubicBezTo>
                  <a:pt x="3672" y="1175132"/>
                  <a:pt x="3301" y="1105028"/>
                  <a:pt x="11017" y="1035585"/>
                </a:cubicBezTo>
                <a:cubicBezTo>
                  <a:pt x="19283" y="961189"/>
                  <a:pt x="29834" y="966590"/>
                  <a:pt x="44068" y="914400"/>
                </a:cubicBezTo>
                <a:cubicBezTo>
                  <a:pt x="52036" y="885185"/>
                  <a:pt x="49305" y="851462"/>
                  <a:pt x="66102" y="826265"/>
                </a:cubicBezTo>
                <a:cubicBezTo>
                  <a:pt x="80791" y="804231"/>
                  <a:pt x="101795" y="785285"/>
                  <a:pt x="110169" y="760163"/>
                </a:cubicBezTo>
                <a:cubicBezTo>
                  <a:pt x="113841" y="749146"/>
                  <a:pt x="115993" y="737500"/>
                  <a:pt x="121186" y="727113"/>
                </a:cubicBezTo>
                <a:cubicBezTo>
                  <a:pt x="136525" y="696436"/>
                  <a:pt x="151905" y="685377"/>
                  <a:pt x="176270" y="661012"/>
                </a:cubicBezTo>
                <a:cubicBezTo>
                  <a:pt x="195631" y="602929"/>
                  <a:pt x="174491" y="649925"/>
                  <a:pt x="220338" y="594910"/>
                </a:cubicBezTo>
                <a:cubicBezTo>
                  <a:pt x="228814" y="584738"/>
                  <a:pt x="232407" y="570579"/>
                  <a:pt x="242372" y="561860"/>
                </a:cubicBezTo>
                <a:cubicBezTo>
                  <a:pt x="267437" y="539928"/>
                  <a:pt x="318710" y="510257"/>
                  <a:pt x="352540" y="495759"/>
                </a:cubicBezTo>
                <a:cubicBezTo>
                  <a:pt x="363214" y="491185"/>
                  <a:pt x="374574" y="488414"/>
                  <a:pt x="385591" y="484742"/>
                </a:cubicBezTo>
                <a:lnTo>
                  <a:pt x="451692" y="440674"/>
                </a:lnTo>
                <a:lnTo>
                  <a:pt x="484743" y="418640"/>
                </a:lnTo>
                <a:cubicBezTo>
                  <a:pt x="492087" y="407623"/>
                  <a:pt x="497414" y="394952"/>
                  <a:pt x="506776" y="385590"/>
                </a:cubicBezTo>
                <a:cubicBezTo>
                  <a:pt x="573006" y="319360"/>
                  <a:pt x="513397" y="436251"/>
                  <a:pt x="605928" y="297455"/>
                </a:cubicBezTo>
                <a:cubicBezTo>
                  <a:pt x="613273" y="286438"/>
                  <a:pt x="622584" y="276504"/>
                  <a:pt x="627962" y="264404"/>
                </a:cubicBezTo>
                <a:cubicBezTo>
                  <a:pt x="637395" y="243180"/>
                  <a:pt x="649996" y="198303"/>
                  <a:pt x="649996" y="198303"/>
                </a:cubicBezTo>
                <a:lnTo>
                  <a:pt x="661012" y="0"/>
                </a:lnTo>
                <a:close/>
              </a:path>
            </a:pathLst>
          </a:custGeom>
          <a:blipFill>
            <a:blip r:embed="rId3"/>
            <a:tile tx="0" ty="0" sx="100000" sy="100000" flip="none" algn="tl"/>
          </a:blip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342900" marR="0" lvl="0" indent="-342900" algn="l" defTabSz="914400" rtl="0" eaLnBrk="1" fontAlgn="base" latinLnBrk="0" hangingPunct="1">
              <a:lnSpc>
                <a:spcPct val="100000"/>
              </a:lnSpc>
              <a:spcBef>
                <a:spcPct val="20000"/>
              </a:spcBef>
              <a:spcAft>
                <a:spcPct val="0"/>
              </a:spcAft>
              <a:buClr>
                <a:srgbClr val="66CCFF"/>
              </a:buClr>
              <a:buSzPct val="65000"/>
              <a:buFont typeface="Wingdings" pitchFamily="2" charset="2"/>
              <a:buChar char="n"/>
              <a:tabLst/>
              <a:defRPr/>
            </a:pPr>
            <a:endParaRPr kumimoji="0" lang="en-US" sz="9600" b="0" i="0" u="none" strike="noStrike" kern="1200" cap="none" spc="0" normalizeH="0" baseline="0" noProof="0">
              <a:ln>
                <a:noFill/>
              </a:ln>
              <a:solidFill>
                <a:srgbClr val="FFFFFF"/>
              </a:solidFill>
              <a:effectLst>
                <a:outerShdw blurRad="38100" dist="38100" dir="2700000" algn="tl">
                  <a:srgbClr val="000000">
                    <a:alpha val="43137"/>
                  </a:srgbClr>
                </a:outerShdw>
              </a:effectLst>
              <a:uLnTx/>
              <a:uFillTx/>
              <a:latin typeface="Tahoma" pitchFamily="34" charset="0"/>
              <a:ea typeface="+mn-ea"/>
              <a:cs typeface="+mn-cs"/>
            </a:endParaRPr>
          </a:p>
        </p:txBody>
      </p:sp>
    </p:spTree>
    <p:extLst>
      <p:ext uri="{BB962C8B-B14F-4D97-AF65-F5344CB8AC3E}">
        <p14:creationId xmlns:p14="http://schemas.microsoft.com/office/powerpoint/2010/main" val="1823122347"/>
      </p:ext>
    </p:extLst>
  </p:cSld>
  <p:clrMapOvr>
    <a:masterClrMapping/>
  </p:clrMapOvr>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003" name="Rectangle 3"/>
          <p:cNvSpPr>
            <a:spLocks noGrp="1" noChangeArrowheads="1"/>
          </p:cNvSpPr>
          <p:nvPr>
            <p:ph type="body" idx="1"/>
          </p:nvPr>
        </p:nvSpPr>
        <p:spPr>
          <a:xfrm>
            <a:off x="228600" y="152400"/>
            <a:ext cx="8458200" cy="5943600"/>
          </a:xfrm>
        </p:spPr>
        <p:txBody>
          <a:bodyPr/>
          <a:lstStyle/>
          <a:p>
            <a:pPr eaLnBrk="1" hangingPunct="1"/>
            <a:r>
              <a:rPr lang="en-US" dirty="0"/>
              <a:t>This type of allele always shows up in the organism when the allele is present.</a:t>
            </a:r>
          </a:p>
          <a:p>
            <a:pPr lvl="1" eaLnBrk="1" hangingPunct="1"/>
            <a:r>
              <a:rPr lang="en-US" dirty="0">
                <a:solidFill>
                  <a:srgbClr val="FF99FF"/>
                </a:solidFill>
              </a:rPr>
              <a:t>A.) </a:t>
            </a:r>
            <a:r>
              <a:rPr lang="en-US" dirty="0">
                <a:solidFill>
                  <a:schemeClr val="bg1"/>
                </a:solidFill>
              </a:rPr>
              <a:t>Recessive</a:t>
            </a:r>
          </a:p>
          <a:p>
            <a:pPr lvl="1" eaLnBrk="1" hangingPunct="1"/>
            <a:r>
              <a:rPr lang="en-US" dirty="0">
                <a:solidFill>
                  <a:srgbClr val="0099CC"/>
                </a:solidFill>
              </a:rPr>
              <a:t>B.) </a:t>
            </a:r>
            <a:r>
              <a:rPr lang="en-US" dirty="0">
                <a:solidFill>
                  <a:schemeClr val="bg1"/>
                </a:solidFill>
              </a:rPr>
              <a:t>Dominant</a:t>
            </a:r>
          </a:p>
          <a:p>
            <a:pPr lvl="1" eaLnBrk="1" hangingPunct="1"/>
            <a:r>
              <a:rPr lang="en-US" dirty="0">
                <a:solidFill>
                  <a:srgbClr val="9900FF"/>
                </a:solidFill>
              </a:rPr>
              <a:t>C.) </a:t>
            </a:r>
            <a:r>
              <a:rPr lang="en-US" dirty="0">
                <a:solidFill>
                  <a:schemeClr val="bg1"/>
                </a:solidFill>
              </a:rPr>
              <a:t>Heterozygous</a:t>
            </a:r>
          </a:p>
          <a:p>
            <a:pPr lvl="1" eaLnBrk="1" hangingPunct="1"/>
            <a:r>
              <a:rPr lang="en-US" dirty="0">
                <a:solidFill>
                  <a:srgbClr val="FF00FF"/>
                </a:solidFill>
              </a:rPr>
              <a:t>D.) </a:t>
            </a:r>
            <a:r>
              <a:rPr lang="en-US" dirty="0">
                <a:solidFill>
                  <a:schemeClr val="bg1"/>
                </a:solidFill>
              </a:rPr>
              <a:t>Incomplete</a:t>
            </a:r>
          </a:p>
          <a:p>
            <a:pPr lvl="1" eaLnBrk="1" hangingPunct="1"/>
            <a:r>
              <a:rPr lang="en-US" dirty="0">
                <a:solidFill>
                  <a:srgbClr val="99FFCC"/>
                </a:solidFill>
              </a:rPr>
              <a:t>E.) </a:t>
            </a:r>
            <a:r>
              <a:rPr lang="en-US" dirty="0" err="1">
                <a:solidFill>
                  <a:schemeClr val="bg1"/>
                </a:solidFill>
              </a:rPr>
              <a:t>Mendellion</a:t>
            </a:r>
            <a:r>
              <a:rPr lang="en-US" dirty="0">
                <a:solidFill>
                  <a:schemeClr val="bg1"/>
                </a:solidFill>
              </a:rPr>
              <a:t> Allele</a:t>
            </a:r>
          </a:p>
        </p:txBody>
      </p:sp>
      <p:pic>
        <p:nvPicPr>
          <p:cNvPr id="128004" name="Picture 5" descr="basicpunnetsquar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00" y="1371600"/>
            <a:ext cx="4267200" cy="4876800"/>
          </a:xfrm>
          <a:prstGeom prst="rect">
            <a:avLst/>
          </a:prstGeom>
          <a:noFill/>
          <a:ln w="76200">
            <a:solidFill>
              <a:srgbClr val="9900FF"/>
            </a:solidFill>
            <a:miter lim="800000"/>
            <a:headEnd/>
            <a:tailEnd/>
          </a:ln>
          <a:extLst>
            <a:ext uri="{909E8E84-426E-40DD-AFC4-6F175D3DCCD1}">
              <a14:hiddenFill xmlns:a14="http://schemas.microsoft.com/office/drawing/2010/main">
                <a:solidFill>
                  <a:srgbClr val="FFFFFF"/>
                </a:solidFill>
              </a14:hiddenFill>
            </a:ext>
          </a:extLst>
        </p:spPr>
      </p:pic>
      <p:sp>
        <p:nvSpPr>
          <p:cNvPr id="128005" name="Rectangle 9"/>
          <p:cNvSpPr>
            <a:spLocks noChangeArrowheads="1"/>
          </p:cNvSpPr>
          <p:nvPr/>
        </p:nvSpPr>
        <p:spPr bwMode="auto">
          <a:xfrm>
            <a:off x="5715000" y="6629400"/>
            <a:ext cx="3124200" cy="214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p>
            <a:pPr marL="342900" marR="0" lvl="0" indent="-342900" algn="r" defTabSz="914400" rtl="0" eaLnBrk="1" fontAlgn="base" latinLnBrk="0" hangingPunct="1">
              <a:lnSpc>
                <a:spcPct val="100000"/>
              </a:lnSpc>
              <a:spcBef>
                <a:spcPct val="20000"/>
              </a:spcBef>
              <a:spcAft>
                <a:spcPct val="0"/>
              </a:spcAft>
              <a:buClr>
                <a:srgbClr val="66CCFF"/>
              </a:buClr>
              <a:buSzPct val="65000"/>
              <a:buFont typeface="Wingdings" pitchFamily="2" charset="2"/>
              <a:buNone/>
              <a:tabLst/>
              <a:defRPr/>
            </a:pPr>
            <a:r>
              <a:rPr kumimoji="0" lang="en-US" sz="800" b="1" i="0" u="none" strike="noStrike" kern="1200" cap="none" spc="0" normalizeH="0" baseline="0" noProof="0" dirty="0">
                <a:ln>
                  <a:noFill/>
                </a:ln>
                <a:solidFill>
                  <a:srgbClr val="FFFFFF"/>
                </a:solidFill>
                <a:effectLst/>
                <a:uLnTx/>
                <a:uFillTx/>
                <a:latin typeface="Verdana" pitchFamily="34" charset="0"/>
                <a:ea typeface="+mn-ea"/>
                <a:cs typeface="+mn-cs"/>
              </a:rPr>
              <a:t>Copyright © 2024 </a:t>
            </a:r>
            <a:r>
              <a:rPr kumimoji="0" lang="en-US" sz="800" b="1" i="0" u="none" strike="noStrike" kern="1200" cap="none" spc="0" normalizeH="0" baseline="0" noProof="0" dirty="0" err="1">
                <a:ln>
                  <a:noFill/>
                </a:ln>
                <a:solidFill>
                  <a:srgbClr val="FFFFFF"/>
                </a:solidFill>
                <a:effectLst/>
                <a:uLnTx/>
                <a:uFillTx/>
                <a:latin typeface="Verdana" pitchFamily="34" charset="0"/>
                <a:ea typeface="+mn-ea"/>
                <a:cs typeface="+mn-cs"/>
              </a:rPr>
              <a:t>SlideSpark</a:t>
            </a:r>
            <a:r>
              <a:rPr kumimoji="0" lang="en-US" sz="800" b="1" i="0" u="none" strike="noStrike" kern="1200" cap="none" spc="0" normalizeH="0" baseline="0" noProof="0" dirty="0">
                <a:ln>
                  <a:noFill/>
                </a:ln>
                <a:solidFill>
                  <a:srgbClr val="FFFFFF"/>
                </a:solidFill>
                <a:effectLst/>
                <a:uLnTx/>
                <a:uFillTx/>
                <a:latin typeface="Verdana" pitchFamily="34" charset="0"/>
                <a:ea typeface="+mn-ea"/>
                <a:cs typeface="+mn-cs"/>
              </a:rPr>
              <a:t> .LLC</a:t>
            </a:r>
          </a:p>
        </p:txBody>
      </p:sp>
      <p:sp>
        <p:nvSpPr>
          <p:cNvPr id="2" name="Rectangle 1"/>
          <p:cNvSpPr/>
          <p:nvPr/>
        </p:nvSpPr>
        <p:spPr>
          <a:xfrm>
            <a:off x="304800" y="4953000"/>
            <a:ext cx="968535" cy="1569660"/>
          </a:xfrm>
          <a:prstGeom prst="rect">
            <a:avLst/>
          </a:prstGeom>
          <a:noFill/>
        </p:spPr>
        <p:txBody>
          <a:bodyPr wrap="none" lIns="91440" tIns="45720" rIns="91440" bIns="45720">
            <a:spAutoFit/>
          </a:bodyPr>
          <a:lstStyle/>
          <a:p>
            <a:pPr marL="0" marR="0" lvl="0" indent="0" algn="ctr" defTabSz="914400" rtl="0" eaLnBrk="1" fontAlgn="base" latinLnBrk="0" hangingPunct="1">
              <a:lnSpc>
                <a:spcPct val="100000"/>
              </a:lnSpc>
              <a:spcBef>
                <a:spcPct val="20000"/>
              </a:spcBef>
              <a:spcAft>
                <a:spcPct val="0"/>
              </a:spcAft>
              <a:buClr>
                <a:srgbClr val="66CCFF"/>
              </a:buClr>
              <a:buSzPct val="65000"/>
              <a:buFont typeface="Wingdings" pitchFamily="2" charset="2"/>
              <a:buNone/>
              <a:tabLst/>
              <a:defRPr/>
            </a:pPr>
            <a:r>
              <a:rPr kumimoji="0" lang="en-US" sz="9600" b="1" i="0" u="none" strike="noStrike" kern="1200" cap="none" spc="0" normalizeH="0" baseline="0" noProof="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uLnTx/>
                <a:uFillTx/>
                <a:latin typeface="Tahoma" pitchFamily="34" charset="0"/>
                <a:ea typeface="+mn-ea"/>
                <a:cs typeface="+mn-cs"/>
              </a:rPr>
              <a:t>9</a:t>
            </a:r>
          </a:p>
        </p:txBody>
      </p:sp>
    </p:spTree>
    <p:extLst>
      <p:ext uri="{BB962C8B-B14F-4D97-AF65-F5344CB8AC3E}">
        <p14:creationId xmlns:p14="http://schemas.microsoft.com/office/powerpoint/2010/main" val="202991293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7" name="Rectangle 3"/>
          <p:cNvSpPr>
            <a:spLocks noGrp="1" noChangeArrowheads="1"/>
          </p:cNvSpPr>
          <p:nvPr>
            <p:ph type="body" idx="1"/>
          </p:nvPr>
        </p:nvSpPr>
        <p:spPr>
          <a:xfrm>
            <a:off x="152400" y="228600"/>
            <a:ext cx="8229600" cy="5562600"/>
          </a:xfrm>
        </p:spPr>
        <p:txBody>
          <a:bodyPr/>
          <a:lstStyle/>
          <a:p>
            <a:pPr eaLnBrk="1" hangingPunct="1"/>
            <a:r>
              <a:rPr lang="en-US" dirty="0"/>
              <a:t>This is the term for when organisms pass traits from parents to offspring.</a:t>
            </a:r>
          </a:p>
          <a:p>
            <a:pPr lvl="1" eaLnBrk="1" hangingPunct="1"/>
            <a:r>
              <a:rPr lang="en-US" dirty="0">
                <a:solidFill>
                  <a:srgbClr val="FF99FF"/>
                </a:solidFill>
              </a:rPr>
              <a:t>A.) Genetics</a:t>
            </a:r>
          </a:p>
          <a:p>
            <a:pPr lvl="1" eaLnBrk="1" hangingPunct="1"/>
            <a:r>
              <a:rPr lang="en-US" dirty="0">
                <a:solidFill>
                  <a:srgbClr val="0099CC"/>
                </a:solidFill>
              </a:rPr>
              <a:t>B.) </a:t>
            </a:r>
            <a:r>
              <a:rPr lang="en-US" dirty="0" err="1">
                <a:solidFill>
                  <a:srgbClr val="0099CC"/>
                </a:solidFill>
              </a:rPr>
              <a:t>Punnett</a:t>
            </a:r>
            <a:r>
              <a:rPr lang="en-US" dirty="0">
                <a:solidFill>
                  <a:srgbClr val="0099CC"/>
                </a:solidFill>
              </a:rPr>
              <a:t> Squares</a:t>
            </a:r>
          </a:p>
          <a:p>
            <a:pPr lvl="1" eaLnBrk="1" hangingPunct="1"/>
            <a:r>
              <a:rPr lang="en-US" dirty="0">
                <a:solidFill>
                  <a:srgbClr val="FF00FF"/>
                </a:solidFill>
              </a:rPr>
              <a:t>C.) </a:t>
            </a:r>
            <a:r>
              <a:rPr lang="en-US" dirty="0">
                <a:solidFill>
                  <a:schemeClr val="bg1"/>
                </a:solidFill>
              </a:rPr>
              <a:t>Alleles</a:t>
            </a:r>
          </a:p>
          <a:p>
            <a:pPr lvl="1" eaLnBrk="1" hangingPunct="1"/>
            <a:r>
              <a:rPr lang="en-US" dirty="0">
                <a:solidFill>
                  <a:srgbClr val="FFC000"/>
                </a:solidFill>
              </a:rPr>
              <a:t>D.) </a:t>
            </a:r>
            <a:r>
              <a:rPr lang="en-US" dirty="0">
                <a:solidFill>
                  <a:schemeClr val="bg1"/>
                </a:solidFill>
              </a:rPr>
              <a:t>Heredity</a:t>
            </a:r>
          </a:p>
          <a:p>
            <a:pPr lvl="1" eaLnBrk="1" hangingPunct="1"/>
            <a:r>
              <a:rPr lang="en-US" dirty="0">
                <a:solidFill>
                  <a:srgbClr val="CC99FF"/>
                </a:solidFill>
              </a:rPr>
              <a:t>E.) </a:t>
            </a:r>
            <a:r>
              <a:rPr lang="en-US" dirty="0">
                <a:solidFill>
                  <a:schemeClr val="bg1"/>
                </a:solidFill>
              </a:rPr>
              <a:t>Homozygous</a:t>
            </a:r>
            <a:r>
              <a:rPr lang="en-US" dirty="0">
                <a:solidFill>
                  <a:srgbClr val="CC99FF"/>
                </a:solidFill>
              </a:rPr>
              <a:t> </a:t>
            </a:r>
          </a:p>
        </p:txBody>
      </p:sp>
      <p:sp>
        <p:nvSpPr>
          <p:cNvPr id="77829" name="Rectangle 9"/>
          <p:cNvSpPr>
            <a:spLocks noChangeArrowheads="1"/>
          </p:cNvSpPr>
          <p:nvPr/>
        </p:nvSpPr>
        <p:spPr bwMode="auto">
          <a:xfrm>
            <a:off x="5715000" y="6629400"/>
            <a:ext cx="3124200" cy="214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p>
            <a:pPr marL="342900" indent="-342900" algn="r">
              <a:buFont typeface="Wingdings" pitchFamily="2" charset="2"/>
              <a:buNone/>
            </a:pPr>
            <a:r>
              <a:rPr lang="en-US" sz="800" b="1" dirty="0">
                <a:effectLst/>
                <a:latin typeface="Verdana" pitchFamily="34" charset="0"/>
              </a:rPr>
              <a:t>Copyright © 2024 </a:t>
            </a:r>
            <a:r>
              <a:rPr lang="en-US" sz="800" b="1" dirty="0" err="1">
                <a:effectLst/>
                <a:latin typeface="Verdana" pitchFamily="34" charset="0"/>
              </a:rPr>
              <a:t>SlideSpark</a:t>
            </a:r>
            <a:r>
              <a:rPr lang="en-US" sz="800" b="1" dirty="0">
                <a:effectLst/>
                <a:latin typeface="Verdana" pitchFamily="34" charset="0"/>
              </a:rPr>
              <a:t> .LLC</a:t>
            </a:r>
          </a:p>
        </p:txBody>
      </p:sp>
      <p:pic>
        <p:nvPicPr>
          <p:cNvPr id="5"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rot="3620336">
            <a:off x="5076533" y="98198"/>
            <a:ext cx="2339682" cy="72565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pic>
        <p:nvPicPr>
          <p:cNvPr id="6" name="Picture 5" descr="heredity"/>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6881" y="3962400"/>
            <a:ext cx="8834719" cy="26670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2" name="Rectangle 1"/>
          <p:cNvSpPr/>
          <p:nvPr/>
        </p:nvSpPr>
        <p:spPr>
          <a:xfrm>
            <a:off x="8051418" y="129570"/>
            <a:ext cx="968535" cy="1569660"/>
          </a:xfrm>
          <a:prstGeom prst="rect">
            <a:avLst/>
          </a:prstGeom>
          <a:noFill/>
        </p:spPr>
        <p:txBody>
          <a:bodyPr wrap="none" lIns="91440" tIns="45720" rIns="91440" bIns="45720">
            <a:spAutoFit/>
          </a:bodyPr>
          <a:lstStyle/>
          <a:p>
            <a:pPr algn="ctr">
              <a:buNone/>
            </a:pPr>
            <a:r>
              <a:rPr lang="en-US" b="1" cap="none" spc="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2</a:t>
            </a:r>
          </a:p>
        </p:txBody>
      </p:sp>
    </p:spTree>
    <p:extLst>
      <p:ext uri="{BB962C8B-B14F-4D97-AF65-F5344CB8AC3E}">
        <p14:creationId xmlns:p14="http://schemas.microsoft.com/office/powerpoint/2010/main" val="598424844"/>
      </p:ext>
    </p:extLst>
  </p:cSld>
  <p:clrMapOvr>
    <a:masterClrMapping/>
  </p:clrMapOvr>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003" name="Rectangle 3"/>
          <p:cNvSpPr>
            <a:spLocks noGrp="1" noChangeArrowheads="1"/>
          </p:cNvSpPr>
          <p:nvPr>
            <p:ph type="body" idx="1"/>
          </p:nvPr>
        </p:nvSpPr>
        <p:spPr>
          <a:xfrm>
            <a:off x="228600" y="152400"/>
            <a:ext cx="8458200" cy="5943600"/>
          </a:xfrm>
        </p:spPr>
        <p:txBody>
          <a:bodyPr/>
          <a:lstStyle/>
          <a:p>
            <a:pPr eaLnBrk="1" hangingPunct="1"/>
            <a:r>
              <a:rPr lang="en-US" dirty="0"/>
              <a:t>This type of allele always shows up in the organism when the allele is present.</a:t>
            </a:r>
          </a:p>
          <a:p>
            <a:pPr lvl="1" eaLnBrk="1" hangingPunct="1"/>
            <a:r>
              <a:rPr lang="en-US" dirty="0">
                <a:solidFill>
                  <a:srgbClr val="FF99FF"/>
                </a:solidFill>
              </a:rPr>
              <a:t>A.) Recessive</a:t>
            </a:r>
          </a:p>
          <a:p>
            <a:pPr lvl="1" eaLnBrk="1" hangingPunct="1"/>
            <a:r>
              <a:rPr lang="en-US" dirty="0">
                <a:solidFill>
                  <a:srgbClr val="0099CC"/>
                </a:solidFill>
              </a:rPr>
              <a:t>B.) </a:t>
            </a:r>
            <a:r>
              <a:rPr lang="en-US" dirty="0">
                <a:solidFill>
                  <a:schemeClr val="bg1"/>
                </a:solidFill>
              </a:rPr>
              <a:t>Dominant</a:t>
            </a:r>
          </a:p>
          <a:p>
            <a:pPr lvl="1" eaLnBrk="1" hangingPunct="1"/>
            <a:r>
              <a:rPr lang="en-US" dirty="0">
                <a:solidFill>
                  <a:srgbClr val="9900FF"/>
                </a:solidFill>
              </a:rPr>
              <a:t>C.) </a:t>
            </a:r>
            <a:r>
              <a:rPr lang="en-US" dirty="0">
                <a:solidFill>
                  <a:schemeClr val="bg1"/>
                </a:solidFill>
              </a:rPr>
              <a:t>Heterozygous</a:t>
            </a:r>
          </a:p>
          <a:p>
            <a:pPr lvl="1" eaLnBrk="1" hangingPunct="1"/>
            <a:r>
              <a:rPr lang="en-US" dirty="0">
                <a:solidFill>
                  <a:srgbClr val="FF00FF"/>
                </a:solidFill>
              </a:rPr>
              <a:t>D.) </a:t>
            </a:r>
            <a:r>
              <a:rPr lang="en-US" dirty="0">
                <a:solidFill>
                  <a:schemeClr val="bg1"/>
                </a:solidFill>
              </a:rPr>
              <a:t>Incomplete</a:t>
            </a:r>
          </a:p>
          <a:p>
            <a:pPr lvl="1" eaLnBrk="1" hangingPunct="1"/>
            <a:r>
              <a:rPr lang="en-US" dirty="0">
                <a:solidFill>
                  <a:srgbClr val="99FFCC"/>
                </a:solidFill>
              </a:rPr>
              <a:t>E.) </a:t>
            </a:r>
            <a:r>
              <a:rPr lang="en-US" dirty="0" err="1">
                <a:solidFill>
                  <a:schemeClr val="bg1"/>
                </a:solidFill>
              </a:rPr>
              <a:t>Mendellion</a:t>
            </a:r>
            <a:r>
              <a:rPr lang="en-US" dirty="0">
                <a:solidFill>
                  <a:schemeClr val="bg1"/>
                </a:solidFill>
              </a:rPr>
              <a:t> Allele</a:t>
            </a:r>
          </a:p>
        </p:txBody>
      </p:sp>
      <p:pic>
        <p:nvPicPr>
          <p:cNvPr id="128004" name="Picture 5" descr="basicpunnetsquar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00" y="1371600"/>
            <a:ext cx="4267200" cy="4876800"/>
          </a:xfrm>
          <a:prstGeom prst="rect">
            <a:avLst/>
          </a:prstGeom>
          <a:noFill/>
          <a:ln w="76200">
            <a:solidFill>
              <a:srgbClr val="9900FF"/>
            </a:solidFill>
            <a:miter lim="800000"/>
            <a:headEnd/>
            <a:tailEnd/>
          </a:ln>
          <a:extLst>
            <a:ext uri="{909E8E84-426E-40DD-AFC4-6F175D3DCCD1}">
              <a14:hiddenFill xmlns:a14="http://schemas.microsoft.com/office/drawing/2010/main">
                <a:solidFill>
                  <a:srgbClr val="FFFFFF"/>
                </a:solidFill>
              </a14:hiddenFill>
            </a:ext>
          </a:extLst>
        </p:spPr>
      </p:pic>
      <p:sp>
        <p:nvSpPr>
          <p:cNvPr id="128005" name="Rectangle 9"/>
          <p:cNvSpPr>
            <a:spLocks noChangeArrowheads="1"/>
          </p:cNvSpPr>
          <p:nvPr/>
        </p:nvSpPr>
        <p:spPr bwMode="auto">
          <a:xfrm>
            <a:off x="5715000" y="6629400"/>
            <a:ext cx="3124200" cy="214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p>
            <a:pPr marL="342900" marR="0" lvl="0" indent="-342900" algn="r" defTabSz="914400" rtl="0" eaLnBrk="1" fontAlgn="base" latinLnBrk="0" hangingPunct="1">
              <a:lnSpc>
                <a:spcPct val="100000"/>
              </a:lnSpc>
              <a:spcBef>
                <a:spcPct val="20000"/>
              </a:spcBef>
              <a:spcAft>
                <a:spcPct val="0"/>
              </a:spcAft>
              <a:buClr>
                <a:srgbClr val="66CCFF"/>
              </a:buClr>
              <a:buSzPct val="65000"/>
              <a:buFont typeface="Wingdings" pitchFamily="2" charset="2"/>
              <a:buNone/>
              <a:tabLst/>
              <a:defRPr/>
            </a:pPr>
            <a:r>
              <a:rPr kumimoji="0" lang="en-US" sz="800" b="1" i="0" u="none" strike="noStrike" kern="1200" cap="none" spc="0" normalizeH="0" baseline="0" noProof="0" dirty="0">
                <a:ln>
                  <a:noFill/>
                </a:ln>
                <a:solidFill>
                  <a:srgbClr val="FFFFFF"/>
                </a:solidFill>
                <a:effectLst/>
                <a:uLnTx/>
                <a:uFillTx/>
                <a:latin typeface="Verdana" pitchFamily="34" charset="0"/>
                <a:ea typeface="+mn-ea"/>
                <a:cs typeface="+mn-cs"/>
              </a:rPr>
              <a:t>Copyright © 2024 </a:t>
            </a:r>
            <a:r>
              <a:rPr kumimoji="0" lang="en-US" sz="800" b="1" i="0" u="none" strike="noStrike" kern="1200" cap="none" spc="0" normalizeH="0" baseline="0" noProof="0" dirty="0" err="1">
                <a:ln>
                  <a:noFill/>
                </a:ln>
                <a:solidFill>
                  <a:srgbClr val="FFFFFF"/>
                </a:solidFill>
                <a:effectLst/>
                <a:uLnTx/>
                <a:uFillTx/>
                <a:latin typeface="Verdana" pitchFamily="34" charset="0"/>
                <a:ea typeface="+mn-ea"/>
                <a:cs typeface="+mn-cs"/>
              </a:rPr>
              <a:t>SlideSpark</a:t>
            </a:r>
            <a:r>
              <a:rPr kumimoji="0" lang="en-US" sz="800" b="1" i="0" u="none" strike="noStrike" kern="1200" cap="none" spc="0" normalizeH="0" baseline="0" noProof="0" dirty="0">
                <a:ln>
                  <a:noFill/>
                </a:ln>
                <a:solidFill>
                  <a:srgbClr val="FFFFFF"/>
                </a:solidFill>
                <a:effectLst/>
                <a:uLnTx/>
                <a:uFillTx/>
                <a:latin typeface="Verdana" pitchFamily="34" charset="0"/>
                <a:ea typeface="+mn-ea"/>
                <a:cs typeface="+mn-cs"/>
              </a:rPr>
              <a:t> .LLC</a:t>
            </a:r>
          </a:p>
        </p:txBody>
      </p:sp>
      <p:sp>
        <p:nvSpPr>
          <p:cNvPr id="2" name="Rectangle 1"/>
          <p:cNvSpPr/>
          <p:nvPr/>
        </p:nvSpPr>
        <p:spPr>
          <a:xfrm>
            <a:off x="304800" y="4953000"/>
            <a:ext cx="968535" cy="1569660"/>
          </a:xfrm>
          <a:prstGeom prst="rect">
            <a:avLst/>
          </a:prstGeom>
          <a:noFill/>
        </p:spPr>
        <p:txBody>
          <a:bodyPr wrap="none" lIns="91440" tIns="45720" rIns="91440" bIns="45720">
            <a:spAutoFit/>
          </a:bodyPr>
          <a:lstStyle/>
          <a:p>
            <a:pPr marL="0" marR="0" lvl="0" indent="0" algn="ctr" defTabSz="914400" rtl="0" eaLnBrk="1" fontAlgn="base" latinLnBrk="0" hangingPunct="1">
              <a:lnSpc>
                <a:spcPct val="100000"/>
              </a:lnSpc>
              <a:spcBef>
                <a:spcPct val="20000"/>
              </a:spcBef>
              <a:spcAft>
                <a:spcPct val="0"/>
              </a:spcAft>
              <a:buClr>
                <a:srgbClr val="66CCFF"/>
              </a:buClr>
              <a:buSzPct val="65000"/>
              <a:buFont typeface="Wingdings" pitchFamily="2" charset="2"/>
              <a:buNone/>
              <a:tabLst/>
              <a:defRPr/>
            </a:pPr>
            <a:r>
              <a:rPr kumimoji="0" lang="en-US" sz="9600" b="1" i="0" u="none" strike="noStrike" kern="1200" cap="none" spc="0" normalizeH="0" baseline="0" noProof="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uLnTx/>
                <a:uFillTx/>
                <a:latin typeface="Tahoma" pitchFamily="34" charset="0"/>
                <a:ea typeface="+mn-ea"/>
                <a:cs typeface="+mn-cs"/>
              </a:rPr>
              <a:t>9</a:t>
            </a:r>
          </a:p>
        </p:txBody>
      </p:sp>
    </p:spTree>
    <p:extLst>
      <p:ext uri="{BB962C8B-B14F-4D97-AF65-F5344CB8AC3E}">
        <p14:creationId xmlns:p14="http://schemas.microsoft.com/office/powerpoint/2010/main" val="72688975"/>
      </p:ext>
    </p:extLst>
  </p:cSld>
  <p:clrMapOvr>
    <a:masterClrMapping/>
  </p:clrMapOvr>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003" name="Rectangle 3"/>
          <p:cNvSpPr>
            <a:spLocks noGrp="1" noChangeArrowheads="1"/>
          </p:cNvSpPr>
          <p:nvPr>
            <p:ph type="body" idx="1"/>
          </p:nvPr>
        </p:nvSpPr>
        <p:spPr>
          <a:xfrm>
            <a:off x="228600" y="152400"/>
            <a:ext cx="8458200" cy="5943600"/>
          </a:xfrm>
        </p:spPr>
        <p:txBody>
          <a:bodyPr/>
          <a:lstStyle/>
          <a:p>
            <a:pPr eaLnBrk="1" hangingPunct="1"/>
            <a:r>
              <a:rPr lang="en-US" dirty="0"/>
              <a:t>This type of allele always shows up in the organism when the allele is present.</a:t>
            </a:r>
          </a:p>
          <a:p>
            <a:pPr lvl="1" eaLnBrk="1" hangingPunct="1"/>
            <a:r>
              <a:rPr lang="en-US" dirty="0">
                <a:solidFill>
                  <a:srgbClr val="FF99FF"/>
                </a:solidFill>
              </a:rPr>
              <a:t>A.) Recessive</a:t>
            </a:r>
          </a:p>
          <a:p>
            <a:pPr lvl="1" eaLnBrk="1" hangingPunct="1"/>
            <a:r>
              <a:rPr lang="en-US" dirty="0">
                <a:solidFill>
                  <a:srgbClr val="0099CC"/>
                </a:solidFill>
              </a:rPr>
              <a:t>B.) Dominant</a:t>
            </a:r>
          </a:p>
          <a:p>
            <a:pPr lvl="1" eaLnBrk="1" hangingPunct="1"/>
            <a:r>
              <a:rPr lang="en-US" dirty="0">
                <a:solidFill>
                  <a:srgbClr val="9900FF"/>
                </a:solidFill>
              </a:rPr>
              <a:t>C.) </a:t>
            </a:r>
            <a:r>
              <a:rPr lang="en-US" dirty="0">
                <a:solidFill>
                  <a:schemeClr val="bg1"/>
                </a:solidFill>
              </a:rPr>
              <a:t>Heterozygous</a:t>
            </a:r>
          </a:p>
          <a:p>
            <a:pPr lvl="1" eaLnBrk="1" hangingPunct="1"/>
            <a:r>
              <a:rPr lang="en-US" dirty="0">
                <a:solidFill>
                  <a:srgbClr val="FF00FF"/>
                </a:solidFill>
              </a:rPr>
              <a:t>D.) </a:t>
            </a:r>
            <a:r>
              <a:rPr lang="en-US" dirty="0">
                <a:solidFill>
                  <a:schemeClr val="bg1"/>
                </a:solidFill>
              </a:rPr>
              <a:t>Incomplete</a:t>
            </a:r>
          </a:p>
          <a:p>
            <a:pPr lvl="1" eaLnBrk="1" hangingPunct="1"/>
            <a:r>
              <a:rPr lang="en-US" dirty="0">
                <a:solidFill>
                  <a:srgbClr val="99FFCC"/>
                </a:solidFill>
              </a:rPr>
              <a:t>E.) </a:t>
            </a:r>
            <a:r>
              <a:rPr lang="en-US" dirty="0" err="1">
                <a:solidFill>
                  <a:schemeClr val="bg1"/>
                </a:solidFill>
              </a:rPr>
              <a:t>Mendellion</a:t>
            </a:r>
            <a:r>
              <a:rPr lang="en-US" dirty="0">
                <a:solidFill>
                  <a:schemeClr val="bg1"/>
                </a:solidFill>
              </a:rPr>
              <a:t> Allele</a:t>
            </a:r>
          </a:p>
        </p:txBody>
      </p:sp>
      <p:pic>
        <p:nvPicPr>
          <p:cNvPr id="128004" name="Picture 5" descr="basicpunnetsquar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00" y="1371600"/>
            <a:ext cx="4267200" cy="4876800"/>
          </a:xfrm>
          <a:prstGeom prst="rect">
            <a:avLst/>
          </a:prstGeom>
          <a:noFill/>
          <a:ln w="76200">
            <a:solidFill>
              <a:srgbClr val="9900FF"/>
            </a:solidFill>
            <a:miter lim="800000"/>
            <a:headEnd/>
            <a:tailEnd/>
          </a:ln>
          <a:extLst>
            <a:ext uri="{909E8E84-426E-40DD-AFC4-6F175D3DCCD1}">
              <a14:hiddenFill xmlns:a14="http://schemas.microsoft.com/office/drawing/2010/main">
                <a:solidFill>
                  <a:srgbClr val="FFFFFF"/>
                </a:solidFill>
              </a14:hiddenFill>
            </a:ext>
          </a:extLst>
        </p:spPr>
      </p:pic>
      <p:sp>
        <p:nvSpPr>
          <p:cNvPr id="128005" name="Rectangle 9"/>
          <p:cNvSpPr>
            <a:spLocks noChangeArrowheads="1"/>
          </p:cNvSpPr>
          <p:nvPr/>
        </p:nvSpPr>
        <p:spPr bwMode="auto">
          <a:xfrm>
            <a:off x="5715000" y="6629400"/>
            <a:ext cx="3124200" cy="214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p>
            <a:pPr marL="342900" marR="0" lvl="0" indent="-342900" algn="r" defTabSz="914400" rtl="0" eaLnBrk="1" fontAlgn="base" latinLnBrk="0" hangingPunct="1">
              <a:lnSpc>
                <a:spcPct val="100000"/>
              </a:lnSpc>
              <a:spcBef>
                <a:spcPct val="20000"/>
              </a:spcBef>
              <a:spcAft>
                <a:spcPct val="0"/>
              </a:spcAft>
              <a:buClr>
                <a:srgbClr val="66CCFF"/>
              </a:buClr>
              <a:buSzPct val="65000"/>
              <a:buFont typeface="Wingdings" pitchFamily="2" charset="2"/>
              <a:buNone/>
              <a:tabLst/>
              <a:defRPr/>
            </a:pPr>
            <a:r>
              <a:rPr kumimoji="0" lang="en-US" sz="800" b="1" i="0" u="none" strike="noStrike" kern="1200" cap="none" spc="0" normalizeH="0" baseline="0" noProof="0" dirty="0">
                <a:ln>
                  <a:noFill/>
                </a:ln>
                <a:solidFill>
                  <a:srgbClr val="FFFFFF"/>
                </a:solidFill>
                <a:effectLst/>
                <a:uLnTx/>
                <a:uFillTx/>
                <a:latin typeface="Verdana" pitchFamily="34" charset="0"/>
                <a:ea typeface="+mn-ea"/>
                <a:cs typeface="+mn-cs"/>
              </a:rPr>
              <a:t>Copyright © 2024 </a:t>
            </a:r>
            <a:r>
              <a:rPr kumimoji="0" lang="en-US" sz="800" b="1" i="0" u="none" strike="noStrike" kern="1200" cap="none" spc="0" normalizeH="0" baseline="0" noProof="0" dirty="0" err="1">
                <a:ln>
                  <a:noFill/>
                </a:ln>
                <a:solidFill>
                  <a:srgbClr val="FFFFFF"/>
                </a:solidFill>
                <a:effectLst/>
                <a:uLnTx/>
                <a:uFillTx/>
                <a:latin typeface="Verdana" pitchFamily="34" charset="0"/>
                <a:ea typeface="+mn-ea"/>
                <a:cs typeface="+mn-cs"/>
              </a:rPr>
              <a:t>SlideSpark</a:t>
            </a:r>
            <a:r>
              <a:rPr kumimoji="0" lang="en-US" sz="800" b="1" i="0" u="none" strike="noStrike" kern="1200" cap="none" spc="0" normalizeH="0" baseline="0" noProof="0" dirty="0">
                <a:ln>
                  <a:noFill/>
                </a:ln>
                <a:solidFill>
                  <a:srgbClr val="FFFFFF"/>
                </a:solidFill>
                <a:effectLst/>
                <a:uLnTx/>
                <a:uFillTx/>
                <a:latin typeface="Verdana" pitchFamily="34" charset="0"/>
                <a:ea typeface="+mn-ea"/>
                <a:cs typeface="+mn-cs"/>
              </a:rPr>
              <a:t> .LLC</a:t>
            </a:r>
          </a:p>
        </p:txBody>
      </p:sp>
      <p:sp>
        <p:nvSpPr>
          <p:cNvPr id="2" name="Rectangle 1"/>
          <p:cNvSpPr/>
          <p:nvPr/>
        </p:nvSpPr>
        <p:spPr>
          <a:xfrm>
            <a:off x="304800" y="4953000"/>
            <a:ext cx="968535" cy="1569660"/>
          </a:xfrm>
          <a:prstGeom prst="rect">
            <a:avLst/>
          </a:prstGeom>
          <a:noFill/>
        </p:spPr>
        <p:txBody>
          <a:bodyPr wrap="none" lIns="91440" tIns="45720" rIns="91440" bIns="45720">
            <a:spAutoFit/>
          </a:bodyPr>
          <a:lstStyle/>
          <a:p>
            <a:pPr marL="0" marR="0" lvl="0" indent="0" algn="ctr" defTabSz="914400" rtl="0" eaLnBrk="1" fontAlgn="base" latinLnBrk="0" hangingPunct="1">
              <a:lnSpc>
                <a:spcPct val="100000"/>
              </a:lnSpc>
              <a:spcBef>
                <a:spcPct val="20000"/>
              </a:spcBef>
              <a:spcAft>
                <a:spcPct val="0"/>
              </a:spcAft>
              <a:buClr>
                <a:srgbClr val="66CCFF"/>
              </a:buClr>
              <a:buSzPct val="65000"/>
              <a:buFont typeface="Wingdings" pitchFamily="2" charset="2"/>
              <a:buNone/>
              <a:tabLst/>
              <a:defRPr/>
            </a:pPr>
            <a:r>
              <a:rPr kumimoji="0" lang="en-US" sz="9600" b="1" i="0" u="none" strike="noStrike" kern="1200" cap="none" spc="0" normalizeH="0" baseline="0" noProof="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uLnTx/>
                <a:uFillTx/>
                <a:latin typeface="Tahoma" pitchFamily="34" charset="0"/>
                <a:ea typeface="+mn-ea"/>
                <a:cs typeface="+mn-cs"/>
              </a:rPr>
              <a:t>9</a:t>
            </a:r>
          </a:p>
        </p:txBody>
      </p:sp>
    </p:spTree>
    <p:extLst>
      <p:ext uri="{BB962C8B-B14F-4D97-AF65-F5344CB8AC3E}">
        <p14:creationId xmlns:p14="http://schemas.microsoft.com/office/powerpoint/2010/main" val="2238948037"/>
      </p:ext>
    </p:extLst>
  </p:cSld>
  <p:clrMapOvr>
    <a:masterClrMapping/>
  </p:clrMapOvr>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003" name="Rectangle 3"/>
          <p:cNvSpPr>
            <a:spLocks noGrp="1" noChangeArrowheads="1"/>
          </p:cNvSpPr>
          <p:nvPr>
            <p:ph type="body" idx="1"/>
          </p:nvPr>
        </p:nvSpPr>
        <p:spPr>
          <a:xfrm>
            <a:off x="228600" y="152400"/>
            <a:ext cx="8458200" cy="5943600"/>
          </a:xfrm>
        </p:spPr>
        <p:txBody>
          <a:bodyPr/>
          <a:lstStyle/>
          <a:p>
            <a:pPr eaLnBrk="1" hangingPunct="1"/>
            <a:r>
              <a:rPr lang="en-US" dirty="0"/>
              <a:t>This type of allele always shows up in the organism when the allele is present.</a:t>
            </a:r>
          </a:p>
          <a:p>
            <a:pPr lvl="1" eaLnBrk="1" hangingPunct="1"/>
            <a:r>
              <a:rPr lang="en-US" dirty="0">
                <a:solidFill>
                  <a:srgbClr val="FF99FF"/>
                </a:solidFill>
              </a:rPr>
              <a:t>A.) Recessive</a:t>
            </a:r>
          </a:p>
          <a:p>
            <a:pPr lvl="1" eaLnBrk="1" hangingPunct="1"/>
            <a:r>
              <a:rPr lang="en-US" dirty="0">
                <a:solidFill>
                  <a:srgbClr val="0099CC"/>
                </a:solidFill>
              </a:rPr>
              <a:t>B.) Dominant</a:t>
            </a:r>
          </a:p>
          <a:p>
            <a:pPr lvl="1" eaLnBrk="1" hangingPunct="1"/>
            <a:r>
              <a:rPr lang="en-US" dirty="0">
                <a:solidFill>
                  <a:srgbClr val="9900FF"/>
                </a:solidFill>
              </a:rPr>
              <a:t>C.) Heterozygous</a:t>
            </a:r>
          </a:p>
          <a:p>
            <a:pPr lvl="1" eaLnBrk="1" hangingPunct="1"/>
            <a:r>
              <a:rPr lang="en-US" dirty="0">
                <a:solidFill>
                  <a:srgbClr val="FF00FF"/>
                </a:solidFill>
              </a:rPr>
              <a:t>D.) </a:t>
            </a:r>
            <a:r>
              <a:rPr lang="en-US" dirty="0">
                <a:solidFill>
                  <a:schemeClr val="bg1"/>
                </a:solidFill>
              </a:rPr>
              <a:t>Incomplete</a:t>
            </a:r>
          </a:p>
          <a:p>
            <a:pPr lvl="1" eaLnBrk="1" hangingPunct="1"/>
            <a:r>
              <a:rPr lang="en-US" dirty="0">
                <a:solidFill>
                  <a:srgbClr val="99FFCC"/>
                </a:solidFill>
              </a:rPr>
              <a:t>E.) </a:t>
            </a:r>
            <a:r>
              <a:rPr lang="en-US" dirty="0" err="1">
                <a:solidFill>
                  <a:schemeClr val="bg1"/>
                </a:solidFill>
              </a:rPr>
              <a:t>Mendellion</a:t>
            </a:r>
            <a:r>
              <a:rPr lang="en-US" dirty="0">
                <a:solidFill>
                  <a:schemeClr val="bg1"/>
                </a:solidFill>
              </a:rPr>
              <a:t> Allele</a:t>
            </a:r>
          </a:p>
        </p:txBody>
      </p:sp>
      <p:pic>
        <p:nvPicPr>
          <p:cNvPr id="128004" name="Picture 5" descr="basicpunnetsquar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00" y="1371600"/>
            <a:ext cx="4267200" cy="4876800"/>
          </a:xfrm>
          <a:prstGeom prst="rect">
            <a:avLst/>
          </a:prstGeom>
          <a:noFill/>
          <a:ln w="76200">
            <a:solidFill>
              <a:srgbClr val="9900FF"/>
            </a:solidFill>
            <a:miter lim="800000"/>
            <a:headEnd/>
            <a:tailEnd/>
          </a:ln>
          <a:extLst>
            <a:ext uri="{909E8E84-426E-40DD-AFC4-6F175D3DCCD1}">
              <a14:hiddenFill xmlns:a14="http://schemas.microsoft.com/office/drawing/2010/main">
                <a:solidFill>
                  <a:srgbClr val="FFFFFF"/>
                </a:solidFill>
              </a14:hiddenFill>
            </a:ext>
          </a:extLst>
        </p:spPr>
      </p:pic>
      <p:sp>
        <p:nvSpPr>
          <p:cNvPr id="128005" name="Rectangle 9"/>
          <p:cNvSpPr>
            <a:spLocks noChangeArrowheads="1"/>
          </p:cNvSpPr>
          <p:nvPr/>
        </p:nvSpPr>
        <p:spPr bwMode="auto">
          <a:xfrm>
            <a:off x="5715000" y="6629400"/>
            <a:ext cx="3124200" cy="214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p>
            <a:pPr marL="342900" marR="0" lvl="0" indent="-342900" algn="r" defTabSz="914400" rtl="0" eaLnBrk="1" fontAlgn="base" latinLnBrk="0" hangingPunct="1">
              <a:lnSpc>
                <a:spcPct val="100000"/>
              </a:lnSpc>
              <a:spcBef>
                <a:spcPct val="20000"/>
              </a:spcBef>
              <a:spcAft>
                <a:spcPct val="0"/>
              </a:spcAft>
              <a:buClr>
                <a:srgbClr val="66CCFF"/>
              </a:buClr>
              <a:buSzPct val="65000"/>
              <a:buFont typeface="Wingdings" pitchFamily="2" charset="2"/>
              <a:buNone/>
              <a:tabLst/>
              <a:defRPr/>
            </a:pPr>
            <a:r>
              <a:rPr kumimoji="0" lang="en-US" sz="800" b="1" i="0" u="none" strike="noStrike" kern="1200" cap="none" spc="0" normalizeH="0" baseline="0" noProof="0" dirty="0">
                <a:ln>
                  <a:noFill/>
                </a:ln>
                <a:solidFill>
                  <a:srgbClr val="FFFFFF"/>
                </a:solidFill>
                <a:effectLst/>
                <a:uLnTx/>
                <a:uFillTx/>
                <a:latin typeface="Verdana" pitchFamily="34" charset="0"/>
                <a:ea typeface="+mn-ea"/>
                <a:cs typeface="+mn-cs"/>
              </a:rPr>
              <a:t>Copyright © 2024 </a:t>
            </a:r>
            <a:r>
              <a:rPr kumimoji="0" lang="en-US" sz="800" b="1" i="0" u="none" strike="noStrike" kern="1200" cap="none" spc="0" normalizeH="0" baseline="0" noProof="0" dirty="0" err="1">
                <a:ln>
                  <a:noFill/>
                </a:ln>
                <a:solidFill>
                  <a:srgbClr val="FFFFFF"/>
                </a:solidFill>
                <a:effectLst/>
                <a:uLnTx/>
                <a:uFillTx/>
                <a:latin typeface="Verdana" pitchFamily="34" charset="0"/>
                <a:ea typeface="+mn-ea"/>
                <a:cs typeface="+mn-cs"/>
              </a:rPr>
              <a:t>SlideSpark</a:t>
            </a:r>
            <a:r>
              <a:rPr kumimoji="0" lang="en-US" sz="800" b="1" i="0" u="none" strike="noStrike" kern="1200" cap="none" spc="0" normalizeH="0" baseline="0" noProof="0" dirty="0">
                <a:ln>
                  <a:noFill/>
                </a:ln>
                <a:solidFill>
                  <a:srgbClr val="FFFFFF"/>
                </a:solidFill>
                <a:effectLst/>
                <a:uLnTx/>
                <a:uFillTx/>
                <a:latin typeface="Verdana" pitchFamily="34" charset="0"/>
                <a:ea typeface="+mn-ea"/>
                <a:cs typeface="+mn-cs"/>
              </a:rPr>
              <a:t> .LLC</a:t>
            </a:r>
          </a:p>
        </p:txBody>
      </p:sp>
      <p:sp>
        <p:nvSpPr>
          <p:cNvPr id="2" name="Rectangle 1"/>
          <p:cNvSpPr/>
          <p:nvPr/>
        </p:nvSpPr>
        <p:spPr>
          <a:xfrm>
            <a:off x="304800" y="4953000"/>
            <a:ext cx="968535" cy="1569660"/>
          </a:xfrm>
          <a:prstGeom prst="rect">
            <a:avLst/>
          </a:prstGeom>
          <a:noFill/>
        </p:spPr>
        <p:txBody>
          <a:bodyPr wrap="none" lIns="91440" tIns="45720" rIns="91440" bIns="45720">
            <a:spAutoFit/>
          </a:bodyPr>
          <a:lstStyle/>
          <a:p>
            <a:pPr marL="0" marR="0" lvl="0" indent="0" algn="ctr" defTabSz="914400" rtl="0" eaLnBrk="1" fontAlgn="base" latinLnBrk="0" hangingPunct="1">
              <a:lnSpc>
                <a:spcPct val="100000"/>
              </a:lnSpc>
              <a:spcBef>
                <a:spcPct val="20000"/>
              </a:spcBef>
              <a:spcAft>
                <a:spcPct val="0"/>
              </a:spcAft>
              <a:buClr>
                <a:srgbClr val="66CCFF"/>
              </a:buClr>
              <a:buSzPct val="65000"/>
              <a:buFont typeface="Wingdings" pitchFamily="2" charset="2"/>
              <a:buNone/>
              <a:tabLst/>
              <a:defRPr/>
            </a:pPr>
            <a:r>
              <a:rPr kumimoji="0" lang="en-US" sz="9600" b="1" i="0" u="none" strike="noStrike" kern="1200" cap="none" spc="0" normalizeH="0" baseline="0" noProof="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uLnTx/>
                <a:uFillTx/>
                <a:latin typeface="Tahoma" pitchFamily="34" charset="0"/>
                <a:ea typeface="+mn-ea"/>
                <a:cs typeface="+mn-cs"/>
              </a:rPr>
              <a:t>9</a:t>
            </a:r>
          </a:p>
        </p:txBody>
      </p:sp>
    </p:spTree>
    <p:extLst>
      <p:ext uri="{BB962C8B-B14F-4D97-AF65-F5344CB8AC3E}">
        <p14:creationId xmlns:p14="http://schemas.microsoft.com/office/powerpoint/2010/main" val="1986469890"/>
      </p:ext>
    </p:extLst>
  </p:cSld>
  <p:clrMapOvr>
    <a:masterClrMapping/>
  </p:clrMapOvr>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003" name="Rectangle 3"/>
          <p:cNvSpPr>
            <a:spLocks noGrp="1" noChangeArrowheads="1"/>
          </p:cNvSpPr>
          <p:nvPr>
            <p:ph type="body" idx="1"/>
          </p:nvPr>
        </p:nvSpPr>
        <p:spPr>
          <a:xfrm>
            <a:off x="228600" y="152400"/>
            <a:ext cx="8458200" cy="5943600"/>
          </a:xfrm>
        </p:spPr>
        <p:txBody>
          <a:bodyPr/>
          <a:lstStyle/>
          <a:p>
            <a:pPr eaLnBrk="1" hangingPunct="1"/>
            <a:r>
              <a:rPr lang="en-US" dirty="0"/>
              <a:t>This type of allele always shows up in the organism when the allele is present.</a:t>
            </a:r>
          </a:p>
          <a:p>
            <a:pPr lvl="1" eaLnBrk="1" hangingPunct="1"/>
            <a:r>
              <a:rPr lang="en-US" dirty="0">
                <a:solidFill>
                  <a:srgbClr val="FF99FF"/>
                </a:solidFill>
              </a:rPr>
              <a:t>A.) Recessive</a:t>
            </a:r>
          </a:p>
          <a:p>
            <a:pPr lvl="1" eaLnBrk="1" hangingPunct="1"/>
            <a:r>
              <a:rPr lang="en-US" dirty="0">
                <a:solidFill>
                  <a:srgbClr val="0099CC"/>
                </a:solidFill>
              </a:rPr>
              <a:t>B.) Dominant</a:t>
            </a:r>
          </a:p>
          <a:p>
            <a:pPr lvl="1" eaLnBrk="1" hangingPunct="1"/>
            <a:r>
              <a:rPr lang="en-US" dirty="0">
                <a:solidFill>
                  <a:srgbClr val="9900FF"/>
                </a:solidFill>
              </a:rPr>
              <a:t>C.) Heterozygous</a:t>
            </a:r>
          </a:p>
          <a:p>
            <a:pPr lvl="1" eaLnBrk="1" hangingPunct="1"/>
            <a:r>
              <a:rPr lang="en-US" dirty="0">
                <a:solidFill>
                  <a:srgbClr val="FF00FF"/>
                </a:solidFill>
              </a:rPr>
              <a:t>D.) Incomplete</a:t>
            </a:r>
          </a:p>
          <a:p>
            <a:pPr lvl="1" eaLnBrk="1" hangingPunct="1"/>
            <a:r>
              <a:rPr lang="en-US" dirty="0">
                <a:solidFill>
                  <a:srgbClr val="99FFCC"/>
                </a:solidFill>
              </a:rPr>
              <a:t>E.) </a:t>
            </a:r>
            <a:r>
              <a:rPr lang="en-US" dirty="0" err="1">
                <a:solidFill>
                  <a:schemeClr val="bg1"/>
                </a:solidFill>
              </a:rPr>
              <a:t>Mendellion</a:t>
            </a:r>
            <a:r>
              <a:rPr lang="en-US" dirty="0">
                <a:solidFill>
                  <a:schemeClr val="bg1"/>
                </a:solidFill>
              </a:rPr>
              <a:t> Allele</a:t>
            </a:r>
          </a:p>
        </p:txBody>
      </p:sp>
      <p:pic>
        <p:nvPicPr>
          <p:cNvPr id="128004" name="Picture 5" descr="basicpunnetsquar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00" y="1371600"/>
            <a:ext cx="4267200" cy="4876800"/>
          </a:xfrm>
          <a:prstGeom prst="rect">
            <a:avLst/>
          </a:prstGeom>
          <a:noFill/>
          <a:ln w="76200">
            <a:solidFill>
              <a:srgbClr val="9900FF"/>
            </a:solidFill>
            <a:miter lim="800000"/>
            <a:headEnd/>
            <a:tailEnd/>
          </a:ln>
          <a:extLst>
            <a:ext uri="{909E8E84-426E-40DD-AFC4-6F175D3DCCD1}">
              <a14:hiddenFill xmlns:a14="http://schemas.microsoft.com/office/drawing/2010/main">
                <a:solidFill>
                  <a:srgbClr val="FFFFFF"/>
                </a:solidFill>
              </a14:hiddenFill>
            </a:ext>
          </a:extLst>
        </p:spPr>
      </p:pic>
      <p:sp>
        <p:nvSpPr>
          <p:cNvPr id="128005" name="Rectangle 9"/>
          <p:cNvSpPr>
            <a:spLocks noChangeArrowheads="1"/>
          </p:cNvSpPr>
          <p:nvPr/>
        </p:nvSpPr>
        <p:spPr bwMode="auto">
          <a:xfrm>
            <a:off x="5715000" y="6629400"/>
            <a:ext cx="3124200" cy="214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p>
            <a:pPr marL="342900" marR="0" lvl="0" indent="-342900" algn="r" defTabSz="914400" rtl="0" eaLnBrk="1" fontAlgn="base" latinLnBrk="0" hangingPunct="1">
              <a:lnSpc>
                <a:spcPct val="100000"/>
              </a:lnSpc>
              <a:spcBef>
                <a:spcPct val="20000"/>
              </a:spcBef>
              <a:spcAft>
                <a:spcPct val="0"/>
              </a:spcAft>
              <a:buClr>
                <a:srgbClr val="66CCFF"/>
              </a:buClr>
              <a:buSzPct val="65000"/>
              <a:buFont typeface="Wingdings" pitchFamily="2" charset="2"/>
              <a:buNone/>
              <a:tabLst/>
              <a:defRPr/>
            </a:pPr>
            <a:r>
              <a:rPr kumimoji="0" lang="en-US" sz="800" b="1" i="0" u="none" strike="noStrike" kern="1200" cap="none" spc="0" normalizeH="0" baseline="0" noProof="0" dirty="0">
                <a:ln>
                  <a:noFill/>
                </a:ln>
                <a:solidFill>
                  <a:srgbClr val="FFFFFF"/>
                </a:solidFill>
                <a:effectLst/>
                <a:uLnTx/>
                <a:uFillTx/>
                <a:latin typeface="Verdana" pitchFamily="34" charset="0"/>
                <a:ea typeface="+mn-ea"/>
                <a:cs typeface="+mn-cs"/>
              </a:rPr>
              <a:t>Copyright © 2024 </a:t>
            </a:r>
            <a:r>
              <a:rPr kumimoji="0" lang="en-US" sz="800" b="1" i="0" u="none" strike="noStrike" kern="1200" cap="none" spc="0" normalizeH="0" baseline="0" noProof="0" dirty="0" err="1">
                <a:ln>
                  <a:noFill/>
                </a:ln>
                <a:solidFill>
                  <a:srgbClr val="FFFFFF"/>
                </a:solidFill>
                <a:effectLst/>
                <a:uLnTx/>
                <a:uFillTx/>
                <a:latin typeface="Verdana" pitchFamily="34" charset="0"/>
                <a:ea typeface="+mn-ea"/>
                <a:cs typeface="+mn-cs"/>
              </a:rPr>
              <a:t>SlideSpark</a:t>
            </a:r>
            <a:r>
              <a:rPr kumimoji="0" lang="en-US" sz="800" b="1" i="0" u="none" strike="noStrike" kern="1200" cap="none" spc="0" normalizeH="0" baseline="0" noProof="0" dirty="0">
                <a:ln>
                  <a:noFill/>
                </a:ln>
                <a:solidFill>
                  <a:srgbClr val="FFFFFF"/>
                </a:solidFill>
                <a:effectLst/>
                <a:uLnTx/>
                <a:uFillTx/>
                <a:latin typeface="Verdana" pitchFamily="34" charset="0"/>
                <a:ea typeface="+mn-ea"/>
                <a:cs typeface="+mn-cs"/>
              </a:rPr>
              <a:t> .LLC</a:t>
            </a:r>
          </a:p>
        </p:txBody>
      </p:sp>
      <p:sp>
        <p:nvSpPr>
          <p:cNvPr id="2" name="Rectangle 1"/>
          <p:cNvSpPr/>
          <p:nvPr/>
        </p:nvSpPr>
        <p:spPr>
          <a:xfrm>
            <a:off x="304800" y="4953000"/>
            <a:ext cx="968535" cy="1569660"/>
          </a:xfrm>
          <a:prstGeom prst="rect">
            <a:avLst/>
          </a:prstGeom>
          <a:noFill/>
        </p:spPr>
        <p:txBody>
          <a:bodyPr wrap="none" lIns="91440" tIns="45720" rIns="91440" bIns="45720">
            <a:spAutoFit/>
          </a:bodyPr>
          <a:lstStyle/>
          <a:p>
            <a:pPr marL="0" marR="0" lvl="0" indent="0" algn="ctr" defTabSz="914400" rtl="0" eaLnBrk="1" fontAlgn="base" latinLnBrk="0" hangingPunct="1">
              <a:lnSpc>
                <a:spcPct val="100000"/>
              </a:lnSpc>
              <a:spcBef>
                <a:spcPct val="20000"/>
              </a:spcBef>
              <a:spcAft>
                <a:spcPct val="0"/>
              </a:spcAft>
              <a:buClr>
                <a:srgbClr val="66CCFF"/>
              </a:buClr>
              <a:buSzPct val="65000"/>
              <a:buFont typeface="Wingdings" pitchFamily="2" charset="2"/>
              <a:buNone/>
              <a:tabLst/>
              <a:defRPr/>
            </a:pPr>
            <a:r>
              <a:rPr kumimoji="0" lang="en-US" sz="9600" b="1" i="0" u="none" strike="noStrike" kern="1200" cap="none" spc="0" normalizeH="0" baseline="0" noProof="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uLnTx/>
                <a:uFillTx/>
                <a:latin typeface="Tahoma" pitchFamily="34" charset="0"/>
                <a:ea typeface="+mn-ea"/>
                <a:cs typeface="+mn-cs"/>
              </a:rPr>
              <a:t>9</a:t>
            </a:r>
          </a:p>
        </p:txBody>
      </p:sp>
    </p:spTree>
    <p:extLst>
      <p:ext uri="{BB962C8B-B14F-4D97-AF65-F5344CB8AC3E}">
        <p14:creationId xmlns:p14="http://schemas.microsoft.com/office/powerpoint/2010/main" val="2667638002"/>
      </p:ext>
    </p:extLst>
  </p:cSld>
  <p:clrMapOvr>
    <a:masterClrMapping/>
  </p:clrMapOvr>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003" name="Rectangle 3"/>
          <p:cNvSpPr>
            <a:spLocks noGrp="1" noChangeArrowheads="1"/>
          </p:cNvSpPr>
          <p:nvPr>
            <p:ph type="body" idx="1"/>
          </p:nvPr>
        </p:nvSpPr>
        <p:spPr>
          <a:xfrm>
            <a:off x="228600" y="152400"/>
            <a:ext cx="8458200" cy="5943600"/>
          </a:xfrm>
        </p:spPr>
        <p:txBody>
          <a:bodyPr/>
          <a:lstStyle/>
          <a:p>
            <a:pPr eaLnBrk="1" hangingPunct="1"/>
            <a:r>
              <a:rPr lang="en-US" dirty="0"/>
              <a:t>This type of allele always shows up in the organism when the allele is present.</a:t>
            </a:r>
          </a:p>
          <a:p>
            <a:pPr lvl="1" eaLnBrk="1" hangingPunct="1"/>
            <a:r>
              <a:rPr lang="en-US" dirty="0">
                <a:solidFill>
                  <a:srgbClr val="FF99FF"/>
                </a:solidFill>
              </a:rPr>
              <a:t>A.) Recessive</a:t>
            </a:r>
          </a:p>
          <a:p>
            <a:pPr lvl="1" eaLnBrk="1" hangingPunct="1"/>
            <a:r>
              <a:rPr lang="en-US" dirty="0">
                <a:solidFill>
                  <a:srgbClr val="0099CC"/>
                </a:solidFill>
              </a:rPr>
              <a:t>B.) Dominant</a:t>
            </a:r>
          </a:p>
          <a:p>
            <a:pPr lvl="1" eaLnBrk="1" hangingPunct="1"/>
            <a:r>
              <a:rPr lang="en-US" dirty="0">
                <a:solidFill>
                  <a:srgbClr val="9900FF"/>
                </a:solidFill>
              </a:rPr>
              <a:t>C.) Heterozygous</a:t>
            </a:r>
          </a:p>
          <a:p>
            <a:pPr lvl="1" eaLnBrk="1" hangingPunct="1"/>
            <a:r>
              <a:rPr lang="en-US" dirty="0">
                <a:solidFill>
                  <a:srgbClr val="FF00FF"/>
                </a:solidFill>
              </a:rPr>
              <a:t>D.) Incomplete</a:t>
            </a:r>
          </a:p>
          <a:p>
            <a:pPr lvl="1" eaLnBrk="1" hangingPunct="1"/>
            <a:r>
              <a:rPr lang="en-US" dirty="0">
                <a:solidFill>
                  <a:srgbClr val="99FFCC"/>
                </a:solidFill>
              </a:rPr>
              <a:t>E.) </a:t>
            </a:r>
            <a:r>
              <a:rPr lang="en-US" dirty="0" err="1">
                <a:solidFill>
                  <a:srgbClr val="99FFCC"/>
                </a:solidFill>
              </a:rPr>
              <a:t>Mendellion</a:t>
            </a:r>
            <a:r>
              <a:rPr lang="en-US" dirty="0">
                <a:solidFill>
                  <a:srgbClr val="99FFCC"/>
                </a:solidFill>
              </a:rPr>
              <a:t> Allele</a:t>
            </a:r>
          </a:p>
        </p:txBody>
      </p:sp>
      <p:pic>
        <p:nvPicPr>
          <p:cNvPr id="128004" name="Picture 5" descr="basicpunnetsquar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00" y="1371600"/>
            <a:ext cx="4267200" cy="4876800"/>
          </a:xfrm>
          <a:prstGeom prst="rect">
            <a:avLst/>
          </a:prstGeom>
          <a:noFill/>
          <a:ln w="76200">
            <a:solidFill>
              <a:srgbClr val="9900FF"/>
            </a:solidFill>
            <a:miter lim="800000"/>
            <a:headEnd/>
            <a:tailEnd/>
          </a:ln>
          <a:extLst>
            <a:ext uri="{909E8E84-426E-40DD-AFC4-6F175D3DCCD1}">
              <a14:hiddenFill xmlns:a14="http://schemas.microsoft.com/office/drawing/2010/main">
                <a:solidFill>
                  <a:srgbClr val="FFFFFF"/>
                </a:solidFill>
              </a14:hiddenFill>
            </a:ext>
          </a:extLst>
        </p:spPr>
      </p:pic>
      <p:sp>
        <p:nvSpPr>
          <p:cNvPr id="128005" name="Rectangle 9"/>
          <p:cNvSpPr>
            <a:spLocks noChangeArrowheads="1"/>
          </p:cNvSpPr>
          <p:nvPr/>
        </p:nvSpPr>
        <p:spPr bwMode="auto">
          <a:xfrm>
            <a:off x="5715000" y="6629400"/>
            <a:ext cx="3124200" cy="214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p>
            <a:pPr marL="342900" marR="0" lvl="0" indent="-342900" algn="r" defTabSz="914400" rtl="0" eaLnBrk="1" fontAlgn="base" latinLnBrk="0" hangingPunct="1">
              <a:lnSpc>
                <a:spcPct val="100000"/>
              </a:lnSpc>
              <a:spcBef>
                <a:spcPct val="20000"/>
              </a:spcBef>
              <a:spcAft>
                <a:spcPct val="0"/>
              </a:spcAft>
              <a:buClr>
                <a:srgbClr val="66CCFF"/>
              </a:buClr>
              <a:buSzPct val="65000"/>
              <a:buFont typeface="Wingdings" pitchFamily="2" charset="2"/>
              <a:buNone/>
              <a:tabLst/>
              <a:defRPr/>
            </a:pPr>
            <a:r>
              <a:rPr kumimoji="0" lang="en-US" sz="800" b="1" i="0" u="none" strike="noStrike" kern="1200" cap="none" spc="0" normalizeH="0" baseline="0" noProof="0" dirty="0">
                <a:ln>
                  <a:noFill/>
                </a:ln>
                <a:solidFill>
                  <a:srgbClr val="FFFFFF"/>
                </a:solidFill>
                <a:effectLst/>
                <a:uLnTx/>
                <a:uFillTx/>
                <a:latin typeface="Verdana" pitchFamily="34" charset="0"/>
                <a:ea typeface="+mn-ea"/>
                <a:cs typeface="+mn-cs"/>
              </a:rPr>
              <a:t>Copyright © 2024 </a:t>
            </a:r>
            <a:r>
              <a:rPr kumimoji="0" lang="en-US" sz="800" b="1" i="0" u="none" strike="noStrike" kern="1200" cap="none" spc="0" normalizeH="0" baseline="0" noProof="0" dirty="0" err="1">
                <a:ln>
                  <a:noFill/>
                </a:ln>
                <a:solidFill>
                  <a:srgbClr val="FFFFFF"/>
                </a:solidFill>
                <a:effectLst/>
                <a:uLnTx/>
                <a:uFillTx/>
                <a:latin typeface="Verdana" pitchFamily="34" charset="0"/>
                <a:ea typeface="+mn-ea"/>
                <a:cs typeface="+mn-cs"/>
              </a:rPr>
              <a:t>SlideSpark</a:t>
            </a:r>
            <a:r>
              <a:rPr kumimoji="0" lang="en-US" sz="800" b="1" i="0" u="none" strike="noStrike" kern="1200" cap="none" spc="0" normalizeH="0" baseline="0" noProof="0" dirty="0">
                <a:ln>
                  <a:noFill/>
                </a:ln>
                <a:solidFill>
                  <a:srgbClr val="FFFFFF"/>
                </a:solidFill>
                <a:effectLst/>
                <a:uLnTx/>
                <a:uFillTx/>
                <a:latin typeface="Verdana" pitchFamily="34" charset="0"/>
                <a:ea typeface="+mn-ea"/>
                <a:cs typeface="+mn-cs"/>
              </a:rPr>
              <a:t> .LLC</a:t>
            </a:r>
          </a:p>
        </p:txBody>
      </p:sp>
      <p:sp>
        <p:nvSpPr>
          <p:cNvPr id="2" name="Rectangle 1"/>
          <p:cNvSpPr/>
          <p:nvPr/>
        </p:nvSpPr>
        <p:spPr>
          <a:xfrm>
            <a:off x="304800" y="4953000"/>
            <a:ext cx="968535" cy="1569660"/>
          </a:xfrm>
          <a:prstGeom prst="rect">
            <a:avLst/>
          </a:prstGeom>
          <a:noFill/>
        </p:spPr>
        <p:txBody>
          <a:bodyPr wrap="none" lIns="91440" tIns="45720" rIns="91440" bIns="45720">
            <a:spAutoFit/>
          </a:bodyPr>
          <a:lstStyle/>
          <a:p>
            <a:pPr marL="0" marR="0" lvl="0" indent="0" algn="ctr" defTabSz="914400" rtl="0" eaLnBrk="1" fontAlgn="base" latinLnBrk="0" hangingPunct="1">
              <a:lnSpc>
                <a:spcPct val="100000"/>
              </a:lnSpc>
              <a:spcBef>
                <a:spcPct val="20000"/>
              </a:spcBef>
              <a:spcAft>
                <a:spcPct val="0"/>
              </a:spcAft>
              <a:buClr>
                <a:srgbClr val="66CCFF"/>
              </a:buClr>
              <a:buSzPct val="65000"/>
              <a:buFont typeface="Wingdings" pitchFamily="2" charset="2"/>
              <a:buNone/>
              <a:tabLst/>
              <a:defRPr/>
            </a:pPr>
            <a:r>
              <a:rPr kumimoji="0" lang="en-US" sz="9600" b="1" i="0" u="none" strike="noStrike" kern="1200" cap="none" spc="0" normalizeH="0" baseline="0" noProof="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uLnTx/>
                <a:uFillTx/>
                <a:latin typeface="Tahoma" pitchFamily="34" charset="0"/>
                <a:ea typeface="+mn-ea"/>
                <a:cs typeface="+mn-cs"/>
              </a:rPr>
              <a:t>9</a:t>
            </a:r>
          </a:p>
        </p:txBody>
      </p:sp>
    </p:spTree>
    <p:extLst>
      <p:ext uri="{BB962C8B-B14F-4D97-AF65-F5344CB8AC3E}">
        <p14:creationId xmlns:p14="http://schemas.microsoft.com/office/powerpoint/2010/main" val="3231314108"/>
      </p:ext>
    </p:extLst>
  </p:cSld>
  <p:clrMapOvr>
    <a:masterClrMapping/>
  </p:clrMapOvr>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003" name="Rectangle 3"/>
          <p:cNvSpPr>
            <a:spLocks noGrp="1" noChangeArrowheads="1"/>
          </p:cNvSpPr>
          <p:nvPr>
            <p:ph type="body" idx="1"/>
          </p:nvPr>
        </p:nvSpPr>
        <p:spPr>
          <a:xfrm>
            <a:off x="228600" y="152400"/>
            <a:ext cx="8458200" cy="5943600"/>
          </a:xfrm>
        </p:spPr>
        <p:txBody>
          <a:bodyPr/>
          <a:lstStyle/>
          <a:p>
            <a:pPr eaLnBrk="1" hangingPunct="1"/>
            <a:r>
              <a:rPr lang="en-US" dirty="0"/>
              <a:t>This type of allele always shows up in the organism when the allele is present.</a:t>
            </a:r>
          </a:p>
          <a:p>
            <a:pPr lvl="1" eaLnBrk="1" hangingPunct="1"/>
            <a:r>
              <a:rPr lang="en-US" dirty="0">
                <a:solidFill>
                  <a:srgbClr val="FF99FF"/>
                </a:solidFill>
              </a:rPr>
              <a:t>A.) Recessive</a:t>
            </a:r>
          </a:p>
          <a:p>
            <a:pPr lvl="1" eaLnBrk="1" hangingPunct="1"/>
            <a:r>
              <a:rPr lang="en-US" dirty="0">
                <a:solidFill>
                  <a:srgbClr val="0099CC"/>
                </a:solidFill>
              </a:rPr>
              <a:t>B.) Dominant</a:t>
            </a:r>
          </a:p>
          <a:p>
            <a:pPr lvl="1" eaLnBrk="1" hangingPunct="1"/>
            <a:r>
              <a:rPr lang="en-US" dirty="0">
                <a:solidFill>
                  <a:srgbClr val="9900FF"/>
                </a:solidFill>
              </a:rPr>
              <a:t>C.) Heterozygous</a:t>
            </a:r>
          </a:p>
          <a:p>
            <a:pPr lvl="1" eaLnBrk="1" hangingPunct="1"/>
            <a:r>
              <a:rPr lang="en-US" dirty="0">
                <a:solidFill>
                  <a:srgbClr val="FF00FF"/>
                </a:solidFill>
              </a:rPr>
              <a:t>D.) Incomplete</a:t>
            </a:r>
          </a:p>
          <a:p>
            <a:pPr lvl="1" eaLnBrk="1" hangingPunct="1"/>
            <a:r>
              <a:rPr lang="en-US" dirty="0">
                <a:solidFill>
                  <a:srgbClr val="99FFCC"/>
                </a:solidFill>
              </a:rPr>
              <a:t>E.) </a:t>
            </a:r>
            <a:r>
              <a:rPr lang="en-US" dirty="0" err="1">
                <a:solidFill>
                  <a:srgbClr val="99FFCC"/>
                </a:solidFill>
              </a:rPr>
              <a:t>Mendellion</a:t>
            </a:r>
            <a:r>
              <a:rPr lang="en-US" dirty="0">
                <a:solidFill>
                  <a:srgbClr val="99FFCC"/>
                </a:solidFill>
              </a:rPr>
              <a:t> Allele</a:t>
            </a:r>
          </a:p>
        </p:txBody>
      </p:sp>
      <p:pic>
        <p:nvPicPr>
          <p:cNvPr id="128004" name="Picture 5" descr="basicpunnetsquar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00" y="1371600"/>
            <a:ext cx="4267200" cy="4876800"/>
          </a:xfrm>
          <a:prstGeom prst="rect">
            <a:avLst/>
          </a:prstGeom>
          <a:noFill/>
          <a:ln w="76200">
            <a:solidFill>
              <a:srgbClr val="9900FF"/>
            </a:solidFill>
            <a:miter lim="800000"/>
            <a:headEnd/>
            <a:tailEnd/>
          </a:ln>
          <a:extLst>
            <a:ext uri="{909E8E84-426E-40DD-AFC4-6F175D3DCCD1}">
              <a14:hiddenFill xmlns:a14="http://schemas.microsoft.com/office/drawing/2010/main">
                <a:solidFill>
                  <a:srgbClr val="FFFFFF"/>
                </a:solidFill>
              </a14:hiddenFill>
            </a:ext>
          </a:extLst>
        </p:spPr>
      </p:pic>
      <p:sp>
        <p:nvSpPr>
          <p:cNvPr id="128005" name="Rectangle 9"/>
          <p:cNvSpPr>
            <a:spLocks noChangeArrowheads="1"/>
          </p:cNvSpPr>
          <p:nvPr/>
        </p:nvSpPr>
        <p:spPr bwMode="auto">
          <a:xfrm>
            <a:off x="5715000" y="6629400"/>
            <a:ext cx="3124200" cy="214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p>
            <a:pPr marL="342900" marR="0" lvl="0" indent="-342900" algn="r" defTabSz="914400" rtl="0" eaLnBrk="1" fontAlgn="base" latinLnBrk="0" hangingPunct="1">
              <a:lnSpc>
                <a:spcPct val="100000"/>
              </a:lnSpc>
              <a:spcBef>
                <a:spcPct val="20000"/>
              </a:spcBef>
              <a:spcAft>
                <a:spcPct val="0"/>
              </a:spcAft>
              <a:buClr>
                <a:srgbClr val="66CCFF"/>
              </a:buClr>
              <a:buSzPct val="65000"/>
              <a:buFont typeface="Wingdings" pitchFamily="2" charset="2"/>
              <a:buNone/>
              <a:tabLst/>
              <a:defRPr/>
            </a:pPr>
            <a:r>
              <a:rPr kumimoji="0" lang="en-US" sz="800" b="1" i="0" u="none" strike="noStrike" kern="1200" cap="none" spc="0" normalizeH="0" baseline="0" noProof="0" dirty="0">
                <a:ln>
                  <a:noFill/>
                </a:ln>
                <a:solidFill>
                  <a:srgbClr val="FFFFFF"/>
                </a:solidFill>
                <a:effectLst/>
                <a:uLnTx/>
                <a:uFillTx/>
                <a:latin typeface="Verdana" pitchFamily="34" charset="0"/>
                <a:ea typeface="+mn-ea"/>
                <a:cs typeface="+mn-cs"/>
              </a:rPr>
              <a:t>Copyright © 2024 </a:t>
            </a:r>
            <a:r>
              <a:rPr kumimoji="0" lang="en-US" sz="800" b="1" i="0" u="none" strike="noStrike" kern="1200" cap="none" spc="0" normalizeH="0" baseline="0" noProof="0" dirty="0" err="1">
                <a:ln>
                  <a:noFill/>
                </a:ln>
                <a:solidFill>
                  <a:srgbClr val="FFFFFF"/>
                </a:solidFill>
                <a:effectLst/>
                <a:uLnTx/>
                <a:uFillTx/>
                <a:latin typeface="Verdana" pitchFamily="34" charset="0"/>
                <a:ea typeface="+mn-ea"/>
                <a:cs typeface="+mn-cs"/>
              </a:rPr>
              <a:t>SlideSpark</a:t>
            </a:r>
            <a:r>
              <a:rPr kumimoji="0" lang="en-US" sz="800" b="1" i="0" u="none" strike="noStrike" kern="1200" cap="none" spc="0" normalizeH="0" baseline="0" noProof="0" dirty="0">
                <a:ln>
                  <a:noFill/>
                </a:ln>
                <a:solidFill>
                  <a:srgbClr val="FFFFFF"/>
                </a:solidFill>
                <a:effectLst/>
                <a:uLnTx/>
                <a:uFillTx/>
                <a:latin typeface="Verdana" pitchFamily="34" charset="0"/>
                <a:ea typeface="+mn-ea"/>
                <a:cs typeface="+mn-cs"/>
              </a:rPr>
              <a:t> .LLC</a:t>
            </a:r>
          </a:p>
        </p:txBody>
      </p:sp>
      <p:sp>
        <p:nvSpPr>
          <p:cNvPr id="2" name="Rectangle 1"/>
          <p:cNvSpPr/>
          <p:nvPr/>
        </p:nvSpPr>
        <p:spPr>
          <a:xfrm>
            <a:off x="304800" y="4953000"/>
            <a:ext cx="968535" cy="1569660"/>
          </a:xfrm>
          <a:prstGeom prst="rect">
            <a:avLst/>
          </a:prstGeom>
          <a:noFill/>
        </p:spPr>
        <p:txBody>
          <a:bodyPr wrap="none" lIns="91440" tIns="45720" rIns="91440" bIns="45720">
            <a:spAutoFit/>
          </a:bodyPr>
          <a:lstStyle/>
          <a:p>
            <a:pPr marL="0" marR="0" lvl="0" indent="0" algn="ctr" defTabSz="914400" rtl="0" eaLnBrk="1" fontAlgn="base" latinLnBrk="0" hangingPunct="1">
              <a:lnSpc>
                <a:spcPct val="100000"/>
              </a:lnSpc>
              <a:spcBef>
                <a:spcPct val="20000"/>
              </a:spcBef>
              <a:spcAft>
                <a:spcPct val="0"/>
              </a:spcAft>
              <a:buClr>
                <a:srgbClr val="66CCFF"/>
              </a:buClr>
              <a:buSzPct val="65000"/>
              <a:buFont typeface="Wingdings" pitchFamily="2" charset="2"/>
              <a:buNone/>
              <a:tabLst/>
              <a:defRPr/>
            </a:pPr>
            <a:r>
              <a:rPr kumimoji="0" lang="en-US" sz="9600" b="1" i="0" u="none" strike="noStrike" kern="1200" cap="none" spc="0" normalizeH="0" baseline="0" noProof="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uLnTx/>
                <a:uFillTx/>
                <a:latin typeface="Tahoma" pitchFamily="34" charset="0"/>
                <a:ea typeface="+mn-ea"/>
                <a:cs typeface="+mn-cs"/>
              </a:rPr>
              <a:t>9</a:t>
            </a:r>
          </a:p>
        </p:txBody>
      </p:sp>
      <p:sp>
        <p:nvSpPr>
          <p:cNvPr id="3" name="Rectangle 2"/>
          <p:cNvSpPr/>
          <p:nvPr/>
        </p:nvSpPr>
        <p:spPr>
          <a:xfrm>
            <a:off x="228600" y="4191000"/>
            <a:ext cx="4246676" cy="923330"/>
          </a:xfrm>
          <a:prstGeom prst="rect">
            <a:avLst/>
          </a:prstGeom>
          <a:noFill/>
        </p:spPr>
        <p:txBody>
          <a:bodyPr wrap="none" lIns="91440" tIns="45720" rIns="91440" bIns="45720">
            <a:spAutoFit/>
          </a:bodyPr>
          <a:lstStyle/>
          <a:p>
            <a:pPr marL="0" marR="0" lvl="0" indent="0" algn="ctr" defTabSz="914400" rtl="0" eaLnBrk="1" fontAlgn="base" latinLnBrk="0" hangingPunct="1">
              <a:lnSpc>
                <a:spcPct val="100000"/>
              </a:lnSpc>
              <a:spcBef>
                <a:spcPct val="20000"/>
              </a:spcBef>
              <a:spcAft>
                <a:spcPct val="0"/>
              </a:spcAft>
              <a:buClr>
                <a:srgbClr val="66CCFF"/>
              </a:buClr>
              <a:buSzPct val="65000"/>
              <a:buFont typeface="Wingdings" pitchFamily="2" charset="2"/>
              <a:buNone/>
              <a:tabLst/>
              <a:defRPr/>
            </a:pPr>
            <a:r>
              <a:rPr kumimoji="0" lang="en-US" sz="5400" b="1" i="0" u="none" strike="noStrike" kern="1200" cap="none" spc="0" normalizeH="0" baseline="0" noProof="0" dirty="0">
                <a:ln w="17780" cmpd="sng">
                  <a:solidFill>
                    <a:sysClr val="windowText" lastClr="000000"/>
                  </a:solidFill>
                  <a:prstDash val="solid"/>
                  <a:miter lim="800000"/>
                </a:ln>
                <a:solidFill>
                  <a:srgbClr val="FFCC99"/>
                </a:solidFill>
                <a:effectLst>
                  <a:outerShdw blurRad="50800" algn="tl" rotWithShape="0">
                    <a:srgbClr val="000000"/>
                  </a:outerShdw>
                </a:effectLst>
                <a:uLnTx/>
                <a:uFillTx/>
                <a:latin typeface="Tahoma" pitchFamily="34" charset="0"/>
                <a:ea typeface="+mn-ea"/>
                <a:cs typeface="+mn-cs"/>
              </a:rPr>
              <a:t>Answer is…</a:t>
            </a:r>
          </a:p>
        </p:txBody>
      </p:sp>
    </p:spTree>
    <p:extLst>
      <p:ext uri="{BB962C8B-B14F-4D97-AF65-F5344CB8AC3E}">
        <p14:creationId xmlns:p14="http://schemas.microsoft.com/office/powerpoint/2010/main" val="3692212206"/>
      </p:ext>
    </p:extLst>
  </p:cSld>
  <p:clrMapOvr>
    <a:masterClrMapping/>
  </p:clrMapOvr>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003" name="Rectangle 3"/>
          <p:cNvSpPr>
            <a:spLocks noGrp="1" noChangeArrowheads="1"/>
          </p:cNvSpPr>
          <p:nvPr>
            <p:ph type="body" idx="1"/>
          </p:nvPr>
        </p:nvSpPr>
        <p:spPr>
          <a:xfrm>
            <a:off x="228600" y="152400"/>
            <a:ext cx="8458200" cy="5943600"/>
          </a:xfrm>
        </p:spPr>
        <p:txBody>
          <a:bodyPr/>
          <a:lstStyle/>
          <a:p>
            <a:pPr eaLnBrk="1" hangingPunct="1"/>
            <a:r>
              <a:rPr lang="en-US" dirty="0"/>
              <a:t>This type of allele always shows up in the organism when the allele is present.</a:t>
            </a:r>
          </a:p>
          <a:p>
            <a:pPr lvl="1" eaLnBrk="1" hangingPunct="1"/>
            <a:r>
              <a:rPr lang="en-US" dirty="0">
                <a:solidFill>
                  <a:srgbClr val="FF99FF"/>
                </a:solidFill>
              </a:rPr>
              <a:t>A.) Recessive</a:t>
            </a:r>
          </a:p>
          <a:p>
            <a:pPr lvl="1" eaLnBrk="1" hangingPunct="1"/>
            <a:r>
              <a:rPr lang="en-US" dirty="0">
                <a:solidFill>
                  <a:srgbClr val="0099CC"/>
                </a:solidFill>
              </a:rPr>
              <a:t>B.) Dominant</a:t>
            </a:r>
          </a:p>
          <a:p>
            <a:pPr lvl="1" eaLnBrk="1" hangingPunct="1"/>
            <a:r>
              <a:rPr lang="en-US" dirty="0">
                <a:solidFill>
                  <a:srgbClr val="9900FF"/>
                </a:solidFill>
              </a:rPr>
              <a:t>C.) Heterozygous</a:t>
            </a:r>
          </a:p>
          <a:p>
            <a:pPr lvl="1" eaLnBrk="1" hangingPunct="1"/>
            <a:r>
              <a:rPr lang="en-US" dirty="0">
                <a:solidFill>
                  <a:srgbClr val="FF00FF"/>
                </a:solidFill>
              </a:rPr>
              <a:t>D.) Incomplete</a:t>
            </a:r>
          </a:p>
          <a:p>
            <a:pPr lvl="1" eaLnBrk="1" hangingPunct="1"/>
            <a:r>
              <a:rPr lang="en-US" dirty="0">
                <a:solidFill>
                  <a:srgbClr val="99FFCC"/>
                </a:solidFill>
              </a:rPr>
              <a:t>E.) </a:t>
            </a:r>
            <a:r>
              <a:rPr lang="en-US" dirty="0" err="1">
                <a:solidFill>
                  <a:srgbClr val="99FFCC"/>
                </a:solidFill>
              </a:rPr>
              <a:t>Mendellion</a:t>
            </a:r>
            <a:r>
              <a:rPr lang="en-US" dirty="0">
                <a:solidFill>
                  <a:srgbClr val="99FFCC"/>
                </a:solidFill>
              </a:rPr>
              <a:t> Allele</a:t>
            </a:r>
          </a:p>
        </p:txBody>
      </p:sp>
      <p:pic>
        <p:nvPicPr>
          <p:cNvPr id="128004" name="Picture 5" descr="basicpunnetsquar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00" y="1371600"/>
            <a:ext cx="4267200" cy="4876800"/>
          </a:xfrm>
          <a:prstGeom prst="rect">
            <a:avLst/>
          </a:prstGeom>
          <a:noFill/>
          <a:ln w="76200">
            <a:solidFill>
              <a:srgbClr val="9900FF"/>
            </a:solidFill>
            <a:miter lim="800000"/>
            <a:headEnd/>
            <a:tailEnd/>
          </a:ln>
          <a:extLst>
            <a:ext uri="{909E8E84-426E-40DD-AFC4-6F175D3DCCD1}">
              <a14:hiddenFill xmlns:a14="http://schemas.microsoft.com/office/drawing/2010/main">
                <a:solidFill>
                  <a:srgbClr val="FFFFFF"/>
                </a:solidFill>
              </a14:hiddenFill>
            </a:ext>
          </a:extLst>
        </p:spPr>
      </p:pic>
      <p:sp>
        <p:nvSpPr>
          <p:cNvPr id="128005" name="Rectangle 9"/>
          <p:cNvSpPr>
            <a:spLocks noChangeArrowheads="1"/>
          </p:cNvSpPr>
          <p:nvPr/>
        </p:nvSpPr>
        <p:spPr bwMode="auto">
          <a:xfrm>
            <a:off x="5715000" y="6629400"/>
            <a:ext cx="3124200" cy="214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p>
            <a:pPr marL="342900" marR="0" lvl="0" indent="-342900" algn="r" defTabSz="914400" rtl="0" eaLnBrk="1" fontAlgn="base" latinLnBrk="0" hangingPunct="1">
              <a:lnSpc>
                <a:spcPct val="100000"/>
              </a:lnSpc>
              <a:spcBef>
                <a:spcPct val="20000"/>
              </a:spcBef>
              <a:spcAft>
                <a:spcPct val="0"/>
              </a:spcAft>
              <a:buClr>
                <a:srgbClr val="66CCFF"/>
              </a:buClr>
              <a:buSzPct val="65000"/>
              <a:buFont typeface="Wingdings" pitchFamily="2" charset="2"/>
              <a:buNone/>
              <a:tabLst/>
              <a:defRPr/>
            </a:pPr>
            <a:r>
              <a:rPr kumimoji="0" lang="en-US" sz="800" b="1" i="0" u="none" strike="noStrike" kern="1200" cap="none" spc="0" normalizeH="0" baseline="0" noProof="0" dirty="0">
                <a:ln>
                  <a:noFill/>
                </a:ln>
                <a:solidFill>
                  <a:srgbClr val="FFFFFF"/>
                </a:solidFill>
                <a:effectLst/>
                <a:uLnTx/>
                <a:uFillTx/>
                <a:latin typeface="Verdana" pitchFamily="34" charset="0"/>
                <a:ea typeface="+mn-ea"/>
                <a:cs typeface="+mn-cs"/>
              </a:rPr>
              <a:t>Copyright © 2024 </a:t>
            </a:r>
            <a:r>
              <a:rPr kumimoji="0" lang="en-US" sz="800" b="1" i="0" u="none" strike="noStrike" kern="1200" cap="none" spc="0" normalizeH="0" baseline="0" noProof="0" dirty="0" err="1">
                <a:ln>
                  <a:noFill/>
                </a:ln>
                <a:solidFill>
                  <a:srgbClr val="FFFFFF"/>
                </a:solidFill>
                <a:effectLst/>
                <a:uLnTx/>
                <a:uFillTx/>
                <a:latin typeface="Verdana" pitchFamily="34" charset="0"/>
                <a:ea typeface="+mn-ea"/>
                <a:cs typeface="+mn-cs"/>
              </a:rPr>
              <a:t>SlideSpark</a:t>
            </a:r>
            <a:r>
              <a:rPr kumimoji="0" lang="en-US" sz="800" b="1" i="0" u="none" strike="noStrike" kern="1200" cap="none" spc="0" normalizeH="0" baseline="0" noProof="0" dirty="0">
                <a:ln>
                  <a:noFill/>
                </a:ln>
                <a:solidFill>
                  <a:srgbClr val="FFFFFF"/>
                </a:solidFill>
                <a:effectLst/>
                <a:uLnTx/>
                <a:uFillTx/>
                <a:latin typeface="Verdana" pitchFamily="34" charset="0"/>
                <a:ea typeface="+mn-ea"/>
                <a:cs typeface="+mn-cs"/>
              </a:rPr>
              <a:t> .LLC</a:t>
            </a:r>
          </a:p>
        </p:txBody>
      </p:sp>
      <p:sp>
        <p:nvSpPr>
          <p:cNvPr id="2" name="Rectangle 1"/>
          <p:cNvSpPr/>
          <p:nvPr/>
        </p:nvSpPr>
        <p:spPr>
          <a:xfrm>
            <a:off x="304800" y="4953000"/>
            <a:ext cx="968535" cy="1569660"/>
          </a:xfrm>
          <a:prstGeom prst="rect">
            <a:avLst/>
          </a:prstGeom>
          <a:noFill/>
        </p:spPr>
        <p:txBody>
          <a:bodyPr wrap="none" lIns="91440" tIns="45720" rIns="91440" bIns="45720">
            <a:spAutoFit/>
          </a:bodyPr>
          <a:lstStyle/>
          <a:p>
            <a:pPr marL="0" marR="0" lvl="0" indent="0" algn="ctr" defTabSz="914400" rtl="0" eaLnBrk="1" fontAlgn="base" latinLnBrk="0" hangingPunct="1">
              <a:lnSpc>
                <a:spcPct val="100000"/>
              </a:lnSpc>
              <a:spcBef>
                <a:spcPct val="20000"/>
              </a:spcBef>
              <a:spcAft>
                <a:spcPct val="0"/>
              </a:spcAft>
              <a:buClr>
                <a:srgbClr val="66CCFF"/>
              </a:buClr>
              <a:buSzPct val="65000"/>
              <a:buFont typeface="Wingdings" pitchFamily="2" charset="2"/>
              <a:buNone/>
              <a:tabLst/>
              <a:defRPr/>
            </a:pPr>
            <a:r>
              <a:rPr kumimoji="0" lang="en-US" sz="9600" b="1" i="0" u="none" strike="noStrike" kern="1200" cap="none" spc="0" normalizeH="0" baseline="0" noProof="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uLnTx/>
                <a:uFillTx/>
                <a:latin typeface="Tahoma" pitchFamily="34" charset="0"/>
                <a:ea typeface="+mn-ea"/>
                <a:cs typeface="+mn-cs"/>
              </a:rPr>
              <a:t>9</a:t>
            </a:r>
          </a:p>
        </p:txBody>
      </p:sp>
      <p:sp>
        <p:nvSpPr>
          <p:cNvPr id="3" name="Rectangle 2"/>
          <p:cNvSpPr/>
          <p:nvPr/>
        </p:nvSpPr>
        <p:spPr>
          <a:xfrm>
            <a:off x="228600" y="4191000"/>
            <a:ext cx="4246676" cy="923330"/>
          </a:xfrm>
          <a:prstGeom prst="rect">
            <a:avLst/>
          </a:prstGeom>
          <a:noFill/>
        </p:spPr>
        <p:txBody>
          <a:bodyPr wrap="none" lIns="91440" tIns="45720" rIns="91440" bIns="45720">
            <a:spAutoFit/>
          </a:bodyPr>
          <a:lstStyle/>
          <a:p>
            <a:pPr marL="0" marR="0" lvl="0" indent="0" algn="ctr" defTabSz="914400" rtl="0" eaLnBrk="1" fontAlgn="base" latinLnBrk="0" hangingPunct="1">
              <a:lnSpc>
                <a:spcPct val="100000"/>
              </a:lnSpc>
              <a:spcBef>
                <a:spcPct val="20000"/>
              </a:spcBef>
              <a:spcAft>
                <a:spcPct val="0"/>
              </a:spcAft>
              <a:buClr>
                <a:srgbClr val="66CCFF"/>
              </a:buClr>
              <a:buSzPct val="65000"/>
              <a:buFont typeface="Wingdings" pitchFamily="2" charset="2"/>
              <a:buNone/>
              <a:tabLst/>
              <a:defRPr/>
            </a:pPr>
            <a:r>
              <a:rPr kumimoji="0" lang="en-US" sz="5400" b="1" i="0" u="none" strike="noStrike" kern="1200" cap="none" spc="0" normalizeH="0" baseline="0" noProof="0" dirty="0">
                <a:ln w="17780" cmpd="sng">
                  <a:solidFill>
                    <a:sysClr val="windowText" lastClr="000000"/>
                  </a:solidFill>
                  <a:prstDash val="solid"/>
                  <a:miter lim="800000"/>
                </a:ln>
                <a:solidFill>
                  <a:srgbClr val="FFCC99"/>
                </a:solidFill>
                <a:effectLst>
                  <a:outerShdw blurRad="50800" algn="tl" rotWithShape="0">
                    <a:srgbClr val="000000"/>
                  </a:outerShdw>
                </a:effectLst>
                <a:uLnTx/>
                <a:uFillTx/>
                <a:latin typeface="Tahoma" pitchFamily="34" charset="0"/>
                <a:ea typeface="+mn-ea"/>
                <a:cs typeface="+mn-cs"/>
              </a:rPr>
              <a:t>Answer is…</a:t>
            </a:r>
          </a:p>
        </p:txBody>
      </p:sp>
      <p:sp>
        <p:nvSpPr>
          <p:cNvPr id="7" name="Rounded Rectangle 6"/>
          <p:cNvSpPr/>
          <p:nvPr/>
        </p:nvSpPr>
        <p:spPr bwMode="auto">
          <a:xfrm>
            <a:off x="609600" y="1752600"/>
            <a:ext cx="2743200" cy="533400"/>
          </a:xfrm>
          <a:prstGeom prst="roundRect">
            <a:avLst/>
          </a:prstGeom>
          <a:solidFill>
            <a:srgbClr val="00B0F0">
              <a:alpha val="17000"/>
            </a:srgbClr>
          </a:solidFill>
          <a:ln w="57150" cap="flat" cmpd="sng" algn="ctr">
            <a:solidFill>
              <a:schemeClr val="accent1">
                <a:lumMod val="60000"/>
                <a:lumOff val="40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342900" marR="0" lvl="0" indent="-342900" algn="l" defTabSz="914400" rtl="0" eaLnBrk="1" fontAlgn="base" latinLnBrk="0" hangingPunct="1">
              <a:lnSpc>
                <a:spcPct val="100000"/>
              </a:lnSpc>
              <a:spcBef>
                <a:spcPct val="20000"/>
              </a:spcBef>
              <a:spcAft>
                <a:spcPct val="0"/>
              </a:spcAft>
              <a:buClr>
                <a:srgbClr val="66CCFF"/>
              </a:buClr>
              <a:buSzPct val="65000"/>
              <a:buFont typeface="Wingdings" pitchFamily="2" charset="2"/>
              <a:buChar char="n"/>
              <a:tabLst/>
              <a:defRPr/>
            </a:pPr>
            <a:endParaRPr kumimoji="0" lang="en-US" sz="9600" b="0" i="0" u="none" strike="noStrike" kern="1200" cap="none" spc="0" normalizeH="0" baseline="0" noProof="0">
              <a:ln>
                <a:noFill/>
              </a:ln>
              <a:solidFill>
                <a:srgbClr val="FFFFFF"/>
              </a:solidFill>
              <a:effectLst>
                <a:outerShdw blurRad="38100" dist="38100" dir="2700000" algn="tl">
                  <a:srgbClr val="000000">
                    <a:alpha val="43137"/>
                  </a:srgbClr>
                </a:outerShdw>
              </a:effectLst>
              <a:uLnTx/>
              <a:uFillTx/>
              <a:latin typeface="Tahoma" pitchFamily="34" charset="0"/>
              <a:ea typeface="+mn-ea"/>
              <a:cs typeface="+mn-cs"/>
            </a:endParaRPr>
          </a:p>
        </p:txBody>
      </p:sp>
    </p:spTree>
    <p:extLst>
      <p:ext uri="{BB962C8B-B14F-4D97-AF65-F5344CB8AC3E}">
        <p14:creationId xmlns:p14="http://schemas.microsoft.com/office/powerpoint/2010/main" val="6339250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down)">
                                      <p:cBhvr>
                                        <p:cTn id="7" dur="580">
                                          <p:stCondLst>
                                            <p:cond delay="0"/>
                                          </p:stCondLst>
                                        </p:cTn>
                                        <p:tgtEl>
                                          <p:spTgt spid="7"/>
                                        </p:tgtEl>
                                      </p:cBhvr>
                                    </p:animEffect>
                                    <p:anim calcmode="lin" valueType="num">
                                      <p:cBhvr>
                                        <p:cTn id="8" dur="1822" tmFilter="0,0; 0.14,0.36; 0.43,0.73; 0.71,0.91; 1.0,1.0">
                                          <p:stCondLst>
                                            <p:cond delay="0"/>
                                          </p:stCondLst>
                                        </p:cTn>
                                        <p:tgtEl>
                                          <p:spTgt spid="7"/>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7"/>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7"/>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7"/>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7"/>
                                        </p:tgtEl>
                                        <p:attrNameLst>
                                          <p:attrName>ppt_y</p:attrName>
                                        </p:attrNameLst>
                                      </p:cBhvr>
                                      <p:tavLst>
                                        <p:tav tm="0" fmla="#ppt_y-sin(pi*$)/81">
                                          <p:val>
                                            <p:fltVal val="0"/>
                                          </p:val>
                                        </p:tav>
                                        <p:tav tm="100000">
                                          <p:val>
                                            <p:fltVal val="1"/>
                                          </p:val>
                                        </p:tav>
                                      </p:tavLst>
                                    </p:anim>
                                    <p:animScale>
                                      <p:cBhvr>
                                        <p:cTn id="13" dur="26">
                                          <p:stCondLst>
                                            <p:cond delay="650"/>
                                          </p:stCondLst>
                                        </p:cTn>
                                        <p:tgtEl>
                                          <p:spTgt spid="7"/>
                                        </p:tgtEl>
                                      </p:cBhvr>
                                      <p:to x="100000" y="60000"/>
                                    </p:animScale>
                                    <p:animScale>
                                      <p:cBhvr>
                                        <p:cTn id="14" dur="166" decel="50000">
                                          <p:stCondLst>
                                            <p:cond delay="676"/>
                                          </p:stCondLst>
                                        </p:cTn>
                                        <p:tgtEl>
                                          <p:spTgt spid="7"/>
                                        </p:tgtEl>
                                      </p:cBhvr>
                                      <p:to x="100000" y="100000"/>
                                    </p:animScale>
                                    <p:animScale>
                                      <p:cBhvr>
                                        <p:cTn id="15" dur="26">
                                          <p:stCondLst>
                                            <p:cond delay="1312"/>
                                          </p:stCondLst>
                                        </p:cTn>
                                        <p:tgtEl>
                                          <p:spTgt spid="7"/>
                                        </p:tgtEl>
                                      </p:cBhvr>
                                      <p:to x="100000" y="80000"/>
                                    </p:animScale>
                                    <p:animScale>
                                      <p:cBhvr>
                                        <p:cTn id="16" dur="166" decel="50000">
                                          <p:stCondLst>
                                            <p:cond delay="1338"/>
                                          </p:stCondLst>
                                        </p:cTn>
                                        <p:tgtEl>
                                          <p:spTgt spid="7"/>
                                        </p:tgtEl>
                                      </p:cBhvr>
                                      <p:to x="100000" y="100000"/>
                                    </p:animScale>
                                    <p:animScale>
                                      <p:cBhvr>
                                        <p:cTn id="17" dur="26">
                                          <p:stCondLst>
                                            <p:cond delay="1642"/>
                                          </p:stCondLst>
                                        </p:cTn>
                                        <p:tgtEl>
                                          <p:spTgt spid="7"/>
                                        </p:tgtEl>
                                      </p:cBhvr>
                                      <p:to x="100000" y="90000"/>
                                    </p:animScale>
                                    <p:animScale>
                                      <p:cBhvr>
                                        <p:cTn id="18" dur="166" decel="50000">
                                          <p:stCondLst>
                                            <p:cond delay="1668"/>
                                          </p:stCondLst>
                                        </p:cTn>
                                        <p:tgtEl>
                                          <p:spTgt spid="7"/>
                                        </p:tgtEl>
                                      </p:cBhvr>
                                      <p:to x="100000" y="100000"/>
                                    </p:animScale>
                                    <p:animScale>
                                      <p:cBhvr>
                                        <p:cTn id="19" dur="26">
                                          <p:stCondLst>
                                            <p:cond delay="1808"/>
                                          </p:stCondLst>
                                        </p:cTn>
                                        <p:tgtEl>
                                          <p:spTgt spid="7"/>
                                        </p:tgtEl>
                                      </p:cBhvr>
                                      <p:to x="100000" y="95000"/>
                                    </p:animScale>
                                    <p:animScale>
                                      <p:cBhvr>
                                        <p:cTn id="20" dur="166" decel="50000">
                                          <p:stCondLst>
                                            <p:cond delay="1834"/>
                                          </p:stCondLst>
                                        </p:cTn>
                                        <p:tgtEl>
                                          <p:spTgt spid="7"/>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003" name="Rectangle 3"/>
          <p:cNvSpPr>
            <a:spLocks noGrp="1" noChangeArrowheads="1"/>
          </p:cNvSpPr>
          <p:nvPr>
            <p:ph type="body" idx="1"/>
          </p:nvPr>
        </p:nvSpPr>
        <p:spPr>
          <a:xfrm>
            <a:off x="228600" y="152400"/>
            <a:ext cx="8458200" cy="5943600"/>
          </a:xfrm>
        </p:spPr>
        <p:txBody>
          <a:bodyPr/>
          <a:lstStyle/>
          <a:p>
            <a:pPr eaLnBrk="1" hangingPunct="1"/>
            <a:r>
              <a:rPr lang="en-US" dirty="0"/>
              <a:t>This type of allele always shows up in the organism when the allele is present.</a:t>
            </a:r>
          </a:p>
          <a:p>
            <a:pPr lvl="1" eaLnBrk="1" hangingPunct="1"/>
            <a:r>
              <a:rPr lang="en-US" dirty="0">
                <a:solidFill>
                  <a:srgbClr val="FF99FF"/>
                </a:solidFill>
              </a:rPr>
              <a:t>A.) Recessive</a:t>
            </a:r>
          </a:p>
          <a:p>
            <a:pPr lvl="1" eaLnBrk="1" hangingPunct="1"/>
            <a:r>
              <a:rPr lang="en-US" dirty="0">
                <a:solidFill>
                  <a:srgbClr val="0099CC"/>
                </a:solidFill>
              </a:rPr>
              <a:t>B.) Dominant</a:t>
            </a:r>
          </a:p>
          <a:p>
            <a:pPr lvl="1" eaLnBrk="1" hangingPunct="1"/>
            <a:r>
              <a:rPr lang="en-US" dirty="0">
                <a:solidFill>
                  <a:srgbClr val="9900FF"/>
                </a:solidFill>
              </a:rPr>
              <a:t>C.) Heterozygous</a:t>
            </a:r>
          </a:p>
          <a:p>
            <a:pPr lvl="1" eaLnBrk="1" hangingPunct="1"/>
            <a:r>
              <a:rPr lang="en-US" dirty="0">
                <a:solidFill>
                  <a:srgbClr val="FF00FF"/>
                </a:solidFill>
              </a:rPr>
              <a:t>D.) Incomplete</a:t>
            </a:r>
          </a:p>
          <a:p>
            <a:pPr lvl="1" eaLnBrk="1" hangingPunct="1"/>
            <a:r>
              <a:rPr lang="en-US" dirty="0">
                <a:solidFill>
                  <a:srgbClr val="99FFCC"/>
                </a:solidFill>
              </a:rPr>
              <a:t>E.) </a:t>
            </a:r>
            <a:r>
              <a:rPr lang="en-US" dirty="0" err="1">
                <a:solidFill>
                  <a:srgbClr val="99FFCC"/>
                </a:solidFill>
              </a:rPr>
              <a:t>Mendellion</a:t>
            </a:r>
            <a:r>
              <a:rPr lang="en-US" dirty="0">
                <a:solidFill>
                  <a:srgbClr val="99FFCC"/>
                </a:solidFill>
              </a:rPr>
              <a:t> Allele</a:t>
            </a:r>
          </a:p>
        </p:txBody>
      </p:sp>
      <p:pic>
        <p:nvPicPr>
          <p:cNvPr id="128004" name="Picture 5" descr="basicpunnetsquar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00" y="1371600"/>
            <a:ext cx="4267200" cy="4876800"/>
          </a:xfrm>
          <a:prstGeom prst="rect">
            <a:avLst/>
          </a:prstGeom>
          <a:noFill/>
          <a:ln w="76200">
            <a:solidFill>
              <a:srgbClr val="9900FF"/>
            </a:solidFill>
            <a:miter lim="800000"/>
            <a:headEnd/>
            <a:tailEnd/>
          </a:ln>
          <a:extLst>
            <a:ext uri="{909E8E84-426E-40DD-AFC4-6F175D3DCCD1}">
              <a14:hiddenFill xmlns:a14="http://schemas.microsoft.com/office/drawing/2010/main">
                <a:solidFill>
                  <a:srgbClr val="FFFFFF"/>
                </a:solidFill>
              </a14:hiddenFill>
            </a:ext>
          </a:extLst>
        </p:spPr>
      </p:pic>
      <p:sp>
        <p:nvSpPr>
          <p:cNvPr id="128005" name="Rectangle 9"/>
          <p:cNvSpPr>
            <a:spLocks noChangeArrowheads="1"/>
          </p:cNvSpPr>
          <p:nvPr/>
        </p:nvSpPr>
        <p:spPr bwMode="auto">
          <a:xfrm>
            <a:off x="5715000" y="6629400"/>
            <a:ext cx="3124200" cy="214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p>
            <a:pPr marL="342900" marR="0" lvl="0" indent="-342900" algn="r" defTabSz="914400" rtl="0" eaLnBrk="1" fontAlgn="base" latinLnBrk="0" hangingPunct="1">
              <a:lnSpc>
                <a:spcPct val="100000"/>
              </a:lnSpc>
              <a:spcBef>
                <a:spcPct val="20000"/>
              </a:spcBef>
              <a:spcAft>
                <a:spcPct val="0"/>
              </a:spcAft>
              <a:buClr>
                <a:srgbClr val="66CCFF"/>
              </a:buClr>
              <a:buSzPct val="65000"/>
              <a:buFont typeface="Wingdings" pitchFamily="2" charset="2"/>
              <a:buNone/>
              <a:tabLst/>
              <a:defRPr/>
            </a:pPr>
            <a:r>
              <a:rPr kumimoji="0" lang="en-US" sz="800" b="1" i="0" u="none" strike="noStrike" kern="1200" cap="none" spc="0" normalizeH="0" baseline="0" noProof="0" dirty="0">
                <a:ln>
                  <a:noFill/>
                </a:ln>
                <a:solidFill>
                  <a:srgbClr val="FFFFFF"/>
                </a:solidFill>
                <a:effectLst/>
                <a:uLnTx/>
                <a:uFillTx/>
                <a:latin typeface="Verdana" pitchFamily="34" charset="0"/>
                <a:ea typeface="+mn-ea"/>
                <a:cs typeface="+mn-cs"/>
              </a:rPr>
              <a:t>Copyright © 2024 </a:t>
            </a:r>
            <a:r>
              <a:rPr kumimoji="0" lang="en-US" sz="800" b="1" i="0" u="none" strike="noStrike" kern="1200" cap="none" spc="0" normalizeH="0" baseline="0" noProof="0" dirty="0" err="1">
                <a:ln>
                  <a:noFill/>
                </a:ln>
                <a:solidFill>
                  <a:srgbClr val="FFFFFF"/>
                </a:solidFill>
                <a:effectLst/>
                <a:uLnTx/>
                <a:uFillTx/>
                <a:latin typeface="Verdana" pitchFamily="34" charset="0"/>
                <a:ea typeface="+mn-ea"/>
                <a:cs typeface="+mn-cs"/>
              </a:rPr>
              <a:t>SlideSpark</a:t>
            </a:r>
            <a:r>
              <a:rPr kumimoji="0" lang="en-US" sz="800" b="1" i="0" u="none" strike="noStrike" kern="1200" cap="none" spc="0" normalizeH="0" baseline="0" noProof="0" dirty="0">
                <a:ln>
                  <a:noFill/>
                </a:ln>
                <a:solidFill>
                  <a:srgbClr val="FFFFFF"/>
                </a:solidFill>
                <a:effectLst/>
                <a:uLnTx/>
                <a:uFillTx/>
                <a:latin typeface="Verdana" pitchFamily="34" charset="0"/>
                <a:ea typeface="+mn-ea"/>
                <a:cs typeface="+mn-cs"/>
              </a:rPr>
              <a:t> .LLC</a:t>
            </a:r>
          </a:p>
        </p:txBody>
      </p:sp>
      <p:sp>
        <p:nvSpPr>
          <p:cNvPr id="2" name="Rectangle 1"/>
          <p:cNvSpPr/>
          <p:nvPr/>
        </p:nvSpPr>
        <p:spPr>
          <a:xfrm>
            <a:off x="304800" y="4953000"/>
            <a:ext cx="968535" cy="1569660"/>
          </a:xfrm>
          <a:prstGeom prst="rect">
            <a:avLst/>
          </a:prstGeom>
          <a:noFill/>
        </p:spPr>
        <p:txBody>
          <a:bodyPr wrap="none" lIns="91440" tIns="45720" rIns="91440" bIns="45720">
            <a:spAutoFit/>
          </a:bodyPr>
          <a:lstStyle/>
          <a:p>
            <a:pPr marL="0" marR="0" lvl="0" indent="0" algn="ctr" defTabSz="914400" rtl="0" eaLnBrk="1" fontAlgn="base" latinLnBrk="0" hangingPunct="1">
              <a:lnSpc>
                <a:spcPct val="100000"/>
              </a:lnSpc>
              <a:spcBef>
                <a:spcPct val="20000"/>
              </a:spcBef>
              <a:spcAft>
                <a:spcPct val="0"/>
              </a:spcAft>
              <a:buClr>
                <a:srgbClr val="66CCFF"/>
              </a:buClr>
              <a:buSzPct val="65000"/>
              <a:buFont typeface="Wingdings" pitchFamily="2" charset="2"/>
              <a:buNone/>
              <a:tabLst/>
              <a:defRPr/>
            </a:pPr>
            <a:r>
              <a:rPr kumimoji="0" lang="en-US" sz="9600" b="1" i="0" u="none" strike="noStrike" kern="1200" cap="none" spc="0" normalizeH="0" baseline="0" noProof="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uLnTx/>
                <a:uFillTx/>
                <a:latin typeface="Tahoma" pitchFamily="34" charset="0"/>
                <a:ea typeface="+mn-ea"/>
                <a:cs typeface="+mn-cs"/>
              </a:rPr>
              <a:t>9</a:t>
            </a:r>
          </a:p>
        </p:txBody>
      </p:sp>
      <p:sp>
        <p:nvSpPr>
          <p:cNvPr id="3" name="Rectangle 2"/>
          <p:cNvSpPr/>
          <p:nvPr/>
        </p:nvSpPr>
        <p:spPr>
          <a:xfrm>
            <a:off x="228600" y="4191000"/>
            <a:ext cx="4246676" cy="923330"/>
          </a:xfrm>
          <a:prstGeom prst="rect">
            <a:avLst/>
          </a:prstGeom>
          <a:noFill/>
        </p:spPr>
        <p:txBody>
          <a:bodyPr wrap="none" lIns="91440" tIns="45720" rIns="91440" bIns="45720">
            <a:spAutoFit/>
          </a:bodyPr>
          <a:lstStyle/>
          <a:p>
            <a:pPr marL="0" marR="0" lvl="0" indent="0" algn="ctr" defTabSz="914400" rtl="0" eaLnBrk="1" fontAlgn="base" latinLnBrk="0" hangingPunct="1">
              <a:lnSpc>
                <a:spcPct val="100000"/>
              </a:lnSpc>
              <a:spcBef>
                <a:spcPct val="20000"/>
              </a:spcBef>
              <a:spcAft>
                <a:spcPct val="0"/>
              </a:spcAft>
              <a:buClr>
                <a:srgbClr val="66CCFF"/>
              </a:buClr>
              <a:buSzPct val="65000"/>
              <a:buFont typeface="Wingdings" pitchFamily="2" charset="2"/>
              <a:buNone/>
              <a:tabLst/>
              <a:defRPr/>
            </a:pPr>
            <a:r>
              <a:rPr kumimoji="0" lang="en-US" sz="5400" b="1" i="0" u="none" strike="noStrike" kern="1200" cap="none" spc="0" normalizeH="0" baseline="0" noProof="0" dirty="0">
                <a:ln w="17780" cmpd="sng">
                  <a:solidFill>
                    <a:sysClr val="windowText" lastClr="000000"/>
                  </a:solidFill>
                  <a:prstDash val="solid"/>
                  <a:miter lim="800000"/>
                </a:ln>
                <a:solidFill>
                  <a:srgbClr val="FFCC99"/>
                </a:solidFill>
                <a:effectLst>
                  <a:outerShdw blurRad="50800" algn="tl" rotWithShape="0">
                    <a:srgbClr val="000000"/>
                  </a:outerShdw>
                </a:effectLst>
                <a:uLnTx/>
                <a:uFillTx/>
                <a:latin typeface="Tahoma" pitchFamily="34" charset="0"/>
                <a:ea typeface="+mn-ea"/>
                <a:cs typeface="+mn-cs"/>
              </a:rPr>
              <a:t>Answer is…</a:t>
            </a:r>
          </a:p>
        </p:txBody>
      </p:sp>
      <p:sp>
        <p:nvSpPr>
          <p:cNvPr id="7" name="Rounded Rectangle 6"/>
          <p:cNvSpPr/>
          <p:nvPr/>
        </p:nvSpPr>
        <p:spPr bwMode="auto">
          <a:xfrm>
            <a:off x="609600" y="1752600"/>
            <a:ext cx="2743200" cy="533400"/>
          </a:xfrm>
          <a:prstGeom prst="roundRect">
            <a:avLst/>
          </a:prstGeom>
          <a:solidFill>
            <a:srgbClr val="00B0F0">
              <a:alpha val="17000"/>
            </a:srgbClr>
          </a:solidFill>
          <a:ln w="57150" cap="flat" cmpd="sng" algn="ctr">
            <a:solidFill>
              <a:schemeClr val="accent1">
                <a:lumMod val="60000"/>
                <a:lumOff val="40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342900" marR="0" lvl="0" indent="-342900" algn="l" defTabSz="914400" rtl="0" eaLnBrk="1" fontAlgn="base" latinLnBrk="0" hangingPunct="1">
              <a:lnSpc>
                <a:spcPct val="100000"/>
              </a:lnSpc>
              <a:spcBef>
                <a:spcPct val="20000"/>
              </a:spcBef>
              <a:spcAft>
                <a:spcPct val="0"/>
              </a:spcAft>
              <a:buClr>
                <a:srgbClr val="66CCFF"/>
              </a:buClr>
              <a:buSzPct val="65000"/>
              <a:buFont typeface="Wingdings" pitchFamily="2" charset="2"/>
              <a:buChar char="n"/>
              <a:tabLst/>
              <a:defRPr/>
            </a:pPr>
            <a:endParaRPr kumimoji="0" lang="en-US" sz="9600" b="0" i="0" u="none" strike="noStrike" kern="1200" cap="none" spc="0" normalizeH="0" baseline="0" noProof="0">
              <a:ln>
                <a:noFill/>
              </a:ln>
              <a:solidFill>
                <a:srgbClr val="FFFFFF"/>
              </a:solidFill>
              <a:effectLst>
                <a:outerShdw blurRad="38100" dist="38100" dir="2700000" algn="tl">
                  <a:srgbClr val="000000">
                    <a:alpha val="43137"/>
                  </a:srgbClr>
                </a:outerShdw>
              </a:effectLst>
              <a:uLnTx/>
              <a:uFillTx/>
              <a:latin typeface="Tahoma" pitchFamily="34" charset="0"/>
              <a:ea typeface="+mn-ea"/>
              <a:cs typeface="+mn-cs"/>
            </a:endParaRPr>
          </a:p>
        </p:txBody>
      </p:sp>
      <p:sp>
        <p:nvSpPr>
          <p:cNvPr id="8" name="Rounded Rectangle 7"/>
          <p:cNvSpPr/>
          <p:nvPr/>
        </p:nvSpPr>
        <p:spPr bwMode="auto">
          <a:xfrm>
            <a:off x="5638800" y="1405270"/>
            <a:ext cx="685800" cy="533400"/>
          </a:xfrm>
          <a:prstGeom prst="roundRect">
            <a:avLst/>
          </a:prstGeom>
          <a:solidFill>
            <a:srgbClr val="00B0F0">
              <a:alpha val="17000"/>
            </a:srgbClr>
          </a:solidFill>
          <a:ln w="57150" cap="flat" cmpd="sng" algn="ctr">
            <a:solidFill>
              <a:schemeClr val="accent1">
                <a:lumMod val="60000"/>
                <a:lumOff val="40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342900" marR="0" lvl="0" indent="-342900" algn="l" defTabSz="914400" rtl="0" eaLnBrk="1" fontAlgn="base" latinLnBrk="0" hangingPunct="1">
              <a:lnSpc>
                <a:spcPct val="100000"/>
              </a:lnSpc>
              <a:spcBef>
                <a:spcPct val="20000"/>
              </a:spcBef>
              <a:spcAft>
                <a:spcPct val="0"/>
              </a:spcAft>
              <a:buClr>
                <a:srgbClr val="66CCFF"/>
              </a:buClr>
              <a:buSzPct val="65000"/>
              <a:buFont typeface="Wingdings" pitchFamily="2" charset="2"/>
              <a:buChar char="n"/>
              <a:tabLst/>
              <a:defRPr/>
            </a:pPr>
            <a:endParaRPr kumimoji="0" lang="en-US" sz="9600" b="0" i="0" u="none" strike="noStrike" kern="1200" cap="none" spc="0" normalizeH="0" baseline="0" noProof="0">
              <a:ln>
                <a:noFill/>
              </a:ln>
              <a:solidFill>
                <a:srgbClr val="FFFFFF"/>
              </a:solidFill>
              <a:effectLst>
                <a:outerShdw blurRad="38100" dist="38100" dir="2700000" algn="tl">
                  <a:srgbClr val="000000">
                    <a:alpha val="43137"/>
                  </a:srgbClr>
                </a:outerShdw>
              </a:effectLst>
              <a:uLnTx/>
              <a:uFillTx/>
              <a:latin typeface="Tahoma" pitchFamily="34" charset="0"/>
              <a:ea typeface="+mn-ea"/>
              <a:cs typeface="+mn-cs"/>
            </a:endParaRPr>
          </a:p>
        </p:txBody>
      </p:sp>
      <p:sp>
        <p:nvSpPr>
          <p:cNvPr id="9" name="Rounded Rectangle 8"/>
          <p:cNvSpPr/>
          <p:nvPr/>
        </p:nvSpPr>
        <p:spPr bwMode="auto">
          <a:xfrm>
            <a:off x="4567570" y="3048000"/>
            <a:ext cx="614030" cy="685800"/>
          </a:xfrm>
          <a:prstGeom prst="roundRect">
            <a:avLst/>
          </a:prstGeom>
          <a:solidFill>
            <a:srgbClr val="00B0F0">
              <a:alpha val="17000"/>
            </a:srgbClr>
          </a:solidFill>
          <a:ln w="57150" cap="flat" cmpd="sng" algn="ctr">
            <a:solidFill>
              <a:schemeClr val="accent1">
                <a:lumMod val="60000"/>
                <a:lumOff val="40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342900" marR="0" lvl="0" indent="-342900" algn="l" defTabSz="914400" rtl="0" eaLnBrk="1" fontAlgn="base" latinLnBrk="0" hangingPunct="1">
              <a:lnSpc>
                <a:spcPct val="100000"/>
              </a:lnSpc>
              <a:spcBef>
                <a:spcPct val="20000"/>
              </a:spcBef>
              <a:spcAft>
                <a:spcPct val="0"/>
              </a:spcAft>
              <a:buClr>
                <a:srgbClr val="66CCFF"/>
              </a:buClr>
              <a:buSzPct val="65000"/>
              <a:buFont typeface="Wingdings" pitchFamily="2" charset="2"/>
              <a:buChar char="n"/>
              <a:tabLst/>
              <a:defRPr/>
            </a:pPr>
            <a:endParaRPr kumimoji="0" lang="en-US" sz="9600" b="0" i="0" u="none" strike="noStrike" kern="1200" cap="none" spc="0" normalizeH="0" baseline="0" noProof="0">
              <a:ln>
                <a:noFill/>
              </a:ln>
              <a:solidFill>
                <a:srgbClr val="FFFFFF"/>
              </a:solidFill>
              <a:effectLst>
                <a:outerShdw blurRad="38100" dist="38100" dir="2700000" algn="tl">
                  <a:srgbClr val="000000">
                    <a:alpha val="43137"/>
                  </a:srgbClr>
                </a:outerShdw>
              </a:effectLst>
              <a:uLnTx/>
              <a:uFillTx/>
              <a:latin typeface="Tahoma" pitchFamily="34" charset="0"/>
              <a:ea typeface="+mn-ea"/>
              <a:cs typeface="+mn-cs"/>
            </a:endParaRPr>
          </a:p>
        </p:txBody>
      </p:sp>
    </p:spTree>
    <p:extLst>
      <p:ext uri="{BB962C8B-B14F-4D97-AF65-F5344CB8AC3E}">
        <p14:creationId xmlns:p14="http://schemas.microsoft.com/office/powerpoint/2010/main" val="3521701270"/>
      </p:ext>
    </p:extLst>
  </p:cSld>
  <p:clrMapOvr>
    <a:masterClrMapping/>
  </p:clrMapOvr>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075" name="Rectangle 3"/>
          <p:cNvSpPr>
            <a:spLocks noGrp="1" noChangeArrowheads="1"/>
          </p:cNvSpPr>
          <p:nvPr>
            <p:ph type="body" idx="1"/>
          </p:nvPr>
        </p:nvSpPr>
        <p:spPr>
          <a:xfrm>
            <a:off x="152400" y="152400"/>
            <a:ext cx="8686800" cy="5715000"/>
          </a:xfrm>
        </p:spPr>
        <p:txBody>
          <a:bodyPr/>
          <a:lstStyle/>
          <a:p>
            <a:pPr eaLnBrk="1" hangingPunct="1"/>
            <a:r>
              <a:rPr lang="en-US" dirty="0">
                <a:solidFill>
                  <a:srgbClr val="CC99FF"/>
                </a:solidFill>
              </a:rPr>
              <a:t>This type of allele is covered up when the dominant allele is with it?</a:t>
            </a:r>
          </a:p>
        </p:txBody>
      </p:sp>
      <p:pic>
        <p:nvPicPr>
          <p:cNvPr id="131076" name="Picture 5" descr="basicpunnetsquar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0" y="1447800"/>
            <a:ext cx="8458200" cy="5143500"/>
          </a:xfrm>
          <a:prstGeom prst="rect">
            <a:avLst/>
          </a:prstGeom>
          <a:noFill/>
          <a:ln w="76200">
            <a:solidFill>
              <a:srgbClr val="FF00FF"/>
            </a:solidFill>
            <a:miter lim="800000"/>
            <a:headEnd/>
            <a:tailEnd/>
          </a:ln>
          <a:extLst>
            <a:ext uri="{909E8E84-426E-40DD-AFC4-6F175D3DCCD1}">
              <a14:hiddenFill xmlns:a14="http://schemas.microsoft.com/office/drawing/2010/main">
                <a:solidFill>
                  <a:srgbClr val="FFFFFF"/>
                </a:solidFill>
              </a14:hiddenFill>
            </a:ext>
          </a:extLst>
        </p:spPr>
      </p:pic>
      <p:sp>
        <p:nvSpPr>
          <p:cNvPr id="131077" name="Rectangle 9"/>
          <p:cNvSpPr>
            <a:spLocks noChangeArrowheads="1"/>
          </p:cNvSpPr>
          <p:nvPr/>
        </p:nvSpPr>
        <p:spPr bwMode="auto">
          <a:xfrm>
            <a:off x="5715000" y="6629400"/>
            <a:ext cx="3124200" cy="214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p>
            <a:pPr marL="342900" marR="0" lvl="0" indent="-342900" algn="r" defTabSz="914400" rtl="0" eaLnBrk="1" fontAlgn="base" latinLnBrk="0" hangingPunct="1">
              <a:lnSpc>
                <a:spcPct val="100000"/>
              </a:lnSpc>
              <a:spcBef>
                <a:spcPct val="20000"/>
              </a:spcBef>
              <a:spcAft>
                <a:spcPct val="0"/>
              </a:spcAft>
              <a:buClr>
                <a:srgbClr val="66CCFF"/>
              </a:buClr>
              <a:buSzPct val="65000"/>
              <a:buFont typeface="Wingdings" pitchFamily="2" charset="2"/>
              <a:buNone/>
              <a:tabLst/>
              <a:defRPr/>
            </a:pPr>
            <a:r>
              <a:rPr kumimoji="0" lang="en-US" sz="800" b="1" i="0" u="none" strike="noStrike" kern="1200" cap="none" spc="0" normalizeH="0" baseline="0" noProof="0" dirty="0">
                <a:ln>
                  <a:noFill/>
                </a:ln>
                <a:solidFill>
                  <a:srgbClr val="FFFFFF"/>
                </a:solidFill>
                <a:effectLst/>
                <a:uLnTx/>
                <a:uFillTx/>
                <a:latin typeface="Verdana" pitchFamily="34" charset="0"/>
                <a:ea typeface="+mn-ea"/>
                <a:cs typeface="+mn-cs"/>
              </a:rPr>
              <a:t>Copyright © 2024 </a:t>
            </a:r>
            <a:r>
              <a:rPr kumimoji="0" lang="en-US" sz="800" b="1" i="0" u="none" strike="noStrike" kern="1200" cap="none" spc="0" normalizeH="0" baseline="0" noProof="0" dirty="0" err="1">
                <a:ln>
                  <a:noFill/>
                </a:ln>
                <a:solidFill>
                  <a:srgbClr val="FFFFFF"/>
                </a:solidFill>
                <a:effectLst/>
                <a:uLnTx/>
                <a:uFillTx/>
                <a:latin typeface="Verdana" pitchFamily="34" charset="0"/>
                <a:ea typeface="+mn-ea"/>
                <a:cs typeface="+mn-cs"/>
              </a:rPr>
              <a:t>SlideSpark</a:t>
            </a:r>
            <a:r>
              <a:rPr kumimoji="0" lang="en-US" sz="800" b="1" i="0" u="none" strike="noStrike" kern="1200" cap="none" spc="0" normalizeH="0" baseline="0" noProof="0" dirty="0">
                <a:ln>
                  <a:noFill/>
                </a:ln>
                <a:solidFill>
                  <a:srgbClr val="FFFFFF"/>
                </a:solidFill>
                <a:effectLst/>
                <a:uLnTx/>
                <a:uFillTx/>
                <a:latin typeface="Verdana" pitchFamily="34" charset="0"/>
                <a:ea typeface="+mn-ea"/>
                <a:cs typeface="+mn-cs"/>
              </a:rPr>
              <a:t> .LLC</a:t>
            </a:r>
          </a:p>
        </p:txBody>
      </p:sp>
      <p:sp>
        <p:nvSpPr>
          <p:cNvPr id="2" name="Rectangle 1"/>
          <p:cNvSpPr/>
          <p:nvPr/>
        </p:nvSpPr>
        <p:spPr>
          <a:xfrm>
            <a:off x="7296593" y="662970"/>
            <a:ext cx="1752404" cy="1569660"/>
          </a:xfrm>
          <a:prstGeom prst="rect">
            <a:avLst/>
          </a:prstGeom>
          <a:noFill/>
        </p:spPr>
        <p:txBody>
          <a:bodyPr wrap="none" lIns="91440" tIns="45720" rIns="91440" bIns="45720">
            <a:spAutoFit/>
          </a:bodyPr>
          <a:lstStyle/>
          <a:p>
            <a:pPr marL="0" marR="0" lvl="0" indent="0" algn="ctr" defTabSz="914400" rtl="0" eaLnBrk="1" fontAlgn="base" latinLnBrk="0" hangingPunct="1">
              <a:lnSpc>
                <a:spcPct val="100000"/>
              </a:lnSpc>
              <a:spcBef>
                <a:spcPct val="20000"/>
              </a:spcBef>
              <a:spcAft>
                <a:spcPct val="0"/>
              </a:spcAft>
              <a:buClr>
                <a:srgbClr val="66CCFF"/>
              </a:buClr>
              <a:buSzPct val="65000"/>
              <a:buFont typeface="Wingdings" pitchFamily="2" charset="2"/>
              <a:buNone/>
              <a:tabLst/>
              <a:defRPr/>
            </a:pPr>
            <a:r>
              <a:rPr kumimoji="0" lang="en-US" sz="9600" b="1" i="0" u="none" strike="noStrike" kern="1200" cap="none" spc="0" normalizeH="0" baseline="0" noProof="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uLnTx/>
                <a:uFillTx/>
                <a:latin typeface="Tahoma" pitchFamily="34" charset="0"/>
                <a:ea typeface="+mn-ea"/>
                <a:cs typeface="+mn-cs"/>
              </a:rPr>
              <a:t>10</a:t>
            </a:r>
          </a:p>
        </p:txBody>
      </p:sp>
    </p:spTree>
    <p:extLst>
      <p:ext uri="{BB962C8B-B14F-4D97-AF65-F5344CB8AC3E}">
        <p14:creationId xmlns:p14="http://schemas.microsoft.com/office/powerpoint/2010/main" val="238860630"/>
      </p:ext>
    </p:extLst>
  </p:cSld>
  <p:clrMapOvr>
    <a:masterClrMapping/>
  </p:clrMapOvr>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075" name="Rectangle 3"/>
          <p:cNvSpPr>
            <a:spLocks noGrp="1" noChangeArrowheads="1"/>
          </p:cNvSpPr>
          <p:nvPr>
            <p:ph type="body" idx="1"/>
          </p:nvPr>
        </p:nvSpPr>
        <p:spPr>
          <a:xfrm>
            <a:off x="152400" y="152400"/>
            <a:ext cx="8686800" cy="5715000"/>
          </a:xfrm>
        </p:spPr>
        <p:txBody>
          <a:bodyPr/>
          <a:lstStyle/>
          <a:p>
            <a:pPr eaLnBrk="1" hangingPunct="1"/>
            <a:r>
              <a:rPr lang="en-US" dirty="0">
                <a:solidFill>
                  <a:srgbClr val="CC99FF"/>
                </a:solidFill>
              </a:rPr>
              <a:t>This type of allele is covered up when the dominant allele is with it?</a:t>
            </a:r>
          </a:p>
        </p:txBody>
      </p:sp>
      <p:pic>
        <p:nvPicPr>
          <p:cNvPr id="131076" name="Picture 5" descr="basicpunnetsquar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0" y="1447800"/>
            <a:ext cx="8458200" cy="5143500"/>
          </a:xfrm>
          <a:prstGeom prst="rect">
            <a:avLst/>
          </a:prstGeom>
          <a:noFill/>
          <a:ln w="76200">
            <a:solidFill>
              <a:srgbClr val="FF00FF"/>
            </a:solidFill>
            <a:miter lim="800000"/>
            <a:headEnd/>
            <a:tailEnd/>
          </a:ln>
          <a:extLst>
            <a:ext uri="{909E8E84-426E-40DD-AFC4-6F175D3DCCD1}">
              <a14:hiddenFill xmlns:a14="http://schemas.microsoft.com/office/drawing/2010/main">
                <a:solidFill>
                  <a:srgbClr val="FFFFFF"/>
                </a:solidFill>
              </a14:hiddenFill>
            </a:ext>
          </a:extLst>
        </p:spPr>
      </p:pic>
      <p:sp>
        <p:nvSpPr>
          <p:cNvPr id="131077" name="Rectangle 9"/>
          <p:cNvSpPr>
            <a:spLocks noChangeArrowheads="1"/>
          </p:cNvSpPr>
          <p:nvPr/>
        </p:nvSpPr>
        <p:spPr bwMode="auto">
          <a:xfrm>
            <a:off x="5715000" y="6629400"/>
            <a:ext cx="3124200" cy="214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p>
            <a:pPr marL="342900" marR="0" lvl="0" indent="-342900" algn="r" defTabSz="914400" rtl="0" eaLnBrk="1" fontAlgn="base" latinLnBrk="0" hangingPunct="1">
              <a:lnSpc>
                <a:spcPct val="100000"/>
              </a:lnSpc>
              <a:spcBef>
                <a:spcPct val="20000"/>
              </a:spcBef>
              <a:spcAft>
                <a:spcPct val="0"/>
              </a:spcAft>
              <a:buClr>
                <a:srgbClr val="66CCFF"/>
              </a:buClr>
              <a:buSzPct val="65000"/>
              <a:buFont typeface="Wingdings" pitchFamily="2" charset="2"/>
              <a:buNone/>
              <a:tabLst/>
              <a:defRPr/>
            </a:pPr>
            <a:r>
              <a:rPr kumimoji="0" lang="en-US" sz="800" b="1" i="0" u="none" strike="noStrike" kern="1200" cap="none" spc="0" normalizeH="0" baseline="0" noProof="0" dirty="0">
                <a:ln>
                  <a:noFill/>
                </a:ln>
                <a:solidFill>
                  <a:srgbClr val="FFFFFF"/>
                </a:solidFill>
                <a:effectLst/>
                <a:uLnTx/>
                <a:uFillTx/>
                <a:latin typeface="Verdana" pitchFamily="34" charset="0"/>
                <a:ea typeface="+mn-ea"/>
                <a:cs typeface="+mn-cs"/>
              </a:rPr>
              <a:t>Copyright © 2024 </a:t>
            </a:r>
            <a:r>
              <a:rPr kumimoji="0" lang="en-US" sz="800" b="1" i="0" u="none" strike="noStrike" kern="1200" cap="none" spc="0" normalizeH="0" baseline="0" noProof="0" dirty="0" err="1">
                <a:ln>
                  <a:noFill/>
                </a:ln>
                <a:solidFill>
                  <a:srgbClr val="FFFFFF"/>
                </a:solidFill>
                <a:effectLst/>
                <a:uLnTx/>
                <a:uFillTx/>
                <a:latin typeface="Verdana" pitchFamily="34" charset="0"/>
                <a:ea typeface="+mn-ea"/>
                <a:cs typeface="+mn-cs"/>
              </a:rPr>
              <a:t>SlideSpark</a:t>
            </a:r>
            <a:r>
              <a:rPr kumimoji="0" lang="en-US" sz="800" b="1" i="0" u="none" strike="noStrike" kern="1200" cap="none" spc="0" normalizeH="0" baseline="0" noProof="0" dirty="0">
                <a:ln>
                  <a:noFill/>
                </a:ln>
                <a:solidFill>
                  <a:srgbClr val="FFFFFF"/>
                </a:solidFill>
                <a:effectLst/>
                <a:uLnTx/>
                <a:uFillTx/>
                <a:latin typeface="Verdana" pitchFamily="34" charset="0"/>
                <a:ea typeface="+mn-ea"/>
                <a:cs typeface="+mn-cs"/>
              </a:rPr>
              <a:t> .LLC</a:t>
            </a:r>
          </a:p>
        </p:txBody>
      </p:sp>
      <p:sp>
        <p:nvSpPr>
          <p:cNvPr id="2" name="Rectangle 1"/>
          <p:cNvSpPr/>
          <p:nvPr/>
        </p:nvSpPr>
        <p:spPr>
          <a:xfrm>
            <a:off x="7296593" y="662970"/>
            <a:ext cx="1752404" cy="1569660"/>
          </a:xfrm>
          <a:prstGeom prst="rect">
            <a:avLst/>
          </a:prstGeom>
          <a:noFill/>
        </p:spPr>
        <p:txBody>
          <a:bodyPr wrap="none" lIns="91440" tIns="45720" rIns="91440" bIns="45720">
            <a:spAutoFit/>
          </a:bodyPr>
          <a:lstStyle/>
          <a:p>
            <a:pPr marL="0" marR="0" lvl="0" indent="0" algn="ctr" defTabSz="914400" rtl="0" eaLnBrk="1" fontAlgn="base" latinLnBrk="0" hangingPunct="1">
              <a:lnSpc>
                <a:spcPct val="100000"/>
              </a:lnSpc>
              <a:spcBef>
                <a:spcPct val="20000"/>
              </a:spcBef>
              <a:spcAft>
                <a:spcPct val="0"/>
              </a:spcAft>
              <a:buClr>
                <a:srgbClr val="66CCFF"/>
              </a:buClr>
              <a:buSzPct val="65000"/>
              <a:buFont typeface="Wingdings" pitchFamily="2" charset="2"/>
              <a:buNone/>
              <a:tabLst/>
              <a:defRPr/>
            </a:pPr>
            <a:r>
              <a:rPr kumimoji="0" lang="en-US" sz="9600" b="1" i="0" u="none" strike="noStrike" kern="1200" cap="none" spc="0" normalizeH="0" baseline="0" noProof="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uLnTx/>
                <a:uFillTx/>
                <a:latin typeface="Tahoma" pitchFamily="34" charset="0"/>
                <a:ea typeface="+mn-ea"/>
                <a:cs typeface="+mn-cs"/>
              </a:rPr>
              <a:t>10</a:t>
            </a:r>
          </a:p>
        </p:txBody>
      </p:sp>
      <p:sp>
        <p:nvSpPr>
          <p:cNvPr id="3" name="Rectangle 2"/>
          <p:cNvSpPr/>
          <p:nvPr/>
        </p:nvSpPr>
        <p:spPr>
          <a:xfrm>
            <a:off x="1524000" y="4267200"/>
            <a:ext cx="7034298" cy="923330"/>
          </a:xfrm>
          <a:prstGeom prst="rect">
            <a:avLst/>
          </a:prstGeom>
          <a:noFill/>
        </p:spPr>
        <p:txBody>
          <a:bodyPr wrap="none" lIns="91440" tIns="45720" rIns="91440" bIns="45720">
            <a:spAutoFit/>
          </a:bodyPr>
          <a:lstStyle/>
          <a:p>
            <a:pPr marL="0" marR="0" lvl="0" indent="0" algn="ctr" defTabSz="914400" rtl="0" eaLnBrk="1" fontAlgn="base" latinLnBrk="0" hangingPunct="1">
              <a:lnSpc>
                <a:spcPct val="100000"/>
              </a:lnSpc>
              <a:spcBef>
                <a:spcPct val="20000"/>
              </a:spcBef>
              <a:spcAft>
                <a:spcPct val="0"/>
              </a:spcAft>
              <a:buClr>
                <a:srgbClr val="66CCFF"/>
              </a:buClr>
              <a:buSzPct val="65000"/>
              <a:buFont typeface="Wingdings" pitchFamily="2" charset="2"/>
              <a:buNone/>
              <a:tabLst/>
              <a:defRPr/>
            </a:pPr>
            <a:r>
              <a:rPr kumimoji="0" lang="en-US" sz="5400" b="1" i="0" u="none" strike="noStrike" kern="1200" cap="none" spc="0" normalizeH="0" baseline="0" noProof="0" dirty="0">
                <a:ln w="17780" cmpd="sng">
                  <a:solidFill>
                    <a:sysClr val="windowText" lastClr="000000"/>
                  </a:solidFill>
                  <a:prstDash val="solid"/>
                  <a:miter lim="800000"/>
                </a:ln>
                <a:solidFill>
                  <a:srgbClr val="FF00FF"/>
                </a:solidFill>
                <a:effectLst>
                  <a:outerShdw blurRad="50800" algn="tl" rotWithShape="0">
                    <a:srgbClr val="000000"/>
                  </a:outerShdw>
                </a:effectLst>
                <a:uLnTx/>
                <a:uFillTx/>
                <a:latin typeface="Tahoma" pitchFamily="34" charset="0"/>
                <a:ea typeface="+mn-ea"/>
                <a:cs typeface="+mn-cs"/>
              </a:rPr>
              <a:t>and the answer is…</a:t>
            </a:r>
          </a:p>
        </p:txBody>
      </p:sp>
    </p:spTree>
    <p:extLst>
      <p:ext uri="{BB962C8B-B14F-4D97-AF65-F5344CB8AC3E}">
        <p14:creationId xmlns:p14="http://schemas.microsoft.com/office/powerpoint/2010/main" val="391006594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7" name="Rectangle 3"/>
          <p:cNvSpPr>
            <a:spLocks noGrp="1" noChangeArrowheads="1"/>
          </p:cNvSpPr>
          <p:nvPr>
            <p:ph type="body" idx="1"/>
          </p:nvPr>
        </p:nvSpPr>
        <p:spPr>
          <a:xfrm>
            <a:off x="152400" y="228600"/>
            <a:ext cx="8229600" cy="5562600"/>
          </a:xfrm>
        </p:spPr>
        <p:txBody>
          <a:bodyPr/>
          <a:lstStyle/>
          <a:p>
            <a:pPr eaLnBrk="1" hangingPunct="1"/>
            <a:r>
              <a:rPr lang="en-US" dirty="0"/>
              <a:t>This is the term for when organisms pass traits from parents to offspring.</a:t>
            </a:r>
          </a:p>
          <a:p>
            <a:pPr lvl="1" eaLnBrk="1" hangingPunct="1"/>
            <a:r>
              <a:rPr lang="en-US" dirty="0">
                <a:solidFill>
                  <a:srgbClr val="FF99FF"/>
                </a:solidFill>
              </a:rPr>
              <a:t>A.) Genetics</a:t>
            </a:r>
          </a:p>
          <a:p>
            <a:pPr lvl="1" eaLnBrk="1" hangingPunct="1"/>
            <a:r>
              <a:rPr lang="en-US" dirty="0">
                <a:solidFill>
                  <a:srgbClr val="0099CC"/>
                </a:solidFill>
              </a:rPr>
              <a:t>B.) </a:t>
            </a:r>
            <a:r>
              <a:rPr lang="en-US" dirty="0" err="1">
                <a:solidFill>
                  <a:srgbClr val="0099CC"/>
                </a:solidFill>
              </a:rPr>
              <a:t>Punnett</a:t>
            </a:r>
            <a:r>
              <a:rPr lang="en-US" dirty="0">
                <a:solidFill>
                  <a:srgbClr val="0099CC"/>
                </a:solidFill>
              </a:rPr>
              <a:t> Squares</a:t>
            </a:r>
          </a:p>
          <a:p>
            <a:pPr lvl="1" eaLnBrk="1" hangingPunct="1"/>
            <a:r>
              <a:rPr lang="en-US" dirty="0">
                <a:solidFill>
                  <a:srgbClr val="FF00FF"/>
                </a:solidFill>
              </a:rPr>
              <a:t>C.) Alleles</a:t>
            </a:r>
          </a:p>
          <a:p>
            <a:pPr lvl="1" eaLnBrk="1" hangingPunct="1"/>
            <a:r>
              <a:rPr lang="en-US" dirty="0">
                <a:solidFill>
                  <a:srgbClr val="FFC000"/>
                </a:solidFill>
              </a:rPr>
              <a:t>D.)</a:t>
            </a:r>
            <a:r>
              <a:rPr lang="en-US" dirty="0">
                <a:solidFill>
                  <a:schemeClr val="bg1"/>
                </a:solidFill>
              </a:rPr>
              <a:t> Heredity</a:t>
            </a:r>
          </a:p>
          <a:p>
            <a:pPr lvl="1" eaLnBrk="1" hangingPunct="1"/>
            <a:r>
              <a:rPr lang="en-US" dirty="0">
                <a:solidFill>
                  <a:srgbClr val="CC99FF"/>
                </a:solidFill>
              </a:rPr>
              <a:t>E.) </a:t>
            </a:r>
            <a:r>
              <a:rPr lang="en-US" dirty="0">
                <a:solidFill>
                  <a:schemeClr val="bg1"/>
                </a:solidFill>
              </a:rPr>
              <a:t>Homozygous</a:t>
            </a:r>
            <a:r>
              <a:rPr lang="en-US" dirty="0">
                <a:solidFill>
                  <a:srgbClr val="CC99FF"/>
                </a:solidFill>
              </a:rPr>
              <a:t> </a:t>
            </a:r>
          </a:p>
        </p:txBody>
      </p:sp>
      <p:sp>
        <p:nvSpPr>
          <p:cNvPr id="77829" name="Rectangle 9"/>
          <p:cNvSpPr>
            <a:spLocks noChangeArrowheads="1"/>
          </p:cNvSpPr>
          <p:nvPr/>
        </p:nvSpPr>
        <p:spPr bwMode="auto">
          <a:xfrm>
            <a:off x="5715000" y="6629400"/>
            <a:ext cx="3124200" cy="214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p>
            <a:pPr marL="342900" indent="-342900" algn="r">
              <a:buFont typeface="Wingdings" pitchFamily="2" charset="2"/>
              <a:buNone/>
            </a:pPr>
            <a:r>
              <a:rPr lang="en-US" sz="800" b="1" dirty="0">
                <a:effectLst/>
                <a:latin typeface="Verdana" pitchFamily="34" charset="0"/>
              </a:rPr>
              <a:t>Copyright © 2024 </a:t>
            </a:r>
            <a:r>
              <a:rPr lang="en-US" sz="800" b="1" dirty="0" err="1">
                <a:effectLst/>
                <a:latin typeface="Verdana" pitchFamily="34" charset="0"/>
              </a:rPr>
              <a:t>SlideSpark</a:t>
            </a:r>
            <a:r>
              <a:rPr lang="en-US" sz="800" b="1" dirty="0">
                <a:effectLst/>
                <a:latin typeface="Verdana" pitchFamily="34" charset="0"/>
              </a:rPr>
              <a:t> .LLC</a:t>
            </a:r>
          </a:p>
        </p:txBody>
      </p:sp>
      <p:pic>
        <p:nvPicPr>
          <p:cNvPr id="5"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rot="3620336">
            <a:off x="5076533" y="98198"/>
            <a:ext cx="2339682" cy="72565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pic>
        <p:nvPicPr>
          <p:cNvPr id="6" name="Picture 5" descr="heredity"/>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6881" y="3962400"/>
            <a:ext cx="8834719" cy="26670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2" name="Rectangle 1"/>
          <p:cNvSpPr/>
          <p:nvPr/>
        </p:nvSpPr>
        <p:spPr>
          <a:xfrm>
            <a:off x="8051418" y="129570"/>
            <a:ext cx="968535" cy="1569660"/>
          </a:xfrm>
          <a:prstGeom prst="rect">
            <a:avLst/>
          </a:prstGeom>
          <a:noFill/>
        </p:spPr>
        <p:txBody>
          <a:bodyPr wrap="none" lIns="91440" tIns="45720" rIns="91440" bIns="45720">
            <a:spAutoFit/>
          </a:bodyPr>
          <a:lstStyle/>
          <a:p>
            <a:pPr algn="ctr">
              <a:buNone/>
            </a:pPr>
            <a:r>
              <a:rPr lang="en-US" b="1" cap="none" spc="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2</a:t>
            </a:r>
          </a:p>
        </p:txBody>
      </p:sp>
    </p:spTree>
    <p:extLst>
      <p:ext uri="{BB962C8B-B14F-4D97-AF65-F5344CB8AC3E}">
        <p14:creationId xmlns:p14="http://schemas.microsoft.com/office/powerpoint/2010/main" val="598424844"/>
      </p:ext>
    </p:extLst>
  </p:cSld>
  <p:clrMapOvr>
    <a:masterClrMapping/>
  </p:clrMapOvr>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075" name="Rectangle 3"/>
          <p:cNvSpPr>
            <a:spLocks noGrp="1" noChangeArrowheads="1"/>
          </p:cNvSpPr>
          <p:nvPr>
            <p:ph type="body" idx="1"/>
          </p:nvPr>
        </p:nvSpPr>
        <p:spPr>
          <a:xfrm>
            <a:off x="152400" y="152400"/>
            <a:ext cx="8686800" cy="5715000"/>
          </a:xfrm>
        </p:spPr>
        <p:txBody>
          <a:bodyPr/>
          <a:lstStyle/>
          <a:p>
            <a:pPr eaLnBrk="1" hangingPunct="1"/>
            <a:r>
              <a:rPr lang="en-US" dirty="0">
                <a:solidFill>
                  <a:srgbClr val="CC99FF"/>
                </a:solidFill>
              </a:rPr>
              <a:t>This type of allele is covered up when the dominant allele is with it?</a:t>
            </a:r>
          </a:p>
        </p:txBody>
      </p:sp>
      <p:pic>
        <p:nvPicPr>
          <p:cNvPr id="131076" name="Picture 5" descr="basicpunnetsquar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0" y="1447800"/>
            <a:ext cx="8458200" cy="5143500"/>
          </a:xfrm>
          <a:prstGeom prst="rect">
            <a:avLst/>
          </a:prstGeom>
          <a:noFill/>
          <a:ln w="76200">
            <a:solidFill>
              <a:srgbClr val="FF00FF"/>
            </a:solidFill>
            <a:miter lim="800000"/>
            <a:headEnd/>
            <a:tailEnd/>
          </a:ln>
          <a:extLst>
            <a:ext uri="{909E8E84-426E-40DD-AFC4-6F175D3DCCD1}">
              <a14:hiddenFill xmlns:a14="http://schemas.microsoft.com/office/drawing/2010/main">
                <a:solidFill>
                  <a:srgbClr val="FFFFFF"/>
                </a:solidFill>
              </a14:hiddenFill>
            </a:ext>
          </a:extLst>
        </p:spPr>
      </p:pic>
      <p:sp>
        <p:nvSpPr>
          <p:cNvPr id="131077" name="Rectangle 9"/>
          <p:cNvSpPr>
            <a:spLocks noChangeArrowheads="1"/>
          </p:cNvSpPr>
          <p:nvPr/>
        </p:nvSpPr>
        <p:spPr bwMode="auto">
          <a:xfrm>
            <a:off x="5715000" y="6629400"/>
            <a:ext cx="3124200" cy="214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p>
            <a:pPr marL="342900" marR="0" lvl="0" indent="-342900" algn="r" defTabSz="914400" rtl="0" eaLnBrk="1" fontAlgn="base" latinLnBrk="0" hangingPunct="1">
              <a:lnSpc>
                <a:spcPct val="100000"/>
              </a:lnSpc>
              <a:spcBef>
                <a:spcPct val="20000"/>
              </a:spcBef>
              <a:spcAft>
                <a:spcPct val="0"/>
              </a:spcAft>
              <a:buClr>
                <a:srgbClr val="66CCFF"/>
              </a:buClr>
              <a:buSzPct val="65000"/>
              <a:buFont typeface="Wingdings" pitchFamily="2" charset="2"/>
              <a:buNone/>
              <a:tabLst/>
              <a:defRPr/>
            </a:pPr>
            <a:r>
              <a:rPr kumimoji="0" lang="en-US" sz="800" b="1" i="0" u="none" strike="noStrike" kern="1200" cap="none" spc="0" normalizeH="0" baseline="0" noProof="0" dirty="0">
                <a:ln>
                  <a:noFill/>
                </a:ln>
                <a:solidFill>
                  <a:srgbClr val="FFFFFF"/>
                </a:solidFill>
                <a:effectLst/>
                <a:uLnTx/>
                <a:uFillTx/>
                <a:latin typeface="Verdana" pitchFamily="34" charset="0"/>
                <a:ea typeface="+mn-ea"/>
                <a:cs typeface="+mn-cs"/>
              </a:rPr>
              <a:t>Copyright © 2024 </a:t>
            </a:r>
            <a:r>
              <a:rPr kumimoji="0" lang="en-US" sz="800" b="1" i="0" u="none" strike="noStrike" kern="1200" cap="none" spc="0" normalizeH="0" baseline="0" noProof="0" dirty="0" err="1">
                <a:ln>
                  <a:noFill/>
                </a:ln>
                <a:solidFill>
                  <a:srgbClr val="FFFFFF"/>
                </a:solidFill>
                <a:effectLst/>
                <a:uLnTx/>
                <a:uFillTx/>
                <a:latin typeface="Verdana" pitchFamily="34" charset="0"/>
                <a:ea typeface="+mn-ea"/>
                <a:cs typeface="+mn-cs"/>
              </a:rPr>
              <a:t>SlideSpark</a:t>
            </a:r>
            <a:r>
              <a:rPr kumimoji="0" lang="en-US" sz="800" b="1" i="0" u="none" strike="noStrike" kern="1200" cap="none" spc="0" normalizeH="0" baseline="0" noProof="0" dirty="0">
                <a:ln>
                  <a:noFill/>
                </a:ln>
                <a:solidFill>
                  <a:srgbClr val="FFFFFF"/>
                </a:solidFill>
                <a:effectLst/>
                <a:uLnTx/>
                <a:uFillTx/>
                <a:latin typeface="Verdana" pitchFamily="34" charset="0"/>
                <a:ea typeface="+mn-ea"/>
                <a:cs typeface="+mn-cs"/>
              </a:rPr>
              <a:t> .LLC</a:t>
            </a:r>
          </a:p>
        </p:txBody>
      </p:sp>
      <p:sp>
        <p:nvSpPr>
          <p:cNvPr id="2" name="Rectangle 1"/>
          <p:cNvSpPr/>
          <p:nvPr/>
        </p:nvSpPr>
        <p:spPr>
          <a:xfrm>
            <a:off x="7296593" y="662970"/>
            <a:ext cx="1752404" cy="1569660"/>
          </a:xfrm>
          <a:prstGeom prst="rect">
            <a:avLst/>
          </a:prstGeom>
          <a:noFill/>
        </p:spPr>
        <p:txBody>
          <a:bodyPr wrap="none" lIns="91440" tIns="45720" rIns="91440" bIns="45720">
            <a:spAutoFit/>
          </a:bodyPr>
          <a:lstStyle/>
          <a:p>
            <a:pPr marL="0" marR="0" lvl="0" indent="0" algn="ctr" defTabSz="914400" rtl="0" eaLnBrk="1" fontAlgn="base" latinLnBrk="0" hangingPunct="1">
              <a:lnSpc>
                <a:spcPct val="100000"/>
              </a:lnSpc>
              <a:spcBef>
                <a:spcPct val="20000"/>
              </a:spcBef>
              <a:spcAft>
                <a:spcPct val="0"/>
              </a:spcAft>
              <a:buClr>
                <a:srgbClr val="66CCFF"/>
              </a:buClr>
              <a:buSzPct val="65000"/>
              <a:buFont typeface="Wingdings" pitchFamily="2" charset="2"/>
              <a:buNone/>
              <a:tabLst/>
              <a:defRPr/>
            </a:pPr>
            <a:r>
              <a:rPr kumimoji="0" lang="en-US" sz="9600" b="1" i="0" u="none" strike="noStrike" kern="1200" cap="none" spc="0" normalizeH="0" baseline="0" noProof="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uLnTx/>
                <a:uFillTx/>
                <a:latin typeface="Tahoma" pitchFamily="34" charset="0"/>
                <a:ea typeface="+mn-ea"/>
                <a:cs typeface="+mn-cs"/>
              </a:rPr>
              <a:t>10</a:t>
            </a:r>
          </a:p>
        </p:txBody>
      </p:sp>
      <p:sp>
        <p:nvSpPr>
          <p:cNvPr id="3" name="Rectangle 2"/>
          <p:cNvSpPr/>
          <p:nvPr/>
        </p:nvSpPr>
        <p:spPr>
          <a:xfrm>
            <a:off x="1524000" y="4267200"/>
            <a:ext cx="7034298" cy="923330"/>
          </a:xfrm>
          <a:prstGeom prst="rect">
            <a:avLst/>
          </a:prstGeom>
          <a:noFill/>
        </p:spPr>
        <p:txBody>
          <a:bodyPr wrap="none" lIns="91440" tIns="45720" rIns="91440" bIns="45720">
            <a:spAutoFit/>
          </a:bodyPr>
          <a:lstStyle/>
          <a:p>
            <a:pPr marL="0" marR="0" lvl="0" indent="0" algn="ctr" defTabSz="914400" rtl="0" eaLnBrk="1" fontAlgn="base" latinLnBrk="0" hangingPunct="1">
              <a:lnSpc>
                <a:spcPct val="100000"/>
              </a:lnSpc>
              <a:spcBef>
                <a:spcPct val="20000"/>
              </a:spcBef>
              <a:spcAft>
                <a:spcPct val="0"/>
              </a:spcAft>
              <a:buClr>
                <a:srgbClr val="66CCFF"/>
              </a:buClr>
              <a:buSzPct val="65000"/>
              <a:buFont typeface="Wingdings" pitchFamily="2" charset="2"/>
              <a:buNone/>
              <a:tabLst/>
              <a:defRPr/>
            </a:pPr>
            <a:r>
              <a:rPr kumimoji="0" lang="en-US" sz="5400" b="1" i="0" u="none" strike="noStrike" kern="1200" cap="none" spc="0" normalizeH="0" baseline="0" noProof="0" dirty="0">
                <a:ln w="17780" cmpd="sng">
                  <a:solidFill>
                    <a:sysClr val="windowText" lastClr="000000"/>
                  </a:solidFill>
                  <a:prstDash val="solid"/>
                  <a:miter lim="800000"/>
                </a:ln>
                <a:solidFill>
                  <a:srgbClr val="FF00FF"/>
                </a:solidFill>
                <a:effectLst>
                  <a:outerShdw blurRad="50800" algn="tl" rotWithShape="0">
                    <a:srgbClr val="000000"/>
                  </a:outerShdw>
                </a:effectLst>
                <a:uLnTx/>
                <a:uFillTx/>
                <a:latin typeface="Tahoma" pitchFamily="34" charset="0"/>
                <a:ea typeface="+mn-ea"/>
                <a:cs typeface="+mn-cs"/>
              </a:rPr>
              <a:t>and the answer is…</a:t>
            </a:r>
          </a:p>
        </p:txBody>
      </p:sp>
      <p:sp>
        <p:nvSpPr>
          <p:cNvPr id="4" name="Rectangle 3"/>
          <p:cNvSpPr/>
          <p:nvPr/>
        </p:nvSpPr>
        <p:spPr>
          <a:xfrm>
            <a:off x="1170012" y="2232630"/>
            <a:ext cx="7584128" cy="1200329"/>
          </a:xfrm>
          <a:prstGeom prst="rect">
            <a:avLst/>
          </a:prstGeom>
          <a:noFill/>
        </p:spPr>
        <p:txBody>
          <a:bodyPr wrap="none" lIns="91440" tIns="45720" rIns="91440" bIns="45720">
            <a:spAutoFit/>
          </a:bodyPr>
          <a:lstStyle/>
          <a:p>
            <a:pPr marL="0" marR="0" lvl="0" indent="0" algn="ctr" defTabSz="914400" rtl="0" eaLnBrk="1" fontAlgn="base" latinLnBrk="0" hangingPunct="1">
              <a:lnSpc>
                <a:spcPct val="100000"/>
              </a:lnSpc>
              <a:spcBef>
                <a:spcPct val="20000"/>
              </a:spcBef>
              <a:spcAft>
                <a:spcPct val="0"/>
              </a:spcAft>
              <a:buClr>
                <a:srgbClr val="66CCFF"/>
              </a:buClr>
              <a:buSzPct val="65000"/>
              <a:buFont typeface="Wingdings" pitchFamily="2" charset="2"/>
              <a:buNone/>
              <a:tabLst/>
              <a:defRPr/>
            </a:pPr>
            <a:r>
              <a:rPr kumimoji="0" lang="en-US" sz="7200" b="1" i="0" u="none" strike="noStrike" kern="1200" cap="none" spc="0" normalizeH="0" baseline="0" noProof="0" dirty="0">
                <a:ln w="17780" cmpd="sng">
                  <a:solidFill>
                    <a:srgbClr val="003399">
                      <a:tint val="3000"/>
                    </a:srgbClr>
                  </a:solidFill>
                  <a:prstDash val="solid"/>
                  <a:miter lim="800000"/>
                </a:ln>
                <a:gradFill>
                  <a:gsLst>
                    <a:gs pos="10000">
                      <a:srgbClr val="003399">
                        <a:tint val="63000"/>
                        <a:sat val="105000"/>
                      </a:srgbClr>
                    </a:gs>
                    <a:gs pos="90000">
                      <a:srgbClr val="003399">
                        <a:shade val="50000"/>
                        <a:satMod val="100000"/>
                      </a:srgbClr>
                    </a:gs>
                  </a:gsLst>
                  <a:lin ang="5400000"/>
                </a:gradFill>
                <a:effectLst>
                  <a:outerShdw blurRad="55000" dist="50800" dir="5400000" algn="tl">
                    <a:srgbClr val="000000">
                      <a:alpha val="33000"/>
                    </a:srgbClr>
                  </a:outerShdw>
                </a:effectLst>
                <a:uLnTx/>
                <a:uFillTx/>
                <a:latin typeface="Tahoma" pitchFamily="34" charset="0"/>
                <a:ea typeface="+mn-ea"/>
                <a:cs typeface="+mn-cs"/>
              </a:rPr>
              <a:t>Recessive Allele</a:t>
            </a:r>
          </a:p>
        </p:txBody>
      </p:sp>
    </p:spTree>
    <p:extLst>
      <p:ext uri="{BB962C8B-B14F-4D97-AF65-F5344CB8AC3E}">
        <p14:creationId xmlns:p14="http://schemas.microsoft.com/office/powerpoint/2010/main" val="1286375040"/>
      </p:ext>
    </p:extLst>
  </p:cSld>
  <p:clrMapOvr>
    <a:masterClrMapping/>
  </p:clrMapOvr>
</p:sld>
</file>

<file path=ppt/slides/slide1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075" name="Rectangle 3"/>
          <p:cNvSpPr>
            <a:spLocks noGrp="1" noChangeArrowheads="1"/>
          </p:cNvSpPr>
          <p:nvPr>
            <p:ph type="body" idx="1"/>
          </p:nvPr>
        </p:nvSpPr>
        <p:spPr>
          <a:xfrm>
            <a:off x="152400" y="152400"/>
            <a:ext cx="8686800" cy="5715000"/>
          </a:xfrm>
        </p:spPr>
        <p:txBody>
          <a:bodyPr/>
          <a:lstStyle/>
          <a:p>
            <a:pPr eaLnBrk="1" hangingPunct="1"/>
            <a:r>
              <a:rPr lang="en-US" dirty="0">
                <a:solidFill>
                  <a:srgbClr val="CC99FF"/>
                </a:solidFill>
              </a:rPr>
              <a:t>This type of allele is covered up when the dominant allele is with it?</a:t>
            </a:r>
          </a:p>
        </p:txBody>
      </p:sp>
      <p:pic>
        <p:nvPicPr>
          <p:cNvPr id="131076" name="Picture 5" descr="basicpunnetsquar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0" y="1447800"/>
            <a:ext cx="8458200" cy="5143500"/>
          </a:xfrm>
          <a:prstGeom prst="rect">
            <a:avLst/>
          </a:prstGeom>
          <a:noFill/>
          <a:ln w="76200">
            <a:solidFill>
              <a:srgbClr val="FF00FF"/>
            </a:solidFill>
            <a:miter lim="800000"/>
            <a:headEnd/>
            <a:tailEnd/>
          </a:ln>
          <a:extLst>
            <a:ext uri="{909E8E84-426E-40DD-AFC4-6F175D3DCCD1}">
              <a14:hiddenFill xmlns:a14="http://schemas.microsoft.com/office/drawing/2010/main">
                <a:solidFill>
                  <a:srgbClr val="FFFFFF"/>
                </a:solidFill>
              </a14:hiddenFill>
            </a:ext>
          </a:extLst>
        </p:spPr>
      </p:pic>
      <p:sp>
        <p:nvSpPr>
          <p:cNvPr id="131077" name="Rectangle 9"/>
          <p:cNvSpPr>
            <a:spLocks noChangeArrowheads="1"/>
          </p:cNvSpPr>
          <p:nvPr/>
        </p:nvSpPr>
        <p:spPr bwMode="auto">
          <a:xfrm>
            <a:off x="5715000" y="6629400"/>
            <a:ext cx="3124200" cy="214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p>
            <a:pPr marL="342900" marR="0" lvl="0" indent="-342900" algn="r" defTabSz="914400" rtl="0" eaLnBrk="1" fontAlgn="base" latinLnBrk="0" hangingPunct="1">
              <a:lnSpc>
                <a:spcPct val="100000"/>
              </a:lnSpc>
              <a:spcBef>
                <a:spcPct val="20000"/>
              </a:spcBef>
              <a:spcAft>
                <a:spcPct val="0"/>
              </a:spcAft>
              <a:buClr>
                <a:srgbClr val="66CCFF"/>
              </a:buClr>
              <a:buSzPct val="65000"/>
              <a:buFont typeface="Wingdings" pitchFamily="2" charset="2"/>
              <a:buNone/>
              <a:tabLst/>
              <a:defRPr/>
            </a:pPr>
            <a:r>
              <a:rPr kumimoji="0" lang="en-US" sz="800" b="1" i="0" u="none" strike="noStrike" kern="1200" cap="none" spc="0" normalizeH="0" baseline="0" noProof="0" dirty="0">
                <a:ln>
                  <a:noFill/>
                </a:ln>
                <a:solidFill>
                  <a:srgbClr val="FFFFFF"/>
                </a:solidFill>
                <a:effectLst/>
                <a:uLnTx/>
                <a:uFillTx/>
                <a:latin typeface="Verdana" pitchFamily="34" charset="0"/>
                <a:ea typeface="+mn-ea"/>
                <a:cs typeface="+mn-cs"/>
              </a:rPr>
              <a:t>Copyright © 2024 </a:t>
            </a:r>
            <a:r>
              <a:rPr kumimoji="0" lang="en-US" sz="800" b="1" i="0" u="none" strike="noStrike" kern="1200" cap="none" spc="0" normalizeH="0" baseline="0" noProof="0" dirty="0" err="1">
                <a:ln>
                  <a:noFill/>
                </a:ln>
                <a:solidFill>
                  <a:srgbClr val="FFFFFF"/>
                </a:solidFill>
                <a:effectLst/>
                <a:uLnTx/>
                <a:uFillTx/>
                <a:latin typeface="Verdana" pitchFamily="34" charset="0"/>
                <a:ea typeface="+mn-ea"/>
                <a:cs typeface="+mn-cs"/>
              </a:rPr>
              <a:t>SlideSpark</a:t>
            </a:r>
            <a:r>
              <a:rPr kumimoji="0" lang="en-US" sz="800" b="1" i="0" u="none" strike="noStrike" kern="1200" cap="none" spc="0" normalizeH="0" baseline="0" noProof="0" dirty="0">
                <a:ln>
                  <a:noFill/>
                </a:ln>
                <a:solidFill>
                  <a:srgbClr val="FFFFFF"/>
                </a:solidFill>
                <a:effectLst/>
                <a:uLnTx/>
                <a:uFillTx/>
                <a:latin typeface="Verdana" pitchFamily="34" charset="0"/>
                <a:ea typeface="+mn-ea"/>
                <a:cs typeface="+mn-cs"/>
              </a:rPr>
              <a:t> .LLC</a:t>
            </a:r>
          </a:p>
        </p:txBody>
      </p:sp>
      <p:sp>
        <p:nvSpPr>
          <p:cNvPr id="2" name="Rectangle 1"/>
          <p:cNvSpPr/>
          <p:nvPr/>
        </p:nvSpPr>
        <p:spPr>
          <a:xfrm>
            <a:off x="7296593" y="662970"/>
            <a:ext cx="1752404" cy="1569660"/>
          </a:xfrm>
          <a:prstGeom prst="rect">
            <a:avLst/>
          </a:prstGeom>
          <a:noFill/>
        </p:spPr>
        <p:txBody>
          <a:bodyPr wrap="none" lIns="91440" tIns="45720" rIns="91440" bIns="45720">
            <a:spAutoFit/>
          </a:bodyPr>
          <a:lstStyle/>
          <a:p>
            <a:pPr marL="0" marR="0" lvl="0" indent="0" algn="ctr" defTabSz="914400" rtl="0" eaLnBrk="1" fontAlgn="base" latinLnBrk="0" hangingPunct="1">
              <a:lnSpc>
                <a:spcPct val="100000"/>
              </a:lnSpc>
              <a:spcBef>
                <a:spcPct val="20000"/>
              </a:spcBef>
              <a:spcAft>
                <a:spcPct val="0"/>
              </a:spcAft>
              <a:buClr>
                <a:srgbClr val="66CCFF"/>
              </a:buClr>
              <a:buSzPct val="65000"/>
              <a:buFont typeface="Wingdings" pitchFamily="2" charset="2"/>
              <a:buNone/>
              <a:tabLst/>
              <a:defRPr/>
            </a:pPr>
            <a:r>
              <a:rPr kumimoji="0" lang="en-US" sz="9600" b="1" i="0" u="none" strike="noStrike" kern="1200" cap="none" spc="0" normalizeH="0" baseline="0" noProof="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uLnTx/>
                <a:uFillTx/>
                <a:latin typeface="Tahoma" pitchFamily="34" charset="0"/>
                <a:ea typeface="+mn-ea"/>
                <a:cs typeface="+mn-cs"/>
              </a:rPr>
              <a:t>10</a:t>
            </a:r>
          </a:p>
        </p:txBody>
      </p:sp>
      <p:sp>
        <p:nvSpPr>
          <p:cNvPr id="3" name="Rectangle 2"/>
          <p:cNvSpPr/>
          <p:nvPr/>
        </p:nvSpPr>
        <p:spPr>
          <a:xfrm>
            <a:off x="1524000" y="4267200"/>
            <a:ext cx="7034298" cy="923330"/>
          </a:xfrm>
          <a:prstGeom prst="rect">
            <a:avLst/>
          </a:prstGeom>
          <a:noFill/>
        </p:spPr>
        <p:txBody>
          <a:bodyPr wrap="none" lIns="91440" tIns="45720" rIns="91440" bIns="45720">
            <a:spAutoFit/>
          </a:bodyPr>
          <a:lstStyle/>
          <a:p>
            <a:pPr marL="0" marR="0" lvl="0" indent="0" algn="ctr" defTabSz="914400" rtl="0" eaLnBrk="1" fontAlgn="base" latinLnBrk="0" hangingPunct="1">
              <a:lnSpc>
                <a:spcPct val="100000"/>
              </a:lnSpc>
              <a:spcBef>
                <a:spcPct val="20000"/>
              </a:spcBef>
              <a:spcAft>
                <a:spcPct val="0"/>
              </a:spcAft>
              <a:buClr>
                <a:srgbClr val="66CCFF"/>
              </a:buClr>
              <a:buSzPct val="65000"/>
              <a:buFont typeface="Wingdings" pitchFamily="2" charset="2"/>
              <a:buNone/>
              <a:tabLst/>
              <a:defRPr/>
            </a:pPr>
            <a:r>
              <a:rPr kumimoji="0" lang="en-US" sz="5400" b="1" i="0" u="none" strike="noStrike" kern="1200" cap="none" spc="0" normalizeH="0" baseline="0" noProof="0" dirty="0">
                <a:ln w="17780" cmpd="sng">
                  <a:solidFill>
                    <a:sysClr val="windowText" lastClr="000000"/>
                  </a:solidFill>
                  <a:prstDash val="solid"/>
                  <a:miter lim="800000"/>
                </a:ln>
                <a:solidFill>
                  <a:srgbClr val="FF00FF"/>
                </a:solidFill>
                <a:effectLst>
                  <a:outerShdw blurRad="50800" algn="tl" rotWithShape="0">
                    <a:srgbClr val="000000"/>
                  </a:outerShdw>
                </a:effectLst>
                <a:uLnTx/>
                <a:uFillTx/>
                <a:latin typeface="Tahoma" pitchFamily="34" charset="0"/>
                <a:ea typeface="+mn-ea"/>
                <a:cs typeface="+mn-cs"/>
              </a:rPr>
              <a:t>and the answer is…</a:t>
            </a:r>
          </a:p>
        </p:txBody>
      </p:sp>
      <p:sp>
        <p:nvSpPr>
          <p:cNvPr id="4" name="Rectangle 3"/>
          <p:cNvSpPr/>
          <p:nvPr/>
        </p:nvSpPr>
        <p:spPr>
          <a:xfrm>
            <a:off x="1170012" y="2232630"/>
            <a:ext cx="7584128" cy="1200329"/>
          </a:xfrm>
          <a:prstGeom prst="rect">
            <a:avLst/>
          </a:prstGeom>
          <a:noFill/>
        </p:spPr>
        <p:txBody>
          <a:bodyPr wrap="none" lIns="91440" tIns="45720" rIns="91440" bIns="45720">
            <a:spAutoFit/>
          </a:bodyPr>
          <a:lstStyle/>
          <a:p>
            <a:pPr marL="0" marR="0" lvl="0" indent="0" algn="ctr" defTabSz="914400" rtl="0" eaLnBrk="1" fontAlgn="base" latinLnBrk="0" hangingPunct="1">
              <a:lnSpc>
                <a:spcPct val="100000"/>
              </a:lnSpc>
              <a:spcBef>
                <a:spcPct val="20000"/>
              </a:spcBef>
              <a:spcAft>
                <a:spcPct val="0"/>
              </a:spcAft>
              <a:buClr>
                <a:srgbClr val="66CCFF"/>
              </a:buClr>
              <a:buSzPct val="65000"/>
              <a:buFont typeface="Wingdings" pitchFamily="2" charset="2"/>
              <a:buNone/>
              <a:tabLst/>
              <a:defRPr/>
            </a:pPr>
            <a:r>
              <a:rPr kumimoji="0" lang="en-US" sz="7200" b="1" i="0" u="none" strike="noStrike" kern="1200" cap="none" spc="0" normalizeH="0" baseline="0" noProof="0" dirty="0">
                <a:ln w="17780" cmpd="sng">
                  <a:solidFill>
                    <a:srgbClr val="003399">
                      <a:tint val="3000"/>
                    </a:srgbClr>
                  </a:solidFill>
                  <a:prstDash val="solid"/>
                  <a:miter lim="800000"/>
                </a:ln>
                <a:gradFill>
                  <a:gsLst>
                    <a:gs pos="10000">
                      <a:srgbClr val="003399">
                        <a:tint val="63000"/>
                        <a:sat val="105000"/>
                      </a:srgbClr>
                    </a:gs>
                    <a:gs pos="90000">
                      <a:srgbClr val="003399">
                        <a:shade val="50000"/>
                        <a:satMod val="100000"/>
                      </a:srgbClr>
                    </a:gs>
                  </a:gsLst>
                  <a:lin ang="5400000"/>
                </a:gradFill>
                <a:effectLst>
                  <a:outerShdw blurRad="55000" dist="50800" dir="5400000" algn="tl">
                    <a:srgbClr val="000000">
                      <a:alpha val="33000"/>
                    </a:srgbClr>
                  </a:outerShdw>
                </a:effectLst>
                <a:uLnTx/>
                <a:uFillTx/>
                <a:latin typeface="Tahoma" pitchFamily="34" charset="0"/>
                <a:ea typeface="+mn-ea"/>
                <a:cs typeface="+mn-cs"/>
              </a:rPr>
              <a:t>Recessive Allele</a:t>
            </a:r>
          </a:p>
        </p:txBody>
      </p:sp>
      <p:sp>
        <p:nvSpPr>
          <p:cNvPr id="8" name="Rounded Rectangle 7"/>
          <p:cNvSpPr/>
          <p:nvPr/>
        </p:nvSpPr>
        <p:spPr bwMode="auto">
          <a:xfrm>
            <a:off x="6664842" y="3333750"/>
            <a:ext cx="914400" cy="685800"/>
          </a:xfrm>
          <a:prstGeom prst="roundRect">
            <a:avLst/>
          </a:prstGeom>
          <a:solidFill>
            <a:srgbClr val="CC99FF">
              <a:alpha val="17000"/>
            </a:srgbClr>
          </a:solidFill>
          <a:ln w="57150" cap="flat" cmpd="sng" algn="ctr">
            <a:solidFill>
              <a:srgbClr val="CC99FF"/>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342900" marR="0" lvl="0" indent="-342900" algn="l" defTabSz="914400" rtl="0" eaLnBrk="1" fontAlgn="base" latinLnBrk="0" hangingPunct="1">
              <a:lnSpc>
                <a:spcPct val="100000"/>
              </a:lnSpc>
              <a:spcBef>
                <a:spcPct val="20000"/>
              </a:spcBef>
              <a:spcAft>
                <a:spcPct val="0"/>
              </a:spcAft>
              <a:buClr>
                <a:srgbClr val="66CCFF"/>
              </a:buClr>
              <a:buSzPct val="65000"/>
              <a:buFont typeface="Wingdings" pitchFamily="2" charset="2"/>
              <a:buChar char="n"/>
              <a:tabLst/>
              <a:defRPr/>
            </a:pPr>
            <a:endParaRPr kumimoji="0" lang="en-US" sz="9600" b="0" i="0" u="none" strike="noStrike" kern="1200" cap="none" spc="0" normalizeH="0" baseline="0" noProof="0">
              <a:ln>
                <a:noFill/>
              </a:ln>
              <a:solidFill>
                <a:srgbClr val="FFFFFF"/>
              </a:solidFill>
              <a:effectLst>
                <a:outerShdw blurRad="38100" dist="38100" dir="2700000" algn="tl">
                  <a:srgbClr val="000000">
                    <a:alpha val="43137"/>
                  </a:srgbClr>
                </a:outerShdw>
              </a:effectLst>
              <a:uLnTx/>
              <a:uFillTx/>
              <a:latin typeface="Tahoma" pitchFamily="34" charset="0"/>
              <a:ea typeface="+mn-ea"/>
              <a:cs typeface="+mn-cs"/>
            </a:endParaRPr>
          </a:p>
        </p:txBody>
      </p:sp>
      <p:sp>
        <p:nvSpPr>
          <p:cNvPr id="9" name="Rounded Rectangle 8"/>
          <p:cNvSpPr/>
          <p:nvPr/>
        </p:nvSpPr>
        <p:spPr bwMode="auto">
          <a:xfrm>
            <a:off x="6096000" y="1546830"/>
            <a:ext cx="914400" cy="685800"/>
          </a:xfrm>
          <a:prstGeom prst="roundRect">
            <a:avLst/>
          </a:prstGeom>
          <a:solidFill>
            <a:srgbClr val="CC99FF">
              <a:alpha val="17000"/>
            </a:srgbClr>
          </a:solidFill>
          <a:ln w="57150" cap="flat" cmpd="sng" algn="ctr">
            <a:solidFill>
              <a:srgbClr val="CC99FF"/>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342900" marR="0" lvl="0" indent="-342900" algn="l" defTabSz="914400" rtl="0" eaLnBrk="1" fontAlgn="base" latinLnBrk="0" hangingPunct="1">
              <a:lnSpc>
                <a:spcPct val="100000"/>
              </a:lnSpc>
              <a:spcBef>
                <a:spcPct val="20000"/>
              </a:spcBef>
              <a:spcAft>
                <a:spcPct val="0"/>
              </a:spcAft>
              <a:buClr>
                <a:srgbClr val="66CCFF"/>
              </a:buClr>
              <a:buSzPct val="65000"/>
              <a:buFont typeface="Wingdings" pitchFamily="2" charset="2"/>
              <a:buChar char="n"/>
              <a:tabLst/>
              <a:defRPr/>
            </a:pPr>
            <a:endParaRPr kumimoji="0" lang="en-US" sz="9600" b="0" i="0" u="none" strike="noStrike" kern="1200" cap="none" spc="0" normalizeH="0" baseline="0" noProof="0">
              <a:ln>
                <a:noFill/>
              </a:ln>
              <a:solidFill>
                <a:srgbClr val="FFFFFF"/>
              </a:solidFill>
              <a:effectLst>
                <a:outerShdw blurRad="38100" dist="38100" dir="2700000" algn="tl">
                  <a:srgbClr val="000000">
                    <a:alpha val="43137"/>
                  </a:srgbClr>
                </a:outerShdw>
              </a:effectLst>
              <a:uLnTx/>
              <a:uFillTx/>
              <a:latin typeface="Tahoma" pitchFamily="34" charset="0"/>
              <a:ea typeface="+mn-ea"/>
              <a:cs typeface="+mn-cs"/>
            </a:endParaRPr>
          </a:p>
        </p:txBody>
      </p:sp>
      <p:sp>
        <p:nvSpPr>
          <p:cNvPr id="10" name="Rounded Rectangle 9"/>
          <p:cNvSpPr/>
          <p:nvPr/>
        </p:nvSpPr>
        <p:spPr bwMode="auto">
          <a:xfrm>
            <a:off x="5927650" y="5562600"/>
            <a:ext cx="1539949" cy="685800"/>
          </a:xfrm>
          <a:prstGeom prst="roundRect">
            <a:avLst/>
          </a:prstGeom>
          <a:solidFill>
            <a:srgbClr val="CC99FF">
              <a:alpha val="17000"/>
            </a:srgbClr>
          </a:solidFill>
          <a:ln w="57150" cap="flat" cmpd="sng" algn="ctr">
            <a:solidFill>
              <a:srgbClr val="CC99FF"/>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342900" marR="0" lvl="0" indent="-342900" algn="l" defTabSz="914400" rtl="0" eaLnBrk="1" fontAlgn="base" latinLnBrk="0" hangingPunct="1">
              <a:lnSpc>
                <a:spcPct val="100000"/>
              </a:lnSpc>
              <a:spcBef>
                <a:spcPct val="20000"/>
              </a:spcBef>
              <a:spcAft>
                <a:spcPct val="0"/>
              </a:spcAft>
              <a:buClr>
                <a:srgbClr val="66CCFF"/>
              </a:buClr>
              <a:buSzPct val="65000"/>
              <a:buFont typeface="Wingdings" pitchFamily="2" charset="2"/>
              <a:buChar char="n"/>
              <a:tabLst/>
              <a:defRPr/>
            </a:pPr>
            <a:endParaRPr kumimoji="0" lang="en-US" sz="9600" b="0" i="0" u="none" strike="noStrike" kern="1200" cap="none" spc="0" normalizeH="0" baseline="0" noProof="0">
              <a:ln>
                <a:noFill/>
              </a:ln>
              <a:solidFill>
                <a:srgbClr val="FFFFFF"/>
              </a:solidFill>
              <a:effectLst>
                <a:outerShdw blurRad="38100" dist="38100" dir="2700000" algn="tl">
                  <a:srgbClr val="000000">
                    <a:alpha val="43137"/>
                  </a:srgbClr>
                </a:outerShdw>
              </a:effectLst>
              <a:uLnTx/>
              <a:uFillTx/>
              <a:latin typeface="Tahoma" pitchFamily="34" charset="0"/>
              <a:ea typeface="+mn-ea"/>
              <a:cs typeface="+mn-cs"/>
            </a:endParaRPr>
          </a:p>
        </p:txBody>
      </p:sp>
      <p:sp>
        <p:nvSpPr>
          <p:cNvPr id="11" name="Rounded Rectangle 10"/>
          <p:cNvSpPr/>
          <p:nvPr/>
        </p:nvSpPr>
        <p:spPr bwMode="auto">
          <a:xfrm>
            <a:off x="381000" y="5562600"/>
            <a:ext cx="914400" cy="685800"/>
          </a:xfrm>
          <a:prstGeom prst="roundRect">
            <a:avLst/>
          </a:prstGeom>
          <a:solidFill>
            <a:srgbClr val="CC99FF">
              <a:alpha val="17000"/>
            </a:srgbClr>
          </a:solidFill>
          <a:ln w="57150" cap="flat" cmpd="sng" algn="ctr">
            <a:solidFill>
              <a:srgbClr val="CC99FF"/>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342900" marR="0" lvl="0" indent="-342900" algn="l" defTabSz="914400" rtl="0" eaLnBrk="1" fontAlgn="base" latinLnBrk="0" hangingPunct="1">
              <a:lnSpc>
                <a:spcPct val="100000"/>
              </a:lnSpc>
              <a:spcBef>
                <a:spcPct val="20000"/>
              </a:spcBef>
              <a:spcAft>
                <a:spcPct val="0"/>
              </a:spcAft>
              <a:buClr>
                <a:srgbClr val="66CCFF"/>
              </a:buClr>
              <a:buSzPct val="65000"/>
              <a:buFont typeface="Wingdings" pitchFamily="2" charset="2"/>
              <a:buChar char="n"/>
              <a:tabLst/>
              <a:defRPr/>
            </a:pPr>
            <a:endParaRPr kumimoji="0" lang="en-US" sz="9600" b="0" i="0" u="none" strike="noStrike" kern="1200" cap="none" spc="0" normalizeH="0" baseline="0" noProof="0">
              <a:ln>
                <a:noFill/>
              </a:ln>
              <a:solidFill>
                <a:srgbClr val="FFFFFF"/>
              </a:solidFill>
              <a:effectLst>
                <a:outerShdw blurRad="38100" dist="38100" dir="2700000" algn="tl">
                  <a:srgbClr val="000000">
                    <a:alpha val="43137"/>
                  </a:srgbClr>
                </a:outerShdw>
              </a:effectLst>
              <a:uLnTx/>
              <a:uFillTx/>
              <a:latin typeface="Tahoma" pitchFamily="34" charset="0"/>
              <a:ea typeface="+mn-ea"/>
              <a:cs typeface="+mn-cs"/>
            </a:endParaRPr>
          </a:p>
        </p:txBody>
      </p:sp>
      <p:sp>
        <p:nvSpPr>
          <p:cNvPr id="12" name="Rounded Rectangle 11"/>
          <p:cNvSpPr/>
          <p:nvPr/>
        </p:nvSpPr>
        <p:spPr bwMode="auto">
          <a:xfrm>
            <a:off x="3200400" y="5574562"/>
            <a:ext cx="914400" cy="685800"/>
          </a:xfrm>
          <a:prstGeom prst="roundRect">
            <a:avLst/>
          </a:prstGeom>
          <a:solidFill>
            <a:srgbClr val="CC99FF">
              <a:alpha val="17000"/>
            </a:srgbClr>
          </a:solidFill>
          <a:ln w="57150" cap="flat" cmpd="sng" algn="ctr">
            <a:solidFill>
              <a:srgbClr val="CC99FF"/>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342900" marR="0" lvl="0" indent="-342900" algn="l" defTabSz="914400" rtl="0" eaLnBrk="1" fontAlgn="base" latinLnBrk="0" hangingPunct="1">
              <a:lnSpc>
                <a:spcPct val="100000"/>
              </a:lnSpc>
              <a:spcBef>
                <a:spcPct val="20000"/>
              </a:spcBef>
              <a:spcAft>
                <a:spcPct val="0"/>
              </a:spcAft>
              <a:buClr>
                <a:srgbClr val="66CCFF"/>
              </a:buClr>
              <a:buSzPct val="65000"/>
              <a:buFont typeface="Wingdings" pitchFamily="2" charset="2"/>
              <a:buChar char="n"/>
              <a:tabLst/>
              <a:defRPr/>
            </a:pPr>
            <a:endParaRPr kumimoji="0" lang="en-US" sz="9600" b="0" i="0" u="none" strike="noStrike" kern="1200" cap="none" spc="0" normalizeH="0" baseline="0" noProof="0">
              <a:ln>
                <a:noFill/>
              </a:ln>
              <a:solidFill>
                <a:srgbClr val="FFFFFF"/>
              </a:solidFill>
              <a:effectLst>
                <a:outerShdw blurRad="38100" dist="38100" dir="2700000" algn="tl">
                  <a:srgbClr val="000000">
                    <a:alpha val="43137"/>
                  </a:srgbClr>
                </a:outerShdw>
              </a:effectLst>
              <a:uLnTx/>
              <a:uFillTx/>
              <a:latin typeface="Tahoma" pitchFamily="34" charset="0"/>
              <a:ea typeface="+mn-ea"/>
              <a:cs typeface="+mn-cs"/>
            </a:endParaRPr>
          </a:p>
        </p:txBody>
      </p:sp>
    </p:spTree>
    <p:extLst>
      <p:ext uri="{BB962C8B-B14F-4D97-AF65-F5344CB8AC3E}">
        <p14:creationId xmlns:p14="http://schemas.microsoft.com/office/powerpoint/2010/main" val="2153299440"/>
      </p:ext>
    </p:extLst>
  </p:cSld>
  <p:clrMapOvr>
    <a:masterClrMapping/>
  </p:clrMapOvr>
</p:sld>
</file>

<file path=ppt/slides/slide1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nvGraphicFramePr>
        <p:xfrm>
          <a:off x="381000" y="891594"/>
          <a:ext cx="8382000" cy="5680075"/>
        </p:xfrm>
        <a:graphic>
          <a:graphicData uri="http://schemas.openxmlformats.org/drawingml/2006/table">
            <a:tbl>
              <a:tblPr firstRow="1" bandRow="1">
                <a:tableStyleId>{5C22544A-7EE6-4342-B048-85BDC9FD1C3A}</a:tableStyleId>
              </a:tblPr>
              <a:tblGrid>
                <a:gridCol w="1676400">
                  <a:extLst>
                    <a:ext uri="{9D8B030D-6E8A-4147-A177-3AD203B41FA5}">
                      <a16:colId xmlns:a16="http://schemas.microsoft.com/office/drawing/2014/main" val="20000"/>
                    </a:ext>
                  </a:extLst>
                </a:gridCol>
                <a:gridCol w="1676400">
                  <a:extLst>
                    <a:ext uri="{9D8B030D-6E8A-4147-A177-3AD203B41FA5}">
                      <a16:colId xmlns:a16="http://schemas.microsoft.com/office/drawing/2014/main" val="20001"/>
                    </a:ext>
                  </a:extLst>
                </a:gridCol>
                <a:gridCol w="1676400">
                  <a:extLst>
                    <a:ext uri="{9D8B030D-6E8A-4147-A177-3AD203B41FA5}">
                      <a16:colId xmlns:a16="http://schemas.microsoft.com/office/drawing/2014/main" val="20002"/>
                    </a:ext>
                  </a:extLst>
                </a:gridCol>
                <a:gridCol w="1676400">
                  <a:extLst>
                    <a:ext uri="{9D8B030D-6E8A-4147-A177-3AD203B41FA5}">
                      <a16:colId xmlns:a16="http://schemas.microsoft.com/office/drawing/2014/main" val="20003"/>
                    </a:ext>
                  </a:extLst>
                </a:gridCol>
                <a:gridCol w="1676400">
                  <a:extLst>
                    <a:ext uri="{9D8B030D-6E8A-4147-A177-3AD203B41FA5}">
                      <a16:colId xmlns:a16="http://schemas.microsoft.com/office/drawing/2014/main" val="20004"/>
                    </a:ext>
                  </a:extLst>
                </a:gridCol>
              </a:tblGrid>
              <a:tr h="819729">
                <a:tc>
                  <a:txBody>
                    <a:bodyPr/>
                    <a:lstStyle/>
                    <a:p>
                      <a:pPr algn="ctr"/>
                      <a:r>
                        <a:rPr lang="en-US" dirty="0"/>
                        <a:t>MEN</a:t>
                      </a:r>
                      <a:br>
                        <a:rPr lang="en-US" dirty="0"/>
                      </a:br>
                      <a:r>
                        <a:rPr lang="en-US" dirty="0"/>
                        <a:t>DULL</a:t>
                      </a:r>
                    </a:p>
                  </a:txBody>
                  <a:tcPr>
                    <a:noFill/>
                  </a:tcPr>
                </a:tc>
                <a:tc>
                  <a:txBody>
                    <a:bodyPr/>
                    <a:lstStyle/>
                    <a:p>
                      <a:pPr algn="ctr"/>
                      <a:r>
                        <a:rPr lang="en-US" dirty="0"/>
                        <a:t>TYPO</a:t>
                      </a:r>
                    </a:p>
                  </a:txBody>
                  <a:tcPr>
                    <a:noFill/>
                  </a:tcPr>
                </a:tc>
                <a:tc>
                  <a:txBody>
                    <a:bodyPr/>
                    <a:lstStyle/>
                    <a:p>
                      <a:pPr algn="ctr"/>
                      <a:r>
                        <a:rPr lang="en-US" dirty="0"/>
                        <a:t>HOT</a:t>
                      </a:r>
                      <a:br>
                        <a:rPr lang="en-US" dirty="0"/>
                      </a:br>
                      <a:r>
                        <a:rPr lang="en-US" dirty="0"/>
                        <a:t>LOTTO</a:t>
                      </a:r>
                    </a:p>
                  </a:txBody>
                  <a:tcPr>
                    <a:noFill/>
                  </a:tcPr>
                </a:tc>
                <a:tc>
                  <a:txBody>
                    <a:bodyPr/>
                    <a:lstStyle/>
                    <a:p>
                      <a:pPr algn="ctr"/>
                      <a:r>
                        <a:rPr lang="en-US" dirty="0"/>
                        <a:t>THINK</a:t>
                      </a:r>
                      <a:r>
                        <a:rPr lang="en-US" baseline="0" dirty="0"/>
                        <a:t> INSIDE THE BOX</a:t>
                      </a:r>
                      <a:endParaRPr lang="en-US" dirty="0"/>
                    </a:p>
                  </a:txBody>
                  <a:tcPr>
                    <a:noFill/>
                  </a:tcPr>
                </a:tc>
                <a:tc>
                  <a:txBody>
                    <a:bodyPr/>
                    <a:lstStyle/>
                    <a:p>
                      <a:pPr algn="ctr"/>
                      <a:r>
                        <a:rPr lang="en-US" dirty="0"/>
                        <a:t>-Bonus-</a:t>
                      </a:r>
                    </a:p>
                    <a:p>
                      <a:pPr algn="ctr"/>
                      <a:r>
                        <a:rPr lang="en-US" dirty="0"/>
                        <a:t>FAMILY</a:t>
                      </a:r>
                      <a:r>
                        <a:rPr lang="en-US" baseline="0" dirty="0"/>
                        <a:t> </a:t>
                      </a:r>
                    </a:p>
                    <a:p>
                      <a:pPr algn="ctr"/>
                      <a:r>
                        <a:rPr lang="en-US" baseline="0" dirty="0"/>
                        <a:t>TIES</a:t>
                      </a:r>
                      <a:endParaRPr lang="en-US" dirty="0"/>
                    </a:p>
                  </a:txBody>
                  <a:tcPr>
                    <a:noFill/>
                  </a:tcPr>
                </a:tc>
                <a:extLst>
                  <a:ext uri="{0D108BD9-81ED-4DB2-BD59-A6C34878D82A}">
                    <a16:rowId xmlns:a16="http://schemas.microsoft.com/office/drawing/2014/main" val="10000"/>
                  </a:ext>
                </a:extLst>
              </a:tr>
              <a:tr h="953135">
                <a:tc>
                  <a:txBody>
                    <a:bodyPr/>
                    <a:lstStyle/>
                    <a:p>
                      <a:pPr algn="ctr"/>
                      <a:r>
                        <a:rPr lang="en-US" sz="4400" dirty="0">
                          <a:solidFill>
                            <a:schemeClr val="tx1"/>
                          </a:solidFill>
                        </a:rPr>
                        <a:t>1</a:t>
                      </a:r>
                    </a:p>
                  </a:txBody>
                  <a:tcPr>
                    <a:noFill/>
                  </a:tcPr>
                </a:tc>
                <a:tc>
                  <a:txBody>
                    <a:bodyPr/>
                    <a:lstStyle/>
                    <a:p>
                      <a:pPr algn="ctr"/>
                      <a:r>
                        <a:rPr lang="en-US" sz="4400" dirty="0">
                          <a:solidFill>
                            <a:schemeClr val="tx1"/>
                          </a:solidFill>
                        </a:rPr>
                        <a:t>6</a:t>
                      </a:r>
                    </a:p>
                  </a:txBody>
                  <a:tcPr>
                    <a:noFill/>
                  </a:tcPr>
                </a:tc>
                <a:tc>
                  <a:txBody>
                    <a:bodyPr/>
                    <a:lstStyle/>
                    <a:p>
                      <a:pPr algn="ctr"/>
                      <a:r>
                        <a:rPr lang="en-US" sz="4400" dirty="0">
                          <a:solidFill>
                            <a:schemeClr val="tx1"/>
                          </a:solidFill>
                        </a:rPr>
                        <a:t>11</a:t>
                      </a:r>
                    </a:p>
                  </a:txBody>
                  <a:tcPr>
                    <a:noFill/>
                  </a:tcPr>
                </a:tc>
                <a:tc>
                  <a:txBody>
                    <a:bodyPr/>
                    <a:lstStyle/>
                    <a:p>
                      <a:pPr algn="ctr"/>
                      <a:r>
                        <a:rPr lang="en-US" sz="4400" dirty="0">
                          <a:solidFill>
                            <a:schemeClr val="tx1"/>
                          </a:solidFill>
                        </a:rPr>
                        <a:t>16</a:t>
                      </a:r>
                    </a:p>
                  </a:txBody>
                  <a:tcPr>
                    <a:noFill/>
                  </a:tcPr>
                </a:tc>
                <a:tc>
                  <a:txBody>
                    <a:bodyPr/>
                    <a:lstStyle/>
                    <a:p>
                      <a:pPr algn="ctr"/>
                      <a:r>
                        <a:rPr lang="en-US" sz="4400" dirty="0">
                          <a:solidFill>
                            <a:schemeClr val="tx1"/>
                          </a:solidFill>
                        </a:rPr>
                        <a:t>*21</a:t>
                      </a:r>
                    </a:p>
                  </a:txBody>
                  <a:tcPr>
                    <a:noFill/>
                  </a:tcPr>
                </a:tc>
                <a:extLst>
                  <a:ext uri="{0D108BD9-81ED-4DB2-BD59-A6C34878D82A}">
                    <a16:rowId xmlns:a16="http://schemas.microsoft.com/office/drawing/2014/main" val="10001"/>
                  </a:ext>
                </a:extLst>
              </a:tr>
              <a:tr h="953135">
                <a:tc>
                  <a:txBody>
                    <a:bodyPr/>
                    <a:lstStyle/>
                    <a:p>
                      <a:pPr algn="ctr"/>
                      <a:r>
                        <a:rPr lang="en-US" sz="4400" dirty="0">
                          <a:solidFill>
                            <a:schemeClr val="tx1"/>
                          </a:solidFill>
                        </a:rPr>
                        <a:t>2</a:t>
                      </a:r>
                    </a:p>
                  </a:txBody>
                  <a:tcPr>
                    <a:noFill/>
                  </a:tcPr>
                </a:tc>
                <a:tc>
                  <a:txBody>
                    <a:bodyPr/>
                    <a:lstStyle/>
                    <a:p>
                      <a:pPr algn="ctr"/>
                      <a:r>
                        <a:rPr lang="en-US" sz="4400" dirty="0">
                          <a:solidFill>
                            <a:schemeClr val="tx1"/>
                          </a:solidFill>
                        </a:rPr>
                        <a:t>7</a:t>
                      </a:r>
                    </a:p>
                  </a:txBody>
                  <a:tcPr>
                    <a:noFill/>
                  </a:tcPr>
                </a:tc>
                <a:tc>
                  <a:txBody>
                    <a:bodyPr/>
                    <a:lstStyle/>
                    <a:p>
                      <a:pPr algn="ctr"/>
                      <a:r>
                        <a:rPr lang="en-US" sz="4400" dirty="0">
                          <a:solidFill>
                            <a:schemeClr val="tx1"/>
                          </a:solidFill>
                        </a:rPr>
                        <a:t>12</a:t>
                      </a:r>
                    </a:p>
                  </a:txBody>
                  <a:tcPr>
                    <a:noFill/>
                  </a:tcPr>
                </a:tc>
                <a:tc>
                  <a:txBody>
                    <a:bodyPr/>
                    <a:lstStyle/>
                    <a:p>
                      <a:pPr algn="ctr"/>
                      <a:r>
                        <a:rPr lang="en-US" sz="4400" dirty="0">
                          <a:solidFill>
                            <a:schemeClr val="tx1"/>
                          </a:solidFill>
                        </a:rPr>
                        <a:t>17</a:t>
                      </a:r>
                    </a:p>
                  </a:txBody>
                  <a:tcPr>
                    <a:noFill/>
                  </a:tcPr>
                </a:tc>
                <a:tc>
                  <a:txBody>
                    <a:bodyPr/>
                    <a:lstStyle/>
                    <a:p>
                      <a:pPr algn="ctr"/>
                      <a:r>
                        <a:rPr lang="en-US" sz="4400" dirty="0">
                          <a:solidFill>
                            <a:schemeClr val="tx1"/>
                          </a:solidFill>
                        </a:rPr>
                        <a:t>*22</a:t>
                      </a:r>
                    </a:p>
                  </a:txBody>
                  <a:tcPr>
                    <a:noFill/>
                  </a:tcPr>
                </a:tc>
                <a:extLst>
                  <a:ext uri="{0D108BD9-81ED-4DB2-BD59-A6C34878D82A}">
                    <a16:rowId xmlns:a16="http://schemas.microsoft.com/office/drawing/2014/main" val="10002"/>
                  </a:ext>
                </a:extLst>
              </a:tr>
              <a:tr h="953135">
                <a:tc>
                  <a:txBody>
                    <a:bodyPr/>
                    <a:lstStyle/>
                    <a:p>
                      <a:pPr algn="ctr"/>
                      <a:r>
                        <a:rPr lang="en-US" sz="4400" dirty="0">
                          <a:solidFill>
                            <a:schemeClr val="tx1"/>
                          </a:solidFill>
                        </a:rPr>
                        <a:t>3</a:t>
                      </a:r>
                    </a:p>
                  </a:txBody>
                  <a:tcPr>
                    <a:noFill/>
                  </a:tcPr>
                </a:tc>
                <a:tc>
                  <a:txBody>
                    <a:bodyPr/>
                    <a:lstStyle/>
                    <a:p>
                      <a:pPr algn="ctr"/>
                      <a:r>
                        <a:rPr lang="en-US" sz="4400" dirty="0">
                          <a:solidFill>
                            <a:schemeClr val="tx1"/>
                          </a:solidFill>
                        </a:rPr>
                        <a:t>8</a:t>
                      </a:r>
                    </a:p>
                  </a:txBody>
                  <a:tcPr>
                    <a:noFill/>
                  </a:tcPr>
                </a:tc>
                <a:tc>
                  <a:txBody>
                    <a:bodyPr/>
                    <a:lstStyle/>
                    <a:p>
                      <a:pPr algn="ctr"/>
                      <a:r>
                        <a:rPr lang="en-US" sz="4400" dirty="0">
                          <a:solidFill>
                            <a:schemeClr val="tx1"/>
                          </a:solidFill>
                        </a:rPr>
                        <a:t>13</a:t>
                      </a:r>
                    </a:p>
                  </a:txBody>
                  <a:tcPr>
                    <a:noFill/>
                  </a:tcPr>
                </a:tc>
                <a:tc>
                  <a:txBody>
                    <a:bodyPr/>
                    <a:lstStyle/>
                    <a:p>
                      <a:pPr algn="ctr"/>
                      <a:r>
                        <a:rPr lang="en-US" sz="4400" dirty="0">
                          <a:solidFill>
                            <a:schemeClr val="tx1"/>
                          </a:solidFill>
                        </a:rPr>
                        <a:t>18</a:t>
                      </a:r>
                    </a:p>
                  </a:txBody>
                  <a:tcPr>
                    <a:noFill/>
                  </a:tcPr>
                </a:tc>
                <a:tc>
                  <a:txBody>
                    <a:bodyPr/>
                    <a:lstStyle/>
                    <a:p>
                      <a:pPr algn="ctr"/>
                      <a:r>
                        <a:rPr lang="en-US" sz="4400" dirty="0">
                          <a:solidFill>
                            <a:schemeClr val="tx1"/>
                          </a:solidFill>
                        </a:rPr>
                        <a:t>*23</a:t>
                      </a:r>
                    </a:p>
                  </a:txBody>
                  <a:tcPr>
                    <a:noFill/>
                  </a:tcPr>
                </a:tc>
                <a:extLst>
                  <a:ext uri="{0D108BD9-81ED-4DB2-BD59-A6C34878D82A}">
                    <a16:rowId xmlns:a16="http://schemas.microsoft.com/office/drawing/2014/main" val="10003"/>
                  </a:ext>
                </a:extLst>
              </a:tr>
              <a:tr h="953135">
                <a:tc>
                  <a:txBody>
                    <a:bodyPr/>
                    <a:lstStyle/>
                    <a:p>
                      <a:pPr algn="ctr"/>
                      <a:r>
                        <a:rPr lang="en-US" sz="4400" dirty="0">
                          <a:solidFill>
                            <a:schemeClr val="tx1"/>
                          </a:solidFill>
                        </a:rPr>
                        <a:t>4</a:t>
                      </a:r>
                    </a:p>
                  </a:txBody>
                  <a:tcPr>
                    <a:noFill/>
                  </a:tcPr>
                </a:tc>
                <a:tc>
                  <a:txBody>
                    <a:bodyPr/>
                    <a:lstStyle/>
                    <a:p>
                      <a:pPr algn="ctr"/>
                      <a:r>
                        <a:rPr lang="en-US" sz="4400" dirty="0">
                          <a:solidFill>
                            <a:schemeClr val="tx1"/>
                          </a:solidFill>
                        </a:rPr>
                        <a:t>9</a:t>
                      </a:r>
                    </a:p>
                  </a:txBody>
                  <a:tcPr>
                    <a:noFill/>
                  </a:tcPr>
                </a:tc>
                <a:tc>
                  <a:txBody>
                    <a:bodyPr/>
                    <a:lstStyle/>
                    <a:p>
                      <a:pPr algn="ctr"/>
                      <a:r>
                        <a:rPr lang="en-US" sz="4400" dirty="0">
                          <a:solidFill>
                            <a:schemeClr val="tx1"/>
                          </a:solidFill>
                        </a:rPr>
                        <a:t>14</a:t>
                      </a:r>
                    </a:p>
                  </a:txBody>
                  <a:tcPr>
                    <a:noFill/>
                  </a:tcPr>
                </a:tc>
                <a:tc>
                  <a:txBody>
                    <a:bodyPr/>
                    <a:lstStyle/>
                    <a:p>
                      <a:pPr algn="ctr"/>
                      <a:r>
                        <a:rPr lang="en-US" sz="4400" dirty="0">
                          <a:solidFill>
                            <a:schemeClr val="tx1"/>
                          </a:solidFill>
                        </a:rPr>
                        <a:t>19</a:t>
                      </a:r>
                    </a:p>
                  </a:txBody>
                  <a:tcPr>
                    <a:noFill/>
                  </a:tcPr>
                </a:tc>
                <a:tc>
                  <a:txBody>
                    <a:bodyPr/>
                    <a:lstStyle/>
                    <a:p>
                      <a:pPr algn="ctr"/>
                      <a:r>
                        <a:rPr lang="en-US" sz="4400" dirty="0">
                          <a:solidFill>
                            <a:schemeClr val="tx1"/>
                          </a:solidFill>
                        </a:rPr>
                        <a:t>*24</a:t>
                      </a:r>
                    </a:p>
                  </a:txBody>
                  <a:tcPr>
                    <a:noFill/>
                  </a:tcPr>
                </a:tc>
                <a:extLst>
                  <a:ext uri="{0D108BD9-81ED-4DB2-BD59-A6C34878D82A}">
                    <a16:rowId xmlns:a16="http://schemas.microsoft.com/office/drawing/2014/main" val="10004"/>
                  </a:ext>
                </a:extLst>
              </a:tr>
              <a:tr h="953135">
                <a:tc>
                  <a:txBody>
                    <a:bodyPr/>
                    <a:lstStyle/>
                    <a:p>
                      <a:pPr algn="ctr"/>
                      <a:r>
                        <a:rPr lang="en-US" sz="4400" dirty="0">
                          <a:solidFill>
                            <a:schemeClr val="tx1"/>
                          </a:solidFill>
                        </a:rPr>
                        <a:t>5</a:t>
                      </a:r>
                    </a:p>
                  </a:txBody>
                  <a:tcPr>
                    <a:noFill/>
                  </a:tcPr>
                </a:tc>
                <a:tc>
                  <a:txBody>
                    <a:bodyPr/>
                    <a:lstStyle/>
                    <a:p>
                      <a:pPr algn="ctr"/>
                      <a:r>
                        <a:rPr lang="en-US" sz="4400" dirty="0">
                          <a:solidFill>
                            <a:schemeClr val="tx1"/>
                          </a:solidFill>
                        </a:rPr>
                        <a:t>10</a:t>
                      </a:r>
                    </a:p>
                  </a:txBody>
                  <a:tcPr>
                    <a:noFill/>
                  </a:tcPr>
                </a:tc>
                <a:tc>
                  <a:txBody>
                    <a:bodyPr/>
                    <a:lstStyle/>
                    <a:p>
                      <a:pPr algn="ctr"/>
                      <a:r>
                        <a:rPr lang="en-US" sz="4400" dirty="0">
                          <a:solidFill>
                            <a:schemeClr val="tx1"/>
                          </a:solidFill>
                        </a:rPr>
                        <a:t>15</a:t>
                      </a:r>
                    </a:p>
                  </a:txBody>
                  <a:tcPr>
                    <a:noFill/>
                  </a:tcPr>
                </a:tc>
                <a:tc>
                  <a:txBody>
                    <a:bodyPr/>
                    <a:lstStyle/>
                    <a:p>
                      <a:pPr algn="ctr"/>
                      <a:r>
                        <a:rPr lang="en-US" sz="4400" dirty="0">
                          <a:solidFill>
                            <a:schemeClr val="tx1"/>
                          </a:solidFill>
                        </a:rPr>
                        <a:t>20</a:t>
                      </a:r>
                    </a:p>
                  </a:txBody>
                  <a:tcPr>
                    <a:noFill/>
                  </a:tcPr>
                </a:tc>
                <a:tc>
                  <a:txBody>
                    <a:bodyPr/>
                    <a:lstStyle/>
                    <a:p>
                      <a:pPr algn="ctr"/>
                      <a:r>
                        <a:rPr lang="en-US" sz="4400" dirty="0">
                          <a:solidFill>
                            <a:schemeClr val="tx1"/>
                          </a:solidFill>
                        </a:rPr>
                        <a:t>*25</a:t>
                      </a:r>
                    </a:p>
                  </a:txBody>
                  <a:tcPr>
                    <a:noFill/>
                  </a:tcPr>
                </a:tc>
                <a:extLst>
                  <a:ext uri="{0D108BD9-81ED-4DB2-BD59-A6C34878D82A}">
                    <a16:rowId xmlns:a16="http://schemas.microsoft.com/office/drawing/2014/main" val="10005"/>
                  </a:ext>
                </a:extLst>
              </a:tr>
            </a:tbl>
          </a:graphicData>
        </a:graphic>
      </p:graphicFrame>
      <p:sp>
        <p:nvSpPr>
          <p:cNvPr id="3" name="Rectangle 2"/>
          <p:cNvSpPr/>
          <p:nvPr/>
        </p:nvSpPr>
        <p:spPr>
          <a:xfrm>
            <a:off x="304800" y="228598"/>
            <a:ext cx="6280887" cy="584775"/>
          </a:xfrm>
          <a:prstGeom prst="rect">
            <a:avLst/>
          </a:prstGeom>
          <a:noFill/>
        </p:spPr>
        <p:txBody>
          <a:bodyPr wrap="none" lIns="91440" tIns="45720" rIns="91440" bIns="45720">
            <a:spAutoFit/>
          </a:bodyPr>
          <a:lstStyle/>
          <a:p>
            <a:pPr marL="0" marR="0" lvl="0" indent="0" algn="ctr" defTabSz="914400" rtl="0" eaLnBrk="1" fontAlgn="base" latinLnBrk="0" hangingPunct="1">
              <a:lnSpc>
                <a:spcPct val="100000"/>
              </a:lnSpc>
              <a:spcBef>
                <a:spcPct val="20000"/>
              </a:spcBef>
              <a:spcAft>
                <a:spcPct val="0"/>
              </a:spcAft>
              <a:buClr>
                <a:srgbClr val="66CCFF"/>
              </a:buClr>
              <a:buSzPct val="65000"/>
              <a:buFont typeface="Wingdings" pitchFamily="2" charset="2"/>
              <a:buNone/>
              <a:tabLst/>
              <a:defRPr/>
            </a:pPr>
            <a:r>
              <a:rPr kumimoji="0" lang="en-US" sz="3200" b="1" i="0" u="none" strike="noStrike" kern="1200" cap="none" spc="0" normalizeH="0" baseline="0" noProof="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uLnTx/>
                <a:uFillTx/>
                <a:latin typeface="Tahoma" pitchFamily="34" charset="0"/>
                <a:ea typeface="+mn-ea"/>
                <a:cs typeface="+mn-cs"/>
              </a:rPr>
              <a:t>Part V Genetics Review Game</a:t>
            </a:r>
          </a:p>
        </p:txBody>
      </p:sp>
    </p:spTree>
    <p:extLst>
      <p:ext uri="{BB962C8B-B14F-4D97-AF65-F5344CB8AC3E}">
        <p14:creationId xmlns:p14="http://schemas.microsoft.com/office/powerpoint/2010/main" val="1304315544"/>
      </p:ext>
    </p:extLst>
  </p:cSld>
  <p:clrMapOvr>
    <a:masterClrMapping/>
  </p:clrMapOvr>
</p:sld>
</file>

<file path=ppt/slides/slide1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nvGraphicFramePr>
        <p:xfrm>
          <a:off x="381000" y="891594"/>
          <a:ext cx="8382000" cy="5680075"/>
        </p:xfrm>
        <a:graphic>
          <a:graphicData uri="http://schemas.openxmlformats.org/drawingml/2006/table">
            <a:tbl>
              <a:tblPr firstRow="1" bandRow="1">
                <a:tableStyleId>{5C22544A-7EE6-4342-B048-85BDC9FD1C3A}</a:tableStyleId>
              </a:tblPr>
              <a:tblGrid>
                <a:gridCol w="1676400">
                  <a:extLst>
                    <a:ext uri="{9D8B030D-6E8A-4147-A177-3AD203B41FA5}">
                      <a16:colId xmlns:a16="http://schemas.microsoft.com/office/drawing/2014/main" val="20000"/>
                    </a:ext>
                  </a:extLst>
                </a:gridCol>
                <a:gridCol w="1676400">
                  <a:extLst>
                    <a:ext uri="{9D8B030D-6E8A-4147-A177-3AD203B41FA5}">
                      <a16:colId xmlns:a16="http://schemas.microsoft.com/office/drawing/2014/main" val="20001"/>
                    </a:ext>
                  </a:extLst>
                </a:gridCol>
                <a:gridCol w="1676400">
                  <a:extLst>
                    <a:ext uri="{9D8B030D-6E8A-4147-A177-3AD203B41FA5}">
                      <a16:colId xmlns:a16="http://schemas.microsoft.com/office/drawing/2014/main" val="20002"/>
                    </a:ext>
                  </a:extLst>
                </a:gridCol>
                <a:gridCol w="1676400">
                  <a:extLst>
                    <a:ext uri="{9D8B030D-6E8A-4147-A177-3AD203B41FA5}">
                      <a16:colId xmlns:a16="http://schemas.microsoft.com/office/drawing/2014/main" val="20003"/>
                    </a:ext>
                  </a:extLst>
                </a:gridCol>
                <a:gridCol w="1676400">
                  <a:extLst>
                    <a:ext uri="{9D8B030D-6E8A-4147-A177-3AD203B41FA5}">
                      <a16:colId xmlns:a16="http://schemas.microsoft.com/office/drawing/2014/main" val="20004"/>
                    </a:ext>
                  </a:extLst>
                </a:gridCol>
              </a:tblGrid>
              <a:tr h="819729">
                <a:tc>
                  <a:txBody>
                    <a:bodyPr/>
                    <a:lstStyle/>
                    <a:p>
                      <a:pPr algn="ctr"/>
                      <a:r>
                        <a:rPr lang="en-US" dirty="0"/>
                        <a:t>MEN</a:t>
                      </a:r>
                      <a:br>
                        <a:rPr lang="en-US" dirty="0"/>
                      </a:br>
                      <a:r>
                        <a:rPr lang="en-US" dirty="0"/>
                        <a:t>DULL</a:t>
                      </a:r>
                    </a:p>
                  </a:txBody>
                  <a:tcPr>
                    <a:noFill/>
                  </a:tcPr>
                </a:tc>
                <a:tc>
                  <a:txBody>
                    <a:bodyPr/>
                    <a:lstStyle/>
                    <a:p>
                      <a:pPr algn="ctr"/>
                      <a:r>
                        <a:rPr lang="en-US" dirty="0"/>
                        <a:t>TYPO</a:t>
                      </a:r>
                    </a:p>
                  </a:txBody>
                  <a:tcPr>
                    <a:noFill/>
                  </a:tcPr>
                </a:tc>
                <a:tc>
                  <a:txBody>
                    <a:bodyPr/>
                    <a:lstStyle/>
                    <a:p>
                      <a:pPr algn="ctr"/>
                      <a:r>
                        <a:rPr lang="en-US" dirty="0">
                          <a:solidFill>
                            <a:srgbClr val="FF5050"/>
                          </a:solidFill>
                        </a:rPr>
                        <a:t>HOT</a:t>
                      </a:r>
                      <a:br>
                        <a:rPr lang="en-US" dirty="0">
                          <a:solidFill>
                            <a:srgbClr val="FF5050"/>
                          </a:solidFill>
                        </a:rPr>
                      </a:br>
                      <a:r>
                        <a:rPr lang="en-US" dirty="0">
                          <a:solidFill>
                            <a:srgbClr val="FF5050"/>
                          </a:solidFill>
                        </a:rPr>
                        <a:t>LOTTO</a:t>
                      </a:r>
                    </a:p>
                  </a:txBody>
                  <a:tcPr>
                    <a:noFill/>
                  </a:tcPr>
                </a:tc>
                <a:tc>
                  <a:txBody>
                    <a:bodyPr/>
                    <a:lstStyle/>
                    <a:p>
                      <a:pPr algn="ctr"/>
                      <a:r>
                        <a:rPr lang="en-US" dirty="0"/>
                        <a:t>THINK</a:t>
                      </a:r>
                      <a:r>
                        <a:rPr lang="en-US" baseline="0" dirty="0"/>
                        <a:t> INSIDE THE BOX</a:t>
                      </a:r>
                      <a:endParaRPr lang="en-US" dirty="0"/>
                    </a:p>
                  </a:txBody>
                  <a:tcPr>
                    <a:noFill/>
                  </a:tcPr>
                </a:tc>
                <a:tc>
                  <a:txBody>
                    <a:bodyPr/>
                    <a:lstStyle/>
                    <a:p>
                      <a:pPr algn="ctr"/>
                      <a:r>
                        <a:rPr lang="en-US" dirty="0"/>
                        <a:t>-Bonus-</a:t>
                      </a:r>
                    </a:p>
                    <a:p>
                      <a:pPr algn="ctr"/>
                      <a:r>
                        <a:rPr lang="en-US" dirty="0"/>
                        <a:t>FAMILY</a:t>
                      </a:r>
                      <a:r>
                        <a:rPr lang="en-US" baseline="0" dirty="0"/>
                        <a:t> </a:t>
                      </a:r>
                    </a:p>
                    <a:p>
                      <a:pPr algn="ctr"/>
                      <a:r>
                        <a:rPr lang="en-US" baseline="0" dirty="0"/>
                        <a:t>TIES</a:t>
                      </a:r>
                      <a:endParaRPr lang="en-US" dirty="0"/>
                    </a:p>
                  </a:txBody>
                  <a:tcPr>
                    <a:noFill/>
                  </a:tcPr>
                </a:tc>
                <a:extLst>
                  <a:ext uri="{0D108BD9-81ED-4DB2-BD59-A6C34878D82A}">
                    <a16:rowId xmlns:a16="http://schemas.microsoft.com/office/drawing/2014/main" val="10000"/>
                  </a:ext>
                </a:extLst>
              </a:tr>
              <a:tr h="953135">
                <a:tc>
                  <a:txBody>
                    <a:bodyPr/>
                    <a:lstStyle/>
                    <a:p>
                      <a:pPr algn="ctr"/>
                      <a:r>
                        <a:rPr lang="en-US" sz="4400" dirty="0">
                          <a:solidFill>
                            <a:schemeClr val="tx1"/>
                          </a:solidFill>
                        </a:rPr>
                        <a:t>1</a:t>
                      </a:r>
                    </a:p>
                  </a:txBody>
                  <a:tcPr>
                    <a:noFill/>
                  </a:tcPr>
                </a:tc>
                <a:tc>
                  <a:txBody>
                    <a:bodyPr/>
                    <a:lstStyle/>
                    <a:p>
                      <a:pPr algn="ctr"/>
                      <a:r>
                        <a:rPr lang="en-US" sz="4400" dirty="0">
                          <a:solidFill>
                            <a:schemeClr val="tx1"/>
                          </a:solidFill>
                        </a:rPr>
                        <a:t>6</a:t>
                      </a:r>
                    </a:p>
                  </a:txBody>
                  <a:tcPr>
                    <a:noFill/>
                  </a:tcPr>
                </a:tc>
                <a:tc>
                  <a:txBody>
                    <a:bodyPr/>
                    <a:lstStyle/>
                    <a:p>
                      <a:pPr algn="ctr"/>
                      <a:r>
                        <a:rPr lang="en-US" sz="4400" dirty="0">
                          <a:solidFill>
                            <a:schemeClr val="tx1"/>
                          </a:solidFill>
                        </a:rPr>
                        <a:t>11</a:t>
                      </a:r>
                    </a:p>
                  </a:txBody>
                  <a:tcPr>
                    <a:solidFill>
                      <a:schemeClr val="bg1">
                        <a:lumMod val="85000"/>
                        <a:lumOff val="15000"/>
                      </a:schemeClr>
                    </a:solidFill>
                  </a:tcPr>
                </a:tc>
                <a:tc>
                  <a:txBody>
                    <a:bodyPr/>
                    <a:lstStyle/>
                    <a:p>
                      <a:pPr algn="ctr"/>
                      <a:r>
                        <a:rPr lang="en-US" sz="4400" dirty="0">
                          <a:solidFill>
                            <a:schemeClr val="tx1"/>
                          </a:solidFill>
                        </a:rPr>
                        <a:t>16</a:t>
                      </a:r>
                    </a:p>
                  </a:txBody>
                  <a:tcPr>
                    <a:noFill/>
                  </a:tcPr>
                </a:tc>
                <a:tc>
                  <a:txBody>
                    <a:bodyPr/>
                    <a:lstStyle/>
                    <a:p>
                      <a:pPr algn="ctr"/>
                      <a:r>
                        <a:rPr lang="en-US" sz="4400" dirty="0">
                          <a:solidFill>
                            <a:schemeClr val="tx1"/>
                          </a:solidFill>
                        </a:rPr>
                        <a:t>*21</a:t>
                      </a:r>
                    </a:p>
                  </a:txBody>
                  <a:tcPr>
                    <a:noFill/>
                  </a:tcPr>
                </a:tc>
                <a:extLst>
                  <a:ext uri="{0D108BD9-81ED-4DB2-BD59-A6C34878D82A}">
                    <a16:rowId xmlns:a16="http://schemas.microsoft.com/office/drawing/2014/main" val="10001"/>
                  </a:ext>
                </a:extLst>
              </a:tr>
              <a:tr h="953135">
                <a:tc>
                  <a:txBody>
                    <a:bodyPr/>
                    <a:lstStyle/>
                    <a:p>
                      <a:pPr algn="ctr"/>
                      <a:r>
                        <a:rPr lang="en-US" sz="4400" dirty="0">
                          <a:solidFill>
                            <a:schemeClr val="tx1"/>
                          </a:solidFill>
                        </a:rPr>
                        <a:t>2</a:t>
                      </a:r>
                    </a:p>
                  </a:txBody>
                  <a:tcPr>
                    <a:noFill/>
                  </a:tcPr>
                </a:tc>
                <a:tc>
                  <a:txBody>
                    <a:bodyPr/>
                    <a:lstStyle/>
                    <a:p>
                      <a:pPr algn="ctr"/>
                      <a:r>
                        <a:rPr lang="en-US" sz="4400" dirty="0">
                          <a:solidFill>
                            <a:schemeClr val="tx1"/>
                          </a:solidFill>
                        </a:rPr>
                        <a:t>7</a:t>
                      </a:r>
                    </a:p>
                  </a:txBody>
                  <a:tcPr>
                    <a:noFill/>
                  </a:tcPr>
                </a:tc>
                <a:tc>
                  <a:txBody>
                    <a:bodyPr/>
                    <a:lstStyle/>
                    <a:p>
                      <a:pPr algn="ctr"/>
                      <a:r>
                        <a:rPr lang="en-US" sz="4400" dirty="0">
                          <a:solidFill>
                            <a:schemeClr val="tx1"/>
                          </a:solidFill>
                        </a:rPr>
                        <a:t>12</a:t>
                      </a:r>
                    </a:p>
                  </a:txBody>
                  <a:tcPr>
                    <a:solidFill>
                      <a:schemeClr val="bg1">
                        <a:lumMod val="85000"/>
                        <a:lumOff val="15000"/>
                      </a:schemeClr>
                    </a:solidFill>
                  </a:tcPr>
                </a:tc>
                <a:tc>
                  <a:txBody>
                    <a:bodyPr/>
                    <a:lstStyle/>
                    <a:p>
                      <a:pPr algn="ctr"/>
                      <a:r>
                        <a:rPr lang="en-US" sz="4400" dirty="0">
                          <a:solidFill>
                            <a:schemeClr val="tx1"/>
                          </a:solidFill>
                        </a:rPr>
                        <a:t>17</a:t>
                      </a:r>
                    </a:p>
                  </a:txBody>
                  <a:tcPr>
                    <a:noFill/>
                  </a:tcPr>
                </a:tc>
                <a:tc>
                  <a:txBody>
                    <a:bodyPr/>
                    <a:lstStyle/>
                    <a:p>
                      <a:pPr algn="ctr"/>
                      <a:r>
                        <a:rPr lang="en-US" sz="4400" dirty="0">
                          <a:solidFill>
                            <a:schemeClr val="tx1"/>
                          </a:solidFill>
                        </a:rPr>
                        <a:t>*22</a:t>
                      </a:r>
                    </a:p>
                  </a:txBody>
                  <a:tcPr>
                    <a:noFill/>
                  </a:tcPr>
                </a:tc>
                <a:extLst>
                  <a:ext uri="{0D108BD9-81ED-4DB2-BD59-A6C34878D82A}">
                    <a16:rowId xmlns:a16="http://schemas.microsoft.com/office/drawing/2014/main" val="10002"/>
                  </a:ext>
                </a:extLst>
              </a:tr>
              <a:tr h="953135">
                <a:tc>
                  <a:txBody>
                    <a:bodyPr/>
                    <a:lstStyle/>
                    <a:p>
                      <a:pPr algn="ctr"/>
                      <a:r>
                        <a:rPr lang="en-US" sz="4400" dirty="0">
                          <a:solidFill>
                            <a:schemeClr val="tx1"/>
                          </a:solidFill>
                        </a:rPr>
                        <a:t>3</a:t>
                      </a:r>
                    </a:p>
                  </a:txBody>
                  <a:tcPr>
                    <a:noFill/>
                  </a:tcPr>
                </a:tc>
                <a:tc>
                  <a:txBody>
                    <a:bodyPr/>
                    <a:lstStyle/>
                    <a:p>
                      <a:pPr algn="ctr"/>
                      <a:r>
                        <a:rPr lang="en-US" sz="4400" dirty="0">
                          <a:solidFill>
                            <a:schemeClr val="tx1"/>
                          </a:solidFill>
                        </a:rPr>
                        <a:t>8</a:t>
                      </a:r>
                    </a:p>
                  </a:txBody>
                  <a:tcPr>
                    <a:noFill/>
                  </a:tcPr>
                </a:tc>
                <a:tc>
                  <a:txBody>
                    <a:bodyPr/>
                    <a:lstStyle/>
                    <a:p>
                      <a:pPr algn="ctr"/>
                      <a:r>
                        <a:rPr lang="en-US" sz="4400" dirty="0">
                          <a:solidFill>
                            <a:schemeClr val="tx1"/>
                          </a:solidFill>
                        </a:rPr>
                        <a:t>13</a:t>
                      </a:r>
                    </a:p>
                  </a:txBody>
                  <a:tcPr>
                    <a:solidFill>
                      <a:schemeClr val="bg1">
                        <a:lumMod val="85000"/>
                        <a:lumOff val="15000"/>
                      </a:schemeClr>
                    </a:solidFill>
                  </a:tcPr>
                </a:tc>
                <a:tc>
                  <a:txBody>
                    <a:bodyPr/>
                    <a:lstStyle/>
                    <a:p>
                      <a:pPr algn="ctr"/>
                      <a:r>
                        <a:rPr lang="en-US" sz="4400" dirty="0">
                          <a:solidFill>
                            <a:schemeClr val="tx1"/>
                          </a:solidFill>
                        </a:rPr>
                        <a:t>18</a:t>
                      </a:r>
                    </a:p>
                  </a:txBody>
                  <a:tcPr>
                    <a:noFill/>
                  </a:tcPr>
                </a:tc>
                <a:tc>
                  <a:txBody>
                    <a:bodyPr/>
                    <a:lstStyle/>
                    <a:p>
                      <a:pPr algn="ctr"/>
                      <a:r>
                        <a:rPr lang="en-US" sz="4400" dirty="0">
                          <a:solidFill>
                            <a:schemeClr val="tx1"/>
                          </a:solidFill>
                        </a:rPr>
                        <a:t>*23</a:t>
                      </a:r>
                    </a:p>
                  </a:txBody>
                  <a:tcPr>
                    <a:noFill/>
                  </a:tcPr>
                </a:tc>
                <a:extLst>
                  <a:ext uri="{0D108BD9-81ED-4DB2-BD59-A6C34878D82A}">
                    <a16:rowId xmlns:a16="http://schemas.microsoft.com/office/drawing/2014/main" val="10003"/>
                  </a:ext>
                </a:extLst>
              </a:tr>
              <a:tr h="953135">
                <a:tc>
                  <a:txBody>
                    <a:bodyPr/>
                    <a:lstStyle/>
                    <a:p>
                      <a:pPr algn="ctr"/>
                      <a:r>
                        <a:rPr lang="en-US" sz="4400" dirty="0">
                          <a:solidFill>
                            <a:schemeClr val="tx1"/>
                          </a:solidFill>
                        </a:rPr>
                        <a:t>4</a:t>
                      </a:r>
                    </a:p>
                  </a:txBody>
                  <a:tcPr>
                    <a:noFill/>
                  </a:tcPr>
                </a:tc>
                <a:tc>
                  <a:txBody>
                    <a:bodyPr/>
                    <a:lstStyle/>
                    <a:p>
                      <a:pPr algn="ctr"/>
                      <a:r>
                        <a:rPr lang="en-US" sz="4400" dirty="0">
                          <a:solidFill>
                            <a:schemeClr val="tx1"/>
                          </a:solidFill>
                        </a:rPr>
                        <a:t>9</a:t>
                      </a:r>
                    </a:p>
                  </a:txBody>
                  <a:tcPr>
                    <a:noFill/>
                  </a:tcPr>
                </a:tc>
                <a:tc>
                  <a:txBody>
                    <a:bodyPr/>
                    <a:lstStyle/>
                    <a:p>
                      <a:pPr algn="ctr"/>
                      <a:r>
                        <a:rPr lang="en-US" sz="4400" dirty="0">
                          <a:solidFill>
                            <a:schemeClr val="tx1"/>
                          </a:solidFill>
                        </a:rPr>
                        <a:t>14</a:t>
                      </a:r>
                    </a:p>
                  </a:txBody>
                  <a:tcPr>
                    <a:solidFill>
                      <a:schemeClr val="bg1">
                        <a:lumMod val="85000"/>
                        <a:lumOff val="15000"/>
                      </a:schemeClr>
                    </a:solidFill>
                  </a:tcPr>
                </a:tc>
                <a:tc>
                  <a:txBody>
                    <a:bodyPr/>
                    <a:lstStyle/>
                    <a:p>
                      <a:pPr algn="ctr"/>
                      <a:r>
                        <a:rPr lang="en-US" sz="4400" dirty="0">
                          <a:solidFill>
                            <a:schemeClr val="tx1"/>
                          </a:solidFill>
                        </a:rPr>
                        <a:t>19</a:t>
                      </a:r>
                    </a:p>
                  </a:txBody>
                  <a:tcPr>
                    <a:noFill/>
                  </a:tcPr>
                </a:tc>
                <a:tc>
                  <a:txBody>
                    <a:bodyPr/>
                    <a:lstStyle/>
                    <a:p>
                      <a:pPr algn="ctr"/>
                      <a:r>
                        <a:rPr lang="en-US" sz="4400" dirty="0">
                          <a:solidFill>
                            <a:schemeClr val="tx1"/>
                          </a:solidFill>
                        </a:rPr>
                        <a:t>*24</a:t>
                      </a:r>
                    </a:p>
                  </a:txBody>
                  <a:tcPr>
                    <a:noFill/>
                  </a:tcPr>
                </a:tc>
                <a:extLst>
                  <a:ext uri="{0D108BD9-81ED-4DB2-BD59-A6C34878D82A}">
                    <a16:rowId xmlns:a16="http://schemas.microsoft.com/office/drawing/2014/main" val="10004"/>
                  </a:ext>
                </a:extLst>
              </a:tr>
              <a:tr h="953135">
                <a:tc>
                  <a:txBody>
                    <a:bodyPr/>
                    <a:lstStyle/>
                    <a:p>
                      <a:pPr algn="ctr"/>
                      <a:r>
                        <a:rPr lang="en-US" sz="4400" dirty="0">
                          <a:solidFill>
                            <a:schemeClr val="tx1"/>
                          </a:solidFill>
                        </a:rPr>
                        <a:t>5</a:t>
                      </a:r>
                    </a:p>
                  </a:txBody>
                  <a:tcPr>
                    <a:noFill/>
                  </a:tcPr>
                </a:tc>
                <a:tc>
                  <a:txBody>
                    <a:bodyPr/>
                    <a:lstStyle/>
                    <a:p>
                      <a:pPr algn="ctr"/>
                      <a:r>
                        <a:rPr lang="en-US" sz="4400" dirty="0">
                          <a:solidFill>
                            <a:schemeClr val="tx1"/>
                          </a:solidFill>
                        </a:rPr>
                        <a:t>10</a:t>
                      </a:r>
                    </a:p>
                  </a:txBody>
                  <a:tcPr>
                    <a:noFill/>
                  </a:tcPr>
                </a:tc>
                <a:tc>
                  <a:txBody>
                    <a:bodyPr/>
                    <a:lstStyle/>
                    <a:p>
                      <a:pPr algn="ctr"/>
                      <a:r>
                        <a:rPr lang="en-US" sz="4400" dirty="0">
                          <a:solidFill>
                            <a:schemeClr val="tx1"/>
                          </a:solidFill>
                        </a:rPr>
                        <a:t>15</a:t>
                      </a:r>
                    </a:p>
                  </a:txBody>
                  <a:tcPr>
                    <a:solidFill>
                      <a:schemeClr val="bg1">
                        <a:lumMod val="85000"/>
                        <a:lumOff val="15000"/>
                      </a:schemeClr>
                    </a:solidFill>
                  </a:tcPr>
                </a:tc>
                <a:tc>
                  <a:txBody>
                    <a:bodyPr/>
                    <a:lstStyle/>
                    <a:p>
                      <a:pPr algn="ctr"/>
                      <a:r>
                        <a:rPr lang="en-US" sz="4400" dirty="0">
                          <a:solidFill>
                            <a:schemeClr val="tx1"/>
                          </a:solidFill>
                        </a:rPr>
                        <a:t>20</a:t>
                      </a:r>
                    </a:p>
                  </a:txBody>
                  <a:tcPr>
                    <a:noFill/>
                  </a:tcPr>
                </a:tc>
                <a:tc>
                  <a:txBody>
                    <a:bodyPr/>
                    <a:lstStyle/>
                    <a:p>
                      <a:pPr algn="ctr"/>
                      <a:r>
                        <a:rPr lang="en-US" sz="4400" dirty="0">
                          <a:solidFill>
                            <a:schemeClr val="tx1"/>
                          </a:solidFill>
                        </a:rPr>
                        <a:t>*25</a:t>
                      </a:r>
                    </a:p>
                  </a:txBody>
                  <a:tcPr>
                    <a:noFill/>
                  </a:tcPr>
                </a:tc>
                <a:extLst>
                  <a:ext uri="{0D108BD9-81ED-4DB2-BD59-A6C34878D82A}">
                    <a16:rowId xmlns:a16="http://schemas.microsoft.com/office/drawing/2014/main" val="10005"/>
                  </a:ext>
                </a:extLst>
              </a:tr>
            </a:tbl>
          </a:graphicData>
        </a:graphic>
      </p:graphicFrame>
      <p:sp>
        <p:nvSpPr>
          <p:cNvPr id="3" name="Rectangle 2"/>
          <p:cNvSpPr/>
          <p:nvPr/>
        </p:nvSpPr>
        <p:spPr>
          <a:xfrm>
            <a:off x="304800" y="228598"/>
            <a:ext cx="6280887" cy="584775"/>
          </a:xfrm>
          <a:prstGeom prst="rect">
            <a:avLst/>
          </a:prstGeom>
          <a:noFill/>
        </p:spPr>
        <p:txBody>
          <a:bodyPr wrap="none" lIns="91440" tIns="45720" rIns="91440" bIns="45720">
            <a:spAutoFit/>
          </a:bodyPr>
          <a:lstStyle/>
          <a:p>
            <a:pPr marL="0" marR="0" lvl="0" indent="0" algn="ctr" defTabSz="914400" rtl="0" eaLnBrk="1" fontAlgn="base" latinLnBrk="0" hangingPunct="1">
              <a:lnSpc>
                <a:spcPct val="100000"/>
              </a:lnSpc>
              <a:spcBef>
                <a:spcPct val="20000"/>
              </a:spcBef>
              <a:spcAft>
                <a:spcPct val="0"/>
              </a:spcAft>
              <a:buClr>
                <a:srgbClr val="66CCFF"/>
              </a:buClr>
              <a:buSzPct val="65000"/>
              <a:buFont typeface="Wingdings" pitchFamily="2" charset="2"/>
              <a:buNone/>
              <a:tabLst/>
              <a:defRPr/>
            </a:pPr>
            <a:r>
              <a:rPr kumimoji="0" lang="en-US" sz="3200" b="1" i="0" u="none" strike="noStrike" kern="1200" cap="none" spc="0" normalizeH="0" baseline="0" noProof="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uLnTx/>
                <a:uFillTx/>
                <a:latin typeface="Tahoma" pitchFamily="34" charset="0"/>
                <a:ea typeface="+mn-ea"/>
                <a:cs typeface="+mn-cs"/>
              </a:rPr>
              <a:t>Part V Genetics Review Game</a:t>
            </a:r>
          </a:p>
        </p:txBody>
      </p:sp>
    </p:spTree>
    <p:extLst>
      <p:ext uri="{BB962C8B-B14F-4D97-AF65-F5344CB8AC3E}">
        <p14:creationId xmlns:p14="http://schemas.microsoft.com/office/powerpoint/2010/main" val="3636902845"/>
      </p:ext>
    </p:extLst>
  </p:cSld>
  <p:clrMapOvr>
    <a:masterClrMapping/>
  </p:clrMapOvr>
</p:sld>
</file>

<file path=ppt/slides/slide1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291" name="Rectangle 3"/>
          <p:cNvSpPr>
            <a:spLocks noGrp="1" noChangeArrowheads="1"/>
          </p:cNvSpPr>
          <p:nvPr>
            <p:ph type="body" idx="4294967295"/>
          </p:nvPr>
        </p:nvSpPr>
        <p:spPr>
          <a:xfrm>
            <a:off x="228600" y="76200"/>
            <a:ext cx="8458200" cy="6019800"/>
          </a:xfrm>
        </p:spPr>
        <p:txBody>
          <a:bodyPr/>
          <a:lstStyle/>
          <a:p>
            <a:pPr eaLnBrk="1" hangingPunct="1"/>
            <a:r>
              <a:rPr lang="en-US" dirty="0"/>
              <a:t>This is the name for a diagram that is used to predict the outcome of a particular cross </a:t>
            </a:r>
          </a:p>
          <a:p>
            <a:pPr eaLnBrk="1" hangingPunct="1"/>
            <a:endParaRPr lang="en-US" dirty="0"/>
          </a:p>
        </p:txBody>
      </p:sp>
      <p:pic>
        <p:nvPicPr>
          <p:cNvPr id="140292" name="Picture 5" descr="punnett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3408" y="1222633"/>
            <a:ext cx="8738191" cy="5362575"/>
          </a:xfrm>
          <a:prstGeom prst="rect">
            <a:avLst/>
          </a:prstGeom>
          <a:noFill/>
          <a:ln w="76200" cmpd="tri">
            <a:solidFill>
              <a:srgbClr val="CC99FF"/>
            </a:solidFill>
            <a:miter lim="800000"/>
            <a:headEnd/>
            <a:tailEnd/>
          </a:ln>
          <a:extLst>
            <a:ext uri="{909E8E84-426E-40DD-AFC4-6F175D3DCCD1}">
              <a14:hiddenFill xmlns:a14="http://schemas.microsoft.com/office/drawing/2010/main">
                <a:solidFill>
                  <a:srgbClr val="FFFFFF"/>
                </a:solidFill>
              </a14:hiddenFill>
            </a:ext>
          </a:extLst>
        </p:spPr>
      </p:pic>
      <p:sp>
        <p:nvSpPr>
          <p:cNvPr id="140293" name="Rectangle 9"/>
          <p:cNvSpPr>
            <a:spLocks noChangeArrowheads="1"/>
          </p:cNvSpPr>
          <p:nvPr/>
        </p:nvSpPr>
        <p:spPr bwMode="auto">
          <a:xfrm>
            <a:off x="5715000" y="6629400"/>
            <a:ext cx="3124200" cy="214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p>
            <a:pPr marL="342900" marR="0" lvl="0" indent="-342900" algn="r" defTabSz="914400" rtl="0" eaLnBrk="1" fontAlgn="base" latinLnBrk="0" hangingPunct="1">
              <a:lnSpc>
                <a:spcPct val="100000"/>
              </a:lnSpc>
              <a:spcBef>
                <a:spcPct val="20000"/>
              </a:spcBef>
              <a:spcAft>
                <a:spcPct val="0"/>
              </a:spcAft>
              <a:buClr>
                <a:srgbClr val="66CCFF"/>
              </a:buClr>
              <a:buSzPct val="65000"/>
              <a:buFont typeface="Wingdings" pitchFamily="2" charset="2"/>
              <a:buNone/>
              <a:tabLst/>
              <a:defRPr/>
            </a:pPr>
            <a:r>
              <a:rPr kumimoji="0" lang="en-US" sz="800" b="1" i="0" u="none" strike="noStrike" kern="1200" cap="none" spc="0" normalizeH="0" baseline="0" noProof="0" dirty="0">
                <a:ln>
                  <a:noFill/>
                </a:ln>
                <a:solidFill>
                  <a:srgbClr val="FFFFFF"/>
                </a:solidFill>
                <a:effectLst/>
                <a:uLnTx/>
                <a:uFillTx/>
                <a:latin typeface="Verdana" pitchFamily="34" charset="0"/>
                <a:ea typeface="+mn-ea"/>
                <a:cs typeface="+mn-cs"/>
              </a:rPr>
              <a:t>Copyright © 2024 </a:t>
            </a:r>
            <a:r>
              <a:rPr kumimoji="0" lang="en-US" sz="800" b="1" i="0" u="none" strike="noStrike" kern="1200" cap="none" spc="0" normalizeH="0" baseline="0" noProof="0" dirty="0" err="1">
                <a:ln>
                  <a:noFill/>
                </a:ln>
                <a:solidFill>
                  <a:srgbClr val="FFFFFF"/>
                </a:solidFill>
                <a:effectLst/>
                <a:uLnTx/>
                <a:uFillTx/>
                <a:latin typeface="Verdana" pitchFamily="34" charset="0"/>
                <a:ea typeface="+mn-ea"/>
                <a:cs typeface="+mn-cs"/>
              </a:rPr>
              <a:t>SlideSpark</a:t>
            </a:r>
            <a:r>
              <a:rPr kumimoji="0" lang="en-US" sz="800" b="1" i="0" u="none" strike="noStrike" kern="1200" cap="none" spc="0" normalizeH="0" baseline="0" noProof="0" dirty="0">
                <a:ln>
                  <a:noFill/>
                </a:ln>
                <a:solidFill>
                  <a:srgbClr val="FFFFFF"/>
                </a:solidFill>
                <a:effectLst/>
                <a:uLnTx/>
                <a:uFillTx/>
                <a:latin typeface="Verdana" pitchFamily="34" charset="0"/>
                <a:ea typeface="+mn-ea"/>
                <a:cs typeface="+mn-cs"/>
              </a:rPr>
              <a:t> .LLC</a:t>
            </a:r>
          </a:p>
        </p:txBody>
      </p:sp>
      <p:sp>
        <p:nvSpPr>
          <p:cNvPr id="2" name="Rectangle 1"/>
          <p:cNvSpPr/>
          <p:nvPr/>
        </p:nvSpPr>
        <p:spPr>
          <a:xfrm>
            <a:off x="7239195" y="1222633"/>
            <a:ext cx="1752404" cy="1569660"/>
          </a:xfrm>
          <a:prstGeom prst="rect">
            <a:avLst/>
          </a:prstGeom>
          <a:noFill/>
        </p:spPr>
        <p:txBody>
          <a:bodyPr wrap="none" lIns="91440" tIns="45720" rIns="91440" bIns="45720">
            <a:spAutoFit/>
          </a:bodyPr>
          <a:lstStyle/>
          <a:p>
            <a:pPr marL="0" marR="0" lvl="0" indent="0" algn="ctr" defTabSz="914400" rtl="0" eaLnBrk="1" fontAlgn="base" latinLnBrk="0" hangingPunct="1">
              <a:lnSpc>
                <a:spcPct val="100000"/>
              </a:lnSpc>
              <a:spcBef>
                <a:spcPct val="20000"/>
              </a:spcBef>
              <a:spcAft>
                <a:spcPct val="0"/>
              </a:spcAft>
              <a:buClr>
                <a:srgbClr val="66CCFF"/>
              </a:buClr>
              <a:buSzPct val="65000"/>
              <a:buFont typeface="Wingdings" pitchFamily="2" charset="2"/>
              <a:buNone/>
              <a:tabLst/>
              <a:defRPr/>
            </a:pPr>
            <a:r>
              <a:rPr kumimoji="0" lang="en-US" sz="9600" b="1" i="0" u="none" strike="noStrike" kern="1200" cap="none" spc="0" normalizeH="0" baseline="0" noProof="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uLnTx/>
                <a:uFillTx/>
                <a:latin typeface="Tahoma" pitchFamily="34" charset="0"/>
                <a:ea typeface="+mn-ea"/>
                <a:cs typeface="+mn-cs"/>
              </a:rPr>
              <a:t>11</a:t>
            </a:r>
          </a:p>
        </p:txBody>
      </p:sp>
    </p:spTree>
    <p:extLst>
      <p:ext uri="{BB962C8B-B14F-4D97-AF65-F5344CB8AC3E}">
        <p14:creationId xmlns:p14="http://schemas.microsoft.com/office/powerpoint/2010/main" val="1904528376"/>
      </p:ext>
    </p:extLst>
  </p:cSld>
  <p:clrMapOvr>
    <a:masterClrMapping/>
  </p:clrMapOvr>
</p:sld>
</file>

<file path=ppt/slides/slide1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291" name="Rectangle 3"/>
          <p:cNvSpPr>
            <a:spLocks noGrp="1" noChangeArrowheads="1"/>
          </p:cNvSpPr>
          <p:nvPr>
            <p:ph type="body" idx="4294967295"/>
          </p:nvPr>
        </p:nvSpPr>
        <p:spPr>
          <a:xfrm>
            <a:off x="228600" y="76200"/>
            <a:ext cx="8458200" cy="6019800"/>
          </a:xfrm>
        </p:spPr>
        <p:txBody>
          <a:bodyPr/>
          <a:lstStyle/>
          <a:p>
            <a:pPr eaLnBrk="1" hangingPunct="1"/>
            <a:r>
              <a:rPr lang="en-US" dirty="0"/>
              <a:t>This is the name for a diagram that is used to predict the outcome of a particular cross </a:t>
            </a:r>
          </a:p>
          <a:p>
            <a:pPr eaLnBrk="1" hangingPunct="1"/>
            <a:endParaRPr lang="en-US" dirty="0"/>
          </a:p>
        </p:txBody>
      </p:sp>
      <p:pic>
        <p:nvPicPr>
          <p:cNvPr id="140292" name="Picture 5" descr="punnett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3408" y="1222633"/>
            <a:ext cx="8738191" cy="5362575"/>
          </a:xfrm>
          <a:prstGeom prst="rect">
            <a:avLst/>
          </a:prstGeom>
          <a:noFill/>
          <a:ln w="76200" cmpd="tri">
            <a:solidFill>
              <a:srgbClr val="CC99FF"/>
            </a:solidFill>
            <a:miter lim="800000"/>
            <a:headEnd/>
            <a:tailEnd/>
          </a:ln>
          <a:extLst>
            <a:ext uri="{909E8E84-426E-40DD-AFC4-6F175D3DCCD1}">
              <a14:hiddenFill xmlns:a14="http://schemas.microsoft.com/office/drawing/2010/main">
                <a:solidFill>
                  <a:srgbClr val="FFFFFF"/>
                </a:solidFill>
              </a14:hiddenFill>
            </a:ext>
          </a:extLst>
        </p:spPr>
      </p:pic>
      <p:sp>
        <p:nvSpPr>
          <p:cNvPr id="140293" name="Rectangle 9"/>
          <p:cNvSpPr>
            <a:spLocks noChangeArrowheads="1"/>
          </p:cNvSpPr>
          <p:nvPr/>
        </p:nvSpPr>
        <p:spPr bwMode="auto">
          <a:xfrm>
            <a:off x="5715000" y="6629400"/>
            <a:ext cx="3124200" cy="214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p>
            <a:pPr marL="342900" marR="0" lvl="0" indent="-342900" algn="r" defTabSz="914400" rtl="0" eaLnBrk="1" fontAlgn="base" latinLnBrk="0" hangingPunct="1">
              <a:lnSpc>
                <a:spcPct val="100000"/>
              </a:lnSpc>
              <a:spcBef>
                <a:spcPct val="20000"/>
              </a:spcBef>
              <a:spcAft>
                <a:spcPct val="0"/>
              </a:spcAft>
              <a:buClr>
                <a:srgbClr val="66CCFF"/>
              </a:buClr>
              <a:buSzPct val="65000"/>
              <a:buFont typeface="Wingdings" pitchFamily="2" charset="2"/>
              <a:buNone/>
              <a:tabLst/>
              <a:defRPr/>
            </a:pPr>
            <a:r>
              <a:rPr kumimoji="0" lang="en-US" sz="800" b="1" i="0" u="none" strike="noStrike" kern="1200" cap="none" spc="0" normalizeH="0" baseline="0" noProof="0" dirty="0">
                <a:ln>
                  <a:noFill/>
                </a:ln>
                <a:solidFill>
                  <a:srgbClr val="FFFFFF"/>
                </a:solidFill>
                <a:effectLst/>
                <a:uLnTx/>
                <a:uFillTx/>
                <a:latin typeface="Verdana" pitchFamily="34" charset="0"/>
                <a:ea typeface="+mn-ea"/>
                <a:cs typeface="+mn-cs"/>
              </a:rPr>
              <a:t>Copyright © 2024 </a:t>
            </a:r>
            <a:r>
              <a:rPr kumimoji="0" lang="en-US" sz="800" b="1" i="0" u="none" strike="noStrike" kern="1200" cap="none" spc="0" normalizeH="0" baseline="0" noProof="0" dirty="0" err="1">
                <a:ln>
                  <a:noFill/>
                </a:ln>
                <a:solidFill>
                  <a:srgbClr val="FFFFFF"/>
                </a:solidFill>
                <a:effectLst/>
                <a:uLnTx/>
                <a:uFillTx/>
                <a:latin typeface="Verdana" pitchFamily="34" charset="0"/>
                <a:ea typeface="+mn-ea"/>
                <a:cs typeface="+mn-cs"/>
              </a:rPr>
              <a:t>SlideSpark</a:t>
            </a:r>
            <a:r>
              <a:rPr kumimoji="0" lang="en-US" sz="800" b="1" i="0" u="none" strike="noStrike" kern="1200" cap="none" spc="0" normalizeH="0" baseline="0" noProof="0" dirty="0">
                <a:ln>
                  <a:noFill/>
                </a:ln>
                <a:solidFill>
                  <a:srgbClr val="FFFFFF"/>
                </a:solidFill>
                <a:effectLst/>
                <a:uLnTx/>
                <a:uFillTx/>
                <a:latin typeface="Verdana" pitchFamily="34" charset="0"/>
                <a:ea typeface="+mn-ea"/>
                <a:cs typeface="+mn-cs"/>
              </a:rPr>
              <a:t> .LLC</a:t>
            </a:r>
          </a:p>
        </p:txBody>
      </p:sp>
      <p:sp>
        <p:nvSpPr>
          <p:cNvPr id="2" name="Rectangle 1"/>
          <p:cNvSpPr/>
          <p:nvPr/>
        </p:nvSpPr>
        <p:spPr>
          <a:xfrm>
            <a:off x="7239195" y="1222633"/>
            <a:ext cx="1752404" cy="1569660"/>
          </a:xfrm>
          <a:prstGeom prst="rect">
            <a:avLst/>
          </a:prstGeom>
          <a:noFill/>
        </p:spPr>
        <p:txBody>
          <a:bodyPr wrap="none" lIns="91440" tIns="45720" rIns="91440" bIns="45720">
            <a:spAutoFit/>
          </a:bodyPr>
          <a:lstStyle/>
          <a:p>
            <a:pPr marL="0" marR="0" lvl="0" indent="0" algn="ctr" defTabSz="914400" rtl="0" eaLnBrk="1" fontAlgn="base" latinLnBrk="0" hangingPunct="1">
              <a:lnSpc>
                <a:spcPct val="100000"/>
              </a:lnSpc>
              <a:spcBef>
                <a:spcPct val="20000"/>
              </a:spcBef>
              <a:spcAft>
                <a:spcPct val="0"/>
              </a:spcAft>
              <a:buClr>
                <a:srgbClr val="66CCFF"/>
              </a:buClr>
              <a:buSzPct val="65000"/>
              <a:buFont typeface="Wingdings" pitchFamily="2" charset="2"/>
              <a:buNone/>
              <a:tabLst/>
              <a:defRPr/>
            </a:pPr>
            <a:r>
              <a:rPr kumimoji="0" lang="en-US" sz="9600" b="1" i="0" u="none" strike="noStrike" kern="1200" cap="none" spc="0" normalizeH="0" baseline="0" noProof="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uLnTx/>
                <a:uFillTx/>
                <a:latin typeface="Tahoma" pitchFamily="34" charset="0"/>
                <a:ea typeface="+mn-ea"/>
                <a:cs typeface="+mn-cs"/>
              </a:rPr>
              <a:t>11</a:t>
            </a:r>
          </a:p>
        </p:txBody>
      </p:sp>
      <p:sp>
        <p:nvSpPr>
          <p:cNvPr id="3" name="Rectangle 2"/>
          <p:cNvSpPr/>
          <p:nvPr/>
        </p:nvSpPr>
        <p:spPr>
          <a:xfrm>
            <a:off x="914400" y="5741974"/>
            <a:ext cx="7034298" cy="923330"/>
          </a:xfrm>
          <a:prstGeom prst="rect">
            <a:avLst/>
          </a:prstGeom>
          <a:noFill/>
        </p:spPr>
        <p:txBody>
          <a:bodyPr wrap="none" lIns="91440" tIns="45720" rIns="91440" bIns="45720">
            <a:spAutoFit/>
          </a:bodyPr>
          <a:lstStyle/>
          <a:p>
            <a:pPr marL="0" marR="0" lvl="0" indent="0" algn="ctr" defTabSz="914400" rtl="0" eaLnBrk="1" fontAlgn="base" latinLnBrk="0" hangingPunct="1">
              <a:lnSpc>
                <a:spcPct val="100000"/>
              </a:lnSpc>
              <a:spcBef>
                <a:spcPct val="20000"/>
              </a:spcBef>
              <a:spcAft>
                <a:spcPct val="0"/>
              </a:spcAft>
              <a:buClr>
                <a:srgbClr val="66CCFF"/>
              </a:buClr>
              <a:buSzPct val="65000"/>
              <a:buFont typeface="Wingdings" pitchFamily="2" charset="2"/>
              <a:buNone/>
              <a:tabLst/>
              <a:defRPr/>
            </a:pPr>
            <a:r>
              <a:rPr kumimoji="0" lang="en-US" sz="5400" b="1" i="0" u="none" strike="noStrike" kern="1200" cap="none" spc="0" normalizeH="0" baseline="0" noProof="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uLnTx/>
                <a:uFillTx/>
                <a:latin typeface="Tahoma" pitchFamily="34" charset="0"/>
                <a:ea typeface="+mn-ea"/>
                <a:cs typeface="+mn-cs"/>
              </a:rPr>
              <a:t>and the answer is…</a:t>
            </a:r>
          </a:p>
        </p:txBody>
      </p:sp>
      <p:sp>
        <p:nvSpPr>
          <p:cNvPr id="5" name="Rectangle 4"/>
          <p:cNvSpPr/>
          <p:nvPr/>
        </p:nvSpPr>
        <p:spPr>
          <a:xfrm>
            <a:off x="3426249" y="1084133"/>
            <a:ext cx="2771913" cy="923330"/>
          </a:xfrm>
          <a:prstGeom prst="rect">
            <a:avLst/>
          </a:prstGeom>
          <a:noFill/>
        </p:spPr>
        <p:txBody>
          <a:bodyPr wrap="none" lIns="91440" tIns="45720" rIns="91440" bIns="45720">
            <a:spAutoFit/>
          </a:bodyPr>
          <a:lstStyle/>
          <a:p>
            <a:pPr marL="0" marR="0" lvl="0" indent="0" algn="ctr" defTabSz="914400" rtl="0" eaLnBrk="1" fontAlgn="base" latinLnBrk="0" hangingPunct="1">
              <a:lnSpc>
                <a:spcPct val="100000"/>
              </a:lnSpc>
              <a:spcBef>
                <a:spcPct val="20000"/>
              </a:spcBef>
              <a:spcAft>
                <a:spcPct val="0"/>
              </a:spcAft>
              <a:buClr>
                <a:srgbClr val="66CCFF"/>
              </a:buClr>
              <a:buSzPct val="65000"/>
              <a:buFont typeface="Wingdings" pitchFamily="2" charset="2"/>
              <a:buNone/>
              <a:tabLst/>
              <a:defRPr/>
            </a:pPr>
            <a:r>
              <a:rPr kumimoji="0" lang="en-US" sz="5400" b="1" i="0" u="none" strike="noStrike" kern="1200" cap="none" spc="0" normalizeH="0" baseline="0" noProof="0" dirty="0">
                <a:ln w="17780" cmpd="sng">
                  <a:solidFill>
                    <a:srgbClr val="000000"/>
                  </a:solidFill>
                  <a:prstDash val="solid"/>
                  <a:miter lim="800000"/>
                </a:ln>
                <a:solidFill>
                  <a:srgbClr val="66FFFF"/>
                </a:solidFill>
                <a:effectLst>
                  <a:outerShdw blurRad="50800" algn="tl" rotWithShape="0">
                    <a:srgbClr val="000000"/>
                  </a:outerShdw>
                </a:effectLst>
                <a:uLnTx/>
                <a:uFillTx/>
                <a:latin typeface="Tahoma" pitchFamily="34" charset="0"/>
                <a:ea typeface="+mn-ea"/>
                <a:cs typeface="+mn-cs"/>
              </a:rPr>
              <a:t>Meiosis</a:t>
            </a:r>
          </a:p>
        </p:txBody>
      </p:sp>
      <p:sp>
        <p:nvSpPr>
          <p:cNvPr id="6" name="Rectangle 5"/>
          <p:cNvSpPr/>
          <p:nvPr/>
        </p:nvSpPr>
        <p:spPr>
          <a:xfrm>
            <a:off x="-1676400" y="1447800"/>
            <a:ext cx="4572000" cy="6149376"/>
          </a:xfrm>
          <a:prstGeom prst="rect">
            <a:avLst/>
          </a:prstGeom>
        </p:spPr>
        <p:txBody>
          <a:bodyPr>
            <a:spAutoFit/>
          </a:bodyPr>
          <a:lstStyle/>
          <a:p>
            <a:pPr marL="0" marR="0" lvl="0" indent="0" algn="ctr" defTabSz="914400" rtl="0" eaLnBrk="1" fontAlgn="base" latinLnBrk="0" hangingPunct="1">
              <a:lnSpc>
                <a:spcPct val="100000"/>
              </a:lnSpc>
              <a:spcBef>
                <a:spcPct val="20000"/>
              </a:spcBef>
              <a:spcAft>
                <a:spcPct val="0"/>
              </a:spcAft>
              <a:buClr>
                <a:srgbClr val="66CCFF"/>
              </a:buClr>
              <a:buSzPct val="65000"/>
              <a:buFont typeface="Wingdings" pitchFamily="2" charset="2"/>
              <a:buNone/>
              <a:tabLst/>
              <a:defRPr/>
            </a:pPr>
            <a:r>
              <a:rPr kumimoji="0" lang="en-US" sz="4800" b="1" i="0" u="none" strike="noStrike" kern="1200" cap="none" spc="0" normalizeH="0" baseline="0" noProof="0" dirty="0">
                <a:ln w="17780" cmpd="sng">
                  <a:solidFill>
                    <a:srgbClr val="000000"/>
                  </a:solidFill>
                  <a:prstDash val="solid"/>
                  <a:miter lim="800000"/>
                </a:ln>
                <a:solidFill>
                  <a:srgbClr val="66FFFF"/>
                </a:solidFill>
                <a:effectLst>
                  <a:outerShdw blurRad="50800" algn="tl" rotWithShape="0">
                    <a:srgbClr val="000000"/>
                  </a:outerShdw>
                </a:effectLst>
                <a:uLnTx/>
                <a:uFillTx/>
                <a:latin typeface="Tahoma" pitchFamily="34" charset="0"/>
                <a:ea typeface="+mn-ea"/>
                <a:cs typeface="+mn-cs"/>
              </a:rPr>
              <a:t>M</a:t>
            </a:r>
          </a:p>
          <a:p>
            <a:pPr marL="0" marR="0" lvl="0" indent="0" algn="ctr" defTabSz="914400" rtl="0" eaLnBrk="1" fontAlgn="base" latinLnBrk="0" hangingPunct="1">
              <a:lnSpc>
                <a:spcPct val="100000"/>
              </a:lnSpc>
              <a:spcBef>
                <a:spcPct val="20000"/>
              </a:spcBef>
              <a:spcAft>
                <a:spcPct val="0"/>
              </a:spcAft>
              <a:buClr>
                <a:srgbClr val="66CCFF"/>
              </a:buClr>
              <a:buSzPct val="65000"/>
              <a:buFont typeface="Wingdings" pitchFamily="2" charset="2"/>
              <a:buNone/>
              <a:tabLst/>
              <a:defRPr/>
            </a:pPr>
            <a:r>
              <a:rPr kumimoji="0" lang="en-US" sz="4800" b="1" i="0" u="none" strike="noStrike" kern="1200" cap="none" spc="0" normalizeH="0" baseline="0" noProof="0" dirty="0">
                <a:ln w="17780" cmpd="sng">
                  <a:solidFill>
                    <a:srgbClr val="000000"/>
                  </a:solidFill>
                  <a:prstDash val="solid"/>
                  <a:miter lim="800000"/>
                </a:ln>
                <a:solidFill>
                  <a:srgbClr val="66FFFF"/>
                </a:solidFill>
                <a:effectLst>
                  <a:outerShdw blurRad="50800" algn="tl" rotWithShape="0">
                    <a:srgbClr val="000000"/>
                  </a:outerShdw>
                </a:effectLst>
                <a:uLnTx/>
                <a:uFillTx/>
                <a:latin typeface="Tahoma" pitchFamily="34" charset="0"/>
                <a:ea typeface="+mn-ea"/>
                <a:cs typeface="+mn-cs"/>
              </a:rPr>
              <a:t>E</a:t>
            </a:r>
          </a:p>
          <a:p>
            <a:pPr marL="0" marR="0" lvl="0" indent="0" algn="ctr" defTabSz="914400" rtl="0" eaLnBrk="1" fontAlgn="base" latinLnBrk="0" hangingPunct="1">
              <a:lnSpc>
                <a:spcPct val="100000"/>
              </a:lnSpc>
              <a:spcBef>
                <a:spcPct val="20000"/>
              </a:spcBef>
              <a:spcAft>
                <a:spcPct val="0"/>
              </a:spcAft>
              <a:buClr>
                <a:srgbClr val="66CCFF"/>
              </a:buClr>
              <a:buSzPct val="65000"/>
              <a:buFont typeface="Wingdings" pitchFamily="2" charset="2"/>
              <a:buNone/>
              <a:tabLst/>
              <a:defRPr/>
            </a:pPr>
            <a:r>
              <a:rPr kumimoji="0" lang="en-US" sz="4800" b="1" i="0" u="none" strike="noStrike" kern="1200" cap="none" spc="0" normalizeH="0" baseline="0" noProof="0" dirty="0">
                <a:ln w="17780" cmpd="sng">
                  <a:solidFill>
                    <a:srgbClr val="000000"/>
                  </a:solidFill>
                  <a:prstDash val="solid"/>
                  <a:miter lim="800000"/>
                </a:ln>
                <a:solidFill>
                  <a:srgbClr val="66FFFF"/>
                </a:solidFill>
                <a:effectLst>
                  <a:outerShdw blurRad="50800" algn="tl" rotWithShape="0">
                    <a:srgbClr val="000000"/>
                  </a:outerShdw>
                </a:effectLst>
                <a:uLnTx/>
                <a:uFillTx/>
                <a:latin typeface="Tahoma" pitchFamily="34" charset="0"/>
                <a:ea typeface="+mn-ea"/>
                <a:cs typeface="+mn-cs"/>
              </a:rPr>
              <a:t>I</a:t>
            </a:r>
          </a:p>
          <a:p>
            <a:pPr marL="0" marR="0" lvl="0" indent="0" algn="ctr" defTabSz="914400" rtl="0" eaLnBrk="1" fontAlgn="base" latinLnBrk="0" hangingPunct="1">
              <a:lnSpc>
                <a:spcPct val="100000"/>
              </a:lnSpc>
              <a:spcBef>
                <a:spcPct val="20000"/>
              </a:spcBef>
              <a:spcAft>
                <a:spcPct val="0"/>
              </a:spcAft>
              <a:buClr>
                <a:srgbClr val="66CCFF"/>
              </a:buClr>
              <a:buSzPct val="65000"/>
              <a:buFont typeface="Wingdings" pitchFamily="2" charset="2"/>
              <a:buNone/>
              <a:tabLst/>
              <a:defRPr/>
            </a:pPr>
            <a:r>
              <a:rPr kumimoji="0" lang="en-US" sz="4800" b="1" i="0" u="none" strike="noStrike" kern="1200" cap="none" spc="0" normalizeH="0" baseline="0" noProof="0" dirty="0">
                <a:ln w="17780" cmpd="sng">
                  <a:solidFill>
                    <a:srgbClr val="000000"/>
                  </a:solidFill>
                  <a:prstDash val="solid"/>
                  <a:miter lim="800000"/>
                </a:ln>
                <a:solidFill>
                  <a:srgbClr val="66FFFF"/>
                </a:solidFill>
                <a:effectLst>
                  <a:outerShdw blurRad="50800" algn="tl" rotWithShape="0">
                    <a:srgbClr val="000000"/>
                  </a:outerShdw>
                </a:effectLst>
                <a:uLnTx/>
                <a:uFillTx/>
                <a:latin typeface="Tahoma" pitchFamily="34" charset="0"/>
                <a:ea typeface="+mn-ea"/>
                <a:cs typeface="+mn-cs"/>
              </a:rPr>
              <a:t>O</a:t>
            </a:r>
          </a:p>
          <a:p>
            <a:pPr marL="0" marR="0" lvl="0" indent="0" algn="ctr" defTabSz="914400" rtl="0" eaLnBrk="1" fontAlgn="base" latinLnBrk="0" hangingPunct="1">
              <a:lnSpc>
                <a:spcPct val="100000"/>
              </a:lnSpc>
              <a:spcBef>
                <a:spcPct val="20000"/>
              </a:spcBef>
              <a:spcAft>
                <a:spcPct val="0"/>
              </a:spcAft>
              <a:buClr>
                <a:srgbClr val="66CCFF"/>
              </a:buClr>
              <a:buSzPct val="65000"/>
              <a:buFont typeface="Wingdings" pitchFamily="2" charset="2"/>
              <a:buNone/>
              <a:tabLst/>
              <a:defRPr/>
            </a:pPr>
            <a:r>
              <a:rPr kumimoji="0" lang="en-US" sz="4800" b="1" i="0" u="none" strike="noStrike" kern="1200" cap="none" spc="0" normalizeH="0" baseline="0" noProof="0" dirty="0">
                <a:ln w="17780" cmpd="sng">
                  <a:solidFill>
                    <a:srgbClr val="000000"/>
                  </a:solidFill>
                  <a:prstDash val="solid"/>
                  <a:miter lim="800000"/>
                </a:ln>
                <a:solidFill>
                  <a:srgbClr val="66FFFF"/>
                </a:solidFill>
                <a:effectLst>
                  <a:outerShdw blurRad="50800" algn="tl" rotWithShape="0">
                    <a:srgbClr val="000000"/>
                  </a:outerShdw>
                </a:effectLst>
                <a:uLnTx/>
                <a:uFillTx/>
                <a:latin typeface="Tahoma" pitchFamily="34" charset="0"/>
                <a:ea typeface="+mn-ea"/>
                <a:cs typeface="+mn-cs"/>
              </a:rPr>
              <a:t>S</a:t>
            </a:r>
          </a:p>
          <a:p>
            <a:pPr marL="0" marR="0" lvl="0" indent="0" algn="ctr" defTabSz="914400" rtl="0" eaLnBrk="1" fontAlgn="base" latinLnBrk="0" hangingPunct="1">
              <a:lnSpc>
                <a:spcPct val="100000"/>
              </a:lnSpc>
              <a:spcBef>
                <a:spcPct val="20000"/>
              </a:spcBef>
              <a:spcAft>
                <a:spcPct val="0"/>
              </a:spcAft>
              <a:buClr>
                <a:srgbClr val="66CCFF"/>
              </a:buClr>
              <a:buSzPct val="65000"/>
              <a:buFont typeface="Wingdings" pitchFamily="2" charset="2"/>
              <a:buNone/>
              <a:tabLst/>
              <a:defRPr/>
            </a:pPr>
            <a:r>
              <a:rPr kumimoji="0" lang="en-US" sz="4800" b="1" i="0" u="none" strike="noStrike" kern="1200" cap="none" spc="0" normalizeH="0" baseline="0" noProof="0" dirty="0">
                <a:ln w="17780" cmpd="sng">
                  <a:solidFill>
                    <a:srgbClr val="000000"/>
                  </a:solidFill>
                  <a:prstDash val="solid"/>
                  <a:miter lim="800000"/>
                </a:ln>
                <a:solidFill>
                  <a:srgbClr val="66FFFF"/>
                </a:solidFill>
                <a:effectLst>
                  <a:outerShdw blurRad="50800" algn="tl" rotWithShape="0">
                    <a:srgbClr val="000000"/>
                  </a:outerShdw>
                </a:effectLst>
                <a:uLnTx/>
                <a:uFillTx/>
                <a:latin typeface="Tahoma" pitchFamily="34" charset="0"/>
                <a:ea typeface="+mn-ea"/>
                <a:cs typeface="+mn-cs"/>
              </a:rPr>
              <a:t>I</a:t>
            </a:r>
          </a:p>
          <a:p>
            <a:pPr marL="0" marR="0" lvl="0" indent="0" algn="ctr" defTabSz="914400" rtl="0" eaLnBrk="1" fontAlgn="base" latinLnBrk="0" hangingPunct="1">
              <a:lnSpc>
                <a:spcPct val="100000"/>
              </a:lnSpc>
              <a:spcBef>
                <a:spcPct val="20000"/>
              </a:spcBef>
              <a:spcAft>
                <a:spcPct val="0"/>
              </a:spcAft>
              <a:buClr>
                <a:srgbClr val="66CCFF"/>
              </a:buClr>
              <a:buSzPct val="65000"/>
              <a:buFont typeface="Wingdings" pitchFamily="2" charset="2"/>
              <a:buNone/>
              <a:tabLst/>
              <a:defRPr/>
            </a:pPr>
            <a:r>
              <a:rPr kumimoji="0" lang="en-US" sz="4800" b="1" i="0" u="none" strike="noStrike" kern="1200" cap="none" spc="0" normalizeH="0" baseline="0" noProof="0" dirty="0">
                <a:ln w="17780" cmpd="sng">
                  <a:solidFill>
                    <a:srgbClr val="000000"/>
                  </a:solidFill>
                  <a:prstDash val="solid"/>
                  <a:miter lim="800000"/>
                </a:ln>
                <a:solidFill>
                  <a:srgbClr val="66FFFF"/>
                </a:solidFill>
                <a:effectLst>
                  <a:outerShdw blurRad="50800" algn="tl" rotWithShape="0">
                    <a:srgbClr val="000000"/>
                  </a:outerShdw>
                </a:effectLst>
                <a:uLnTx/>
                <a:uFillTx/>
                <a:latin typeface="Tahoma" pitchFamily="34" charset="0"/>
                <a:ea typeface="+mn-ea"/>
                <a:cs typeface="+mn-cs"/>
              </a:rPr>
              <a:t>s</a:t>
            </a:r>
          </a:p>
        </p:txBody>
      </p:sp>
    </p:spTree>
    <p:extLst>
      <p:ext uri="{BB962C8B-B14F-4D97-AF65-F5344CB8AC3E}">
        <p14:creationId xmlns:p14="http://schemas.microsoft.com/office/powerpoint/2010/main" val="596008838"/>
      </p:ext>
    </p:extLst>
  </p:cSld>
  <p:clrMapOvr>
    <a:masterClrMapping/>
  </p:clrMapOvr>
</p:sld>
</file>

<file path=ppt/slides/slide1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291" name="Rectangle 3"/>
          <p:cNvSpPr>
            <a:spLocks noGrp="1" noChangeArrowheads="1"/>
          </p:cNvSpPr>
          <p:nvPr>
            <p:ph type="body" idx="4294967295"/>
          </p:nvPr>
        </p:nvSpPr>
        <p:spPr>
          <a:xfrm>
            <a:off x="228600" y="76200"/>
            <a:ext cx="8458200" cy="6019800"/>
          </a:xfrm>
        </p:spPr>
        <p:txBody>
          <a:bodyPr/>
          <a:lstStyle/>
          <a:p>
            <a:pPr eaLnBrk="1" hangingPunct="1"/>
            <a:r>
              <a:rPr lang="en-US" dirty="0"/>
              <a:t>This is the name for a diagram that is used to predict the outcome of a particular cross </a:t>
            </a:r>
          </a:p>
          <a:p>
            <a:pPr eaLnBrk="1" hangingPunct="1"/>
            <a:endParaRPr lang="en-US" dirty="0"/>
          </a:p>
        </p:txBody>
      </p:sp>
      <p:pic>
        <p:nvPicPr>
          <p:cNvPr id="140292" name="Picture 5" descr="punnett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3408" y="1222633"/>
            <a:ext cx="8738191" cy="5362575"/>
          </a:xfrm>
          <a:prstGeom prst="rect">
            <a:avLst/>
          </a:prstGeom>
          <a:noFill/>
          <a:ln w="76200" cmpd="tri">
            <a:solidFill>
              <a:srgbClr val="CC99FF"/>
            </a:solidFill>
            <a:miter lim="800000"/>
            <a:headEnd/>
            <a:tailEnd/>
          </a:ln>
          <a:extLst>
            <a:ext uri="{909E8E84-426E-40DD-AFC4-6F175D3DCCD1}">
              <a14:hiddenFill xmlns:a14="http://schemas.microsoft.com/office/drawing/2010/main">
                <a:solidFill>
                  <a:srgbClr val="FFFFFF"/>
                </a:solidFill>
              </a14:hiddenFill>
            </a:ext>
          </a:extLst>
        </p:spPr>
      </p:pic>
      <p:sp>
        <p:nvSpPr>
          <p:cNvPr id="140293" name="Rectangle 9"/>
          <p:cNvSpPr>
            <a:spLocks noChangeArrowheads="1"/>
          </p:cNvSpPr>
          <p:nvPr/>
        </p:nvSpPr>
        <p:spPr bwMode="auto">
          <a:xfrm>
            <a:off x="5715000" y="6629400"/>
            <a:ext cx="3124200" cy="214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p>
            <a:pPr marL="342900" marR="0" lvl="0" indent="-342900" algn="r" defTabSz="914400" rtl="0" eaLnBrk="1" fontAlgn="base" latinLnBrk="0" hangingPunct="1">
              <a:lnSpc>
                <a:spcPct val="100000"/>
              </a:lnSpc>
              <a:spcBef>
                <a:spcPct val="20000"/>
              </a:spcBef>
              <a:spcAft>
                <a:spcPct val="0"/>
              </a:spcAft>
              <a:buClr>
                <a:srgbClr val="66CCFF"/>
              </a:buClr>
              <a:buSzPct val="65000"/>
              <a:buFont typeface="Wingdings" pitchFamily="2" charset="2"/>
              <a:buNone/>
              <a:tabLst/>
              <a:defRPr/>
            </a:pPr>
            <a:r>
              <a:rPr kumimoji="0" lang="en-US" sz="800" b="1" i="0" u="none" strike="noStrike" kern="1200" cap="none" spc="0" normalizeH="0" baseline="0" noProof="0" dirty="0">
                <a:ln>
                  <a:noFill/>
                </a:ln>
                <a:solidFill>
                  <a:srgbClr val="FFFFFF"/>
                </a:solidFill>
                <a:effectLst/>
                <a:uLnTx/>
                <a:uFillTx/>
                <a:latin typeface="Verdana" pitchFamily="34" charset="0"/>
                <a:ea typeface="+mn-ea"/>
                <a:cs typeface="+mn-cs"/>
              </a:rPr>
              <a:t>Copyright © 2024 </a:t>
            </a:r>
            <a:r>
              <a:rPr kumimoji="0" lang="en-US" sz="800" b="1" i="0" u="none" strike="noStrike" kern="1200" cap="none" spc="0" normalizeH="0" baseline="0" noProof="0" dirty="0" err="1">
                <a:ln>
                  <a:noFill/>
                </a:ln>
                <a:solidFill>
                  <a:srgbClr val="FFFFFF"/>
                </a:solidFill>
                <a:effectLst/>
                <a:uLnTx/>
                <a:uFillTx/>
                <a:latin typeface="Verdana" pitchFamily="34" charset="0"/>
                <a:ea typeface="+mn-ea"/>
                <a:cs typeface="+mn-cs"/>
              </a:rPr>
              <a:t>SlideSpark</a:t>
            </a:r>
            <a:r>
              <a:rPr kumimoji="0" lang="en-US" sz="800" b="1" i="0" u="none" strike="noStrike" kern="1200" cap="none" spc="0" normalizeH="0" baseline="0" noProof="0" dirty="0">
                <a:ln>
                  <a:noFill/>
                </a:ln>
                <a:solidFill>
                  <a:srgbClr val="FFFFFF"/>
                </a:solidFill>
                <a:effectLst/>
                <a:uLnTx/>
                <a:uFillTx/>
                <a:latin typeface="Verdana" pitchFamily="34" charset="0"/>
                <a:ea typeface="+mn-ea"/>
                <a:cs typeface="+mn-cs"/>
              </a:rPr>
              <a:t> .LLC</a:t>
            </a:r>
          </a:p>
        </p:txBody>
      </p:sp>
      <p:sp>
        <p:nvSpPr>
          <p:cNvPr id="2" name="Rectangle 1"/>
          <p:cNvSpPr/>
          <p:nvPr/>
        </p:nvSpPr>
        <p:spPr>
          <a:xfrm>
            <a:off x="7239195" y="1222633"/>
            <a:ext cx="1752404" cy="1569660"/>
          </a:xfrm>
          <a:prstGeom prst="rect">
            <a:avLst/>
          </a:prstGeom>
          <a:noFill/>
        </p:spPr>
        <p:txBody>
          <a:bodyPr wrap="none" lIns="91440" tIns="45720" rIns="91440" bIns="45720">
            <a:spAutoFit/>
          </a:bodyPr>
          <a:lstStyle/>
          <a:p>
            <a:pPr marL="0" marR="0" lvl="0" indent="0" algn="ctr" defTabSz="914400" rtl="0" eaLnBrk="1" fontAlgn="base" latinLnBrk="0" hangingPunct="1">
              <a:lnSpc>
                <a:spcPct val="100000"/>
              </a:lnSpc>
              <a:spcBef>
                <a:spcPct val="20000"/>
              </a:spcBef>
              <a:spcAft>
                <a:spcPct val="0"/>
              </a:spcAft>
              <a:buClr>
                <a:srgbClr val="66CCFF"/>
              </a:buClr>
              <a:buSzPct val="65000"/>
              <a:buFont typeface="Wingdings" pitchFamily="2" charset="2"/>
              <a:buNone/>
              <a:tabLst/>
              <a:defRPr/>
            </a:pPr>
            <a:r>
              <a:rPr kumimoji="0" lang="en-US" sz="9600" b="1" i="0" u="none" strike="noStrike" kern="1200" cap="none" spc="0" normalizeH="0" baseline="0" noProof="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uLnTx/>
                <a:uFillTx/>
                <a:latin typeface="Tahoma" pitchFamily="34" charset="0"/>
                <a:ea typeface="+mn-ea"/>
                <a:cs typeface="+mn-cs"/>
              </a:rPr>
              <a:t>11</a:t>
            </a:r>
          </a:p>
        </p:txBody>
      </p:sp>
      <p:sp>
        <p:nvSpPr>
          <p:cNvPr id="4" name="Rectangle 3"/>
          <p:cNvSpPr/>
          <p:nvPr/>
        </p:nvSpPr>
        <p:spPr>
          <a:xfrm>
            <a:off x="1905000" y="3200400"/>
            <a:ext cx="5814412" cy="923330"/>
          </a:xfrm>
          <a:prstGeom prst="rect">
            <a:avLst/>
          </a:prstGeom>
          <a:noFill/>
        </p:spPr>
        <p:txBody>
          <a:bodyPr wrap="none" lIns="91440" tIns="45720" rIns="91440" bIns="45720">
            <a:spAutoFit/>
          </a:bodyPr>
          <a:lstStyle/>
          <a:p>
            <a:pPr marL="0" marR="0" lvl="0" indent="0" algn="ctr" defTabSz="914400" rtl="0" eaLnBrk="1" fontAlgn="base" latinLnBrk="0" hangingPunct="1">
              <a:lnSpc>
                <a:spcPct val="100000"/>
              </a:lnSpc>
              <a:spcBef>
                <a:spcPct val="20000"/>
              </a:spcBef>
              <a:spcAft>
                <a:spcPct val="0"/>
              </a:spcAft>
              <a:buClr>
                <a:srgbClr val="66CCFF"/>
              </a:buClr>
              <a:buSzPct val="65000"/>
              <a:buFont typeface="Wingdings" pitchFamily="2" charset="2"/>
              <a:buNone/>
              <a:tabLst/>
              <a:defRPr/>
            </a:pPr>
            <a:r>
              <a:rPr kumimoji="0" lang="en-US" sz="5400" b="1" i="0" u="none" strike="noStrike" kern="1200" cap="none" spc="0" normalizeH="0" baseline="0" noProof="0" dirty="0" err="1">
                <a:ln w="17780" cmpd="sng">
                  <a:solidFill>
                    <a:sysClr val="windowText" lastClr="000000"/>
                  </a:solidFill>
                  <a:prstDash val="solid"/>
                  <a:miter lim="800000"/>
                </a:ln>
                <a:solidFill>
                  <a:srgbClr val="003399">
                    <a:lumMod val="60000"/>
                    <a:lumOff val="40000"/>
                  </a:srgbClr>
                </a:solidFill>
                <a:effectLst>
                  <a:outerShdw blurRad="50800" algn="tl" rotWithShape="0">
                    <a:srgbClr val="000000"/>
                  </a:outerShdw>
                </a:effectLst>
                <a:uLnTx/>
                <a:uFillTx/>
                <a:latin typeface="Tahoma" pitchFamily="34" charset="0"/>
                <a:ea typeface="+mn-ea"/>
                <a:cs typeface="+mn-cs"/>
              </a:rPr>
              <a:t>Punnett</a:t>
            </a:r>
            <a:r>
              <a:rPr kumimoji="0" lang="en-US" sz="5400" b="1" i="0" u="none" strike="noStrike" kern="1200" cap="none" spc="0" normalizeH="0" baseline="0" noProof="0" dirty="0">
                <a:ln w="17780" cmpd="sng">
                  <a:solidFill>
                    <a:sysClr val="windowText" lastClr="000000"/>
                  </a:solidFill>
                  <a:prstDash val="solid"/>
                  <a:miter lim="800000"/>
                </a:ln>
                <a:solidFill>
                  <a:srgbClr val="003399">
                    <a:lumMod val="60000"/>
                    <a:lumOff val="40000"/>
                  </a:srgbClr>
                </a:solidFill>
                <a:effectLst>
                  <a:outerShdw blurRad="50800" algn="tl" rotWithShape="0">
                    <a:srgbClr val="000000"/>
                  </a:outerShdw>
                </a:effectLst>
                <a:uLnTx/>
                <a:uFillTx/>
                <a:latin typeface="Tahoma" pitchFamily="34" charset="0"/>
                <a:ea typeface="+mn-ea"/>
                <a:cs typeface="+mn-cs"/>
              </a:rPr>
              <a:t> Square</a:t>
            </a:r>
          </a:p>
        </p:txBody>
      </p:sp>
      <p:sp>
        <p:nvSpPr>
          <p:cNvPr id="5" name="Rectangle 4"/>
          <p:cNvSpPr/>
          <p:nvPr/>
        </p:nvSpPr>
        <p:spPr>
          <a:xfrm>
            <a:off x="3426249" y="1084133"/>
            <a:ext cx="2771913" cy="923330"/>
          </a:xfrm>
          <a:prstGeom prst="rect">
            <a:avLst/>
          </a:prstGeom>
          <a:noFill/>
        </p:spPr>
        <p:txBody>
          <a:bodyPr wrap="none" lIns="91440" tIns="45720" rIns="91440" bIns="45720">
            <a:spAutoFit/>
          </a:bodyPr>
          <a:lstStyle/>
          <a:p>
            <a:pPr marL="0" marR="0" lvl="0" indent="0" algn="ctr" defTabSz="914400" rtl="0" eaLnBrk="1" fontAlgn="base" latinLnBrk="0" hangingPunct="1">
              <a:lnSpc>
                <a:spcPct val="100000"/>
              </a:lnSpc>
              <a:spcBef>
                <a:spcPct val="20000"/>
              </a:spcBef>
              <a:spcAft>
                <a:spcPct val="0"/>
              </a:spcAft>
              <a:buClr>
                <a:srgbClr val="66CCFF"/>
              </a:buClr>
              <a:buSzPct val="65000"/>
              <a:buFont typeface="Wingdings" pitchFamily="2" charset="2"/>
              <a:buNone/>
              <a:tabLst/>
              <a:defRPr/>
            </a:pPr>
            <a:r>
              <a:rPr kumimoji="0" lang="en-US" sz="5400" b="1" i="0" u="none" strike="noStrike" kern="1200" cap="none" spc="0" normalizeH="0" baseline="0" noProof="0" dirty="0">
                <a:ln w="17780" cmpd="sng">
                  <a:solidFill>
                    <a:srgbClr val="000000"/>
                  </a:solidFill>
                  <a:prstDash val="solid"/>
                  <a:miter lim="800000"/>
                </a:ln>
                <a:solidFill>
                  <a:srgbClr val="66FFFF"/>
                </a:solidFill>
                <a:effectLst>
                  <a:outerShdw blurRad="50800" algn="tl" rotWithShape="0">
                    <a:srgbClr val="000000"/>
                  </a:outerShdw>
                </a:effectLst>
                <a:uLnTx/>
                <a:uFillTx/>
                <a:latin typeface="Tahoma" pitchFamily="34" charset="0"/>
                <a:ea typeface="+mn-ea"/>
                <a:cs typeface="+mn-cs"/>
              </a:rPr>
              <a:t>Meiosis</a:t>
            </a:r>
          </a:p>
        </p:txBody>
      </p:sp>
      <p:sp>
        <p:nvSpPr>
          <p:cNvPr id="6" name="Rectangle 5"/>
          <p:cNvSpPr/>
          <p:nvPr/>
        </p:nvSpPr>
        <p:spPr>
          <a:xfrm>
            <a:off x="-1676400" y="1447800"/>
            <a:ext cx="4572000" cy="6149376"/>
          </a:xfrm>
          <a:prstGeom prst="rect">
            <a:avLst/>
          </a:prstGeom>
        </p:spPr>
        <p:txBody>
          <a:bodyPr>
            <a:spAutoFit/>
          </a:bodyPr>
          <a:lstStyle/>
          <a:p>
            <a:pPr marL="0" marR="0" lvl="0" indent="0" algn="ctr" defTabSz="914400" rtl="0" eaLnBrk="1" fontAlgn="base" latinLnBrk="0" hangingPunct="1">
              <a:lnSpc>
                <a:spcPct val="100000"/>
              </a:lnSpc>
              <a:spcBef>
                <a:spcPct val="20000"/>
              </a:spcBef>
              <a:spcAft>
                <a:spcPct val="0"/>
              </a:spcAft>
              <a:buClr>
                <a:srgbClr val="66CCFF"/>
              </a:buClr>
              <a:buSzPct val="65000"/>
              <a:buFont typeface="Wingdings" pitchFamily="2" charset="2"/>
              <a:buNone/>
              <a:tabLst/>
              <a:defRPr/>
            </a:pPr>
            <a:r>
              <a:rPr kumimoji="0" lang="en-US" sz="4800" b="1" i="0" u="none" strike="noStrike" kern="1200" cap="none" spc="0" normalizeH="0" baseline="0" noProof="0" dirty="0">
                <a:ln w="17780" cmpd="sng">
                  <a:solidFill>
                    <a:srgbClr val="000000"/>
                  </a:solidFill>
                  <a:prstDash val="solid"/>
                  <a:miter lim="800000"/>
                </a:ln>
                <a:solidFill>
                  <a:srgbClr val="66FFFF"/>
                </a:solidFill>
                <a:effectLst>
                  <a:outerShdw blurRad="50800" algn="tl" rotWithShape="0">
                    <a:srgbClr val="000000"/>
                  </a:outerShdw>
                </a:effectLst>
                <a:uLnTx/>
                <a:uFillTx/>
                <a:latin typeface="Tahoma" pitchFamily="34" charset="0"/>
                <a:ea typeface="+mn-ea"/>
                <a:cs typeface="+mn-cs"/>
              </a:rPr>
              <a:t>M</a:t>
            </a:r>
          </a:p>
          <a:p>
            <a:pPr marL="0" marR="0" lvl="0" indent="0" algn="ctr" defTabSz="914400" rtl="0" eaLnBrk="1" fontAlgn="base" latinLnBrk="0" hangingPunct="1">
              <a:lnSpc>
                <a:spcPct val="100000"/>
              </a:lnSpc>
              <a:spcBef>
                <a:spcPct val="20000"/>
              </a:spcBef>
              <a:spcAft>
                <a:spcPct val="0"/>
              </a:spcAft>
              <a:buClr>
                <a:srgbClr val="66CCFF"/>
              </a:buClr>
              <a:buSzPct val="65000"/>
              <a:buFont typeface="Wingdings" pitchFamily="2" charset="2"/>
              <a:buNone/>
              <a:tabLst/>
              <a:defRPr/>
            </a:pPr>
            <a:r>
              <a:rPr kumimoji="0" lang="en-US" sz="4800" b="1" i="0" u="none" strike="noStrike" kern="1200" cap="none" spc="0" normalizeH="0" baseline="0" noProof="0" dirty="0">
                <a:ln w="17780" cmpd="sng">
                  <a:solidFill>
                    <a:srgbClr val="000000"/>
                  </a:solidFill>
                  <a:prstDash val="solid"/>
                  <a:miter lim="800000"/>
                </a:ln>
                <a:solidFill>
                  <a:srgbClr val="66FFFF"/>
                </a:solidFill>
                <a:effectLst>
                  <a:outerShdw blurRad="50800" algn="tl" rotWithShape="0">
                    <a:srgbClr val="000000"/>
                  </a:outerShdw>
                </a:effectLst>
                <a:uLnTx/>
                <a:uFillTx/>
                <a:latin typeface="Tahoma" pitchFamily="34" charset="0"/>
                <a:ea typeface="+mn-ea"/>
                <a:cs typeface="+mn-cs"/>
              </a:rPr>
              <a:t>E</a:t>
            </a:r>
          </a:p>
          <a:p>
            <a:pPr marL="0" marR="0" lvl="0" indent="0" algn="ctr" defTabSz="914400" rtl="0" eaLnBrk="1" fontAlgn="base" latinLnBrk="0" hangingPunct="1">
              <a:lnSpc>
                <a:spcPct val="100000"/>
              </a:lnSpc>
              <a:spcBef>
                <a:spcPct val="20000"/>
              </a:spcBef>
              <a:spcAft>
                <a:spcPct val="0"/>
              </a:spcAft>
              <a:buClr>
                <a:srgbClr val="66CCFF"/>
              </a:buClr>
              <a:buSzPct val="65000"/>
              <a:buFont typeface="Wingdings" pitchFamily="2" charset="2"/>
              <a:buNone/>
              <a:tabLst/>
              <a:defRPr/>
            </a:pPr>
            <a:r>
              <a:rPr kumimoji="0" lang="en-US" sz="4800" b="1" i="0" u="none" strike="noStrike" kern="1200" cap="none" spc="0" normalizeH="0" baseline="0" noProof="0" dirty="0">
                <a:ln w="17780" cmpd="sng">
                  <a:solidFill>
                    <a:srgbClr val="000000"/>
                  </a:solidFill>
                  <a:prstDash val="solid"/>
                  <a:miter lim="800000"/>
                </a:ln>
                <a:solidFill>
                  <a:srgbClr val="66FFFF"/>
                </a:solidFill>
                <a:effectLst>
                  <a:outerShdw blurRad="50800" algn="tl" rotWithShape="0">
                    <a:srgbClr val="000000"/>
                  </a:outerShdw>
                </a:effectLst>
                <a:uLnTx/>
                <a:uFillTx/>
                <a:latin typeface="Tahoma" pitchFamily="34" charset="0"/>
                <a:ea typeface="+mn-ea"/>
                <a:cs typeface="+mn-cs"/>
              </a:rPr>
              <a:t>I</a:t>
            </a:r>
          </a:p>
          <a:p>
            <a:pPr marL="0" marR="0" lvl="0" indent="0" algn="ctr" defTabSz="914400" rtl="0" eaLnBrk="1" fontAlgn="base" latinLnBrk="0" hangingPunct="1">
              <a:lnSpc>
                <a:spcPct val="100000"/>
              </a:lnSpc>
              <a:spcBef>
                <a:spcPct val="20000"/>
              </a:spcBef>
              <a:spcAft>
                <a:spcPct val="0"/>
              </a:spcAft>
              <a:buClr>
                <a:srgbClr val="66CCFF"/>
              </a:buClr>
              <a:buSzPct val="65000"/>
              <a:buFont typeface="Wingdings" pitchFamily="2" charset="2"/>
              <a:buNone/>
              <a:tabLst/>
              <a:defRPr/>
            </a:pPr>
            <a:r>
              <a:rPr kumimoji="0" lang="en-US" sz="4800" b="1" i="0" u="none" strike="noStrike" kern="1200" cap="none" spc="0" normalizeH="0" baseline="0" noProof="0" dirty="0">
                <a:ln w="17780" cmpd="sng">
                  <a:solidFill>
                    <a:srgbClr val="000000"/>
                  </a:solidFill>
                  <a:prstDash val="solid"/>
                  <a:miter lim="800000"/>
                </a:ln>
                <a:solidFill>
                  <a:srgbClr val="66FFFF"/>
                </a:solidFill>
                <a:effectLst>
                  <a:outerShdw blurRad="50800" algn="tl" rotWithShape="0">
                    <a:srgbClr val="000000"/>
                  </a:outerShdw>
                </a:effectLst>
                <a:uLnTx/>
                <a:uFillTx/>
                <a:latin typeface="Tahoma" pitchFamily="34" charset="0"/>
                <a:ea typeface="+mn-ea"/>
                <a:cs typeface="+mn-cs"/>
              </a:rPr>
              <a:t>O</a:t>
            </a:r>
          </a:p>
          <a:p>
            <a:pPr marL="0" marR="0" lvl="0" indent="0" algn="ctr" defTabSz="914400" rtl="0" eaLnBrk="1" fontAlgn="base" latinLnBrk="0" hangingPunct="1">
              <a:lnSpc>
                <a:spcPct val="100000"/>
              </a:lnSpc>
              <a:spcBef>
                <a:spcPct val="20000"/>
              </a:spcBef>
              <a:spcAft>
                <a:spcPct val="0"/>
              </a:spcAft>
              <a:buClr>
                <a:srgbClr val="66CCFF"/>
              </a:buClr>
              <a:buSzPct val="65000"/>
              <a:buFont typeface="Wingdings" pitchFamily="2" charset="2"/>
              <a:buNone/>
              <a:tabLst/>
              <a:defRPr/>
            </a:pPr>
            <a:r>
              <a:rPr kumimoji="0" lang="en-US" sz="4800" b="1" i="0" u="none" strike="noStrike" kern="1200" cap="none" spc="0" normalizeH="0" baseline="0" noProof="0" dirty="0">
                <a:ln w="17780" cmpd="sng">
                  <a:solidFill>
                    <a:srgbClr val="000000"/>
                  </a:solidFill>
                  <a:prstDash val="solid"/>
                  <a:miter lim="800000"/>
                </a:ln>
                <a:solidFill>
                  <a:srgbClr val="66FFFF"/>
                </a:solidFill>
                <a:effectLst>
                  <a:outerShdw blurRad="50800" algn="tl" rotWithShape="0">
                    <a:srgbClr val="000000"/>
                  </a:outerShdw>
                </a:effectLst>
                <a:uLnTx/>
                <a:uFillTx/>
                <a:latin typeface="Tahoma" pitchFamily="34" charset="0"/>
                <a:ea typeface="+mn-ea"/>
                <a:cs typeface="+mn-cs"/>
              </a:rPr>
              <a:t>S</a:t>
            </a:r>
          </a:p>
          <a:p>
            <a:pPr marL="0" marR="0" lvl="0" indent="0" algn="ctr" defTabSz="914400" rtl="0" eaLnBrk="1" fontAlgn="base" latinLnBrk="0" hangingPunct="1">
              <a:lnSpc>
                <a:spcPct val="100000"/>
              </a:lnSpc>
              <a:spcBef>
                <a:spcPct val="20000"/>
              </a:spcBef>
              <a:spcAft>
                <a:spcPct val="0"/>
              </a:spcAft>
              <a:buClr>
                <a:srgbClr val="66CCFF"/>
              </a:buClr>
              <a:buSzPct val="65000"/>
              <a:buFont typeface="Wingdings" pitchFamily="2" charset="2"/>
              <a:buNone/>
              <a:tabLst/>
              <a:defRPr/>
            </a:pPr>
            <a:r>
              <a:rPr kumimoji="0" lang="en-US" sz="4800" b="1" i="0" u="none" strike="noStrike" kern="1200" cap="none" spc="0" normalizeH="0" baseline="0" noProof="0" dirty="0">
                <a:ln w="17780" cmpd="sng">
                  <a:solidFill>
                    <a:srgbClr val="000000"/>
                  </a:solidFill>
                  <a:prstDash val="solid"/>
                  <a:miter lim="800000"/>
                </a:ln>
                <a:solidFill>
                  <a:srgbClr val="66FFFF"/>
                </a:solidFill>
                <a:effectLst>
                  <a:outerShdw blurRad="50800" algn="tl" rotWithShape="0">
                    <a:srgbClr val="000000"/>
                  </a:outerShdw>
                </a:effectLst>
                <a:uLnTx/>
                <a:uFillTx/>
                <a:latin typeface="Tahoma" pitchFamily="34" charset="0"/>
                <a:ea typeface="+mn-ea"/>
                <a:cs typeface="+mn-cs"/>
              </a:rPr>
              <a:t>I</a:t>
            </a:r>
          </a:p>
          <a:p>
            <a:pPr marL="0" marR="0" lvl="0" indent="0" algn="ctr" defTabSz="914400" rtl="0" eaLnBrk="1" fontAlgn="base" latinLnBrk="0" hangingPunct="1">
              <a:lnSpc>
                <a:spcPct val="100000"/>
              </a:lnSpc>
              <a:spcBef>
                <a:spcPct val="20000"/>
              </a:spcBef>
              <a:spcAft>
                <a:spcPct val="0"/>
              </a:spcAft>
              <a:buClr>
                <a:srgbClr val="66CCFF"/>
              </a:buClr>
              <a:buSzPct val="65000"/>
              <a:buFont typeface="Wingdings" pitchFamily="2" charset="2"/>
              <a:buNone/>
              <a:tabLst/>
              <a:defRPr/>
            </a:pPr>
            <a:r>
              <a:rPr kumimoji="0" lang="en-US" sz="4800" b="1" i="0" u="none" strike="noStrike" kern="1200" cap="none" spc="0" normalizeH="0" baseline="0" noProof="0" dirty="0">
                <a:ln w="17780" cmpd="sng">
                  <a:solidFill>
                    <a:srgbClr val="000000"/>
                  </a:solidFill>
                  <a:prstDash val="solid"/>
                  <a:miter lim="800000"/>
                </a:ln>
                <a:solidFill>
                  <a:srgbClr val="66FFFF"/>
                </a:solidFill>
                <a:effectLst>
                  <a:outerShdw blurRad="50800" algn="tl" rotWithShape="0">
                    <a:srgbClr val="000000"/>
                  </a:outerShdw>
                </a:effectLst>
                <a:uLnTx/>
                <a:uFillTx/>
                <a:latin typeface="Tahoma" pitchFamily="34" charset="0"/>
                <a:ea typeface="+mn-ea"/>
                <a:cs typeface="+mn-cs"/>
              </a:rPr>
              <a:t>s</a:t>
            </a:r>
          </a:p>
        </p:txBody>
      </p:sp>
    </p:spTree>
    <p:extLst>
      <p:ext uri="{BB962C8B-B14F-4D97-AF65-F5344CB8AC3E}">
        <p14:creationId xmlns:p14="http://schemas.microsoft.com/office/powerpoint/2010/main" val="1154639067"/>
      </p:ext>
    </p:extLst>
  </p:cSld>
  <p:clrMapOvr>
    <a:masterClrMapping/>
  </p:clrMapOvr>
</p:sld>
</file>

<file path=ppt/slides/slide1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0355" name="Rectangle 3"/>
          <p:cNvSpPr>
            <a:spLocks noGrp="1" noChangeArrowheads="1"/>
          </p:cNvSpPr>
          <p:nvPr>
            <p:ph type="body" idx="4294967295"/>
          </p:nvPr>
        </p:nvSpPr>
        <p:spPr>
          <a:xfrm>
            <a:off x="457200" y="228600"/>
            <a:ext cx="8305800" cy="5867400"/>
          </a:xfrm>
        </p:spPr>
        <p:txBody>
          <a:bodyPr/>
          <a:lstStyle/>
          <a:p>
            <a:pPr eaLnBrk="1" hangingPunct="1"/>
            <a:r>
              <a:rPr lang="en-US" dirty="0"/>
              <a:t>Which gender decides the </a:t>
            </a:r>
            <a:r>
              <a:rPr lang="en-US" dirty="0" err="1"/>
              <a:t>childs</a:t>
            </a:r>
            <a:r>
              <a:rPr lang="en-US" dirty="0"/>
              <a:t> gender?</a:t>
            </a:r>
          </a:p>
          <a:p>
            <a:pPr eaLnBrk="1" hangingPunct="1"/>
            <a:r>
              <a:rPr lang="en-US" dirty="0"/>
              <a:t>Use the </a:t>
            </a:r>
            <a:r>
              <a:rPr lang="en-US" dirty="0" err="1"/>
              <a:t>Punnett</a:t>
            </a:r>
            <a:r>
              <a:rPr lang="en-US" dirty="0"/>
              <a:t> Square below to help you.</a:t>
            </a:r>
          </a:p>
          <a:p>
            <a:pPr lvl="1" eaLnBrk="1" hangingPunct="1">
              <a:buFontTx/>
              <a:buNone/>
            </a:pPr>
            <a:r>
              <a:rPr lang="en-US" dirty="0"/>
              <a:t>XX=Female   XY=Male</a:t>
            </a:r>
          </a:p>
        </p:txBody>
      </p:sp>
      <p:pic>
        <p:nvPicPr>
          <p:cNvPr id="740356" name="Picture 5" descr="ch12_0_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0" y="1981200"/>
            <a:ext cx="8153400" cy="4581525"/>
          </a:xfrm>
          <a:prstGeom prst="rect">
            <a:avLst/>
          </a:prstGeom>
          <a:noFill/>
          <a:ln w="76200" cmpd="tri">
            <a:solidFill>
              <a:srgbClr val="777777"/>
            </a:solidFill>
            <a:miter lim="800000"/>
            <a:headEnd/>
            <a:tailEnd/>
          </a:ln>
          <a:extLst>
            <a:ext uri="{909E8E84-426E-40DD-AFC4-6F175D3DCCD1}">
              <a14:hiddenFill xmlns:a14="http://schemas.microsoft.com/office/drawing/2010/main">
                <a:solidFill>
                  <a:srgbClr val="FFFFFF"/>
                </a:solidFill>
              </a14:hiddenFill>
            </a:ext>
          </a:extLst>
        </p:spPr>
      </p:pic>
      <p:sp>
        <p:nvSpPr>
          <p:cNvPr id="740357" name="Rectangle 9"/>
          <p:cNvSpPr>
            <a:spLocks noChangeArrowheads="1"/>
          </p:cNvSpPr>
          <p:nvPr/>
        </p:nvSpPr>
        <p:spPr bwMode="auto">
          <a:xfrm>
            <a:off x="5715000" y="6629400"/>
            <a:ext cx="3124200" cy="214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p>
            <a:pPr marL="342900" marR="0" lvl="0" indent="-342900" algn="r" defTabSz="914400" rtl="0" eaLnBrk="1" fontAlgn="base" latinLnBrk="0" hangingPunct="1">
              <a:lnSpc>
                <a:spcPct val="100000"/>
              </a:lnSpc>
              <a:spcBef>
                <a:spcPct val="20000"/>
              </a:spcBef>
              <a:spcAft>
                <a:spcPct val="0"/>
              </a:spcAft>
              <a:buClr>
                <a:srgbClr val="66CCFF"/>
              </a:buClr>
              <a:buSzPct val="65000"/>
              <a:buFont typeface="Wingdings" pitchFamily="2" charset="2"/>
              <a:buNone/>
              <a:tabLst/>
              <a:defRPr/>
            </a:pPr>
            <a:r>
              <a:rPr kumimoji="0" lang="en-US" sz="800" b="1" i="0" u="none" strike="noStrike" kern="1200" cap="none" spc="0" normalizeH="0" baseline="0" noProof="0" dirty="0">
                <a:ln>
                  <a:noFill/>
                </a:ln>
                <a:solidFill>
                  <a:srgbClr val="FFFFFF"/>
                </a:solidFill>
                <a:effectLst/>
                <a:uLnTx/>
                <a:uFillTx/>
                <a:latin typeface="Verdana" pitchFamily="34" charset="0"/>
                <a:ea typeface="+mn-ea"/>
                <a:cs typeface="+mn-cs"/>
              </a:rPr>
              <a:t>Copyright © 2024 </a:t>
            </a:r>
            <a:r>
              <a:rPr kumimoji="0" lang="en-US" sz="800" b="1" i="0" u="none" strike="noStrike" kern="1200" cap="none" spc="0" normalizeH="0" baseline="0" noProof="0" dirty="0" err="1">
                <a:ln>
                  <a:noFill/>
                </a:ln>
                <a:solidFill>
                  <a:srgbClr val="FFFFFF"/>
                </a:solidFill>
                <a:effectLst/>
                <a:uLnTx/>
                <a:uFillTx/>
                <a:latin typeface="Verdana" pitchFamily="34" charset="0"/>
                <a:ea typeface="+mn-ea"/>
                <a:cs typeface="+mn-cs"/>
              </a:rPr>
              <a:t>SlideSpark</a:t>
            </a:r>
            <a:r>
              <a:rPr kumimoji="0" lang="en-US" sz="800" b="1" i="0" u="none" strike="noStrike" kern="1200" cap="none" spc="0" normalizeH="0" baseline="0" noProof="0" dirty="0">
                <a:ln>
                  <a:noFill/>
                </a:ln>
                <a:solidFill>
                  <a:srgbClr val="FFFFFF"/>
                </a:solidFill>
                <a:effectLst/>
                <a:uLnTx/>
                <a:uFillTx/>
                <a:latin typeface="Verdana" pitchFamily="34" charset="0"/>
                <a:ea typeface="+mn-ea"/>
                <a:cs typeface="+mn-cs"/>
              </a:rPr>
              <a:t> .LLC</a:t>
            </a:r>
          </a:p>
        </p:txBody>
      </p:sp>
      <p:sp>
        <p:nvSpPr>
          <p:cNvPr id="433160" name="Rectangle 8"/>
          <p:cNvSpPr>
            <a:spLocks noChangeArrowheads="1"/>
          </p:cNvSpPr>
          <p:nvPr/>
        </p:nvSpPr>
        <p:spPr bwMode="auto">
          <a:xfrm>
            <a:off x="3505200" y="3276600"/>
            <a:ext cx="1828800" cy="1447800"/>
          </a:xfrm>
          <a:prstGeom prst="rect">
            <a:avLst/>
          </a:prstGeom>
          <a:solidFill>
            <a:schemeClr val="tx1"/>
          </a:solidFill>
          <a:ln w="9525" algn="ctr">
            <a:noFill/>
            <a:miter lim="800000"/>
            <a:headEnd/>
            <a:tailEnd/>
          </a:ln>
          <a:effectLst/>
        </p:spPr>
        <p:txBody>
          <a:bodyPr wrap="none" anchor="ctr"/>
          <a:lstStyle/>
          <a:p>
            <a:pPr marL="0" marR="0" lvl="0" indent="0" algn="l" defTabSz="914400" rtl="0" eaLnBrk="1" fontAlgn="base" latinLnBrk="0" hangingPunct="1">
              <a:lnSpc>
                <a:spcPct val="100000"/>
              </a:lnSpc>
              <a:spcBef>
                <a:spcPct val="20000"/>
              </a:spcBef>
              <a:spcAft>
                <a:spcPct val="0"/>
              </a:spcAft>
              <a:buClr>
                <a:srgbClr val="66CCFF"/>
              </a:buClr>
              <a:buSzPct val="65000"/>
              <a:buFont typeface="Wingdings" pitchFamily="2" charset="2"/>
              <a:buChar char="n"/>
              <a:tabLst/>
              <a:defRPr/>
            </a:pPr>
            <a:endParaRPr kumimoji="0" lang="en-US" sz="9600" b="0" i="0" u="none" strike="noStrike" kern="1200" cap="none" spc="0" normalizeH="0" baseline="0" noProof="0">
              <a:ln>
                <a:noFill/>
              </a:ln>
              <a:solidFill>
                <a:srgbClr val="FFFFFF"/>
              </a:solidFill>
              <a:effectLst>
                <a:outerShdw blurRad="38100" dist="38100" dir="2700000" algn="tl">
                  <a:srgbClr val="000000">
                    <a:alpha val="43137"/>
                  </a:srgbClr>
                </a:outerShdw>
              </a:effectLst>
              <a:uLnTx/>
              <a:uFillTx/>
              <a:latin typeface="Tahoma" pitchFamily="34" charset="0"/>
              <a:ea typeface="+mn-ea"/>
              <a:cs typeface="+mn-cs"/>
            </a:endParaRPr>
          </a:p>
        </p:txBody>
      </p:sp>
      <p:sp>
        <p:nvSpPr>
          <p:cNvPr id="433161" name="Rectangle 9"/>
          <p:cNvSpPr>
            <a:spLocks noChangeArrowheads="1"/>
          </p:cNvSpPr>
          <p:nvPr/>
        </p:nvSpPr>
        <p:spPr bwMode="auto">
          <a:xfrm>
            <a:off x="5936512" y="3276600"/>
            <a:ext cx="1828800" cy="1447800"/>
          </a:xfrm>
          <a:prstGeom prst="rect">
            <a:avLst/>
          </a:prstGeom>
          <a:solidFill>
            <a:schemeClr val="tx1"/>
          </a:solidFill>
          <a:ln w="9525" algn="ctr">
            <a:noFill/>
            <a:miter lim="800000"/>
            <a:headEnd/>
            <a:tailEnd/>
          </a:ln>
          <a:effectLst/>
        </p:spPr>
        <p:txBody>
          <a:bodyPr wrap="none" anchor="ctr"/>
          <a:lstStyle/>
          <a:p>
            <a:pPr marL="0" marR="0" lvl="0" indent="0" algn="l" defTabSz="914400" rtl="0" eaLnBrk="1" fontAlgn="base" latinLnBrk="0" hangingPunct="1">
              <a:lnSpc>
                <a:spcPct val="100000"/>
              </a:lnSpc>
              <a:spcBef>
                <a:spcPct val="20000"/>
              </a:spcBef>
              <a:spcAft>
                <a:spcPct val="0"/>
              </a:spcAft>
              <a:buClr>
                <a:srgbClr val="66CCFF"/>
              </a:buClr>
              <a:buSzPct val="65000"/>
              <a:buFont typeface="Wingdings" pitchFamily="2" charset="2"/>
              <a:buChar char="n"/>
              <a:tabLst/>
              <a:defRPr/>
            </a:pPr>
            <a:endParaRPr kumimoji="0" lang="en-US" sz="9600" b="0" i="0" u="none" strike="noStrike" kern="1200" cap="none" spc="0" normalizeH="0" baseline="0" noProof="0">
              <a:ln>
                <a:noFill/>
              </a:ln>
              <a:solidFill>
                <a:srgbClr val="FFFFFF"/>
              </a:solidFill>
              <a:effectLst>
                <a:outerShdw blurRad="38100" dist="38100" dir="2700000" algn="tl">
                  <a:srgbClr val="000000">
                    <a:alpha val="43137"/>
                  </a:srgbClr>
                </a:outerShdw>
              </a:effectLst>
              <a:uLnTx/>
              <a:uFillTx/>
              <a:latin typeface="Tahoma" pitchFamily="34" charset="0"/>
              <a:ea typeface="+mn-ea"/>
              <a:cs typeface="+mn-cs"/>
            </a:endParaRPr>
          </a:p>
        </p:txBody>
      </p:sp>
      <p:sp>
        <p:nvSpPr>
          <p:cNvPr id="433162" name="Rectangle 10"/>
          <p:cNvSpPr>
            <a:spLocks noChangeArrowheads="1"/>
          </p:cNvSpPr>
          <p:nvPr/>
        </p:nvSpPr>
        <p:spPr bwMode="auto">
          <a:xfrm>
            <a:off x="3505200" y="4800600"/>
            <a:ext cx="1828800" cy="1524000"/>
          </a:xfrm>
          <a:prstGeom prst="rect">
            <a:avLst/>
          </a:prstGeom>
          <a:solidFill>
            <a:schemeClr val="tx1"/>
          </a:solidFill>
          <a:ln w="9525" algn="ctr">
            <a:noFill/>
            <a:miter lim="800000"/>
            <a:headEnd/>
            <a:tailEnd/>
          </a:ln>
          <a:effectLst/>
        </p:spPr>
        <p:txBody>
          <a:bodyPr wrap="none" anchor="ctr"/>
          <a:lstStyle/>
          <a:p>
            <a:pPr marL="0" marR="0" lvl="0" indent="0" algn="l" defTabSz="914400" rtl="0" eaLnBrk="1" fontAlgn="base" latinLnBrk="0" hangingPunct="1">
              <a:lnSpc>
                <a:spcPct val="100000"/>
              </a:lnSpc>
              <a:spcBef>
                <a:spcPct val="20000"/>
              </a:spcBef>
              <a:spcAft>
                <a:spcPct val="0"/>
              </a:spcAft>
              <a:buClr>
                <a:srgbClr val="66CCFF"/>
              </a:buClr>
              <a:buSzPct val="65000"/>
              <a:buFont typeface="Wingdings" pitchFamily="2" charset="2"/>
              <a:buChar char="n"/>
              <a:tabLst/>
              <a:defRPr/>
            </a:pPr>
            <a:endParaRPr kumimoji="0" lang="en-US" sz="9600" b="0" i="0" u="none" strike="noStrike" kern="1200" cap="none" spc="0" normalizeH="0" baseline="0" noProof="0">
              <a:ln>
                <a:noFill/>
              </a:ln>
              <a:solidFill>
                <a:srgbClr val="FFFFFF"/>
              </a:solidFill>
              <a:effectLst>
                <a:outerShdw blurRad="38100" dist="38100" dir="2700000" algn="tl">
                  <a:srgbClr val="000000">
                    <a:alpha val="43137"/>
                  </a:srgbClr>
                </a:outerShdw>
              </a:effectLst>
              <a:uLnTx/>
              <a:uFillTx/>
              <a:latin typeface="Tahoma" pitchFamily="34" charset="0"/>
              <a:ea typeface="+mn-ea"/>
              <a:cs typeface="+mn-cs"/>
            </a:endParaRPr>
          </a:p>
        </p:txBody>
      </p:sp>
      <p:sp>
        <p:nvSpPr>
          <p:cNvPr id="433163" name="Rectangle 11"/>
          <p:cNvSpPr>
            <a:spLocks noChangeArrowheads="1"/>
          </p:cNvSpPr>
          <p:nvPr/>
        </p:nvSpPr>
        <p:spPr bwMode="auto">
          <a:xfrm>
            <a:off x="5943600" y="4876800"/>
            <a:ext cx="1828800" cy="1447800"/>
          </a:xfrm>
          <a:prstGeom prst="rect">
            <a:avLst/>
          </a:prstGeom>
          <a:solidFill>
            <a:schemeClr val="tx1"/>
          </a:solidFill>
          <a:ln w="9525" algn="ctr">
            <a:noFill/>
            <a:miter lim="800000"/>
            <a:headEnd/>
            <a:tailEnd/>
          </a:ln>
          <a:effectLst/>
        </p:spPr>
        <p:txBody>
          <a:bodyPr wrap="none" anchor="ctr"/>
          <a:lstStyle/>
          <a:p>
            <a:pPr marL="0" marR="0" lvl="0" indent="0" algn="l" defTabSz="914400" rtl="0" eaLnBrk="1" fontAlgn="base" latinLnBrk="0" hangingPunct="1">
              <a:lnSpc>
                <a:spcPct val="100000"/>
              </a:lnSpc>
              <a:spcBef>
                <a:spcPct val="20000"/>
              </a:spcBef>
              <a:spcAft>
                <a:spcPct val="0"/>
              </a:spcAft>
              <a:buClr>
                <a:srgbClr val="66CCFF"/>
              </a:buClr>
              <a:buSzPct val="65000"/>
              <a:buFont typeface="Wingdings" pitchFamily="2" charset="2"/>
              <a:buChar char="n"/>
              <a:tabLst/>
              <a:defRPr/>
            </a:pPr>
            <a:endParaRPr kumimoji="0" lang="en-US" sz="9600" b="0" i="0" u="none" strike="noStrike" kern="1200" cap="none" spc="0" normalizeH="0" baseline="0" noProof="0">
              <a:ln>
                <a:noFill/>
              </a:ln>
              <a:solidFill>
                <a:srgbClr val="FFFFFF"/>
              </a:solidFill>
              <a:effectLst>
                <a:outerShdw blurRad="38100" dist="38100" dir="2700000" algn="tl">
                  <a:srgbClr val="000000">
                    <a:alpha val="43137"/>
                  </a:srgbClr>
                </a:outerShdw>
              </a:effectLst>
              <a:uLnTx/>
              <a:uFillTx/>
              <a:latin typeface="Tahoma" pitchFamily="34" charset="0"/>
              <a:ea typeface="+mn-ea"/>
              <a:cs typeface="+mn-cs"/>
            </a:endParaRPr>
          </a:p>
        </p:txBody>
      </p:sp>
      <p:sp>
        <p:nvSpPr>
          <p:cNvPr id="2" name="Rectangle 1"/>
          <p:cNvSpPr/>
          <p:nvPr/>
        </p:nvSpPr>
        <p:spPr>
          <a:xfrm>
            <a:off x="320749" y="1982051"/>
            <a:ext cx="1752404" cy="1569660"/>
          </a:xfrm>
          <a:prstGeom prst="rect">
            <a:avLst/>
          </a:prstGeom>
          <a:noFill/>
        </p:spPr>
        <p:txBody>
          <a:bodyPr wrap="none" lIns="91440" tIns="45720" rIns="91440" bIns="45720">
            <a:spAutoFit/>
          </a:bodyPr>
          <a:lstStyle/>
          <a:p>
            <a:pPr marL="0" marR="0" lvl="0" indent="0" algn="ctr" defTabSz="914400" rtl="0" eaLnBrk="1" fontAlgn="base" latinLnBrk="0" hangingPunct="1">
              <a:lnSpc>
                <a:spcPct val="100000"/>
              </a:lnSpc>
              <a:spcBef>
                <a:spcPct val="20000"/>
              </a:spcBef>
              <a:spcAft>
                <a:spcPct val="0"/>
              </a:spcAft>
              <a:buClr>
                <a:srgbClr val="66CCFF"/>
              </a:buClr>
              <a:buSzPct val="65000"/>
              <a:buFont typeface="Wingdings" pitchFamily="2" charset="2"/>
              <a:buNone/>
              <a:tabLst/>
              <a:defRPr/>
            </a:pPr>
            <a:r>
              <a:rPr kumimoji="0" lang="en-US" sz="9600" b="1" i="0" u="none" strike="noStrike" kern="1200" cap="none" spc="0" normalizeH="0" baseline="0" noProof="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uLnTx/>
                <a:uFillTx/>
                <a:latin typeface="Tahoma" pitchFamily="34" charset="0"/>
                <a:ea typeface="+mn-ea"/>
                <a:cs typeface="+mn-cs"/>
              </a:rPr>
              <a:t>12</a:t>
            </a:r>
          </a:p>
        </p:txBody>
      </p:sp>
    </p:spTree>
    <p:extLst>
      <p:ext uri="{BB962C8B-B14F-4D97-AF65-F5344CB8AC3E}">
        <p14:creationId xmlns:p14="http://schemas.microsoft.com/office/powerpoint/2010/main" val="3276452718"/>
      </p:ext>
    </p:extLst>
  </p:cSld>
  <p:clrMapOvr>
    <a:masterClrMapping/>
  </p:clrMapOvr>
</p:sld>
</file>

<file path=ppt/slides/slide1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0355" name="Rectangle 3"/>
          <p:cNvSpPr>
            <a:spLocks noGrp="1" noChangeArrowheads="1"/>
          </p:cNvSpPr>
          <p:nvPr>
            <p:ph type="body" idx="4294967295"/>
          </p:nvPr>
        </p:nvSpPr>
        <p:spPr>
          <a:xfrm>
            <a:off x="457200" y="228600"/>
            <a:ext cx="8305800" cy="5867400"/>
          </a:xfrm>
        </p:spPr>
        <p:txBody>
          <a:bodyPr/>
          <a:lstStyle/>
          <a:p>
            <a:pPr eaLnBrk="1" hangingPunct="1"/>
            <a:r>
              <a:rPr lang="en-US" dirty="0"/>
              <a:t>Which gender decides the </a:t>
            </a:r>
            <a:r>
              <a:rPr lang="en-US" dirty="0" err="1"/>
              <a:t>childs</a:t>
            </a:r>
            <a:r>
              <a:rPr lang="en-US" dirty="0"/>
              <a:t> gender?</a:t>
            </a:r>
          </a:p>
          <a:p>
            <a:pPr eaLnBrk="1" hangingPunct="1"/>
            <a:r>
              <a:rPr lang="en-US" dirty="0"/>
              <a:t>Use the </a:t>
            </a:r>
            <a:r>
              <a:rPr lang="en-US" dirty="0" err="1"/>
              <a:t>Punnett</a:t>
            </a:r>
            <a:r>
              <a:rPr lang="en-US" dirty="0"/>
              <a:t> Square below to help you.</a:t>
            </a:r>
          </a:p>
          <a:p>
            <a:pPr lvl="1" eaLnBrk="1" hangingPunct="1">
              <a:buFontTx/>
              <a:buNone/>
            </a:pPr>
            <a:r>
              <a:rPr lang="en-US" dirty="0"/>
              <a:t>XX=Female   XY=Male</a:t>
            </a:r>
          </a:p>
        </p:txBody>
      </p:sp>
      <p:pic>
        <p:nvPicPr>
          <p:cNvPr id="740356" name="Picture 5" descr="ch12_0_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0" y="1981200"/>
            <a:ext cx="8153400" cy="4581525"/>
          </a:xfrm>
          <a:prstGeom prst="rect">
            <a:avLst/>
          </a:prstGeom>
          <a:noFill/>
          <a:ln w="76200" cmpd="tri">
            <a:solidFill>
              <a:srgbClr val="777777"/>
            </a:solidFill>
            <a:miter lim="800000"/>
            <a:headEnd/>
            <a:tailEnd/>
          </a:ln>
          <a:extLst>
            <a:ext uri="{909E8E84-426E-40DD-AFC4-6F175D3DCCD1}">
              <a14:hiddenFill xmlns:a14="http://schemas.microsoft.com/office/drawing/2010/main">
                <a:solidFill>
                  <a:srgbClr val="FFFFFF"/>
                </a:solidFill>
              </a14:hiddenFill>
            </a:ext>
          </a:extLst>
        </p:spPr>
      </p:pic>
      <p:sp>
        <p:nvSpPr>
          <p:cNvPr id="740357" name="Rectangle 9"/>
          <p:cNvSpPr>
            <a:spLocks noChangeArrowheads="1"/>
          </p:cNvSpPr>
          <p:nvPr/>
        </p:nvSpPr>
        <p:spPr bwMode="auto">
          <a:xfrm>
            <a:off x="5715000" y="6629400"/>
            <a:ext cx="3124200" cy="214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p>
            <a:pPr marL="342900" marR="0" lvl="0" indent="-342900" algn="r" defTabSz="914400" rtl="0" eaLnBrk="1" fontAlgn="base" latinLnBrk="0" hangingPunct="1">
              <a:lnSpc>
                <a:spcPct val="100000"/>
              </a:lnSpc>
              <a:spcBef>
                <a:spcPct val="20000"/>
              </a:spcBef>
              <a:spcAft>
                <a:spcPct val="0"/>
              </a:spcAft>
              <a:buClr>
                <a:srgbClr val="66CCFF"/>
              </a:buClr>
              <a:buSzPct val="65000"/>
              <a:buFont typeface="Wingdings" pitchFamily="2" charset="2"/>
              <a:buNone/>
              <a:tabLst/>
              <a:defRPr/>
            </a:pPr>
            <a:r>
              <a:rPr kumimoji="0" lang="en-US" sz="800" b="1" i="0" u="none" strike="noStrike" kern="1200" cap="none" spc="0" normalizeH="0" baseline="0" noProof="0" dirty="0">
                <a:ln>
                  <a:noFill/>
                </a:ln>
                <a:solidFill>
                  <a:srgbClr val="FFFFFF"/>
                </a:solidFill>
                <a:effectLst/>
                <a:uLnTx/>
                <a:uFillTx/>
                <a:latin typeface="Verdana" pitchFamily="34" charset="0"/>
                <a:ea typeface="+mn-ea"/>
                <a:cs typeface="+mn-cs"/>
              </a:rPr>
              <a:t>Copyright © 2024 </a:t>
            </a:r>
            <a:r>
              <a:rPr kumimoji="0" lang="en-US" sz="800" b="1" i="0" u="none" strike="noStrike" kern="1200" cap="none" spc="0" normalizeH="0" baseline="0" noProof="0" dirty="0" err="1">
                <a:ln>
                  <a:noFill/>
                </a:ln>
                <a:solidFill>
                  <a:srgbClr val="FFFFFF"/>
                </a:solidFill>
                <a:effectLst/>
                <a:uLnTx/>
                <a:uFillTx/>
                <a:latin typeface="Verdana" pitchFamily="34" charset="0"/>
                <a:ea typeface="+mn-ea"/>
                <a:cs typeface="+mn-cs"/>
              </a:rPr>
              <a:t>SlideSpark</a:t>
            </a:r>
            <a:r>
              <a:rPr kumimoji="0" lang="en-US" sz="800" b="1" i="0" u="none" strike="noStrike" kern="1200" cap="none" spc="0" normalizeH="0" baseline="0" noProof="0" dirty="0">
                <a:ln>
                  <a:noFill/>
                </a:ln>
                <a:solidFill>
                  <a:srgbClr val="FFFFFF"/>
                </a:solidFill>
                <a:effectLst/>
                <a:uLnTx/>
                <a:uFillTx/>
                <a:latin typeface="Verdana" pitchFamily="34" charset="0"/>
                <a:ea typeface="+mn-ea"/>
                <a:cs typeface="+mn-cs"/>
              </a:rPr>
              <a:t> .LLC</a:t>
            </a:r>
          </a:p>
        </p:txBody>
      </p:sp>
      <p:sp>
        <p:nvSpPr>
          <p:cNvPr id="2" name="Rectangle 1"/>
          <p:cNvSpPr/>
          <p:nvPr/>
        </p:nvSpPr>
        <p:spPr>
          <a:xfrm>
            <a:off x="320749" y="1982051"/>
            <a:ext cx="1752404" cy="1569660"/>
          </a:xfrm>
          <a:prstGeom prst="rect">
            <a:avLst/>
          </a:prstGeom>
          <a:noFill/>
        </p:spPr>
        <p:txBody>
          <a:bodyPr wrap="none" lIns="91440" tIns="45720" rIns="91440" bIns="45720">
            <a:spAutoFit/>
          </a:bodyPr>
          <a:lstStyle/>
          <a:p>
            <a:pPr marL="0" marR="0" lvl="0" indent="0" algn="ctr" defTabSz="914400" rtl="0" eaLnBrk="1" fontAlgn="base" latinLnBrk="0" hangingPunct="1">
              <a:lnSpc>
                <a:spcPct val="100000"/>
              </a:lnSpc>
              <a:spcBef>
                <a:spcPct val="20000"/>
              </a:spcBef>
              <a:spcAft>
                <a:spcPct val="0"/>
              </a:spcAft>
              <a:buClr>
                <a:srgbClr val="66CCFF"/>
              </a:buClr>
              <a:buSzPct val="65000"/>
              <a:buFont typeface="Wingdings" pitchFamily="2" charset="2"/>
              <a:buNone/>
              <a:tabLst/>
              <a:defRPr/>
            </a:pPr>
            <a:r>
              <a:rPr kumimoji="0" lang="en-US" sz="9600" b="1" i="0" u="none" strike="noStrike" kern="1200" cap="none" spc="0" normalizeH="0" baseline="0" noProof="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uLnTx/>
                <a:uFillTx/>
                <a:latin typeface="Tahoma" pitchFamily="34" charset="0"/>
                <a:ea typeface="+mn-ea"/>
                <a:cs typeface="+mn-cs"/>
              </a:rPr>
              <a:t>12</a:t>
            </a:r>
          </a:p>
        </p:txBody>
      </p:sp>
    </p:spTree>
    <p:extLst>
      <p:ext uri="{BB962C8B-B14F-4D97-AF65-F5344CB8AC3E}">
        <p14:creationId xmlns:p14="http://schemas.microsoft.com/office/powerpoint/2010/main" val="1026016848"/>
      </p:ext>
    </p:extLst>
  </p:cSld>
  <p:clrMapOvr>
    <a:masterClrMapping/>
  </p:clrMapOvr>
</p:sld>
</file>

<file path=ppt/slides/slide1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0355" name="Rectangle 3"/>
          <p:cNvSpPr>
            <a:spLocks noGrp="1" noChangeArrowheads="1"/>
          </p:cNvSpPr>
          <p:nvPr>
            <p:ph type="body" idx="4294967295"/>
          </p:nvPr>
        </p:nvSpPr>
        <p:spPr>
          <a:xfrm>
            <a:off x="457200" y="228600"/>
            <a:ext cx="8305800" cy="5867400"/>
          </a:xfrm>
        </p:spPr>
        <p:txBody>
          <a:bodyPr/>
          <a:lstStyle/>
          <a:p>
            <a:pPr eaLnBrk="1" hangingPunct="1"/>
            <a:r>
              <a:rPr lang="en-US" dirty="0"/>
              <a:t>Which gender decides the </a:t>
            </a:r>
            <a:r>
              <a:rPr lang="en-US" dirty="0" err="1"/>
              <a:t>childs</a:t>
            </a:r>
            <a:r>
              <a:rPr lang="en-US" dirty="0"/>
              <a:t> gender?</a:t>
            </a:r>
          </a:p>
          <a:p>
            <a:pPr eaLnBrk="1" hangingPunct="1"/>
            <a:r>
              <a:rPr lang="en-US" dirty="0"/>
              <a:t>Use the </a:t>
            </a:r>
            <a:r>
              <a:rPr lang="en-US" dirty="0" err="1"/>
              <a:t>Punnett</a:t>
            </a:r>
            <a:r>
              <a:rPr lang="en-US" dirty="0"/>
              <a:t> Square below to help you.</a:t>
            </a:r>
          </a:p>
          <a:p>
            <a:pPr lvl="1" eaLnBrk="1" hangingPunct="1">
              <a:buFontTx/>
              <a:buNone/>
            </a:pPr>
            <a:r>
              <a:rPr lang="en-US" dirty="0"/>
              <a:t>XX=Female   XY=Male</a:t>
            </a:r>
          </a:p>
        </p:txBody>
      </p:sp>
      <p:pic>
        <p:nvPicPr>
          <p:cNvPr id="740356" name="Picture 5" descr="ch12_0_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0" y="1981200"/>
            <a:ext cx="8153400" cy="4581525"/>
          </a:xfrm>
          <a:prstGeom prst="rect">
            <a:avLst/>
          </a:prstGeom>
          <a:noFill/>
          <a:ln w="76200" cmpd="tri">
            <a:solidFill>
              <a:srgbClr val="777777"/>
            </a:solidFill>
            <a:miter lim="800000"/>
            <a:headEnd/>
            <a:tailEnd/>
          </a:ln>
          <a:extLst>
            <a:ext uri="{909E8E84-426E-40DD-AFC4-6F175D3DCCD1}">
              <a14:hiddenFill xmlns:a14="http://schemas.microsoft.com/office/drawing/2010/main">
                <a:solidFill>
                  <a:srgbClr val="FFFFFF"/>
                </a:solidFill>
              </a14:hiddenFill>
            </a:ext>
          </a:extLst>
        </p:spPr>
      </p:pic>
      <p:sp>
        <p:nvSpPr>
          <p:cNvPr id="740357" name="Rectangle 9"/>
          <p:cNvSpPr>
            <a:spLocks noChangeArrowheads="1"/>
          </p:cNvSpPr>
          <p:nvPr/>
        </p:nvSpPr>
        <p:spPr bwMode="auto">
          <a:xfrm>
            <a:off x="5715000" y="6629400"/>
            <a:ext cx="3124200" cy="214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p>
            <a:pPr marL="342900" marR="0" lvl="0" indent="-342900" algn="r" defTabSz="914400" rtl="0" eaLnBrk="1" fontAlgn="base" latinLnBrk="0" hangingPunct="1">
              <a:lnSpc>
                <a:spcPct val="100000"/>
              </a:lnSpc>
              <a:spcBef>
                <a:spcPct val="20000"/>
              </a:spcBef>
              <a:spcAft>
                <a:spcPct val="0"/>
              </a:spcAft>
              <a:buClr>
                <a:srgbClr val="66CCFF"/>
              </a:buClr>
              <a:buSzPct val="65000"/>
              <a:buFont typeface="Wingdings" pitchFamily="2" charset="2"/>
              <a:buNone/>
              <a:tabLst/>
              <a:defRPr/>
            </a:pPr>
            <a:r>
              <a:rPr kumimoji="0" lang="en-US" sz="800" b="1" i="0" u="none" strike="noStrike" kern="1200" cap="none" spc="0" normalizeH="0" baseline="0" noProof="0" dirty="0">
                <a:ln>
                  <a:noFill/>
                </a:ln>
                <a:solidFill>
                  <a:srgbClr val="FFFFFF"/>
                </a:solidFill>
                <a:effectLst/>
                <a:uLnTx/>
                <a:uFillTx/>
                <a:latin typeface="Verdana" pitchFamily="34" charset="0"/>
                <a:ea typeface="+mn-ea"/>
                <a:cs typeface="+mn-cs"/>
              </a:rPr>
              <a:t>Copyright © 2024 </a:t>
            </a:r>
            <a:r>
              <a:rPr kumimoji="0" lang="en-US" sz="800" b="1" i="0" u="none" strike="noStrike" kern="1200" cap="none" spc="0" normalizeH="0" baseline="0" noProof="0" dirty="0" err="1">
                <a:ln>
                  <a:noFill/>
                </a:ln>
                <a:solidFill>
                  <a:srgbClr val="FFFFFF"/>
                </a:solidFill>
                <a:effectLst/>
                <a:uLnTx/>
                <a:uFillTx/>
                <a:latin typeface="Verdana" pitchFamily="34" charset="0"/>
                <a:ea typeface="+mn-ea"/>
                <a:cs typeface="+mn-cs"/>
              </a:rPr>
              <a:t>SlideSpark</a:t>
            </a:r>
            <a:r>
              <a:rPr kumimoji="0" lang="en-US" sz="800" b="1" i="0" u="none" strike="noStrike" kern="1200" cap="none" spc="0" normalizeH="0" baseline="0" noProof="0" dirty="0">
                <a:ln>
                  <a:noFill/>
                </a:ln>
                <a:solidFill>
                  <a:srgbClr val="FFFFFF"/>
                </a:solidFill>
                <a:effectLst/>
                <a:uLnTx/>
                <a:uFillTx/>
                <a:latin typeface="Verdana" pitchFamily="34" charset="0"/>
                <a:ea typeface="+mn-ea"/>
                <a:cs typeface="+mn-cs"/>
              </a:rPr>
              <a:t> .LLC</a:t>
            </a:r>
          </a:p>
        </p:txBody>
      </p:sp>
      <p:sp>
        <p:nvSpPr>
          <p:cNvPr id="2" name="Rectangle 1"/>
          <p:cNvSpPr/>
          <p:nvPr/>
        </p:nvSpPr>
        <p:spPr>
          <a:xfrm>
            <a:off x="320749" y="1982051"/>
            <a:ext cx="1752404" cy="1569660"/>
          </a:xfrm>
          <a:prstGeom prst="rect">
            <a:avLst/>
          </a:prstGeom>
          <a:noFill/>
        </p:spPr>
        <p:txBody>
          <a:bodyPr wrap="none" lIns="91440" tIns="45720" rIns="91440" bIns="45720">
            <a:spAutoFit/>
          </a:bodyPr>
          <a:lstStyle/>
          <a:p>
            <a:pPr marL="0" marR="0" lvl="0" indent="0" algn="ctr" defTabSz="914400" rtl="0" eaLnBrk="1" fontAlgn="base" latinLnBrk="0" hangingPunct="1">
              <a:lnSpc>
                <a:spcPct val="100000"/>
              </a:lnSpc>
              <a:spcBef>
                <a:spcPct val="20000"/>
              </a:spcBef>
              <a:spcAft>
                <a:spcPct val="0"/>
              </a:spcAft>
              <a:buClr>
                <a:srgbClr val="66CCFF"/>
              </a:buClr>
              <a:buSzPct val="65000"/>
              <a:buFont typeface="Wingdings" pitchFamily="2" charset="2"/>
              <a:buNone/>
              <a:tabLst/>
              <a:defRPr/>
            </a:pPr>
            <a:r>
              <a:rPr kumimoji="0" lang="en-US" sz="9600" b="1" i="0" u="none" strike="noStrike" kern="1200" cap="none" spc="0" normalizeH="0" baseline="0" noProof="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uLnTx/>
                <a:uFillTx/>
                <a:latin typeface="Tahoma" pitchFamily="34" charset="0"/>
                <a:ea typeface="+mn-ea"/>
                <a:cs typeface="+mn-cs"/>
              </a:rPr>
              <a:t>12</a:t>
            </a:r>
          </a:p>
        </p:txBody>
      </p:sp>
      <p:sp>
        <p:nvSpPr>
          <p:cNvPr id="3" name="Rectangle 2"/>
          <p:cNvSpPr/>
          <p:nvPr/>
        </p:nvSpPr>
        <p:spPr>
          <a:xfrm>
            <a:off x="320749" y="5715000"/>
            <a:ext cx="2850460" cy="646331"/>
          </a:xfrm>
          <a:prstGeom prst="rect">
            <a:avLst/>
          </a:prstGeom>
          <a:noFill/>
        </p:spPr>
        <p:txBody>
          <a:bodyPr wrap="none" lIns="91440" tIns="45720" rIns="91440" bIns="45720">
            <a:spAutoFit/>
          </a:bodyPr>
          <a:lstStyle/>
          <a:p>
            <a:pPr marL="0" marR="0" lvl="0" indent="0" algn="ctr" defTabSz="914400" rtl="0" eaLnBrk="1" fontAlgn="base" latinLnBrk="0" hangingPunct="1">
              <a:lnSpc>
                <a:spcPct val="100000"/>
              </a:lnSpc>
              <a:spcBef>
                <a:spcPct val="20000"/>
              </a:spcBef>
              <a:spcAft>
                <a:spcPct val="0"/>
              </a:spcAft>
              <a:buClr>
                <a:srgbClr val="66CCFF"/>
              </a:buClr>
              <a:buSzPct val="65000"/>
              <a:buFont typeface="Wingdings" pitchFamily="2" charset="2"/>
              <a:buNone/>
              <a:tabLst/>
              <a:defRPr/>
            </a:pPr>
            <a:r>
              <a:rPr kumimoji="0" lang="en-US" sz="3600" b="1" i="0" u="none" strike="noStrike" kern="1200" cap="none" spc="0" normalizeH="0" baseline="0" noProof="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uLnTx/>
                <a:uFillTx/>
                <a:latin typeface="Tahoma" pitchFamily="34" charset="0"/>
                <a:ea typeface="+mn-ea"/>
                <a:cs typeface="+mn-cs"/>
              </a:rPr>
              <a:t>answer is…</a:t>
            </a:r>
          </a:p>
        </p:txBody>
      </p:sp>
    </p:spTree>
    <p:extLst>
      <p:ext uri="{BB962C8B-B14F-4D97-AF65-F5344CB8AC3E}">
        <p14:creationId xmlns:p14="http://schemas.microsoft.com/office/powerpoint/2010/main" val="388518289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7" name="Rectangle 3"/>
          <p:cNvSpPr>
            <a:spLocks noGrp="1" noChangeArrowheads="1"/>
          </p:cNvSpPr>
          <p:nvPr>
            <p:ph type="body" idx="1"/>
          </p:nvPr>
        </p:nvSpPr>
        <p:spPr>
          <a:xfrm>
            <a:off x="152400" y="228600"/>
            <a:ext cx="8229600" cy="5562600"/>
          </a:xfrm>
        </p:spPr>
        <p:txBody>
          <a:bodyPr/>
          <a:lstStyle/>
          <a:p>
            <a:pPr eaLnBrk="1" hangingPunct="1"/>
            <a:r>
              <a:rPr lang="en-US" dirty="0"/>
              <a:t>This is the term for when organisms pass traits from parents to offspring.</a:t>
            </a:r>
          </a:p>
          <a:p>
            <a:pPr lvl="1" eaLnBrk="1" hangingPunct="1"/>
            <a:r>
              <a:rPr lang="en-US" dirty="0">
                <a:solidFill>
                  <a:srgbClr val="FF99FF"/>
                </a:solidFill>
              </a:rPr>
              <a:t>A.) Genetics</a:t>
            </a:r>
          </a:p>
          <a:p>
            <a:pPr lvl="1" eaLnBrk="1" hangingPunct="1"/>
            <a:r>
              <a:rPr lang="en-US" dirty="0">
                <a:solidFill>
                  <a:srgbClr val="0099CC"/>
                </a:solidFill>
              </a:rPr>
              <a:t>B.) </a:t>
            </a:r>
            <a:r>
              <a:rPr lang="en-US" dirty="0" err="1">
                <a:solidFill>
                  <a:srgbClr val="0099CC"/>
                </a:solidFill>
              </a:rPr>
              <a:t>Punnett</a:t>
            </a:r>
            <a:r>
              <a:rPr lang="en-US" dirty="0">
                <a:solidFill>
                  <a:srgbClr val="0099CC"/>
                </a:solidFill>
              </a:rPr>
              <a:t> Squares</a:t>
            </a:r>
          </a:p>
          <a:p>
            <a:pPr lvl="1" eaLnBrk="1" hangingPunct="1"/>
            <a:r>
              <a:rPr lang="en-US" dirty="0">
                <a:solidFill>
                  <a:srgbClr val="FF00FF"/>
                </a:solidFill>
              </a:rPr>
              <a:t>C.) Alleles</a:t>
            </a:r>
          </a:p>
          <a:p>
            <a:pPr lvl="1" eaLnBrk="1" hangingPunct="1"/>
            <a:r>
              <a:rPr lang="en-US" dirty="0">
                <a:solidFill>
                  <a:srgbClr val="FFC000"/>
                </a:solidFill>
              </a:rPr>
              <a:t>D.) Heredity</a:t>
            </a:r>
          </a:p>
          <a:p>
            <a:pPr lvl="1" eaLnBrk="1" hangingPunct="1"/>
            <a:r>
              <a:rPr lang="en-US" dirty="0">
                <a:solidFill>
                  <a:srgbClr val="CC99FF"/>
                </a:solidFill>
              </a:rPr>
              <a:t>E.) </a:t>
            </a:r>
            <a:r>
              <a:rPr lang="en-US" dirty="0">
                <a:solidFill>
                  <a:schemeClr val="bg1"/>
                </a:solidFill>
              </a:rPr>
              <a:t>Homozygous </a:t>
            </a:r>
          </a:p>
        </p:txBody>
      </p:sp>
      <p:sp>
        <p:nvSpPr>
          <p:cNvPr id="77829" name="Rectangle 9"/>
          <p:cNvSpPr>
            <a:spLocks noChangeArrowheads="1"/>
          </p:cNvSpPr>
          <p:nvPr/>
        </p:nvSpPr>
        <p:spPr bwMode="auto">
          <a:xfrm>
            <a:off x="5715000" y="6629400"/>
            <a:ext cx="3124200" cy="214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p>
            <a:pPr marL="342900" indent="-342900" algn="r">
              <a:buFont typeface="Wingdings" pitchFamily="2" charset="2"/>
              <a:buNone/>
            </a:pPr>
            <a:r>
              <a:rPr lang="en-US" sz="800" b="1" dirty="0">
                <a:effectLst/>
                <a:latin typeface="Verdana" pitchFamily="34" charset="0"/>
              </a:rPr>
              <a:t>Copyright © 2024 </a:t>
            </a:r>
            <a:r>
              <a:rPr lang="en-US" sz="800" b="1" dirty="0" err="1">
                <a:effectLst/>
                <a:latin typeface="Verdana" pitchFamily="34" charset="0"/>
              </a:rPr>
              <a:t>SlideSpark</a:t>
            </a:r>
            <a:r>
              <a:rPr lang="en-US" sz="800" b="1" dirty="0">
                <a:effectLst/>
                <a:latin typeface="Verdana" pitchFamily="34" charset="0"/>
              </a:rPr>
              <a:t> .LLC</a:t>
            </a:r>
          </a:p>
        </p:txBody>
      </p:sp>
      <p:pic>
        <p:nvPicPr>
          <p:cNvPr id="5"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rot="3620336">
            <a:off x="5076533" y="98198"/>
            <a:ext cx="2339682" cy="72565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pic>
        <p:nvPicPr>
          <p:cNvPr id="6" name="Picture 5" descr="heredity"/>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6881" y="3962400"/>
            <a:ext cx="8834719" cy="26670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2" name="Rectangle 1"/>
          <p:cNvSpPr/>
          <p:nvPr/>
        </p:nvSpPr>
        <p:spPr>
          <a:xfrm>
            <a:off x="8051418" y="129570"/>
            <a:ext cx="968535" cy="1569660"/>
          </a:xfrm>
          <a:prstGeom prst="rect">
            <a:avLst/>
          </a:prstGeom>
          <a:noFill/>
        </p:spPr>
        <p:txBody>
          <a:bodyPr wrap="none" lIns="91440" tIns="45720" rIns="91440" bIns="45720">
            <a:spAutoFit/>
          </a:bodyPr>
          <a:lstStyle/>
          <a:p>
            <a:pPr algn="ctr">
              <a:buNone/>
            </a:pPr>
            <a:r>
              <a:rPr lang="en-US" b="1" cap="none" spc="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2</a:t>
            </a:r>
          </a:p>
        </p:txBody>
      </p:sp>
    </p:spTree>
    <p:extLst>
      <p:ext uri="{BB962C8B-B14F-4D97-AF65-F5344CB8AC3E}">
        <p14:creationId xmlns:p14="http://schemas.microsoft.com/office/powerpoint/2010/main" val="598424844"/>
      </p:ext>
    </p:extLst>
  </p:cSld>
  <p:clrMapOvr>
    <a:masterClrMapping/>
  </p:clrMapOvr>
</p:sld>
</file>

<file path=ppt/slides/slide1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0355" name="Rectangle 3"/>
          <p:cNvSpPr>
            <a:spLocks noGrp="1" noChangeArrowheads="1"/>
          </p:cNvSpPr>
          <p:nvPr>
            <p:ph type="body" idx="4294967295"/>
          </p:nvPr>
        </p:nvSpPr>
        <p:spPr>
          <a:xfrm>
            <a:off x="457200" y="228600"/>
            <a:ext cx="8305800" cy="5867400"/>
          </a:xfrm>
        </p:spPr>
        <p:txBody>
          <a:bodyPr/>
          <a:lstStyle/>
          <a:p>
            <a:pPr eaLnBrk="1" hangingPunct="1"/>
            <a:r>
              <a:rPr lang="en-US" dirty="0"/>
              <a:t>Which gender decides the </a:t>
            </a:r>
            <a:r>
              <a:rPr lang="en-US" dirty="0" err="1"/>
              <a:t>childs</a:t>
            </a:r>
            <a:r>
              <a:rPr lang="en-US" dirty="0"/>
              <a:t> gender?</a:t>
            </a:r>
          </a:p>
          <a:p>
            <a:pPr eaLnBrk="1" hangingPunct="1"/>
            <a:r>
              <a:rPr lang="en-US" dirty="0"/>
              <a:t>Use the </a:t>
            </a:r>
            <a:r>
              <a:rPr lang="en-US" dirty="0" err="1"/>
              <a:t>Punnett</a:t>
            </a:r>
            <a:r>
              <a:rPr lang="en-US" dirty="0"/>
              <a:t> Square below to help you.</a:t>
            </a:r>
          </a:p>
          <a:p>
            <a:pPr lvl="1" eaLnBrk="1" hangingPunct="1">
              <a:buFontTx/>
              <a:buNone/>
            </a:pPr>
            <a:r>
              <a:rPr lang="en-US" dirty="0"/>
              <a:t>XX=Female   XY=Male</a:t>
            </a:r>
          </a:p>
        </p:txBody>
      </p:sp>
      <p:pic>
        <p:nvPicPr>
          <p:cNvPr id="740356" name="Picture 5" descr="ch12_0_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0" y="1981200"/>
            <a:ext cx="8153400" cy="4581525"/>
          </a:xfrm>
          <a:prstGeom prst="rect">
            <a:avLst/>
          </a:prstGeom>
          <a:noFill/>
          <a:ln w="76200" cmpd="tri">
            <a:solidFill>
              <a:srgbClr val="777777"/>
            </a:solidFill>
            <a:miter lim="800000"/>
            <a:headEnd/>
            <a:tailEnd/>
          </a:ln>
          <a:extLst>
            <a:ext uri="{909E8E84-426E-40DD-AFC4-6F175D3DCCD1}">
              <a14:hiddenFill xmlns:a14="http://schemas.microsoft.com/office/drawing/2010/main">
                <a:solidFill>
                  <a:srgbClr val="FFFFFF"/>
                </a:solidFill>
              </a14:hiddenFill>
            </a:ext>
          </a:extLst>
        </p:spPr>
      </p:pic>
      <p:sp>
        <p:nvSpPr>
          <p:cNvPr id="740357" name="Rectangle 9"/>
          <p:cNvSpPr>
            <a:spLocks noChangeArrowheads="1"/>
          </p:cNvSpPr>
          <p:nvPr/>
        </p:nvSpPr>
        <p:spPr bwMode="auto">
          <a:xfrm>
            <a:off x="5715000" y="6629400"/>
            <a:ext cx="3124200" cy="214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p>
            <a:pPr marL="342900" marR="0" lvl="0" indent="-342900" algn="r" defTabSz="914400" rtl="0" eaLnBrk="1" fontAlgn="base" latinLnBrk="0" hangingPunct="1">
              <a:lnSpc>
                <a:spcPct val="100000"/>
              </a:lnSpc>
              <a:spcBef>
                <a:spcPct val="20000"/>
              </a:spcBef>
              <a:spcAft>
                <a:spcPct val="0"/>
              </a:spcAft>
              <a:buClr>
                <a:srgbClr val="66CCFF"/>
              </a:buClr>
              <a:buSzPct val="65000"/>
              <a:buFont typeface="Wingdings" pitchFamily="2" charset="2"/>
              <a:buNone/>
              <a:tabLst/>
              <a:defRPr/>
            </a:pPr>
            <a:r>
              <a:rPr kumimoji="0" lang="en-US" sz="800" b="1" i="0" u="none" strike="noStrike" kern="1200" cap="none" spc="0" normalizeH="0" baseline="0" noProof="0" dirty="0">
                <a:ln>
                  <a:noFill/>
                </a:ln>
                <a:solidFill>
                  <a:srgbClr val="FFFFFF"/>
                </a:solidFill>
                <a:effectLst/>
                <a:uLnTx/>
                <a:uFillTx/>
                <a:latin typeface="Verdana" pitchFamily="34" charset="0"/>
                <a:ea typeface="+mn-ea"/>
                <a:cs typeface="+mn-cs"/>
              </a:rPr>
              <a:t>Copyright © 2024 </a:t>
            </a:r>
            <a:r>
              <a:rPr kumimoji="0" lang="en-US" sz="800" b="1" i="0" u="none" strike="noStrike" kern="1200" cap="none" spc="0" normalizeH="0" baseline="0" noProof="0" dirty="0" err="1">
                <a:ln>
                  <a:noFill/>
                </a:ln>
                <a:solidFill>
                  <a:srgbClr val="FFFFFF"/>
                </a:solidFill>
                <a:effectLst/>
                <a:uLnTx/>
                <a:uFillTx/>
                <a:latin typeface="Verdana" pitchFamily="34" charset="0"/>
                <a:ea typeface="+mn-ea"/>
                <a:cs typeface="+mn-cs"/>
              </a:rPr>
              <a:t>SlideSpark</a:t>
            </a:r>
            <a:r>
              <a:rPr kumimoji="0" lang="en-US" sz="800" b="1" i="0" u="none" strike="noStrike" kern="1200" cap="none" spc="0" normalizeH="0" baseline="0" noProof="0" dirty="0">
                <a:ln>
                  <a:noFill/>
                </a:ln>
                <a:solidFill>
                  <a:srgbClr val="FFFFFF"/>
                </a:solidFill>
                <a:effectLst/>
                <a:uLnTx/>
                <a:uFillTx/>
                <a:latin typeface="Verdana" pitchFamily="34" charset="0"/>
                <a:ea typeface="+mn-ea"/>
                <a:cs typeface="+mn-cs"/>
              </a:rPr>
              <a:t> .LLC</a:t>
            </a:r>
          </a:p>
        </p:txBody>
      </p:sp>
      <p:sp>
        <p:nvSpPr>
          <p:cNvPr id="2" name="Rectangle 1"/>
          <p:cNvSpPr/>
          <p:nvPr/>
        </p:nvSpPr>
        <p:spPr>
          <a:xfrm>
            <a:off x="320749" y="1982051"/>
            <a:ext cx="1752404" cy="1569660"/>
          </a:xfrm>
          <a:prstGeom prst="rect">
            <a:avLst/>
          </a:prstGeom>
          <a:noFill/>
        </p:spPr>
        <p:txBody>
          <a:bodyPr wrap="none" lIns="91440" tIns="45720" rIns="91440" bIns="45720">
            <a:spAutoFit/>
          </a:bodyPr>
          <a:lstStyle/>
          <a:p>
            <a:pPr marL="0" marR="0" lvl="0" indent="0" algn="ctr" defTabSz="914400" rtl="0" eaLnBrk="1" fontAlgn="base" latinLnBrk="0" hangingPunct="1">
              <a:lnSpc>
                <a:spcPct val="100000"/>
              </a:lnSpc>
              <a:spcBef>
                <a:spcPct val="20000"/>
              </a:spcBef>
              <a:spcAft>
                <a:spcPct val="0"/>
              </a:spcAft>
              <a:buClr>
                <a:srgbClr val="66CCFF"/>
              </a:buClr>
              <a:buSzPct val="65000"/>
              <a:buFont typeface="Wingdings" pitchFamily="2" charset="2"/>
              <a:buNone/>
              <a:tabLst/>
              <a:defRPr/>
            </a:pPr>
            <a:r>
              <a:rPr kumimoji="0" lang="en-US" sz="9600" b="1" i="0" u="none" strike="noStrike" kern="1200" cap="none" spc="0" normalizeH="0" baseline="0" noProof="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uLnTx/>
                <a:uFillTx/>
                <a:latin typeface="Tahoma" pitchFamily="34" charset="0"/>
                <a:ea typeface="+mn-ea"/>
                <a:cs typeface="+mn-cs"/>
              </a:rPr>
              <a:t>12</a:t>
            </a:r>
          </a:p>
        </p:txBody>
      </p:sp>
      <p:sp>
        <p:nvSpPr>
          <p:cNvPr id="3" name="Rectangle 2"/>
          <p:cNvSpPr/>
          <p:nvPr/>
        </p:nvSpPr>
        <p:spPr>
          <a:xfrm>
            <a:off x="320749" y="5715000"/>
            <a:ext cx="2850460" cy="646331"/>
          </a:xfrm>
          <a:prstGeom prst="rect">
            <a:avLst/>
          </a:prstGeom>
          <a:noFill/>
        </p:spPr>
        <p:txBody>
          <a:bodyPr wrap="none" lIns="91440" tIns="45720" rIns="91440" bIns="45720">
            <a:spAutoFit/>
          </a:bodyPr>
          <a:lstStyle/>
          <a:p>
            <a:pPr marL="0" marR="0" lvl="0" indent="0" algn="ctr" defTabSz="914400" rtl="0" eaLnBrk="1" fontAlgn="base" latinLnBrk="0" hangingPunct="1">
              <a:lnSpc>
                <a:spcPct val="100000"/>
              </a:lnSpc>
              <a:spcBef>
                <a:spcPct val="20000"/>
              </a:spcBef>
              <a:spcAft>
                <a:spcPct val="0"/>
              </a:spcAft>
              <a:buClr>
                <a:srgbClr val="66CCFF"/>
              </a:buClr>
              <a:buSzPct val="65000"/>
              <a:buFont typeface="Wingdings" pitchFamily="2" charset="2"/>
              <a:buNone/>
              <a:tabLst/>
              <a:defRPr/>
            </a:pPr>
            <a:r>
              <a:rPr kumimoji="0" lang="en-US" sz="3600" b="1" i="0" u="none" strike="noStrike" kern="1200" cap="none" spc="0" normalizeH="0" baseline="0" noProof="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uLnTx/>
                <a:uFillTx/>
                <a:latin typeface="Tahoma" pitchFamily="34" charset="0"/>
                <a:ea typeface="+mn-ea"/>
                <a:cs typeface="+mn-cs"/>
              </a:rPr>
              <a:t>answer is…</a:t>
            </a:r>
          </a:p>
        </p:txBody>
      </p:sp>
      <p:sp>
        <p:nvSpPr>
          <p:cNvPr id="4" name="Rounded Rectangle 3"/>
          <p:cNvSpPr/>
          <p:nvPr/>
        </p:nvSpPr>
        <p:spPr bwMode="auto">
          <a:xfrm>
            <a:off x="5562600" y="2766882"/>
            <a:ext cx="2667000" cy="3710118"/>
          </a:xfrm>
          <a:prstGeom prst="roundRect">
            <a:avLst/>
          </a:prstGeom>
          <a:solidFill>
            <a:schemeClr val="accent1">
              <a:lumMod val="60000"/>
              <a:lumOff val="40000"/>
              <a:alpha val="51000"/>
            </a:schemeClr>
          </a:solidFill>
          <a:ln w="76200" cap="flat" cmpd="sng" algn="ctr">
            <a:solidFill>
              <a:srgbClr val="0070C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342900" marR="0" lvl="0" indent="-342900" algn="l" defTabSz="914400" rtl="0" eaLnBrk="1" fontAlgn="base" latinLnBrk="0" hangingPunct="1">
              <a:lnSpc>
                <a:spcPct val="100000"/>
              </a:lnSpc>
              <a:spcBef>
                <a:spcPct val="20000"/>
              </a:spcBef>
              <a:spcAft>
                <a:spcPct val="0"/>
              </a:spcAft>
              <a:buClr>
                <a:srgbClr val="66CCFF"/>
              </a:buClr>
              <a:buSzPct val="65000"/>
              <a:buFont typeface="Wingdings" pitchFamily="2" charset="2"/>
              <a:buChar char="n"/>
              <a:tabLst/>
              <a:defRPr/>
            </a:pPr>
            <a:endParaRPr kumimoji="0" lang="en-US" sz="9600" b="0" i="0" u="none" strike="noStrike" kern="1200" cap="none" spc="0" normalizeH="0" baseline="0" noProof="0">
              <a:ln>
                <a:noFill/>
              </a:ln>
              <a:solidFill>
                <a:srgbClr val="FFFFFF"/>
              </a:solidFill>
              <a:effectLst>
                <a:outerShdw blurRad="38100" dist="38100" dir="2700000" algn="tl">
                  <a:srgbClr val="000000">
                    <a:alpha val="43137"/>
                  </a:srgbClr>
                </a:outerShdw>
              </a:effectLst>
              <a:uLnTx/>
              <a:uFillTx/>
              <a:latin typeface="Tahoma" pitchFamily="34" charset="0"/>
              <a:ea typeface="+mn-ea"/>
              <a:cs typeface="+mn-cs"/>
            </a:endParaRPr>
          </a:p>
        </p:txBody>
      </p:sp>
      <p:sp>
        <p:nvSpPr>
          <p:cNvPr id="8" name="Rounded Rectangle 7"/>
          <p:cNvSpPr/>
          <p:nvPr/>
        </p:nvSpPr>
        <p:spPr bwMode="auto">
          <a:xfrm>
            <a:off x="2895600" y="1371600"/>
            <a:ext cx="1828800" cy="457200"/>
          </a:xfrm>
          <a:prstGeom prst="roundRect">
            <a:avLst/>
          </a:prstGeom>
          <a:solidFill>
            <a:schemeClr val="accent1">
              <a:lumMod val="60000"/>
              <a:lumOff val="40000"/>
              <a:alpha val="51000"/>
            </a:schemeClr>
          </a:solidFill>
          <a:ln w="76200" cap="flat" cmpd="sng" algn="ctr">
            <a:solidFill>
              <a:srgbClr val="0070C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342900" marR="0" lvl="0" indent="-342900" algn="l" defTabSz="914400" rtl="0" eaLnBrk="1" fontAlgn="base" latinLnBrk="0" hangingPunct="1">
              <a:lnSpc>
                <a:spcPct val="100000"/>
              </a:lnSpc>
              <a:spcBef>
                <a:spcPct val="20000"/>
              </a:spcBef>
              <a:spcAft>
                <a:spcPct val="0"/>
              </a:spcAft>
              <a:buClr>
                <a:srgbClr val="66CCFF"/>
              </a:buClr>
              <a:buSzPct val="65000"/>
              <a:buFont typeface="Wingdings" pitchFamily="2" charset="2"/>
              <a:buChar char="n"/>
              <a:tabLst/>
              <a:defRPr/>
            </a:pPr>
            <a:endParaRPr kumimoji="0" lang="en-US" sz="9600" b="0" i="0" u="none" strike="noStrike" kern="1200" cap="none" spc="0" normalizeH="0" baseline="0" noProof="0">
              <a:ln>
                <a:noFill/>
              </a:ln>
              <a:solidFill>
                <a:srgbClr val="FFFFFF"/>
              </a:solidFill>
              <a:effectLst>
                <a:outerShdw blurRad="38100" dist="38100" dir="2700000" algn="tl">
                  <a:srgbClr val="000000">
                    <a:alpha val="43137"/>
                  </a:srgbClr>
                </a:outerShdw>
              </a:effectLst>
              <a:uLnTx/>
              <a:uFillTx/>
              <a:latin typeface="Tahoma" pitchFamily="34" charset="0"/>
              <a:ea typeface="+mn-ea"/>
              <a:cs typeface="+mn-cs"/>
            </a:endParaRPr>
          </a:p>
        </p:txBody>
      </p:sp>
    </p:spTree>
    <p:extLst>
      <p:ext uri="{BB962C8B-B14F-4D97-AF65-F5344CB8AC3E}">
        <p14:creationId xmlns:p14="http://schemas.microsoft.com/office/powerpoint/2010/main" val="3530597258"/>
      </p:ext>
    </p:extLst>
  </p:cSld>
  <p:clrMapOvr>
    <a:masterClrMapping/>
  </p:clrMapOvr>
</p:sld>
</file>

<file path=ppt/slides/slide1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0355" name="Rectangle 3"/>
          <p:cNvSpPr>
            <a:spLocks noGrp="1" noChangeArrowheads="1"/>
          </p:cNvSpPr>
          <p:nvPr>
            <p:ph type="body" idx="4294967295"/>
          </p:nvPr>
        </p:nvSpPr>
        <p:spPr>
          <a:xfrm>
            <a:off x="457200" y="228600"/>
            <a:ext cx="8305800" cy="5867400"/>
          </a:xfrm>
        </p:spPr>
        <p:txBody>
          <a:bodyPr/>
          <a:lstStyle/>
          <a:p>
            <a:pPr eaLnBrk="1" hangingPunct="1"/>
            <a:r>
              <a:rPr lang="en-US" dirty="0"/>
              <a:t>Which gender decides the </a:t>
            </a:r>
            <a:r>
              <a:rPr lang="en-US" dirty="0" err="1"/>
              <a:t>childs</a:t>
            </a:r>
            <a:r>
              <a:rPr lang="en-US" dirty="0"/>
              <a:t> gender?</a:t>
            </a:r>
          </a:p>
          <a:p>
            <a:pPr eaLnBrk="1" hangingPunct="1"/>
            <a:r>
              <a:rPr lang="en-US" dirty="0"/>
              <a:t>Use the </a:t>
            </a:r>
            <a:r>
              <a:rPr lang="en-US" dirty="0" err="1"/>
              <a:t>Punnett</a:t>
            </a:r>
            <a:r>
              <a:rPr lang="en-US" dirty="0"/>
              <a:t> Square below to help you.</a:t>
            </a:r>
          </a:p>
          <a:p>
            <a:pPr lvl="1" eaLnBrk="1" hangingPunct="1">
              <a:buFontTx/>
              <a:buNone/>
            </a:pPr>
            <a:r>
              <a:rPr lang="en-US" dirty="0"/>
              <a:t>XX=Female   XY=Male</a:t>
            </a:r>
          </a:p>
        </p:txBody>
      </p:sp>
      <p:pic>
        <p:nvPicPr>
          <p:cNvPr id="740356" name="Picture 5" descr="ch12_0_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0" y="1981200"/>
            <a:ext cx="8153400" cy="4581525"/>
          </a:xfrm>
          <a:prstGeom prst="rect">
            <a:avLst/>
          </a:prstGeom>
          <a:noFill/>
          <a:ln w="76200" cmpd="tri">
            <a:solidFill>
              <a:srgbClr val="777777"/>
            </a:solidFill>
            <a:miter lim="800000"/>
            <a:headEnd/>
            <a:tailEnd/>
          </a:ln>
          <a:extLst>
            <a:ext uri="{909E8E84-426E-40DD-AFC4-6F175D3DCCD1}">
              <a14:hiddenFill xmlns:a14="http://schemas.microsoft.com/office/drawing/2010/main">
                <a:solidFill>
                  <a:srgbClr val="FFFFFF"/>
                </a:solidFill>
              </a14:hiddenFill>
            </a:ext>
          </a:extLst>
        </p:spPr>
      </p:pic>
      <p:sp>
        <p:nvSpPr>
          <p:cNvPr id="740357" name="Rectangle 9"/>
          <p:cNvSpPr>
            <a:spLocks noChangeArrowheads="1"/>
          </p:cNvSpPr>
          <p:nvPr/>
        </p:nvSpPr>
        <p:spPr bwMode="auto">
          <a:xfrm>
            <a:off x="5715000" y="6629400"/>
            <a:ext cx="3124200" cy="214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p>
            <a:pPr marL="342900" marR="0" lvl="0" indent="-342900" algn="r" defTabSz="914400" rtl="0" eaLnBrk="1" fontAlgn="base" latinLnBrk="0" hangingPunct="1">
              <a:lnSpc>
                <a:spcPct val="100000"/>
              </a:lnSpc>
              <a:spcBef>
                <a:spcPct val="20000"/>
              </a:spcBef>
              <a:spcAft>
                <a:spcPct val="0"/>
              </a:spcAft>
              <a:buClr>
                <a:srgbClr val="66CCFF"/>
              </a:buClr>
              <a:buSzPct val="65000"/>
              <a:buFont typeface="Wingdings" pitchFamily="2" charset="2"/>
              <a:buNone/>
              <a:tabLst/>
              <a:defRPr/>
            </a:pPr>
            <a:r>
              <a:rPr kumimoji="0" lang="en-US" sz="800" b="1" i="0" u="none" strike="noStrike" kern="1200" cap="none" spc="0" normalizeH="0" baseline="0" noProof="0" dirty="0">
                <a:ln>
                  <a:noFill/>
                </a:ln>
                <a:solidFill>
                  <a:srgbClr val="FFFFFF"/>
                </a:solidFill>
                <a:effectLst/>
                <a:uLnTx/>
                <a:uFillTx/>
                <a:latin typeface="Verdana" pitchFamily="34" charset="0"/>
                <a:ea typeface="+mn-ea"/>
                <a:cs typeface="+mn-cs"/>
              </a:rPr>
              <a:t>Copyright © 2024 </a:t>
            </a:r>
            <a:r>
              <a:rPr kumimoji="0" lang="en-US" sz="800" b="1" i="0" u="none" strike="noStrike" kern="1200" cap="none" spc="0" normalizeH="0" baseline="0" noProof="0" dirty="0" err="1">
                <a:ln>
                  <a:noFill/>
                </a:ln>
                <a:solidFill>
                  <a:srgbClr val="FFFFFF"/>
                </a:solidFill>
                <a:effectLst/>
                <a:uLnTx/>
                <a:uFillTx/>
                <a:latin typeface="Verdana" pitchFamily="34" charset="0"/>
                <a:ea typeface="+mn-ea"/>
                <a:cs typeface="+mn-cs"/>
              </a:rPr>
              <a:t>SlideSpark</a:t>
            </a:r>
            <a:r>
              <a:rPr kumimoji="0" lang="en-US" sz="800" b="1" i="0" u="none" strike="noStrike" kern="1200" cap="none" spc="0" normalizeH="0" baseline="0" noProof="0" dirty="0">
                <a:ln>
                  <a:noFill/>
                </a:ln>
                <a:solidFill>
                  <a:srgbClr val="FFFFFF"/>
                </a:solidFill>
                <a:effectLst/>
                <a:uLnTx/>
                <a:uFillTx/>
                <a:latin typeface="Verdana" pitchFamily="34" charset="0"/>
                <a:ea typeface="+mn-ea"/>
                <a:cs typeface="+mn-cs"/>
              </a:rPr>
              <a:t> .LLC</a:t>
            </a:r>
          </a:p>
        </p:txBody>
      </p:sp>
      <p:sp>
        <p:nvSpPr>
          <p:cNvPr id="2" name="Rectangle 1"/>
          <p:cNvSpPr/>
          <p:nvPr/>
        </p:nvSpPr>
        <p:spPr>
          <a:xfrm>
            <a:off x="320749" y="1982051"/>
            <a:ext cx="1752404" cy="1569660"/>
          </a:xfrm>
          <a:prstGeom prst="rect">
            <a:avLst/>
          </a:prstGeom>
          <a:noFill/>
        </p:spPr>
        <p:txBody>
          <a:bodyPr wrap="none" lIns="91440" tIns="45720" rIns="91440" bIns="45720">
            <a:spAutoFit/>
          </a:bodyPr>
          <a:lstStyle/>
          <a:p>
            <a:pPr marL="0" marR="0" lvl="0" indent="0" algn="ctr" defTabSz="914400" rtl="0" eaLnBrk="1" fontAlgn="base" latinLnBrk="0" hangingPunct="1">
              <a:lnSpc>
                <a:spcPct val="100000"/>
              </a:lnSpc>
              <a:spcBef>
                <a:spcPct val="20000"/>
              </a:spcBef>
              <a:spcAft>
                <a:spcPct val="0"/>
              </a:spcAft>
              <a:buClr>
                <a:srgbClr val="66CCFF"/>
              </a:buClr>
              <a:buSzPct val="65000"/>
              <a:buFont typeface="Wingdings" pitchFamily="2" charset="2"/>
              <a:buNone/>
              <a:tabLst/>
              <a:defRPr/>
            </a:pPr>
            <a:r>
              <a:rPr kumimoji="0" lang="en-US" sz="9600" b="1" i="0" u="none" strike="noStrike" kern="1200" cap="none" spc="0" normalizeH="0" baseline="0" noProof="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uLnTx/>
                <a:uFillTx/>
                <a:latin typeface="Tahoma" pitchFamily="34" charset="0"/>
                <a:ea typeface="+mn-ea"/>
                <a:cs typeface="+mn-cs"/>
              </a:rPr>
              <a:t>12</a:t>
            </a:r>
          </a:p>
        </p:txBody>
      </p:sp>
      <p:sp>
        <p:nvSpPr>
          <p:cNvPr id="3" name="Rectangle 2"/>
          <p:cNvSpPr/>
          <p:nvPr/>
        </p:nvSpPr>
        <p:spPr>
          <a:xfrm>
            <a:off x="320749" y="5715000"/>
            <a:ext cx="2850460" cy="646331"/>
          </a:xfrm>
          <a:prstGeom prst="rect">
            <a:avLst/>
          </a:prstGeom>
          <a:noFill/>
        </p:spPr>
        <p:txBody>
          <a:bodyPr wrap="none" lIns="91440" tIns="45720" rIns="91440" bIns="45720">
            <a:spAutoFit/>
          </a:bodyPr>
          <a:lstStyle/>
          <a:p>
            <a:pPr marL="0" marR="0" lvl="0" indent="0" algn="ctr" defTabSz="914400" rtl="0" eaLnBrk="1" fontAlgn="base" latinLnBrk="0" hangingPunct="1">
              <a:lnSpc>
                <a:spcPct val="100000"/>
              </a:lnSpc>
              <a:spcBef>
                <a:spcPct val="20000"/>
              </a:spcBef>
              <a:spcAft>
                <a:spcPct val="0"/>
              </a:spcAft>
              <a:buClr>
                <a:srgbClr val="66CCFF"/>
              </a:buClr>
              <a:buSzPct val="65000"/>
              <a:buFont typeface="Wingdings" pitchFamily="2" charset="2"/>
              <a:buNone/>
              <a:tabLst/>
              <a:defRPr/>
            </a:pPr>
            <a:r>
              <a:rPr kumimoji="0" lang="en-US" sz="3600" b="1" i="0" u="none" strike="noStrike" kern="1200" cap="none" spc="0" normalizeH="0" baseline="0" noProof="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uLnTx/>
                <a:uFillTx/>
                <a:latin typeface="Tahoma" pitchFamily="34" charset="0"/>
                <a:ea typeface="+mn-ea"/>
                <a:cs typeface="+mn-cs"/>
              </a:rPr>
              <a:t>answer is…</a:t>
            </a:r>
          </a:p>
        </p:txBody>
      </p:sp>
      <p:sp>
        <p:nvSpPr>
          <p:cNvPr id="4" name="Rounded Rectangle 3"/>
          <p:cNvSpPr/>
          <p:nvPr/>
        </p:nvSpPr>
        <p:spPr bwMode="auto">
          <a:xfrm>
            <a:off x="5562600" y="2766882"/>
            <a:ext cx="2667000" cy="3710118"/>
          </a:xfrm>
          <a:prstGeom prst="roundRect">
            <a:avLst/>
          </a:prstGeom>
          <a:solidFill>
            <a:schemeClr val="accent1">
              <a:lumMod val="60000"/>
              <a:lumOff val="40000"/>
              <a:alpha val="51000"/>
            </a:schemeClr>
          </a:solidFill>
          <a:ln w="76200" cap="flat" cmpd="sng" algn="ctr">
            <a:solidFill>
              <a:srgbClr val="0070C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342900" marR="0" lvl="0" indent="-342900" algn="l" defTabSz="914400" rtl="0" eaLnBrk="1" fontAlgn="base" latinLnBrk="0" hangingPunct="1">
              <a:lnSpc>
                <a:spcPct val="100000"/>
              </a:lnSpc>
              <a:spcBef>
                <a:spcPct val="20000"/>
              </a:spcBef>
              <a:spcAft>
                <a:spcPct val="0"/>
              </a:spcAft>
              <a:buClr>
                <a:srgbClr val="66CCFF"/>
              </a:buClr>
              <a:buSzPct val="65000"/>
              <a:buFont typeface="Wingdings" pitchFamily="2" charset="2"/>
              <a:buChar char="n"/>
              <a:tabLst/>
              <a:defRPr/>
            </a:pPr>
            <a:endParaRPr kumimoji="0" lang="en-US" sz="9600" b="0" i="0" u="none" strike="noStrike" kern="1200" cap="none" spc="0" normalizeH="0" baseline="0" noProof="0">
              <a:ln>
                <a:noFill/>
              </a:ln>
              <a:solidFill>
                <a:srgbClr val="FFFFFF"/>
              </a:solidFill>
              <a:effectLst>
                <a:outerShdw blurRad="38100" dist="38100" dir="2700000" algn="tl">
                  <a:srgbClr val="000000">
                    <a:alpha val="43137"/>
                  </a:srgbClr>
                </a:outerShdw>
              </a:effectLst>
              <a:uLnTx/>
              <a:uFillTx/>
              <a:latin typeface="Tahoma" pitchFamily="34" charset="0"/>
              <a:ea typeface="+mn-ea"/>
              <a:cs typeface="+mn-cs"/>
            </a:endParaRPr>
          </a:p>
        </p:txBody>
      </p:sp>
      <p:sp>
        <p:nvSpPr>
          <p:cNvPr id="8" name="Rounded Rectangle 7"/>
          <p:cNvSpPr/>
          <p:nvPr/>
        </p:nvSpPr>
        <p:spPr bwMode="auto">
          <a:xfrm>
            <a:off x="2895600" y="1371600"/>
            <a:ext cx="1828800" cy="457200"/>
          </a:xfrm>
          <a:prstGeom prst="roundRect">
            <a:avLst/>
          </a:prstGeom>
          <a:solidFill>
            <a:schemeClr val="accent1">
              <a:lumMod val="60000"/>
              <a:lumOff val="40000"/>
              <a:alpha val="51000"/>
            </a:schemeClr>
          </a:solidFill>
          <a:ln w="76200" cap="flat" cmpd="sng" algn="ctr">
            <a:solidFill>
              <a:srgbClr val="0070C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342900" marR="0" lvl="0" indent="-342900" algn="l" defTabSz="914400" rtl="0" eaLnBrk="1" fontAlgn="base" latinLnBrk="0" hangingPunct="1">
              <a:lnSpc>
                <a:spcPct val="100000"/>
              </a:lnSpc>
              <a:spcBef>
                <a:spcPct val="20000"/>
              </a:spcBef>
              <a:spcAft>
                <a:spcPct val="0"/>
              </a:spcAft>
              <a:buClr>
                <a:srgbClr val="66CCFF"/>
              </a:buClr>
              <a:buSzPct val="65000"/>
              <a:buFont typeface="Wingdings" pitchFamily="2" charset="2"/>
              <a:buChar char="n"/>
              <a:tabLst/>
              <a:defRPr/>
            </a:pPr>
            <a:endParaRPr kumimoji="0" lang="en-US" sz="9600" b="0" i="0" u="none" strike="noStrike" kern="1200" cap="none" spc="0" normalizeH="0" baseline="0" noProof="0">
              <a:ln>
                <a:noFill/>
              </a:ln>
              <a:solidFill>
                <a:srgbClr val="FFFFFF"/>
              </a:solidFill>
              <a:effectLst>
                <a:outerShdw blurRad="38100" dist="38100" dir="2700000" algn="tl">
                  <a:srgbClr val="000000">
                    <a:alpha val="43137"/>
                  </a:srgbClr>
                </a:outerShdw>
              </a:effectLst>
              <a:uLnTx/>
              <a:uFillTx/>
              <a:latin typeface="Tahoma" pitchFamily="34" charset="0"/>
              <a:ea typeface="+mn-ea"/>
              <a:cs typeface="+mn-cs"/>
            </a:endParaRPr>
          </a:p>
        </p:txBody>
      </p:sp>
      <p:sp>
        <p:nvSpPr>
          <p:cNvPr id="5" name="Rectangle 4"/>
          <p:cNvSpPr/>
          <p:nvPr/>
        </p:nvSpPr>
        <p:spPr>
          <a:xfrm>
            <a:off x="1230384" y="2967335"/>
            <a:ext cx="6683241" cy="1920526"/>
          </a:xfrm>
          <a:prstGeom prst="rect">
            <a:avLst/>
          </a:prstGeom>
          <a:noFill/>
        </p:spPr>
        <p:txBody>
          <a:bodyPr wrap="none" lIns="91440" tIns="45720" rIns="91440" bIns="45720">
            <a:spAutoFit/>
          </a:bodyPr>
          <a:lstStyle/>
          <a:p>
            <a:pPr marL="0" marR="0" lvl="0" indent="0" algn="ctr" defTabSz="914400" rtl="0" eaLnBrk="1" fontAlgn="base" latinLnBrk="0" hangingPunct="1">
              <a:lnSpc>
                <a:spcPct val="100000"/>
              </a:lnSpc>
              <a:spcBef>
                <a:spcPct val="20000"/>
              </a:spcBef>
              <a:spcAft>
                <a:spcPct val="0"/>
              </a:spcAft>
              <a:buClr>
                <a:srgbClr val="66CCFF"/>
              </a:buClr>
              <a:buSzPct val="65000"/>
              <a:buFont typeface="Wingdings" pitchFamily="2" charset="2"/>
              <a:buNone/>
              <a:tabLst/>
              <a:defRPr/>
            </a:pPr>
            <a:r>
              <a:rPr kumimoji="0" lang="en-US" sz="5400" b="1" i="0" u="none" strike="noStrike" kern="1200" cap="none" spc="0" normalizeH="0" baseline="0" noProof="0" dirty="0">
                <a:ln w="17780" cmpd="sng">
                  <a:solidFill>
                    <a:srgbClr val="003399">
                      <a:tint val="3000"/>
                    </a:srgbClr>
                  </a:solidFill>
                  <a:prstDash val="solid"/>
                  <a:miter lim="800000"/>
                </a:ln>
                <a:gradFill>
                  <a:gsLst>
                    <a:gs pos="10000">
                      <a:srgbClr val="003399">
                        <a:tint val="63000"/>
                        <a:sat val="105000"/>
                      </a:srgbClr>
                    </a:gs>
                    <a:gs pos="90000">
                      <a:srgbClr val="003399">
                        <a:shade val="50000"/>
                        <a:satMod val="100000"/>
                      </a:srgbClr>
                    </a:gs>
                  </a:gsLst>
                  <a:lin ang="5400000"/>
                </a:gradFill>
                <a:effectLst>
                  <a:outerShdw blurRad="55000" dist="50800" dir="5400000" algn="tl">
                    <a:srgbClr val="000000">
                      <a:alpha val="33000"/>
                    </a:srgbClr>
                  </a:outerShdw>
                </a:effectLst>
                <a:uLnTx/>
                <a:uFillTx/>
                <a:latin typeface="Tahoma" pitchFamily="34" charset="0"/>
                <a:ea typeface="+mn-ea"/>
                <a:cs typeface="+mn-cs"/>
              </a:rPr>
              <a:t>Only men can give</a:t>
            </a:r>
          </a:p>
          <a:p>
            <a:pPr marL="0" marR="0" lvl="0" indent="0" algn="ctr" defTabSz="914400" rtl="0" eaLnBrk="1" fontAlgn="base" latinLnBrk="0" hangingPunct="1">
              <a:lnSpc>
                <a:spcPct val="100000"/>
              </a:lnSpc>
              <a:spcBef>
                <a:spcPct val="20000"/>
              </a:spcBef>
              <a:spcAft>
                <a:spcPct val="0"/>
              </a:spcAft>
              <a:buClr>
                <a:srgbClr val="66CCFF"/>
              </a:buClr>
              <a:buSzPct val="65000"/>
              <a:buFont typeface="Wingdings" pitchFamily="2" charset="2"/>
              <a:buNone/>
              <a:tabLst/>
              <a:defRPr/>
            </a:pPr>
            <a:r>
              <a:rPr kumimoji="0" lang="en-US" sz="5400" b="1" i="0" u="none" strike="noStrike" kern="1200" cap="none" spc="0" normalizeH="0" baseline="0" noProof="0" dirty="0">
                <a:ln w="17780" cmpd="sng">
                  <a:solidFill>
                    <a:srgbClr val="003399">
                      <a:tint val="3000"/>
                    </a:srgbClr>
                  </a:solidFill>
                  <a:prstDash val="solid"/>
                  <a:miter lim="800000"/>
                </a:ln>
                <a:gradFill>
                  <a:gsLst>
                    <a:gs pos="10000">
                      <a:srgbClr val="003399">
                        <a:tint val="63000"/>
                        <a:sat val="105000"/>
                      </a:srgbClr>
                    </a:gs>
                    <a:gs pos="90000">
                      <a:srgbClr val="003399">
                        <a:shade val="50000"/>
                        <a:satMod val="100000"/>
                      </a:srgbClr>
                    </a:gs>
                  </a:gsLst>
                  <a:lin ang="5400000"/>
                </a:gradFill>
                <a:effectLst>
                  <a:outerShdw blurRad="55000" dist="50800" dir="5400000" algn="tl">
                    <a:srgbClr val="000000">
                      <a:alpha val="33000"/>
                    </a:srgbClr>
                  </a:outerShdw>
                </a:effectLst>
                <a:uLnTx/>
                <a:uFillTx/>
                <a:latin typeface="Tahoma" pitchFamily="34" charset="0"/>
                <a:ea typeface="+mn-ea"/>
                <a:cs typeface="+mn-cs"/>
              </a:rPr>
              <a:t>the Y chromosome</a:t>
            </a:r>
          </a:p>
        </p:txBody>
      </p:sp>
    </p:spTree>
    <p:extLst>
      <p:ext uri="{BB962C8B-B14F-4D97-AF65-F5344CB8AC3E}">
        <p14:creationId xmlns:p14="http://schemas.microsoft.com/office/powerpoint/2010/main" val="2875354716"/>
      </p:ext>
    </p:extLst>
  </p:cSld>
  <p:clrMapOvr>
    <a:masterClrMapping/>
  </p:clrMapOvr>
</p:sld>
</file>

<file path=ppt/slides/slide1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9747" name="Rectangle 3"/>
          <p:cNvSpPr>
            <a:spLocks noGrp="1" noChangeArrowheads="1"/>
          </p:cNvSpPr>
          <p:nvPr>
            <p:ph type="body" idx="4294967295"/>
          </p:nvPr>
        </p:nvSpPr>
        <p:spPr>
          <a:xfrm>
            <a:off x="228600" y="152400"/>
            <a:ext cx="8686800" cy="5943600"/>
          </a:xfrm>
        </p:spPr>
        <p:txBody>
          <a:bodyPr/>
          <a:lstStyle/>
          <a:p>
            <a:pPr eaLnBrk="1" hangingPunct="1"/>
            <a:r>
              <a:rPr lang="en-US" dirty="0"/>
              <a:t>Genetics deals heavily with probability, or the likelihood that a particular event will occur.</a:t>
            </a:r>
          </a:p>
        </p:txBody>
      </p:sp>
      <p:sp>
        <p:nvSpPr>
          <p:cNvPr id="799749" name="Rectangle 9"/>
          <p:cNvSpPr>
            <a:spLocks noChangeArrowheads="1"/>
          </p:cNvSpPr>
          <p:nvPr/>
        </p:nvSpPr>
        <p:spPr bwMode="auto">
          <a:xfrm>
            <a:off x="5715000" y="6629400"/>
            <a:ext cx="3124200" cy="214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p>
            <a:pPr marL="342900" marR="0" lvl="0" indent="-342900" algn="r" defTabSz="914400" rtl="0" eaLnBrk="1" fontAlgn="base" latinLnBrk="0" hangingPunct="1">
              <a:lnSpc>
                <a:spcPct val="100000"/>
              </a:lnSpc>
              <a:spcBef>
                <a:spcPct val="20000"/>
              </a:spcBef>
              <a:spcAft>
                <a:spcPct val="0"/>
              </a:spcAft>
              <a:buClr>
                <a:srgbClr val="66CCFF"/>
              </a:buClr>
              <a:buSzPct val="65000"/>
              <a:buFont typeface="Wingdings" pitchFamily="2" charset="2"/>
              <a:buNone/>
              <a:tabLst/>
              <a:defRPr/>
            </a:pPr>
            <a:r>
              <a:rPr kumimoji="0" lang="en-US" sz="800" b="1" i="0" u="none" strike="noStrike" kern="1200" cap="none" spc="0" normalizeH="0" baseline="0" noProof="0" dirty="0">
                <a:ln>
                  <a:noFill/>
                </a:ln>
                <a:solidFill>
                  <a:srgbClr val="FFFFFF"/>
                </a:solidFill>
                <a:effectLst/>
                <a:uLnTx/>
                <a:uFillTx/>
                <a:latin typeface="Verdana" pitchFamily="34" charset="0"/>
                <a:ea typeface="+mn-ea"/>
                <a:cs typeface="+mn-cs"/>
              </a:rPr>
              <a:t>Copyright © 2024 </a:t>
            </a:r>
            <a:r>
              <a:rPr kumimoji="0" lang="en-US" sz="800" b="1" i="0" u="none" strike="noStrike" kern="1200" cap="none" spc="0" normalizeH="0" baseline="0" noProof="0" dirty="0" err="1">
                <a:ln>
                  <a:noFill/>
                </a:ln>
                <a:solidFill>
                  <a:srgbClr val="FFFFFF"/>
                </a:solidFill>
                <a:effectLst/>
                <a:uLnTx/>
                <a:uFillTx/>
                <a:latin typeface="Verdana" pitchFamily="34" charset="0"/>
                <a:ea typeface="+mn-ea"/>
                <a:cs typeface="+mn-cs"/>
              </a:rPr>
              <a:t>SlideSpark</a:t>
            </a:r>
            <a:r>
              <a:rPr kumimoji="0" lang="en-US" sz="800" b="1" i="0" u="none" strike="noStrike" kern="1200" cap="none" spc="0" normalizeH="0" baseline="0" noProof="0" dirty="0">
                <a:ln>
                  <a:noFill/>
                </a:ln>
                <a:solidFill>
                  <a:srgbClr val="FFFFFF"/>
                </a:solidFill>
                <a:effectLst/>
                <a:uLnTx/>
                <a:uFillTx/>
                <a:latin typeface="Verdana" pitchFamily="34" charset="0"/>
                <a:ea typeface="+mn-ea"/>
                <a:cs typeface="+mn-cs"/>
              </a:rPr>
              <a:t> .LLC</a:t>
            </a:r>
          </a:p>
        </p:txBody>
      </p:sp>
      <p:pic>
        <p:nvPicPr>
          <p:cNvPr id="5" name="Picture 5" descr="screensho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0" y="1219200"/>
            <a:ext cx="8077200" cy="5372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ounded Rectangle 1"/>
          <p:cNvSpPr/>
          <p:nvPr/>
        </p:nvSpPr>
        <p:spPr bwMode="auto">
          <a:xfrm>
            <a:off x="5645888" y="228600"/>
            <a:ext cx="2050312" cy="457200"/>
          </a:xfrm>
          <a:prstGeom prst="roundRect">
            <a:avLst/>
          </a:prstGeom>
          <a:solidFill>
            <a:schemeClr val="bg1">
              <a:lumMod val="85000"/>
              <a:lumOff val="15000"/>
            </a:schemeClr>
          </a:solidFill>
          <a:ln w="2857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342900" marR="0" lvl="0" indent="-342900" algn="l" defTabSz="914400" rtl="0" eaLnBrk="1" fontAlgn="base" latinLnBrk="0" hangingPunct="1">
              <a:lnSpc>
                <a:spcPct val="100000"/>
              </a:lnSpc>
              <a:spcBef>
                <a:spcPct val="20000"/>
              </a:spcBef>
              <a:spcAft>
                <a:spcPct val="0"/>
              </a:spcAft>
              <a:buClr>
                <a:srgbClr val="66CCFF"/>
              </a:buClr>
              <a:buSzPct val="65000"/>
              <a:buFont typeface="Wingdings" pitchFamily="2" charset="2"/>
              <a:buChar char="n"/>
              <a:tabLst/>
              <a:defRPr/>
            </a:pPr>
            <a:endParaRPr kumimoji="0" lang="en-US" sz="9600" b="0" i="0" u="none" strike="noStrike" kern="1200" cap="none" spc="0" normalizeH="0" baseline="0" noProof="0">
              <a:ln>
                <a:noFill/>
              </a:ln>
              <a:solidFill>
                <a:srgbClr val="FFFFFF"/>
              </a:solidFill>
              <a:effectLst>
                <a:outerShdw blurRad="38100" dist="38100" dir="2700000" algn="tl">
                  <a:srgbClr val="000000">
                    <a:alpha val="43137"/>
                  </a:srgbClr>
                </a:outerShdw>
              </a:effectLst>
              <a:uLnTx/>
              <a:uFillTx/>
              <a:latin typeface="Tahoma" pitchFamily="34" charset="0"/>
              <a:ea typeface="+mn-ea"/>
              <a:cs typeface="+mn-cs"/>
            </a:endParaRPr>
          </a:p>
        </p:txBody>
      </p:sp>
      <p:sp>
        <p:nvSpPr>
          <p:cNvPr id="3" name="Rectangle 2"/>
          <p:cNvSpPr/>
          <p:nvPr/>
        </p:nvSpPr>
        <p:spPr>
          <a:xfrm>
            <a:off x="228600" y="1219200"/>
            <a:ext cx="1752404" cy="1569660"/>
          </a:xfrm>
          <a:prstGeom prst="rect">
            <a:avLst/>
          </a:prstGeom>
          <a:noFill/>
        </p:spPr>
        <p:txBody>
          <a:bodyPr wrap="none" lIns="91440" tIns="45720" rIns="91440" bIns="45720">
            <a:spAutoFit/>
          </a:bodyPr>
          <a:lstStyle/>
          <a:p>
            <a:pPr marL="0" marR="0" lvl="0" indent="0" algn="ctr" defTabSz="914400" rtl="0" eaLnBrk="1" fontAlgn="base" latinLnBrk="0" hangingPunct="1">
              <a:lnSpc>
                <a:spcPct val="100000"/>
              </a:lnSpc>
              <a:spcBef>
                <a:spcPct val="20000"/>
              </a:spcBef>
              <a:spcAft>
                <a:spcPct val="0"/>
              </a:spcAft>
              <a:buClr>
                <a:srgbClr val="66CCFF"/>
              </a:buClr>
              <a:buSzPct val="65000"/>
              <a:buFont typeface="Wingdings" pitchFamily="2" charset="2"/>
              <a:buNone/>
              <a:tabLst/>
              <a:defRPr/>
            </a:pPr>
            <a:r>
              <a:rPr kumimoji="0" lang="en-US" sz="9600" b="1" i="0" u="none" strike="noStrike" kern="1200" cap="none" spc="0" normalizeH="0" baseline="0" noProof="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uLnTx/>
                <a:uFillTx/>
                <a:latin typeface="Tahoma" pitchFamily="34" charset="0"/>
                <a:ea typeface="+mn-ea"/>
                <a:cs typeface="+mn-cs"/>
              </a:rPr>
              <a:t>13</a:t>
            </a:r>
          </a:p>
        </p:txBody>
      </p:sp>
    </p:spTree>
    <p:extLst>
      <p:ext uri="{BB962C8B-B14F-4D97-AF65-F5344CB8AC3E}">
        <p14:creationId xmlns:p14="http://schemas.microsoft.com/office/powerpoint/2010/main" val="4044999368"/>
      </p:ext>
    </p:extLst>
  </p:cSld>
  <p:clrMapOvr>
    <a:masterClrMapping/>
  </p:clrMapOvr>
</p:sld>
</file>

<file path=ppt/slides/slide1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9747" name="Rectangle 3"/>
          <p:cNvSpPr>
            <a:spLocks noGrp="1" noChangeArrowheads="1"/>
          </p:cNvSpPr>
          <p:nvPr>
            <p:ph type="body" idx="4294967295"/>
          </p:nvPr>
        </p:nvSpPr>
        <p:spPr>
          <a:xfrm>
            <a:off x="228600" y="152400"/>
            <a:ext cx="8686800" cy="5943600"/>
          </a:xfrm>
        </p:spPr>
        <p:txBody>
          <a:bodyPr/>
          <a:lstStyle/>
          <a:p>
            <a:pPr eaLnBrk="1" hangingPunct="1"/>
            <a:r>
              <a:rPr lang="en-US" dirty="0"/>
              <a:t>Genetics deals heavily with probability, or the likelihood that a particular event will occur.</a:t>
            </a:r>
          </a:p>
        </p:txBody>
      </p:sp>
      <p:sp>
        <p:nvSpPr>
          <p:cNvPr id="799749" name="Rectangle 9"/>
          <p:cNvSpPr>
            <a:spLocks noChangeArrowheads="1"/>
          </p:cNvSpPr>
          <p:nvPr/>
        </p:nvSpPr>
        <p:spPr bwMode="auto">
          <a:xfrm>
            <a:off x="5715000" y="6629400"/>
            <a:ext cx="3124200" cy="214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p>
            <a:pPr marL="342900" marR="0" lvl="0" indent="-342900" algn="r" defTabSz="914400" rtl="0" eaLnBrk="1" fontAlgn="base" latinLnBrk="0" hangingPunct="1">
              <a:lnSpc>
                <a:spcPct val="100000"/>
              </a:lnSpc>
              <a:spcBef>
                <a:spcPct val="20000"/>
              </a:spcBef>
              <a:spcAft>
                <a:spcPct val="0"/>
              </a:spcAft>
              <a:buClr>
                <a:srgbClr val="66CCFF"/>
              </a:buClr>
              <a:buSzPct val="65000"/>
              <a:buFont typeface="Wingdings" pitchFamily="2" charset="2"/>
              <a:buNone/>
              <a:tabLst/>
              <a:defRPr/>
            </a:pPr>
            <a:r>
              <a:rPr kumimoji="0" lang="en-US" sz="800" b="1" i="0" u="none" strike="noStrike" kern="1200" cap="none" spc="0" normalizeH="0" baseline="0" noProof="0" dirty="0">
                <a:ln>
                  <a:noFill/>
                </a:ln>
                <a:solidFill>
                  <a:srgbClr val="FFFFFF"/>
                </a:solidFill>
                <a:effectLst/>
                <a:uLnTx/>
                <a:uFillTx/>
                <a:latin typeface="Verdana" pitchFamily="34" charset="0"/>
                <a:ea typeface="+mn-ea"/>
                <a:cs typeface="+mn-cs"/>
              </a:rPr>
              <a:t>Copyright © 2024 </a:t>
            </a:r>
            <a:r>
              <a:rPr kumimoji="0" lang="en-US" sz="800" b="1" i="0" u="none" strike="noStrike" kern="1200" cap="none" spc="0" normalizeH="0" baseline="0" noProof="0" dirty="0" err="1">
                <a:ln>
                  <a:noFill/>
                </a:ln>
                <a:solidFill>
                  <a:srgbClr val="FFFFFF"/>
                </a:solidFill>
                <a:effectLst/>
                <a:uLnTx/>
                <a:uFillTx/>
                <a:latin typeface="Verdana" pitchFamily="34" charset="0"/>
                <a:ea typeface="+mn-ea"/>
                <a:cs typeface="+mn-cs"/>
              </a:rPr>
              <a:t>SlideSpark</a:t>
            </a:r>
            <a:r>
              <a:rPr kumimoji="0" lang="en-US" sz="800" b="1" i="0" u="none" strike="noStrike" kern="1200" cap="none" spc="0" normalizeH="0" baseline="0" noProof="0" dirty="0">
                <a:ln>
                  <a:noFill/>
                </a:ln>
                <a:solidFill>
                  <a:srgbClr val="FFFFFF"/>
                </a:solidFill>
                <a:effectLst/>
                <a:uLnTx/>
                <a:uFillTx/>
                <a:latin typeface="Verdana" pitchFamily="34" charset="0"/>
                <a:ea typeface="+mn-ea"/>
                <a:cs typeface="+mn-cs"/>
              </a:rPr>
              <a:t> .LLC</a:t>
            </a:r>
          </a:p>
        </p:txBody>
      </p:sp>
      <p:pic>
        <p:nvPicPr>
          <p:cNvPr id="5" name="Picture 5" descr="screensho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0" y="1219200"/>
            <a:ext cx="8077200" cy="5372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ounded Rectangle 1"/>
          <p:cNvSpPr/>
          <p:nvPr/>
        </p:nvSpPr>
        <p:spPr bwMode="auto">
          <a:xfrm>
            <a:off x="5645888" y="228600"/>
            <a:ext cx="2050312" cy="457200"/>
          </a:xfrm>
          <a:prstGeom prst="roundRect">
            <a:avLst/>
          </a:prstGeom>
          <a:solidFill>
            <a:schemeClr val="bg1">
              <a:lumMod val="85000"/>
              <a:lumOff val="15000"/>
            </a:schemeClr>
          </a:solidFill>
          <a:ln w="28575" cap="flat" cmpd="sng" algn="ctr">
            <a:solidFill>
              <a:schemeClr val="tx1"/>
            </a:solidFill>
            <a:prstDash val="solid"/>
            <a:round/>
            <a:headEnd type="none" w="med" len="med"/>
            <a:tailEnd type="none" w="med" len="med"/>
          </a:ln>
          <a:effectLst>
            <a:glow rad="127000">
              <a:srgbClr val="FF00FF"/>
            </a:glow>
          </a:effectLst>
        </p:spPr>
        <p:txBody>
          <a:bodyPr vert="horz" wrap="square" lIns="91440" tIns="45720" rIns="91440" bIns="45720" numCol="1" rtlCol="0" anchor="t" anchorCtr="0" compatLnSpc="1">
            <a:prstTxWarp prst="textNoShape">
              <a:avLst/>
            </a:prstTxWarp>
          </a:bodyPr>
          <a:lstStyle/>
          <a:p>
            <a:pPr marL="342900" marR="0" lvl="0" indent="-342900" algn="l" defTabSz="914400" rtl="0" eaLnBrk="1" fontAlgn="base" latinLnBrk="0" hangingPunct="1">
              <a:lnSpc>
                <a:spcPct val="100000"/>
              </a:lnSpc>
              <a:spcBef>
                <a:spcPct val="20000"/>
              </a:spcBef>
              <a:spcAft>
                <a:spcPct val="0"/>
              </a:spcAft>
              <a:buClr>
                <a:srgbClr val="66CCFF"/>
              </a:buClr>
              <a:buSzPct val="65000"/>
              <a:buFont typeface="Wingdings" pitchFamily="2" charset="2"/>
              <a:buChar char="n"/>
              <a:tabLst/>
              <a:defRPr/>
            </a:pPr>
            <a:endParaRPr kumimoji="0" lang="en-US" sz="9600" b="0" i="0" u="none" strike="noStrike" kern="1200" cap="none" spc="0" normalizeH="0" baseline="0" noProof="0">
              <a:ln>
                <a:noFill/>
              </a:ln>
              <a:solidFill>
                <a:srgbClr val="FFFFFF"/>
              </a:solidFill>
              <a:effectLst>
                <a:outerShdw blurRad="38100" dist="38100" dir="2700000" algn="tl">
                  <a:srgbClr val="000000">
                    <a:alpha val="43137"/>
                  </a:srgbClr>
                </a:outerShdw>
              </a:effectLst>
              <a:uLnTx/>
              <a:uFillTx/>
              <a:latin typeface="Tahoma" pitchFamily="34" charset="0"/>
              <a:ea typeface="+mn-ea"/>
              <a:cs typeface="+mn-cs"/>
            </a:endParaRPr>
          </a:p>
        </p:txBody>
      </p:sp>
      <p:sp>
        <p:nvSpPr>
          <p:cNvPr id="3" name="Rectangle 2"/>
          <p:cNvSpPr/>
          <p:nvPr/>
        </p:nvSpPr>
        <p:spPr>
          <a:xfrm>
            <a:off x="228600" y="1219200"/>
            <a:ext cx="1752404" cy="1569660"/>
          </a:xfrm>
          <a:prstGeom prst="rect">
            <a:avLst/>
          </a:prstGeom>
          <a:noFill/>
        </p:spPr>
        <p:txBody>
          <a:bodyPr wrap="none" lIns="91440" tIns="45720" rIns="91440" bIns="45720">
            <a:spAutoFit/>
          </a:bodyPr>
          <a:lstStyle/>
          <a:p>
            <a:pPr marL="0" marR="0" lvl="0" indent="0" algn="ctr" defTabSz="914400" rtl="0" eaLnBrk="1" fontAlgn="base" latinLnBrk="0" hangingPunct="1">
              <a:lnSpc>
                <a:spcPct val="100000"/>
              </a:lnSpc>
              <a:spcBef>
                <a:spcPct val="20000"/>
              </a:spcBef>
              <a:spcAft>
                <a:spcPct val="0"/>
              </a:spcAft>
              <a:buClr>
                <a:srgbClr val="66CCFF"/>
              </a:buClr>
              <a:buSzPct val="65000"/>
              <a:buFont typeface="Wingdings" pitchFamily="2" charset="2"/>
              <a:buNone/>
              <a:tabLst/>
              <a:defRPr/>
            </a:pPr>
            <a:r>
              <a:rPr kumimoji="0" lang="en-US" sz="9600" b="1" i="0" u="none" strike="noStrike" kern="1200" cap="none" spc="0" normalizeH="0" baseline="0" noProof="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uLnTx/>
                <a:uFillTx/>
                <a:latin typeface="Tahoma" pitchFamily="34" charset="0"/>
                <a:ea typeface="+mn-ea"/>
                <a:cs typeface="+mn-cs"/>
              </a:rPr>
              <a:t>13</a:t>
            </a:r>
          </a:p>
        </p:txBody>
      </p:sp>
    </p:spTree>
    <p:extLst>
      <p:ext uri="{BB962C8B-B14F-4D97-AF65-F5344CB8AC3E}">
        <p14:creationId xmlns:p14="http://schemas.microsoft.com/office/powerpoint/2010/main" val="3155776142"/>
      </p:ext>
    </p:extLst>
  </p:cSld>
  <p:clrMapOvr>
    <a:masterClrMapping/>
  </p:clrMapOvr>
</p:sld>
</file>

<file path=ppt/slides/slide1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9747" name="Rectangle 3"/>
          <p:cNvSpPr>
            <a:spLocks noGrp="1" noChangeArrowheads="1"/>
          </p:cNvSpPr>
          <p:nvPr>
            <p:ph type="body" idx="4294967295"/>
          </p:nvPr>
        </p:nvSpPr>
        <p:spPr>
          <a:xfrm>
            <a:off x="228600" y="152400"/>
            <a:ext cx="8686800" cy="5943600"/>
          </a:xfrm>
        </p:spPr>
        <p:txBody>
          <a:bodyPr/>
          <a:lstStyle/>
          <a:p>
            <a:pPr eaLnBrk="1" hangingPunct="1"/>
            <a:r>
              <a:rPr lang="en-US" dirty="0"/>
              <a:t>Genetics deals heavily with </a:t>
            </a:r>
            <a:r>
              <a:rPr lang="en-US" dirty="0">
                <a:solidFill>
                  <a:srgbClr val="FF00FF"/>
                </a:solidFill>
              </a:rPr>
              <a:t>probability</a:t>
            </a:r>
            <a:r>
              <a:rPr lang="en-US" dirty="0"/>
              <a:t>,</a:t>
            </a:r>
            <a:r>
              <a:rPr lang="en-US" dirty="0">
                <a:solidFill>
                  <a:srgbClr val="FF00FF"/>
                </a:solidFill>
              </a:rPr>
              <a:t> </a:t>
            </a:r>
            <a:r>
              <a:rPr lang="en-US" dirty="0"/>
              <a:t>or the likelihood that a particular event will occur.</a:t>
            </a:r>
          </a:p>
        </p:txBody>
      </p:sp>
      <p:sp>
        <p:nvSpPr>
          <p:cNvPr id="799749" name="Rectangle 9"/>
          <p:cNvSpPr>
            <a:spLocks noChangeArrowheads="1"/>
          </p:cNvSpPr>
          <p:nvPr/>
        </p:nvSpPr>
        <p:spPr bwMode="auto">
          <a:xfrm>
            <a:off x="5715000" y="6629400"/>
            <a:ext cx="3124200" cy="214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p>
            <a:pPr marL="342900" marR="0" lvl="0" indent="-342900" algn="r" defTabSz="914400" rtl="0" eaLnBrk="1" fontAlgn="base" latinLnBrk="0" hangingPunct="1">
              <a:lnSpc>
                <a:spcPct val="100000"/>
              </a:lnSpc>
              <a:spcBef>
                <a:spcPct val="20000"/>
              </a:spcBef>
              <a:spcAft>
                <a:spcPct val="0"/>
              </a:spcAft>
              <a:buClr>
                <a:srgbClr val="66CCFF"/>
              </a:buClr>
              <a:buSzPct val="65000"/>
              <a:buFont typeface="Wingdings" pitchFamily="2" charset="2"/>
              <a:buNone/>
              <a:tabLst/>
              <a:defRPr/>
            </a:pPr>
            <a:r>
              <a:rPr kumimoji="0" lang="en-US" sz="800" b="1" i="0" u="none" strike="noStrike" kern="1200" cap="none" spc="0" normalizeH="0" baseline="0" noProof="0" dirty="0">
                <a:ln>
                  <a:noFill/>
                </a:ln>
                <a:solidFill>
                  <a:srgbClr val="FFFFFF"/>
                </a:solidFill>
                <a:effectLst/>
                <a:uLnTx/>
                <a:uFillTx/>
                <a:latin typeface="Verdana" pitchFamily="34" charset="0"/>
                <a:ea typeface="+mn-ea"/>
                <a:cs typeface="+mn-cs"/>
              </a:rPr>
              <a:t>Copyright © 2024 </a:t>
            </a:r>
            <a:r>
              <a:rPr kumimoji="0" lang="en-US" sz="800" b="1" i="0" u="none" strike="noStrike" kern="1200" cap="none" spc="0" normalizeH="0" baseline="0" noProof="0" dirty="0" err="1">
                <a:ln>
                  <a:noFill/>
                </a:ln>
                <a:solidFill>
                  <a:srgbClr val="FFFFFF"/>
                </a:solidFill>
                <a:effectLst/>
                <a:uLnTx/>
                <a:uFillTx/>
                <a:latin typeface="Verdana" pitchFamily="34" charset="0"/>
                <a:ea typeface="+mn-ea"/>
                <a:cs typeface="+mn-cs"/>
              </a:rPr>
              <a:t>SlideSpark</a:t>
            </a:r>
            <a:r>
              <a:rPr kumimoji="0" lang="en-US" sz="800" b="1" i="0" u="none" strike="noStrike" kern="1200" cap="none" spc="0" normalizeH="0" baseline="0" noProof="0" dirty="0">
                <a:ln>
                  <a:noFill/>
                </a:ln>
                <a:solidFill>
                  <a:srgbClr val="FFFFFF"/>
                </a:solidFill>
                <a:effectLst/>
                <a:uLnTx/>
                <a:uFillTx/>
                <a:latin typeface="Verdana" pitchFamily="34" charset="0"/>
                <a:ea typeface="+mn-ea"/>
                <a:cs typeface="+mn-cs"/>
              </a:rPr>
              <a:t> .LLC</a:t>
            </a:r>
          </a:p>
        </p:txBody>
      </p:sp>
      <p:pic>
        <p:nvPicPr>
          <p:cNvPr id="5" name="Picture 5" descr="screensho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0" y="1219200"/>
            <a:ext cx="8077200" cy="5372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Rectangle 2"/>
          <p:cNvSpPr/>
          <p:nvPr/>
        </p:nvSpPr>
        <p:spPr>
          <a:xfrm>
            <a:off x="228600" y="1219200"/>
            <a:ext cx="1752404" cy="1569660"/>
          </a:xfrm>
          <a:prstGeom prst="rect">
            <a:avLst/>
          </a:prstGeom>
          <a:noFill/>
        </p:spPr>
        <p:txBody>
          <a:bodyPr wrap="none" lIns="91440" tIns="45720" rIns="91440" bIns="45720">
            <a:spAutoFit/>
          </a:bodyPr>
          <a:lstStyle/>
          <a:p>
            <a:pPr marL="0" marR="0" lvl="0" indent="0" algn="ctr" defTabSz="914400" rtl="0" eaLnBrk="1" fontAlgn="base" latinLnBrk="0" hangingPunct="1">
              <a:lnSpc>
                <a:spcPct val="100000"/>
              </a:lnSpc>
              <a:spcBef>
                <a:spcPct val="20000"/>
              </a:spcBef>
              <a:spcAft>
                <a:spcPct val="0"/>
              </a:spcAft>
              <a:buClr>
                <a:srgbClr val="66CCFF"/>
              </a:buClr>
              <a:buSzPct val="65000"/>
              <a:buFont typeface="Wingdings" pitchFamily="2" charset="2"/>
              <a:buNone/>
              <a:tabLst/>
              <a:defRPr/>
            </a:pPr>
            <a:r>
              <a:rPr kumimoji="0" lang="en-US" sz="9600" b="1" i="0" u="none" strike="noStrike" kern="1200" cap="none" spc="0" normalizeH="0" baseline="0" noProof="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uLnTx/>
                <a:uFillTx/>
                <a:latin typeface="Tahoma" pitchFamily="34" charset="0"/>
                <a:ea typeface="+mn-ea"/>
                <a:cs typeface="+mn-cs"/>
              </a:rPr>
              <a:t>13</a:t>
            </a:r>
          </a:p>
        </p:txBody>
      </p:sp>
    </p:spTree>
    <p:extLst>
      <p:ext uri="{BB962C8B-B14F-4D97-AF65-F5344CB8AC3E}">
        <p14:creationId xmlns:p14="http://schemas.microsoft.com/office/powerpoint/2010/main" val="1127880736"/>
      </p:ext>
    </p:extLst>
  </p:cSld>
  <p:clrMapOvr>
    <a:masterClrMapping/>
  </p:clrMapOvr>
</p:sld>
</file>

<file path=ppt/slides/slide1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9747" name="Rectangle 3"/>
          <p:cNvSpPr>
            <a:spLocks noGrp="1" noChangeArrowheads="1"/>
          </p:cNvSpPr>
          <p:nvPr>
            <p:ph type="body" idx="4294967295"/>
          </p:nvPr>
        </p:nvSpPr>
        <p:spPr>
          <a:xfrm>
            <a:off x="228600" y="152400"/>
            <a:ext cx="8686800" cy="5943600"/>
          </a:xfrm>
        </p:spPr>
        <p:txBody>
          <a:bodyPr/>
          <a:lstStyle/>
          <a:p>
            <a:pPr eaLnBrk="1" hangingPunct="1"/>
            <a:r>
              <a:rPr lang="en-US" dirty="0"/>
              <a:t>The letters below represent…</a:t>
            </a:r>
          </a:p>
          <a:p>
            <a:pPr lvl="1" eaLnBrk="1" hangingPunct="1"/>
            <a:r>
              <a:rPr lang="en-US" dirty="0">
                <a:solidFill>
                  <a:srgbClr val="92D050"/>
                </a:solidFill>
              </a:rPr>
              <a:t>A.) </a:t>
            </a:r>
            <a:r>
              <a:rPr lang="en-US" dirty="0">
                <a:solidFill>
                  <a:schemeClr val="bg1"/>
                </a:solidFill>
              </a:rPr>
              <a:t>Both are Heterozygous Dominant</a:t>
            </a:r>
          </a:p>
          <a:p>
            <a:pPr lvl="1" eaLnBrk="1" hangingPunct="1"/>
            <a:r>
              <a:rPr lang="en-US" dirty="0">
                <a:solidFill>
                  <a:srgbClr val="FFCC99"/>
                </a:solidFill>
              </a:rPr>
              <a:t>B.) </a:t>
            </a:r>
            <a:r>
              <a:rPr lang="en-US" dirty="0">
                <a:solidFill>
                  <a:schemeClr val="bg1"/>
                </a:solidFill>
              </a:rPr>
              <a:t>Homozygous recessive and Homozygous Dominant</a:t>
            </a:r>
          </a:p>
          <a:p>
            <a:pPr lvl="1" eaLnBrk="1" hangingPunct="1"/>
            <a:r>
              <a:rPr lang="en-US" dirty="0">
                <a:solidFill>
                  <a:srgbClr val="FF00FF"/>
                </a:solidFill>
              </a:rPr>
              <a:t>C.) </a:t>
            </a:r>
            <a:r>
              <a:rPr lang="en-US" dirty="0">
                <a:solidFill>
                  <a:schemeClr val="bg1"/>
                </a:solidFill>
              </a:rPr>
              <a:t>Heterozygous and Heterozygous</a:t>
            </a:r>
          </a:p>
          <a:p>
            <a:pPr lvl="1" eaLnBrk="1" hangingPunct="1"/>
            <a:r>
              <a:rPr lang="en-US" dirty="0">
                <a:solidFill>
                  <a:srgbClr val="00B0F0"/>
                </a:solidFill>
              </a:rPr>
              <a:t>D.) </a:t>
            </a:r>
            <a:r>
              <a:rPr lang="en-US" dirty="0">
                <a:solidFill>
                  <a:schemeClr val="bg1"/>
                </a:solidFill>
              </a:rPr>
              <a:t>Both are Heterozygous Recessive</a:t>
            </a:r>
          </a:p>
          <a:p>
            <a:pPr lvl="1" eaLnBrk="1" hangingPunct="1"/>
            <a:r>
              <a:rPr lang="en-US" dirty="0">
                <a:solidFill>
                  <a:srgbClr val="CC99FF"/>
                </a:solidFill>
              </a:rPr>
              <a:t>E.) </a:t>
            </a:r>
            <a:r>
              <a:rPr lang="en-US" dirty="0">
                <a:solidFill>
                  <a:schemeClr val="bg1"/>
                </a:solidFill>
              </a:rPr>
              <a:t>Homozygous Dominant and Heterozygous</a:t>
            </a:r>
          </a:p>
        </p:txBody>
      </p:sp>
      <p:sp>
        <p:nvSpPr>
          <p:cNvPr id="799749" name="Rectangle 9"/>
          <p:cNvSpPr>
            <a:spLocks noChangeArrowheads="1"/>
          </p:cNvSpPr>
          <p:nvPr/>
        </p:nvSpPr>
        <p:spPr bwMode="auto">
          <a:xfrm>
            <a:off x="5715000" y="6629400"/>
            <a:ext cx="3124200" cy="214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p>
            <a:pPr marL="342900" marR="0" lvl="0" indent="-342900" algn="r" defTabSz="914400" rtl="0" eaLnBrk="1" fontAlgn="base" latinLnBrk="0" hangingPunct="1">
              <a:lnSpc>
                <a:spcPct val="100000"/>
              </a:lnSpc>
              <a:spcBef>
                <a:spcPct val="20000"/>
              </a:spcBef>
              <a:spcAft>
                <a:spcPct val="0"/>
              </a:spcAft>
              <a:buClr>
                <a:srgbClr val="66CCFF"/>
              </a:buClr>
              <a:buSzPct val="65000"/>
              <a:buFont typeface="Wingdings" pitchFamily="2" charset="2"/>
              <a:buNone/>
              <a:tabLst/>
              <a:defRPr/>
            </a:pPr>
            <a:r>
              <a:rPr kumimoji="0" lang="en-US" sz="800" b="1" i="0" u="none" strike="noStrike" kern="1200" cap="none" spc="0" normalizeH="0" baseline="0" noProof="0" dirty="0">
                <a:ln>
                  <a:noFill/>
                </a:ln>
                <a:solidFill>
                  <a:srgbClr val="FFFFFF"/>
                </a:solidFill>
                <a:effectLst/>
                <a:uLnTx/>
                <a:uFillTx/>
                <a:latin typeface="Verdana" pitchFamily="34" charset="0"/>
                <a:ea typeface="+mn-ea"/>
                <a:cs typeface="+mn-cs"/>
              </a:rPr>
              <a:t>Copyright © 2024 </a:t>
            </a:r>
            <a:r>
              <a:rPr kumimoji="0" lang="en-US" sz="800" b="1" i="0" u="none" strike="noStrike" kern="1200" cap="none" spc="0" normalizeH="0" baseline="0" noProof="0" dirty="0" err="1">
                <a:ln>
                  <a:noFill/>
                </a:ln>
                <a:solidFill>
                  <a:srgbClr val="FFFFFF"/>
                </a:solidFill>
                <a:effectLst/>
                <a:uLnTx/>
                <a:uFillTx/>
                <a:latin typeface="Verdana" pitchFamily="34" charset="0"/>
                <a:ea typeface="+mn-ea"/>
                <a:cs typeface="+mn-cs"/>
              </a:rPr>
              <a:t>SlideSpark</a:t>
            </a:r>
            <a:r>
              <a:rPr kumimoji="0" lang="en-US" sz="800" b="1" i="0" u="none" strike="noStrike" kern="1200" cap="none" spc="0" normalizeH="0" baseline="0" noProof="0" dirty="0">
                <a:ln>
                  <a:noFill/>
                </a:ln>
                <a:solidFill>
                  <a:srgbClr val="FFFFFF"/>
                </a:solidFill>
                <a:effectLst/>
                <a:uLnTx/>
                <a:uFillTx/>
                <a:latin typeface="Verdana" pitchFamily="34" charset="0"/>
                <a:ea typeface="+mn-ea"/>
                <a:cs typeface="+mn-cs"/>
              </a:rPr>
              <a:t> .LLC</a:t>
            </a:r>
          </a:p>
        </p:txBody>
      </p:sp>
      <p:sp>
        <p:nvSpPr>
          <p:cNvPr id="2" name="Rectangle 1"/>
          <p:cNvSpPr/>
          <p:nvPr/>
        </p:nvSpPr>
        <p:spPr>
          <a:xfrm>
            <a:off x="1219200" y="3276600"/>
            <a:ext cx="6979796" cy="3170099"/>
          </a:xfrm>
          <a:prstGeom prst="rect">
            <a:avLst/>
          </a:prstGeom>
          <a:noFill/>
        </p:spPr>
        <p:txBody>
          <a:bodyPr wrap="none" lIns="91440" tIns="45720" rIns="91440" bIns="45720">
            <a:spAutoFit/>
          </a:bodyPr>
          <a:lstStyle/>
          <a:p>
            <a:pPr marL="0" marR="0" lvl="0" indent="0" algn="ctr" defTabSz="914400" rtl="0" eaLnBrk="1" fontAlgn="base" latinLnBrk="0" hangingPunct="1">
              <a:lnSpc>
                <a:spcPct val="100000"/>
              </a:lnSpc>
              <a:spcBef>
                <a:spcPct val="20000"/>
              </a:spcBef>
              <a:spcAft>
                <a:spcPct val="0"/>
              </a:spcAft>
              <a:buClr>
                <a:srgbClr val="66CCFF"/>
              </a:buClr>
              <a:buSzPct val="65000"/>
              <a:buFont typeface="Wingdings" pitchFamily="2" charset="2"/>
              <a:buNone/>
              <a:tabLst/>
              <a:defRPr/>
            </a:pPr>
            <a:r>
              <a:rPr kumimoji="0" lang="en-US" sz="20000" b="1" i="0" u="none" strike="noStrike" kern="1200" cap="none" spc="0" normalizeH="0" baseline="0" noProof="0" dirty="0" err="1">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uLnTx/>
                <a:uFillTx/>
                <a:latin typeface="Tahoma" pitchFamily="34" charset="0"/>
                <a:ea typeface="+mn-ea"/>
                <a:cs typeface="+mn-cs"/>
              </a:rPr>
              <a:t>ZZHh</a:t>
            </a:r>
            <a:endParaRPr kumimoji="0" lang="en-US" sz="20000" b="1" i="0" u="none" strike="noStrike" kern="1200" cap="none" spc="0" normalizeH="0" baseline="0" noProof="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uLnTx/>
              <a:uFillTx/>
              <a:latin typeface="Tahoma" pitchFamily="34" charset="0"/>
              <a:ea typeface="+mn-ea"/>
              <a:cs typeface="+mn-cs"/>
            </a:endParaRPr>
          </a:p>
        </p:txBody>
      </p:sp>
      <p:sp>
        <p:nvSpPr>
          <p:cNvPr id="4" name="Rectangle 3"/>
          <p:cNvSpPr/>
          <p:nvPr/>
        </p:nvSpPr>
        <p:spPr>
          <a:xfrm>
            <a:off x="8070594" y="-9781"/>
            <a:ext cx="1066318" cy="923330"/>
          </a:xfrm>
          <a:prstGeom prst="rect">
            <a:avLst/>
          </a:prstGeom>
          <a:noFill/>
        </p:spPr>
        <p:txBody>
          <a:bodyPr wrap="none" lIns="91440" tIns="45720" rIns="91440" bIns="45720">
            <a:spAutoFit/>
          </a:bodyPr>
          <a:lstStyle/>
          <a:p>
            <a:pPr marL="0" marR="0" lvl="0" indent="0" algn="ctr" defTabSz="914400" rtl="0" eaLnBrk="1" fontAlgn="base" latinLnBrk="0" hangingPunct="1">
              <a:lnSpc>
                <a:spcPct val="100000"/>
              </a:lnSpc>
              <a:spcBef>
                <a:spcPct val="20000"/>
              </a:spcBef>
              <a:spcAft>
                <a:spcPct val="0"/>
              </a:spcAft>
              <a:buClr>
                <a:srgbClr val="66CCFF"/>
              </a:buClr>
              <a:buSzPct val="65000"/>
              <a:buFont typeface="Wingdings" pitchFamily="2" charset="2"/>
              <a:buNone/>
              <a:tabLst/>
              <a:defRPr/>
            </a:pPr>
            <a:r>
              <a:rPr kumimoji="0" lang="en-US" sz="5400" b="1" i="0" u="none" strike="noStrike" kern="1200" cap="none" spc="0" normalizeH="0" baseline="0" noProof="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uLnTx/>
                <a:uFillTx/>
                <a:latin typeface="Tahoma" pitchFamily="34" charset="0"/>
                <a:ea typeface="+mn-ea"/>
                <a:cs typeface="+mn-cs"/>
              </a:rPr>
              <a:t>14</a:t>
            </a:r>
          </a:p>
        </p:txBody>
      </p:sp>
    </p:spTree>
    <p:extLst>
      <p:ext uri="{BB962C8B-B14F-4D97-AF65-F5344CB8AC3E}">
        <p14:creationId xmlns:p14="http://schemas.microsoft.com/office/powerpoint/2010/main" val="372962963"/>
      </p:ext>
    </p:extLst>
  </p:cSld>
  <p:clrMapOvr>
    <a:masterClrMapping/>
  </p:clrMapOvr>
</p:sld>
</file>

<file path=ppt/slides/slide1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9747" name="Rectangle 3"/>
          <p:cNvSpPr>
            <a:spLocks noGrp="1" noChangeArrowheads="1"/>
          </p:cNvSpPr>
          <p:nvPr>
            <p:ph type="body" idx="4294967295"/>
          </p:nvPr>
        </p:nvSpPr>
        <p:spPr>
          <a:xfrm>
            <a:off x="228600" y="152400"/>
            <a:ext cx="8686800" cy="5943600"/>
          </a:xfrm>
        </p:spPr>
        <p:txBody>
          <a:bodyPr/>
          <a:lstStyle/>
          <a:p>
            <a:pPr eaLnBrk="1" hangingPunct="1"/>
            <a:r>
              <a:rPr lang="en-US" dirty="0"/>
              <a:t>The letters below represent…</a:t>
            </a:r>
          </a:p>
          <a:p>
            <a:pPr lvl="1" eaLnBrk="1" hangingPunct="1"/>
            <a:r>
              <a:rPr lang="en-US" dirty="0">
                <a:solidFill>
                  <a:srgbClr val="92D050"/>
                </a:solidFill>
              </a:rPr>
              <a:t>A.) Both are Heterozygous Dominant</a:t>
            </a:r>
          </a:p>
          <a:p>
            <a:pPr lvl="1" eaLnBrk="1" hangingPunct="1"/>
            <a:r>
              <a:rPr lang="en-US" dirty="0">
                <a:solidFill>
                  <a:srgbClr val="FFCC99"/>
                </a:solidFill>
              </a:rPr>
              <a:t>B.) </a:t>
            </a:r>
            <a:r>
              <a:rPr lang="en-US" dirty="0">
                <a:solidFill>
                  <a:schemeClr val="bg1"/>
                </a:solidFill>
              </a:rPr>
              <a:t>Homozygous recessive and Homozygous Dominant</a:t>
            </a:r>
          </a:p>
          <a:p>
            <a:pPr lvl="1" eaLnBrk="1" hangingPunct="1"/>
            <a:r>
              <a:rPr lang="en-US" dirty="0">
                <a:solidFill>
                  <a:srgbClr val="FF00FF"/>
                </a:solidFill>
              </a:rPr>
              <a:t>C.) </a:t>
            </a:r>
            <a:r>
              <a:rPr lang="en-US" dirty="0">
                <a:solidFill>
                  <a:schemeClr val="bg1"/>
                </a:solidFill>
              </a:rPr>
              <a:t>Heterozygous and Heterozygous</a:t>
            </a:r>
          </a:p>
          <a:p>
            <a:pPr lvl="1" eaLnBrk="1" hangingPunct="1"/>
            <a:r>
              <a:rPr lang="en-US" dirty="0">
                <a:solidFill>
                  <a:srgbClr val="00B0F0"/>
                </a:solidFill>
              </a:rPr>
              <a:t>D.) </a:t>
            </a:r>
            <a:r>
              <a:rPr lang="en-US" dirty="0">
                <a:solidFill>
                  <a:schemeClr val="bg1"/>
                </a:solidFill>
              </a:rPr>
              <a:t>Both are Heterozygous Recessive</a:t>
            </a:r>
          </a:p>
          <a:p>
            <a:pPr lvl="1" eaLnBrk="1" hangingPunct="1"/>
            <a:r>
              <a:rPr lang="en-US" dirty="0">
                <a:solidFill>
                  <a:srgbClr val="CC99FF"/>
                </a:solidFill>
              </a:rPr>
              <a:t>E.) </a:t>
            </a:r>
            <a:r>
              <a:rPr lang="en-US" dirty="0">
                <a:solidFill>
                  <a:schemeClr val="bg1"/>
                </a:solidFill>
              </a:rPr>
              <a:t>Homozygous Dominant and Heterozygous</a:t>
            </a:r>
          </a:p>
        </p:txBody>
      </p:sp>
      <p:sp>
        <p:nvSpPr>
          <p:cNvPr id="799749" name="Rectangle 9"/>
          <p:cNvSpPr>
            <a:spLocks noChangeArrowheads="1"/>
          </p:cNvSpPr>
          <p:nvPr/>
        </p:nvSpPr>
        <p:spPr bwMode="auto">
          <a:xfrm>
            <a:off x="5715000" y="6629400"/>
            <a:ext cx="3124200" cy="214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p>
            <a:pPr marL="342900" marR="0" lvl="0" indent="-342900" algn="r" defTabSz="914400" rtl="0" eaLnBrk="1" fontAlgn="base" latinLnBrk="0" hangingPunct="1">
              <a:lnSpc>
                <a:spcPct val="100000"/>
              </a:lnSpc>
              <a:spcBef>
                <a:spcPct val="20000"/>
              </a:spcBef>
              <a:spcAft>
                <a:spcPct val="0"/>
              </a:spcAft>
              <a:buClr>
                <a:srgbClr val="66CCFF"/>
              </a:buClr>
              <a:buSzPct val="65000"/>
              <a:buFont typeface="Wingdings" pitchFamily="2" charset="2"/>
              <a:buNone/>
              <a:tabLst/>
              <a:defRPr/>
            </a:pPr>
            <a:r>
              <a:rPr kumimoji="0" lang="en-US" sz="800" b="1" i="0" u="none" strike="noStrike" kern="1200" cap="none" spc="0" normalizeH="0" baseline="0" noProof="0" dirty="0">
                <a:ln>
                  <a:noFill/>
                </a:ln>
                <a:solidFill>
                  <a:srgbClr val="FFFFFF"/>
                </a:solidFill>
                <a:effectLst/>
                <a:uLnTx/>
                <a:uFillTx/>
                <a:latin typeface="Verdana" pitchFamily="34" charset="0"/>
                <a:ea typeface="+mn-ea"/>
                <a:cs typeface="+mn-cs"/>
              </a:rPr>
              <a:t>Copyright © 2024 </a:t>
            </a:r>
            <a:r>
              <a:rPr kumimoji="0" lang="en-US" sz="800" b="1" i="0" u="none" strike="noStrike" kern="1200" cap="none" spc="0" normalizeH="0" baseline="0" noProof="0" dirty="0" err="1">
                <a:ln>
                  <a:noFill/>
                </a:ln>
                <a:solidFill>
                  <a:srgbClr val="FFFFFF"/>
                </a:solidFill>
                <a:effectLst/>
                <a:uLnTx/>
                <a:uFillTx/>
                <a:latin typeface="Verdana" pitchFamily="34" charset="0"/>
                <a:ea typeface="+mn-ea"/>
                <a:cs typeface="+mn-cs"/>
              </a:rPr>
              <a:t>SlideSpark</a:t>
            </a:r>
            <a:r>
              <a:rPr kumimoji="0" lang="en-US" sz="800" b="1" i="0" u="none" strike="noStrike" kern="1200" cap="none" spc="0" normalizeH="0" baseline="0" noProof="0" dirty="0">
                <a:ln>
                  <a:noFill/>
                </a:ln>
                <a:solidFill>
                  <a:srgbClr val="FFFFFF"/>
                </a:solidFill>
                <a:effectLst/>
                <a:uLnTx/>
                <a:uFillTx/>
                <a:latin typeface="Verdana" pitchFamily="34" charset="0"/>
                <a:ea typeface="+mn-ea"/>
                <a:cs typeface="+mn-cs"/>
              </a:rPr>
              <a:t> .LLC</a:t>
            </a:r>
          </a:p>
        </p:txBody>
      </p:sp>
      <p:sp>
        <p:nvSpPr>
          <p:cNvPr id="2" name="Rectangle 1"/>
          <p:cNvSpPr/>
          <p:nvPr/>
        </p:nvSpPr>
        <p:spPr>
          <a:xfrm>
            <a:off x="1219200" y="3276600"/>
            <a:ext cx="6979796" cy="3170099"/>
          </a:xfrm>
          <a:prstGeom prst="rect">
            <a:avLst/>
          </a:prstGeom>
          <a:noFill/>
        </p:spPr>
        <p:txBody>
          <a:bodyPr wrap="none" lIns="91440" tIns="45720" rIns="91440" bIns="45720">
            <a:spAutoFit/>
          </a:bodyPr>
          <a:lstStyle/>
          <a:p>
            <a:pPr marL="0" marR="0" lvl="0" indent="0" algn="ctr" defTabSz="914400" rtl="0" eaLnBrk="1" fontAlgn="base" latinLnBrk="0" hangingPunct="1">
              <a:lnSpc>
                <a:spcPct val="100000"/>
              </a:lnSpc>
              <a:spcBef>
                <a:spcPct val="20000"/>
              </a:spcBef>
              <a:spcAft>
                <a:spcPct val="0"/>
              </a:spcAft>
              <a:buClr>
                <a:srgbClr val="66CCFF"/>
              </a:buClr>
              <a:buSzPct val="65000"/>
              <a:buFont typeface="Wingdings" pitchFamily="2" charset="2"/>
              <a:buNone/>
              <a:tabLst/>
              <a:defRPr/>
            </a:pPr>
            <a:r>
              <a:rPr kumimoji="0" lang="en-US" sz="20000" b="1" i="0" u="none" strike="noStrike" kern="1200" cap="none" spc="0" normalizeH="0" baseline="0" noProof="0" dirty="0" err="1">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uLnTx/>
                <a:uFillTx/>
                <a:latin typeface="Tahoma" pitchFamily="34" charset="0"/>
                <a:ea typeface="+mn-ea"/>
                <a:cs typeface="+mn-cs"/>
              </a:rPr>
              <a:t>ZZHh</a:t>
            </a:r>
            <a:endParaRPr kumimoji="0" lang="en-US" sz="20000" b="1" i="0" u="none" strike="noStrike" kern="1200" cap="none" spc="0" normalizeH="0" baseline="0" noProof="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uLnTx/>
              <a:uFillTx/>
              <a:latin typeface="Tahoma" pitchFamily="34" charset="0"/>
              <a:ea typeface="+mn-ea"/>
              <a:cs typeface="+mn-cs"/>
            </a:endParaRPr>
          </a:p>
        </p:txBody>
      </p:sp>
      <p:sp>
        <p:nvSpPr>
          <p:cNvPr id="4" name="Rectangle 3"/>
          <p:cNvSpPr/>
          <p:nvPr/>
        </p:nvSpPr>
        <p:spPr>
          <a:xfrm>
            <a:off x="8070594" y="-9781"/>
            <a:ext cx="1066318" cy="923330"/>
          </a:xfrm>
          <a:prstGeom prst="rect">
            <a:avLst/>
          </a:prstGeom>
          <a:noFill/>
        </p:spPr>
        <p:txBody>
          <a:bodyPr wrap="none" lIns="91440" tIns="45720" rIns="91440" bIns="45720">
            <a:spAutoFit/>
          </a:bodyPr>
          <a:lstStyle/>
          <a:p>
            <a:pPr marL="0" marR="0" lvl="0" indent="0" algn="ctr" defTabSz="914400" rtl="0" eaLnBrk="1" fontAlgn="base" latinLnBrk="0" hangingPunct="1">
              <a:lnSpc>
                <a:spcPct val="100000"/>
              </a:lnSpc>
              <a:spcBef>
                <a:spcPct val="20000"/>
              </a:spcBef>
              <a:spcAft>
                <a:spcPct val="0"/>
              </a:spcAft>
              <a:buClr>
                <a:srgbClr val="66CCFF"/>
              </a:buClr>
              <a:buSzPct val="65000"/>
              <a:buFont typeface="Wingdings" pitchFamily="2" charset="2"/>
              <a:buNone/>
              <a:tabLst/>
              <a:defRPr/>
            </a:pPr>
            <a:r>
              <a:rPr kumimoji="0" lang="en-US" sz="5400" b="1" i="0" u="none" strike="noStrike" kern="1200" cap="none" spc="0" normalizeH="0" baseline="0" noProof="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uLnTx/>
                <a:uFillTx/>
                <a:latin typeface="Tahoma" pitchFamily="34" charset="0"/>
                <a:ea typeface="+mn-ea"/>
                <a:cs typeface="+mn-cs"/>
              </a:rPr>
              <a:t>14</a:t>
            </a:r>
          </a:p>
        </p:txBody>
      </p:sp>
    </p:spTree>
    <p:extLst>
      <p:ext uri="{BB962C8B-B14F-4D97-AF65-F5344CB8AC3E}">
        <p14:creationId xmlns:p14="http://schemas.microsoft.com/office/powerpoint/2010/main" val="1736792209"/>
      </p:ext>
    </p:extLst>
  </p:cSld>
  <p:clrMapOvr>
    <a:masterClrMapping/>
  </p:clrMapOvr>
</p:sld>
</file>

<file path=ppt/slides/slide1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9747" name="Rectangle 3"/>
          <p:cNvSpPr>
            <a:spLocks noGrp="1" noChangeArrowheads="1"/>
          </p:cNvSpPr>
          <p:nvPr>
            <p:ph type="body" idx="4294967295"/>
          </p:nvPr>
        </p:nvSpPr>
        <p:spPr>
          <a:xfrm>
            <a:off x="228600" y="152400"/>
            <a:ext cx="8686800" cy="5943600"/>
          </a:xfrm>
        </p:spPr>
        <p:txBody>
          <a:bodyPr/>
          <a:lstStyle/>
          <a:p>
            <a:pPr eaLnBrk="1" hangingPunct="1"/>
            <a:r>
              <a:rPr lang="en-US" dirty="0"/>
              <a:t>The letters below represent…</a:t>
            </a:r>
          </a:p>
          <a:p>
            <a:pPr lvl="1" eaLnBrk="1" hangingPunct="1"/>
            <a:r>
              <a:rPr lang="en-US" dirty="0">
                <a:solidFill>
                  <a:srgbClr val="92D050"/>
                </a:solidFill>
              </a:rPr>
              <a:t>A.) Both are Heterozygous Dominant</a:t>
            </a:r>
          </a:p>
          <a:p>
            <a:pPr lvl="1" eaLnBrk="1" hangingPunct="1"/>
            <a:r>
              <a:rPr lang="en-US" dirty="0">
                <a:solidFill>
                  <a:srgbClr val="FFCC99"/>
                </a:solidFill>
              </a:rPr>
              <a:t>B.) Homozygous recessive and Homozygous Dominant</a:t>
            </a:r>
          </a:p>
          <a:p>
            <a:pPr lvl="1" eaLnBrk="1" hangingPunct="1"/>
            <a:r>
              <a:rPr lang="en-US" dirty="0">
                <a:solidFill>
                  <a:srgbClr val="FF00FF"/>
                </a:solidFill>
              </a:rPr>
              <a:t>C.) </a:t>
            </a:r>
            <a:r>
              <a:rPr lang="en-US" dirty="0">
                <a:solidFill>
                  <a:schemeClr val="bg1"/>
                </a:solidFill>
              </a:rPr>
              <a:t>Heterozygous and Heterozygous</a:t>
            </a:r>
          </a:p>
          <a:p>
            <a:pPr lvl="1" eaLnBrk="1" hangingPunct="1"/>
            <a:r>
              <a:rPr lang="en-US" dirty="0">
                <a:solidFill>
                  <a:srgbClr val="00B0F0"/>
                </a:solidFill>
              </a:rPr>
              <a:t>D.) </a:t>
            </a:r>
            <a:r>
              <a:rPr lang="en-US" dirty="0">
                <a:solidFill>
                  <a:schemeClr val="bg1"/>
                </a:solidFill>
              </a:rPr>
              <a:t>Both are Heterozygous Recessive</a:t>
            </a:r>
          </a:p>
          <a:p>
            <a:pPr lvl="1" eaLnBrk="1" hangingPunct="1"/>
            <a:r>
              <a:rPr lang="en-US" dirty="0">
                <a:solidFill>
                  <a:srgbClr val="CC99FF"/>
                </a:solidFill>
              </a:rPr>
              <a:t>E.) </a:t>
            </a:r>
            <a:r>
              <a:rPr lang="en-US" dirty="0">
                <a:solidFill>
                  <a:schemeClr val="bg1"/>
                </a:solidFill>
              </a:rPr>
              <a:t>Homozygous Dominant and Heterozygous</a:t>
            </a:r>
          </a:p>
        </p:txBody>
      </p:sp>
      <p:sp>
        <p:nvSpPr>
          <p:cNvPr id="799749" name="Rectangle 9"/>
          <p:cNvSpPr>
            <a:spLocks noChangeArrowheads="1"/>
          </p:cNvSpPr>
          <p:nvPr/>
        </p:nvSpPr>
        <p:spPr bwMode="auto">
          <a:xfrm>
            <a:off x="5715000" y="6629400"/>
            <a:ext cx="3124200" cy="214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p>
            <a:pPr marL="342900" marR="0" lvl="0" indent="-342900" algn="r" defTabSz="914400" rtl="0" eaLnBrk="1" fontAlgn="base" latinLnBrk="0" hangingPunct="1">
              <a:lnSpc>
                <a:spcPct val="100000"/>
              </a:lnSpc>
              <a:spcBef>
                <a:spcPct val="20000"/>
              </a:spcBef>
              <a:spcAft>
                <a:spcPct val="0"/>
              </a:spcAft>
              <a:buClr>
                <a:srgbClr val="66CCFF"/>
              </a:buClr>
              <a:buSzPct val="65000"/>
              <a:buFont typeface="Wingdings" pitchFamily="2" charset="2"/>
              <a:buNone/>
              <a:tabLst/>
              <a:defRPr/>
            </a:pPr>
            <a:r>
              <a:rPr kumimoji="0" lang="en-US" sz="800" b="1" i="0" u="none" strike="noStrike" kern="1200" cap="none" spc="0" normalizeH="0" baseline="0" noProof="0" dirty="0">
                <a:ln>
                  <a:noFill/>
                </a:ln>
                <a:solidFill>
                  <a:srgbClr val="FFFFFF"/>
                </a:solidFill>
                <a:effectLst/>
                <a:uLnTx/>
                <a:uFillTx/>
                <a:latin typeface="Verdana" pitchFamily="34" charset="0"/>
                <a:ea typeface="+mn-ea"/>
                <a:cs typeface="+mn-cs"/>
              </a:rPr>
              <a:t>Copyright © 2024 </a:t>
            </a:r>
            <a:r>
              <a:rPr kumimoji="0" lang="en-US" sz="800" b="1" i="0" u="none" strike="noStrike" kern="1200" cap="none" spc="0" normalizeH="0" baseline="0" noProof="0" dirty="0" err="1">
                <a:ln>
                  <a:noFill/>
                </a:ln>
                <a:solidFill>
                  <a:srgbClr val="FFFFFF"/>
                </a:solidFill>
                <a:effectLst/>
                <a:uLnTx/>
                <a:uFillTx/>
                <a:latin typeface="Verdana" pitchFamily="34" charset="0"/>
                <a:ea typeface="+mn-ea"/>
                <a:cs typeface="+mn-cs"/>
              </a:rPr>
              <a:t>SlideSpark</a:t>
            </a:r>
            <a:r>
              <a:rPr kumimoji="0" lang="en-US" sz="800" b="1" i="0" u="none" strike="noStrike" kern="1200" cap="none" spc="0" normalizeH="0" baseline="0" noProof="0" dirty="0">
                <a:ln>
                  <a:noFill/>
                </a:ln>
                <a:solidFill>
                  <a:srgbClr val="FFFFFF"/>
                </a:solidFill>
                <a:effectLst/>
                <a:uLnTx/>
                <a:uFillTx/>
                <a:latin typeface="Verdana" pitchFamily="34" charset="0"/>
                <a:ea typeface="+mn-ea"/>
                <a:cs typeface="+mn-cs"/>
              </a:rPr>
              <a:t> .LLC</a:t>
            </a:r>
          </a:p>
        </p:txBody>
      </p:sp>
      <p:sp>
        <p:nvSpPr>
          <p:cNvPr id="2" name="Rectangle 1"/>
          <p:cNvSpPr/>
          <p:nvPr/>
        </p:nvSpPr>
        <p:spPr>
          <a:xfrm>
            <a:off x="1219200" y="3276600"/>
            <a:ext cx="6979796" cy="3170099"/>
          </a:xfrm>
          <a:prstGeom prst="rect">
            <a:avLst/>
          </a:prstGeom>
          <a:noFill/>
        </p:spPr>
        <p:txBody>
          <a:bodyPr wrap="none" lIns="91440" tIns="45720" rIns="91440" bIns="45720">
            <a:spAutoFit/>
          </a:bodyPr>
          <a:lstStyle/>
          <a:p>
            <a:pPr marL="0" marR="0" lvl="0" indent="0" algn="ctr" defTabSz="914400" rtl="0" eaLnBrk="1" fontAlgn="base" latinLnBrk="0" hangingPunct="1">
              <a:lnSpc>
                <a:spcPct val="100000"/>
              </a:lnSpc>
              <a:spcBef>
                <a:spcPct val="20000"/>
              </a:spcBef>
              <a:spcAft>
                <a:spcPct val="0"/>
              </a:spcAft>
              <a:buClr>
                <a:srgbClr val="66CCFF"/>
              </a:buClr>
              <a:buSzPct val="65000"/>
              <a:buFont typeface="Wingdings" pitchFamily="2" charset="2"/>
              <a:buNone/>
              <a:tabLst/>
              <a:defRPr/>
            </a:pPr>
            <a:r>
              <a:rPr kumimoji="0" lang="en-US" sz="20000" b="1" i="0" u="none" strike="noStrike" kern="1200" cap="none" spc="0" normalizeH="0" baseline="0" noProof="0" dirty="0" err="1">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uLnTx/>
                <a:uFillTx/>
                <a:latin typeface="Tahoma" pitchFamily="34" charset="0"/>
                <a:ea typeface="+mn-ea"/>
                <a:cs typeface="+mn-cs"/>
              </a:rPr>
              <a:t>ZZHh</a:t>
            </a:r>
            <a:endParaRPr kumimoji="0" lang="en-US" sz="20000" b="1" i="0" u="none" strike="noStrike" kern="1200" cap="none" spc="0" normalizeH="0" baseline="0" noProof="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uLnTx/>
              <a:uFillTx/>
              <a:latin typeface="Tahoma" pitchFamily="34" charset="0"/>
              <a:ea typeface="+mn-ea"/>
              <a:cs typeface="+mn-cs"/>
            </a:endParaRPr>
          </a:p>
        </p:txBody>
      </p:sp>
      <p:sp>
        <p:nvSpPr>
          <p:cNvPr id="4" name="Rectangle 3"/>
          <p:cNvSpPr/>
          <p:nvPr/>
        </p:nvSpPr>
        <p:spPr>
          <a:xfrm>
            <a:off x="8070594" y="-9781"/>
            <a:ext cx="1066318" cy="923330"/>
          </a:xfrm>
          <a:prstGeom prst="rect">
            <a:avLst/>
          </a:prstGeom>
          <a:noFill/>
        </p:spPr>
        <p:txBody>
          <a:bodyPr wrap="none" lIns="91440" tIns="45720" rIns="91440" bIns="45720">
            <a:spAutoFit/>
          </a:bodyPr>
          <a:lstStyle/>
          <a:p>
            <a:pPr marL="0" marR="0" lvl="0" indent="0" algn="ctr" defTabSz="914400" rtl="0" eaLnBrk="1" fontAlgn="base" latinLnBrk="0" hangingPunct="1">
              <a:lnSpc>
                <a:spcPct val="100000"/>
              </a:lnSpc>
              <a:spcBef>
                <a:spcPct val="20000"/>
              </a:spcBef>
              <a:spcAft>
                <a:spcPct val="0"/>
              </a:spcAft>
              <a:buClr>
                <a:srgbClr val="66CCFF"/>
              </a:buClr>
              <a:buSzPct val="65000"/>
              <a:buFont typeface="Wingdings" pitchFamily="2" charset="2"/>
              <a:buNone/>
              <a:tabLst/>
              <a:defRPr/>
            </a:pPr>
            <a:r>
              <a:rPr kumimoji="0" lang="en-US" sz="5400" b="1" i="0" u="none" strike="noStrike" kern="1200" cap="none" spc="0" normalizeH="0" baseline="0" noProof="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uLnTx/>
                <a:uFillTx/>
                <a:latin typeface="Tahoma" pitchFamily="34" charset="0"/>
                <a:ea typeface="+mn-ea"/>
                <a:cs typeface="+mn-cs"/>
              </a:rPr>
              <a:t>14</a:t>
            </a:r>
          </a:p>
        </p:txBody>
      </p:sp>
    </p:spTree>
    <p:extLst>
      <p:ext uri="{BB962C8B-B14F-4D97-AF65-F5344CB8AC3E}">
        <p14:creationId xmlns:p14="http://schemas.microsoft.com/office/powerpoint/2010/main" val="3454598397"/>
      </p:ext>
    </p:extLst>
  </p:cSld>
  <p:clrMapOvr>
    <a:masterClrMapping/>
  </p:clrMapOvr>
</p:sld>
</file>

<file path=ppt/slides/slide1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9747" name="Rectangle 3"/>
          <p:cNvSpPr>
            <a:spLocks noGrp="1" noChangeArrowheads="1"/>
          </p:cNvSpPr>
          <p:nvPr>
            <p:ph type="body" idx="4294967295"/>
          </p:nvPr>
        </p:nvSpPr>
        <p:spPr>
          <a:xfrm>
            <a:off x="228600" y="152400"/>
            <a:ext cx="8686800" cy="5943600"/>
          </a:xfrm>
        </p:spPr>
        <p:txBody>
          <a:bodyPr/>
          <a:lstStyle/>
          <a:p>
            <a:pPr eaLnBrk="1" hangingPunct="1"/>
            <a:r>
              <a:rPr lang="en-US" dirty="0"/>
              <a:t>The letters below represent…</a:t>
            </a:r>
          </a:p>
          <a:p>
            <a:pPr lvl="1" eaLnBrk="1" hangingPunct="1"/>
            <a:r>
              <a:rPr lang="en-US" dirty="0">
                <a:solidFill>
                  <a:srgbClr val="92D050"/>
                </a:solidFill>
              </a:rPr>
              <a:t>A.) Both are Heterozygous Dominant</a:t>
            </a:r>
          </a:p>
          <a:p>
            <a:pPr lvl="1" eaLnBrk="1" hangingPunct="1"/>
            <a:r>
              <a:rPr lang="en-US" dirty="0">
                <a:solidFill>
                  <a:srgbClr val="FFCC99"/>
                </a:solidFill>
              </a:rPr>
              <a:t>B.) Homozygous recessive and Homozygous Dominant</a:t>
            </a:r>
          </a:p>
          <a:p>
            <a:pPr lvl="1" eaLnBrk="1" hangingPunct="1"/>
            <a:r>
              <a:rPr lang="en-US" dirty="0">
                <a:solidFill>
                  <a:srgbClr val="FF00FF"/>
                </a:solidFill>
              </a:rPr>
              <a:t>C.) Heterozygous and Heterozygous</a:t>
            </a:r>
          </a:p>
          <a:p>
            <a:pPr lvl="1" eaLnBrk="1" hangingPunct="1"/>
            <a:r>
              <a:rPr lang="en-US" dirty="0">
                <a:solidFill>
                  <a:srgbClr val="00B0F0"/>
                </a:solidFill>
              </a:rPr>
              <a:t>D.) </a:t>
            </a:r>
            <a:r>
              <a:rPr lang="en-US" dirty="0">
                <a:solidFill>
                  <a:schemeClr val="bg1"/>
                </a:solidFill>
              </a:rPr>
              <a:t>Both are Heterozygous Recessive</a:t>
            </a:r>
          </a:p>
          <a:p>
            <a:pPr lvl="1" eaLnBrk="1" hangingPunct="1"/>
            <a:r>
              <a:rPr lang="en-US" dirty="0">
                <a:solidFill>
                  <a:srgbClr val="CC99FF"/>
                </a:solidFill>
              </a:rPr>
              <a:t>E.) </a:t>
            </a:r>
            <a:r>
              <a:rPr lang="en-US" dirty="0">
                <a:solidFill>
                  <a:schemeClr val="bg1"/>
                </a:solidFill>
              </a:rPr>
              <a:t>Homozygous Dominant and Heterozygous</a:t>
            </a:r>
          </a:p>
        </p:txBody>
      </p:sp>
      <p:sp>
        <p:nvSpPr>
          <p:cNvPr id="799749" name="Rectangle 9"/>
          <p:cNvSpPr>
            <a:spLocks noChangeArrowheads="1"/>
          </p:cNvSpPr>
          <p:nvPr/>
        </p:nvSpPr>
        <p:spPr bwMode="auto">
          <a:xfrm>
            <a:off x="5715000" y="6629400"/>
            <a:ext cx="3124200" cy="214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p>
            <a:pPr marL="342900" marR="0" lvl="0" indent="-342900" algn="r" defTabSz="914400" rtl="0" eaLnBrk="1" fontAlgn="base" latinLnBrk="0" hangingPunct="1">
              <a:lnSpc>
                <a:spcPct val="100000"/>
              </a:lnSpc>
              <a:spcBef>
                <a:spcPct val="20000"/>
              </a:spcBef>
              <a:spcAft>
                <a:spcPct val="0"/>
              </a:spcAft>
              <a:buClr>
                <a:srgbClr val="66CCFF"/>
              </a:buClr>
              <a:buSzPct val="65000"/>
              <a:buFont typeface="Wingdings" pitchFamily="2" charset="2"/>
              <a:buNone/>
              <a:tabLst/>
              <a:defRPr/>
            </a:pPr>
            <a:r>
              <a:rPr kumimoji="0" lang="en-US" sz="800" b="1" i="0" u="none" strike="noStrike" kern="1200" cap="none" spc="0" normalizeH="0" baseline="0" noProof="0" dirty="0">
                <a:ln>
                  <a:noFill/>
                </a:ln>
                <a:solidFill>
                  <a:srgbClr val="FFFFFF"/>
                </a:solidFill>
                <a:effectLst/>
                <a:uLnTx/>
                <a:uFillTx/>
                <a:latin typeface="Verdana" pitchFamily="34" charset="0"/>
                <a:ea typeface="+mn-ea"/>
                <a:cs typeface="+mn-cs"/>
              </a:rPr>
              <a:t>Copyright © 2024 </a:t>
            </a:r>
            <a:r>
              <a:rPr kumimoji="0" lang="en-US" sz="800" b="1" i="0" u="none" strike="noStrike" kern="1200" cap="none" spc="0" normalizeH="0" baseline="0" noProof="0" dirty="0" err="1">
                <a:ln>
                  <a:noFill/>
                </a:ln>
                <a:solidFill>
                  <a:srgbClr val="FFFFFF"/>
                </a:solidFill>
                <a:effectLst/>
                <a:uLnTx/>
                <a:uFillTx/>
                <a:latin typeface="Verdana" pitchFamily="34" charset="0"/>
                <a:ea typeface="+mn-ea"/>
                <a:cs typeface="+mn-cs"/>
              </a:rPr>
              <a:t>SlideSpark</a:t>
            </a:r>
            <a:r>
              <a:rPr kumimoji="0" lang="en-US" sz="800" b="1" i="0" u="none" strike="noStrike" kern="1200" cap="none" spc="0" normalizeH="0" baseline="0" noProof="0" dirty="0">
                <a:ln>
                  <a:noFill/>
                </a:ln>
                <a:solidFill>
                  <a:srgbClr val="FFFFFF"/>
                </a:solidFill>
                <a:effectLst/>
                <a:uLnTx/>
                <a:uFillTx/>
                <a:latin typeface="Verdana" pitchFamily="34" charset="0"/>
                <a:ea typeface="+mn-ea"/>
                <a:cs typeface="+mn-cs"/>
              </a:rPr>
              <a:t> .LLC</a:t>
            </a:r>
          </a:p>
        </p:txBody>
      </p:sp>
      <p:sp>
        <p:nvSpPr>
          <p:cNvPr id="2" name="Rectangle 1"/>
          <p:cNvSpPr/>
          <p:nvPr/>
        </p:nvSpPr>
        <p:spPr>
          <a:xfrm>
            <a:off x="1219200" y="3276600"/>
            <a:ext cx="6979796" cy="3170099"/>
          </a:xfrm>
          <a:prstGeom prst="rect">
            <a:avLst/>
          </a:prstGeom>
          <a:noFill/>
        </p:spPr>
        <p:txBody>
          <a:bodyPr wrap="none" lIns="91440" tIns="45720" rIns="91440" bIns="45720">
            <a:spAutoFit/>
          </a:bodyPr>
          <a:lstStyle/>
          <a:p>
            <a:pPr marL="0" marR="0" lvl="0" indent="0" algn="ctr" defTabSz="914400" rtl="0" eaLnBrk="1" fontAlgn="base" latinLnBrk="0" hangingPunct="1">
              <a:lnSpc>
                <a:spcPct val="100000"/>
              </a:lnSpc>
              <a:spcBef>
                <a:spcPct val="20000"/>
              </a:spcBef>
              <a:spcAft>
                <a:spcPct val="0"/>
              </a:spcAft>
              <a:buClr>
                <a:srgbClr val="66CCFF"/>
              </a:buClr>
              <a:buSzPct val="65000"/>
              <a:buFont typeface="Wingdings" pitchFamily="2" charset="2"/>
              <a:buNone/>
              <a:tabLst/>
              <a:defRPr/>
            </a:pPr>
            <a:r>
              <a:rPr kumimoji="0" lang="en-US" sz="20000" b="1" i="0" u="none" strike="noStrike" kern="1200" cap="none" spc="0" normalizeH="0" baseline="0" noProof="0" dirty="0" err="1">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uLnTx/>
                <a:uFillTx/>
                <a:latin typeface="Tahoma" pitchFamily="34" charset="0"/>
                <a:ea typeface="+mn-ea"/>
                <a:cs typeface="+mn-cs"/>
              </a:rPr>
              <a:t>ZZHh</a:t>
            </a:r>
            <a:endParaRPr kumimoji="0" lang="en-US" sz="20000" b="1" i="0" u="none" strike="noStrike" kern="1200" cap="none" spc="0" normalizeH="0" baseline="0" noProof="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uLnTx/>
              <a:uFillTx/>
              <a:latin typeface="Tahoma" pitchFamily="34" charset="0"/>
              <a:ea typeface="+mn-ea"/>
              <a:cs typeface="+mn-cs"/>
            </a:endParaRPr>
          </a:p>
        </p:txBody>
      </p:sp>
      <p:sp>
        <p:nvSpPr>
          <p:cNvPr id="4" name="Rectangle 3"/>
          <p:cNvSpPr/>
          <p:nvPr/>
        </p:nvSpPr>
        <p:spPr>
          <a:xfrm>
            <a:off x="8070594" y="-9781"/>
            <a:ext cx="1066318" cy="923330"/>
          </a:xfrm>
          <a:prstGeom prst="rect">
            <a:avLst/>
          </a:prstGeom>
          <a:noFill/>
        </p:spPr>
        <p:txBody>
          <a:bodyPr wrap="none" lIns="91440" tIns="45720" rIns="91440" bIns="45720">
            <a:spAutoFit/>
          </a:bodyPr>
          <a:lstStyle/>
          <a:p>
            <a:pPr marL="0" marR="0" lvl="0" indent="0" algn="ctr" defTabSz="914400" rtl="0" eaLnBrk="1" fontAlgn="base" latinLnBrk="0" hangingPunct="1">
              <a:lnSpc>
                <a:spcPct val="100000"/>
              </a:lnSpc>
              <a:spcBef>
                <a:spcPct val="20000"/>
              </a:spcBef>
              <a:spcAft>
                <a:spcPct val="0"/>
              </a:spcAft>
              <a:buClr>
                <a:srgbClr val="66CCFF"/>
              </a:buClr>
              <a:buSzPct val="65000"/>
              <a:buFont typeface="Wingdings" pitchFamily="2" charset="2"/>
              <a:buNone/>
              <a:tabLst/>
              <a:defRPr/>
            </a:pPr>
            <a:r>
              <a:rPr kumimoji="0" lang="en-US" sz="5400" b="1" i="0" u="none" strike="noStrike" kern="1200" cap="none" spc="0" normalizeH="0" baseline="0" noProof="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uLnTx/>
                <a:uFillTx/>
                <a:latin typeface="Tahoma" pitchFamily="34" charset="0"/>
                <a:ea typeface="+mn-ea"/>
                <a:cs typeface="+mn-cs"/>
              </a:rPr>
              <a:t>14</a:t>
            </a:r>
          </a:p>
        </p:txBody>
      </p:sp>
    </p:spTree>
    <p:extLst>
      <p:ext uri="{BB962C8B-B14F-4D97-AF65-F5344CB8AC3E}">
        <p14:creationId xmlns:p14="http://schemas.microsoft.com/office/powerpoint/2010/main" val="2143649665"/>
      </p:ext>
    </p:extLst>
  </p:cSld>
  <p:clrMapOvr>
    <a:masterClrMapping/>
  </p:clrMapOvr>
</p:sld>
</file>

<file path=ppt/slides/slide1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9747" name="Rectangle 3"/>
          <p:cNvSpPr>
            <a:spLocks noGrp="1" noChangeArrowheads="1"/>
          </p:cNvSpPr>
          <p:nvPr>
            <p:ph type="body" idx="4294967295"/>
          </p:nvPr>
        </p:nvSpPr>
        <p:spPr>
          <a:xfrm>
            <a:off x="228600" y="152400"/>
            <a:ext cx="8686800" cy="5943600"/>
          </a:xfrm>
        </p:spPr>
        <p:txBody>
          <a:bodyPr/>
          <a:lstStyle/>
          <a:p>
            <a:pPr eaLnBrk="1" hangingPunct="1"/>
            <a:r>
              <a:rPr lang="en-US" dirty="0"/>
              <a:t>The letters below represent…</a:t>
            </a:r>
          </a:p>
          <a:p>
            <a:pPr lvl="1" eaLnBrk="1" hangingPunct="1"/>
            <a:r>
              <a:rPr lang="en-US" dirty="0">
                <a:solidFill>
                  <a:srgbClr val="92D050"/>
                </a:solidFill>
              </a:rPr>
              <a:t>A.) Both are Heterozygous Dominant</a:t>
            </a:r>
          </a:p>
          <a:p>
            <a:pPr lvl="1" eaLnBrk="1" hangingPunct="1"/>
            <a:r>
              <a:rPr lang="en-US" dirty="0">
                <a:solidFill>
                  <a:srgbClr val="FFCC99"/>
                </a:solidFill>
              </a:rPr>
              <a:t>B.) Homozygous recessive and Homozygous Dominant</a:t>
            </a:r>
          </a:p>
          <a:p>
            <a:pPr lvl="1" eaLnBrk="1" hangingPunct="1"/>
            <a:r>
              <a:rPr lang="en-US" dirty="0">
                <a:solidFill>
                  <a:srgbClr val="FF00FF"/>
                </a:solidFill>
              </a:rPr>
              <a:t>C.) Heterozygous and Heterozygous</a:t>
            </a:r>
          </a:p>
          <a:p>
            <a:pPr lvl="1" eaLnBrk="1" hangingPunct="1"/>
            <a:r>
              <a:rPr lang="en-US" dirty="0">
                <a:solidFill>
                  <a:srgbClr val="00B0F0"/>
                </a:solidFill>
              </a:rPr>
              <a:t>D.) Both are Heterozygous Recessive</a:t>
            </a:r>
          </a:p>
          <a:p>
            <a:pPr lvl="1" eaLnBrk="1" hangingPunct="1"/>
            <a:r>
              <a:rPr lang="en-US" dirty="0">
                <a:solidFill>
                  <a:srgbClr val="CC99FF"/>
                </a:solidFill>
              </a:rPr>
              <a:t>E.) </a:t>
            </a:r>
            <a:r>
              <a:rPr lang="en-US" dirty="0">
                <a:solidFill>
                  <a:schemeClr val="bg1"/>
                </a:solidFill>
              </a:rPr>
              <a:t>Homozygous Dominant and Heterozygous</a:t>
            </a:r>
          </a:p>
        </p:txBody>
      </p:sp>
      <p:sp>
        <p:nvSpPr>
          <p:cNvPr id="799749" name="Rectangle 9"/>
          <p:cNvSpPr>
            <a:spLocks noChangeArrowheads="1"/>
          </p:cNvSpPr>
          <p:nvPr/>
        </p:nvSpPr>
        <p:spPr bwMode="auto">
          <a:xfrm>
            <a:off x="5715000" y="6629400"/>
            <a:ext cx="3124200" cy="214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p>
            <a:pPr marL="342900" marR="0" lvl="0" indent="-342900" algn="r" defTabSz="914400" rtl="0" eaLnBrk="1" fontAlgn="base" latinLnBrk="0" hangingPunct="1">
              <a:lnSpc>
                <a:spcPct val="100000"/>
              </a:lnSpc>
              <a:spcBef>
                <a:spcPct val="20000"/>
              </a:spcBef>
              <a:spcAft>
                <a:spcPct val="0"/>
              </a:spcAft>
              <a:buClr>
                <a:srgbClr val="66CCFF"/>
              </a:buClr>
              <a:buSzPct val="65000"/>
              <a:buFont typeface="Wingdings" pitchFamily="2" charset="2"/>
              <a:buNone/>
              <a:tabLst/>
              <a:defRPr/>
            </a:pPr>
            <a:r>
              <a:rPr kumimoji="0" lang="en-US" sz="800" b="1" i="0" u="none" strike="noStrike" kern="1200" cap="none" spc="0" normalizeH="0" baseline="0" noProof="0" dirty="0">
                <a:ln>
                  <a:noFill/>
                </a:ln>
                <a:solidFill>
                  <a:srgbClr val="FFFFFF"/>
                </a:solidFill>
                <a:effectLst/>
                <a:uLnTx/>
                <a:uFillTx/>
                <a:latin typeface="Verdana" pitchFamily="34" charset="0"/>
                <a:ea typeface="+mn-ea"/>
                <a:cs typeface="+mn-cs"/>
              </a:rPr>
              <a:t>Copyright © 2024 </a:t>
            </a:r>
            <a:r>
              <a:rPr kumimoji="0" lang="en-US" sz="800" b="1" i="0" u="none" strike="noStrike" kern="1200" cap="none" spc="0" normalizeH="0" baseline="0" noProof="0" dirty="0" err="1">
                <a:ln>
                  <a:noFill/>
                </a:ln>
                <a:solidFill>
                  <a:srgbClr val="FFFFFF"/>
                </a:solidFill>
                <a:effectLst/>
                <a:uLnTx/>
                <a:uFillTx/>
                <a:latin typeface="Verdana" pitchFamily="34" charset="0"/>
                <a:ea typeface="+mn-ea"/>
                <a:cs typeface="+mn-cs"/>
              </a:rPr>
              <a:t>SlideSpark</a:t>
            </a:r>
            <a:r>
              <a:rPr kumimoji="0" lang="en-US" sz="800" b="1" i="0" u="none" strike="noStrike" kern="1200" cap="none" spc="0" normalizeH="0" baseline="0" noProof="0" dirty="0">
                <a:ln>
                  <a:noFill/>
                </a:ln>
                <a:solidFill>
                  <a:srgbClr val="FFFFFF"/>
                </a:solidFill>
                <a:effectLst/>
                <a:uLnTx/>
                <a:uFillTx/>
                <a:latin typeface="Verdana" pitchFamily="34" charset="0"/>
                <a:ea typeface="+mn-ea"/>
                <a:cs typeface="+mn-cs"/>
              </a:rPr>
              <a:t> .LLC</a:t>
            </a:r>
          </a:p>
        </p:txBody>
      </p:sp>
      <p:sp>
        <p:nvSpPr>
          <p:cNvPr id="2" name="Rectangle 1"/>
          <p:cNvSpPr/>
          <p:nvPr/>
        </p:nvSpPr>
        <p:spPr>
          <a:xfrm>
            <a:off x="1219200" y="3276600"/>
            <a:ext cx="6979796" cy="3170099"/>
          </a:xfrm>
          <a:prstGeom prst="rect">
            <a:avLst/>
          </a:prstGeom>
          <a:noFill/>
        </p:spPr>
        <p:txBody>
          <a:bodyPr wrap="none" lIns="91440" tIns="45720" rIns="91440" bIns="45720">
            <a:spAutoFit/>
          </a:bodyPr>
          <a:lstStyle/>
          <a:p>
            <a:pPr marL="0" marR="0" lvl="0" indent="0" algn="ctr" defTabSz="914400" rtl="0" eaLnBrk="1" fontAlgn="base" latinLnBrk="0" hangingPunct="1">
              <a:lnSpc>
                <a:spcPct val="100000"/>
              </a:lnSpc>
              <a:spcBef>
                <a:spcPct val="20000"/>
              </a:spcBef>
              <a:spcAft>
                <a:spcPct val="0"/>
              </a:spcAft>
              <a:buClr>
                <a:srgbClr val="66CCFF"/>
              </a:buClr>
              <a:buSzPct val="65000"/>
              <a:buFont typeface="Wingdings" pitchFamily="2" charset="2"/>
              <a:buNone/>
              <a:tabLst/>
              <a:defRPr/>
            </a:pPr>
            <a:r>
              <a:rPr kumimoji="0" lang="en-US" sz="20000" b="1" i="0" u="none" strike="noStrike" kern="1200" cap="none" spc="0" normalizeH="0" baseline="0" noProof="0" dirty="0" err="1">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uLnTx/>
                <a:uFillTx/>
                <a:latin typeface="Tahoma" pitchFamily="34" charset="0"/>
                <a:ea typeface="+mn-ea"/>
                <a:cs typeface="+mn-cs"/>
              </a:rPr>
              <a:t>ZZHh</a:t>
            </a:r>
            <a:endParaRPr kumimoji="0" lang="en-US" sz="20000" b="1" i="0" u="none" strike="noStrike" kern="1200" cap="none" spc="0" normalizeH="0" baseline="0" noProof="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uLnTx/>
              <a:uFillTx/>
              <a:latin typeface="Tahoma" pitchFamily="34" charset="0"/>
              <a:ea typeface="+mn-ea"/>
              <a:cs typeface="+mn-cs"/>
            </a:endParaRPr>
          </a:p>
        </p:txBody>
      </p:sp>
      <p:sp>
        <p:nvSpPr>
          <p:cNvPr id="4" name="Rectangle 3"/>
          <p:cNvSpPr/>
          <p:nvPr/>
        </p:nvSpPr>
        <p:spPr>
          <a:xfrm>
            <a:off x="8070594" y="-9781"/>
            <a:ext cx="1066318" cy="923330"/>
          </a:xfrm>
          <a:prstGeom prst="rect">
            <a:avLst/>
          </a:prstGeom>
          <a:noFill/>
        </p:spPr>
        <p:txBody>
          <a:bodyPr wrap="none" lIns="91440" tIns="45720" rIns="91440" bIns="45720">
            <a:spAutoFit/>
          </a:bodyPr>
          <a:lstStyle/>
          <a:p>
            <a:pPr marL="0" marR="0" lvl="0" indent="0" algn="ctr" defTabSz="914400" rtl="0" eaLnBrk="1" fontAlgn="base" latinLnBrk="0" hangingPunct="1">
              <a:lnSpc>
                <a:spcPct val="100000"/>
              </a:lnSpc>
              <a:spcBef>
                <a:spcPct val="20000"/>
              </a:spcBef>
              <a:spcAft>
                <a:spcPct val="0"/>
              </a:spcAft>
              <a:buClr>
                <a:srgbClr val="66CCFF"/>
              </a:buClr>
              <a:buSzPct val="65000"/>
              <a:buFont typeface="Wingdings" pitchFamily="2" charset="2"/>
              <a:buNone/>
              <a:tabLst/>
              <a:defRPr/>
            </a:pPr>
            <a:r>
              <a:rPr kumimoji="0" lang="en-US" sz="5400" b="1" i="0" u="none" strike="noStrike" kern="1200" cap="none" spc="0" normalizeH="0" baseline="0" noProof="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uLnTx/>
                <a:uFillTx/>
                <a:latin typeface="Tahoma" pitchFamily="34" charset="0"/>
                <a:ea typeface="+mn-ea"/>
                <a:cs typeface="+mn-cs"/>
              </a:rPr>
              <a:t>14</a:t>
            </a:r>
          </a:p>
        </p:txBody>
      </p:sp>
    </p:spTree>
    <p:extLst>
      <p:ext uri="{BB962C8B-B14F-4D97-AF65-F5344CB8AC3E}">
        <p14:creationId xmlns:p14="http://schemas.microsoft.com/office/powerpoint/2010/main" val="85314590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7" name="Rectangle 3"/>
          <p:cNvSpPr>
            <a:spLocks noGrp="1" noChangeArrowheads="1"/>
          </p:cNvSpPr>
          <p:nvPr>
            <p:ph type="body" idx="1"/>
          </p:nvPr>
        </p:nvSpPr>
        <p:spPr>
          <a:xfrm>
            <a:off x="152400" y="228600"/>
            <a:ext cx="8229600" cy="5562600"/>
          </a:xfrm>
        </p:spPr>
        <p:txBody>
          <a:bodyPr/>
          <a:lstStyle/>
          <a:p>
            <a:pPr eaLnBrk="1" hangingPunct="1"/>
            <a:r>
              <a:rPr lang="en-US" dirty="0"/>
              <a:t>This is the term for when organisms pass traits from parents to offspring.</a:t>
            </a:r>
          </a:p>
          <a:p>
            <a:pPr lvl="1" eaLnBrk="1" hangingPunct="1"/>
            <a:r>
              <a:rPr lang="en-US" dirty="0">
                <a:solidFill>
                  <a:srgbClr val="FF99FF"/>
                </a:solidFill>
              </a:rPr>
              <a:t>A.) Genetics</a:t>
            </a:r>
          </a:p>
          <a:p>
            <a:pPr lvl="1" eaLnBrk="1" hangingPunct="1"/>
            <a:r>
              <a:rPr lang="en-US" dirty="0">
                <a:solidFill>
                  <a:srgbClr val="0099CC"/>
                </a:solidFill>
              </a:rPr>
              <a:t>B.) </a:t>
            </a:r>
            <a:r>
              <a:rPr lang="en-US" dirty="0" err="1">
                <a:solidFill>
                  <a:srgbClr val="0099CC"/>
                </a:solidFill>
              </a:rPr>
              <a:t>Punnett</a:t>
            </a:r>
            <a:r>
              <a:rPr lang="en-US" dirty="0">
                <a:solidFill>
                  <a:srgbClr val="0099CC"/>
                </a:solidFill>
              </a:rPr>
              <a:t> Squares</a:t>
            </a:r>
          </a:p>
          <a:p>
            <a:pPr lvl="1" eaLnBrk="1" hangingPunct="1"/>
            <a:r>
              <a:rPr lang="en-US" dirty="0">
                <a:solidFill>
                  <a:srgbClr val="FF00FF"/>
                </a:solidFill>
              </a:rPr>
              <a:t>C.) Alleles</a:t>
            </a:r>
          </a:p>
          <a:p>
            <a:pPr lvl="1" eaLnBrk="1" hangingPunct="1"/>
            <a:r>
              <a:rPr lang="en-US" dirty="0">
                <a:solidFill>
                  <a:srgbClr val="FFC000"/>
                </a:solidFill>
              </a:rPr>
              <a:t>D.) Heredity</a:t>
            </a:r>
          </a:p>
          <a:p>
            <a:pPr lvl="1" eaLnBrk="1" hangingPunct="1"/>
            <a:r>
              <a:rPr lang="en-US" dirty="0">
                <a:solidFill>
                  <a:srgbClr val="CC99FF"/>
                </a:solidFill>
              </a:rPr>
              <a:t>E.) Homozygous </a:t>
            </a:r>
          </a:p>
        </p:txBody>
      </p:sp>
      <p:sp>
        <p:nvSpPr>
          <p:cNvPr id="77829" name="Rectangle 9"/>
          <p:cNvSpPr>
            <a:spLocks noChangeArrowheads="1"/>
          </p:cNvSpPr>
          <p:nvPr/>
        </p:nvSpPr>
        <p:spPr bwMode="auto">
          <a:xfrm>
            <a:off x="5715000" y="6629400"/>
            <a:ext cx="3124200" cy="214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p>
            <a:pPr marL="342900" indent="-342900" algn="r">
              <a:buFont typeface="Wingdings" pitchFamily="2" charset="2"/>
              <a:buNone/>
            </a:pPr>
            <a:r>
              <a:rPr lang="en-US" sz="800" b="1" dirty="0">
                <a:effectLst/>
                <a:latin typeface="Verdana" pitchFamily="34" charset="0"/>
              </a:rPr>
              <a:t>Copyright © 2024 </a:t>
            </a:r>
            <a:r>
              <a:rPr lang="en-US" sz="800" b="1" dirty="0" err="1">
                <a:effectLst/>
                <a:latin typeface="Verdana" pitchFamily="34" charset="0"/>
              </a:rPr>
              <a:t>SlideSpark</a:t>
            </a:r>
            <a:r>
              <a:rPr lang="en-US" sz="800" b="1" dirty="0">
                <a:effectLst/>
                <a:latin typeface="Verdana" pitchFamily="34" charset="0"/>
              </a:rPr>
              <a:t> .LLC</a:t>
            </a:r>
          </a:p>
        </p:txBody>
      </p:sp>
      <p:pic>
        <p:nvPicPr>
          <p:cNvPr id="5"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rot="3620336">
            <a:off x="5076533" y="98198"/>
            <a:ext cx="2339682" cy="72565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pic>
        <p:nvPicPr>
          <p:cNvPr id="6" name="Picture 5" descr="heredity"/>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6881" y="3962400"/>
            <a:ext cx="8834719" cy="26670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2" name="Rectangle 1"/>
          <p:cNvSpPr/>
          <p:nvPr/>
        </p:nvSpPr>
        <p:spPr>
          <a:xfrm>
            <a:off x="8051418" y="129570"/>
            <a:ext cx="968535" cy="1569660"/>
          </a:xfrm>
          <a:prstGeom prst="rect">
            <a:avLst/>
          </a:prstGeom>
          <a:noFill/>
        </p:spPr>
        <p:txBody>
          <a:bodyPr wrap="none" lIns="91440" tIns="45720" rIns="91440" bIns="45720">
            <a:spAutoFit/>
          </a:bodyPr>
          <a:lstStyle/>
          <a:p>
            <a:pPr algn="ctr">
              <a:buNone/>
            </a:pPr>
            <a:r>
              <a:rPr lang="en-US" b="1" cap="none" spc="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2</a:t>
            </a:r>
          </a:p>
        </p:txBody>
      </p:sp>
    </p:spTree>
    <p:extLst>
      <p:ext uri="{BB962C8B-B14F-4D97-AF65-F5344CB8AC3E}">
        <p14:creationId xmlns:p14="http://schemas.microsoft.com/office/powerpoint/2010/main" val="598424844"/>
      </p:ext>
    </p:extLst>
  </p:cSld>
  <p:clrMapOvr>
    <a:masterClrMapping/>
  </p:clrMapOvr>
</p:sld>
</file>

<file path=ppt/slides/slide1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9747" name="Rectangle 3"/>
          <p:cNvSpPr>
            <a:spLocks noGrp="1" noChangeArrowheads="1"/>
          </p:cNvSpPr>
          <p:nvPr>
            <p:ph type="body" idx="4294967295"/>
          </p:nvPr>
        </p:nvSpPr>
        <p:spPr>
          <a:xfrm>
            <a:off x="228600" y="152400"/>
            <a:ext cx="8686800" cy="5943600"/>
          </a:xfrm>
        </p:spPr>
        <p:txBody>
          <a:bodyPr/>
          <a:lstStyle/>
          <a:p>
            <a:pPr eaLnBrk="1" hangingPunct="1"/>
            <a:r>
              <a:rPr lang="en-US" dirty="0"/>
              <a:t>The letters below represent…</a:t>
            </a:r>
          </a:p>
          <a:p>
            <a:pPr lvl="1" eaLnBrk="1" hangingPunct="1"/>
            <a:r>
              <a:rPr lang="en-US" dirty="0">
                <a:solidFill>
                  <a:srgbClr val="92D050"/>
                </a:solidFill>
              </a:rPr>
              <a:t>A.) Both are Heterozygous Dominant</a:t>
            </a:r>
          </a:p>
          <a:p>
            <a:pPr lvl="1" eaLnBrk="1" hangingPunct="1"/>
            <a:r>
              <a:rPr lang="en-US" dirty="0">
                <a:solidFill>
                  <a:srgbClr val="FFCC99"/>
                </a:solidFill>
              </a:rPr>
              <a:t>B.) Homozygous recessive and Homozygous Dominant</a:t>
            </a:r>
          </a:p>
          <a:p>
            <a:pPr lvl="1" eaLnBrk="1" hangingPunct="1"/>
            <a:r>
              <a:rPr lang="en-US" dirty="0">
                <a:solidFill>
                  <a:srgbClr val="FF00FF"/>
                </a:solidFill>
              </a:rPr>
              <a:t>C.) Heterozygous and Heterozygous</a:t>
            </a:r>
          </a:p>
          <a:p>
            <a:pPr lvl="1" eaLnBrk="1" hangingPunct="1"/>
            <a:r>
              <a:rPr lang="en-US" dirty="0">
                <a:solidFill>
                  <a:srgbClr val="00B0F0"/>
                </a:solidFill>
              </a:rPr>
              <a:t>D.) Both are Heterozygous Recessive</a:t>
            </a:r>
          </a:p>
          <a:p>
            <a:pPr lvl="1" eaLnBrk="1" hangingPunct="1"/>
            <a:r>
              <a:rPr lang="en-US" dirty="0">
                <a:solidFill>
                  <a:srgbClr val="CC99FF"/>
                </a:solidFill>
              </a:rPr>
              <a:t>E.) Homozygous Dominant and Heterozygous</a:t>
            </a:r>
          </a:p>
        </p:txBody>
      </p:sp>
      <p:sp>
        <p:nvSpPr>
          <p:cNvPr id="799749" name="Rectangle 9"/>
          <p:cNvSpPr>
            <a:spLocks noChangeArrowheads="1"/>
          </p:cNvSpPr>
          <p:nvPr/>
        </p:nvSpPr>
        <p:spPr bwMode="auto">
          <a:xfrm>
            <a:off x="5715000" y="6629400"/>
            <a:ext cx="3124200" cy="214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p>
            <a:pPr marL="342900" marR="0" lvl="0" indent="-342900" algn="r" defTabSz="914400" rtl="0" eaLnBrk="1" fontAlgn="base" latinLnBrk="0" hangingPunct="1">
              <a:lnSpc>
                <a:spcPct val="100000"/>
              </a:lnSpc>
              <a:spcBef>
                <a:spcPct val="20000"/>
              </a:spcBef>
              <a:spcAft>
                <a:spcPct val="0"/>
              </a:spcAft>
              <a:buClr>
                <a:srgbClr val="66CCFF"/>
              </a:buClr>
              <a:buSzPct val="65000"/>
              <a:buFont typeface="Wingdings" pitchFamily="2" charset="2"/>
              <a:buNone/>
              <a:tabLst/>
              <a:defRPr/>
            </a:pPr>
            <a:r>
              <a:rPr kumimoji="0" lang="en-US" sz="800" b="1" i="0" u="none" strike="noStrike" kern="1200" cap="none" spc="0" normalizeH="0" baseline="0" noProof="0" dirty="0">
                <a:ln>
                  <a:noFill/>
                </a:ln>
                <a:solidFill>
                  <a:srgbClr val="FFFFFF"/>
                </a:solidFill>
                <a:effectLst/>
                <a:uLnTx/>
                <a:uFillTx/>
                <a:latin typeface="Verdana" pitchFamily="34" charset="0"/>
                <a:ea typeface="+mn-ea"/>
                <a:cs typeface="+mn-cs"/>
              </a:rPr>
              <a:t>Copyright © 2024 </a:t>
            </a:r>
            <a:r>
              <a:rPr kumimoji="0" lang="en-US" sz="800" b="1" i="0" u="none" strike="noStrike" kern="1200" cap="none" spc="0" normalizeH="0" baseline="0" noProof="0" dirty="0" err="1">
                <a:ln>
                  <a:noFill/>
                </a:ln>
                <a:solidFill>
                  <a:srgbClr val="FFFFFF"/>
                </a:solidFill>
                <a:effectLst/>
                <a:uLnTx/>
                <a:uFillTx/>
                <a:latin typeface="Verdana" pitchFamily="34" charset="0"/>
                <a:ea typeface="+mn-ea"/>
                <a:cs typeface="+mn-cs"/>
              </a:rPr>
              <a:t>SlideSpark</a:t>
            </a:r>
            <a:r>
              <a:rPr kumimoji="0" lang="en-US" sz="800" b="1" i="0" u="none" strike="noStrike" kern="1200" cap="none" spc="0" normalizeH="0" baseline="0" noProof="0" dirty="0">
                <a:ln>
                  <a:noFill/>
                </a:ln>
                <a:solidFill>
                  <a:srgbClr val="FFFFFF"/>
                </a:solidFill>
                <a:effectLst/>
                <a:uLnTx/>
                <a:uFillTx/>
                <a:latin typeface="Verdana" pitchFamily="34" charset="0"/>
                <a:ea typeface="+mn-ea"/>
                <a:cs typeface="+mn-cs"/>
              </a:rPr>
              <a:t> .LLC</a:t>
            </a:r>
          </a:p>
        </p:txBody>
      </p:sp>
      <p:sp>
        <p:nvSpPr>
          <p:cNvPr id="2" name="Rectangle 1"/>
          <p:cNvSpPr/>
          <p:nvPr/>
        </p:nvSpPr>
        <p:spPr>
          <a:xfrm>
            <a:off x="1219200" y="3276600"/>
            <a:ext cx="6979796" cy="3170099"/>
          </a:xfrm>
          <a:prstGeom prst="rect">
            <a:avLst/>
          </a:prstGeom>
          <a:noFill/>
        </p:spPr>
        <p:txBody>
          <a:bodyPr wrap="none" lIns="91440" tIns="45720" rIns="91440" bIns="45720">
            <a:spAutoFit/>
          </a:bodyPr>
          <a:lstStyle/>
          <a:p>
            <a:pPr marL="0" marR="0" lvl="0" indent="0" algn="ctr" defTabSz="914400" rtl="0" eaLnBrk="1" fontAlgn="base" latinLnBrk="0" hangingPunct="1">
              <a:lnSpc>
                <a:spcPct val="100000"/>
              </a:lnSpc>
              <a:spcBef>
                <a:spcPct val="20000"/>
              </a:spcBef>
              <a:spcAft>
                <a:spcPct val="0"/>
              </a:spcAft>
              <a:buClr>
                <a:srgbClr val="66CCFF"/>
              </a:buClr>
              <a:buSzPct val="65000"/>
              <a:buFont typeface="Wingdings" pitchFamily="2" charset="2"/>
              <a:buNone/>
              <a:tabLst/>
              <a:defRPr/>
            </a:pPr>
            <a:r>
              <a:rPr kumimoji="0" lang="en-US" sz="20000" b="1" i="0" u="none" strike="noStrike" kern="1200" cap="none" spc="0" normalizeH="0" baseline="0" noProof="0" dirty="0" err="1">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uLnTx/>
                <a:uFillTx/>
                <a:latin typeface="Tahoma" pitchFamily="34" charset="0"/>
                <a:ea typeface="+mn-ea"/>
                <a:cs typeface="+mn-cs"/>
              </a:rPr>
              <a:t>ZZHh</a:t>
            </a:r>
            <a:endParaRPr kumimoji="0" lang="en-US" sz="20000" b="1" i="0" u="none" strike="noStrike" kern="1200" cap="none" spc="0" normalizeH="0" baseline="0" noProof="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uLnTx/>
              <a:uFillTx/>
              <a:latin typeface="Tahoma" pitchFamily="34" charset="0"/>
              <a:ea typeface="+mn-ea"/>
              <a:cs typeface="+mn-cs"/>
            </a:endParaRPr>
          </a:p>
        </p:txBody>
      </p:sp>
      <p:sp>
        <p:nvSpPr>
          <p:cNvPr id="4" name="Rectangle 3"/>
          <p:cNvSpPr/>
          <p:nvPr/>
        </p:nvSpPr>
        <p:spPr>
          <a:xfrm>
            <a:off x="8070594" y="-9781"/>
            <a:ext cx="1066318" cy="923330"/>
          </a:xfrm>
          <a:prstGeom prst="rect">
            <a:avLst/>
          </a:prstGeom>
          <a:noFill/>
        </p:spPr>
        <p:txBody>
          <a:bodyPr wrap="none" lIns="91440" tIns="45720" rIns="91440" bIns="45720">
            <a:spAutoFit/>
          </a:bodyPr>
          <a:lstStyle/>
          <a:p>
            <a:pPr marL="0" marR="0" lvl="0" indent="0" algn="ctr" defTabSz="914400" rtl="0" eaLnBrk="1" fontAlgn="base" latinLnBrk="0" hangingPunct="1">
              <a:lnSpc>
                <a:spcPct val="100000"/>
              </a:lnSpc>
              <a:spcBef>
                <a:spcPct val="20000"/>
              </a:spcBef>
              <a:spcAft>
                <a:spcPct val="0"/>
              </a:spcAft>
              <a:buClr>
                <a:srgbClr val="66CCFF"/>
              </a:buClr>
              <a:buSzPct val="65000"/>
              <a:buFont typeface="Wingdings" pitchFamily="2" charset="2"/>
              <a:buNone/>
              <a:tabLst/>
              <a:defRPr/>
            </a:pPr>
            <a:r>
              <a:rPr kumimoji="0" lang="en-US" sz="5400" b="1" i="0" u="none" strike="noStrike" kern="1200" cap="none" spc="0" normalizeH="0" baseline="0" noProof="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uLnTx/>
                <a:uFillTx/>
                <a:latin typeface="Tahoma" pitchFamily="34" charset="0"/>
                <a:ea typeface="+mn-ea"/>
                <a:cs typeface="+mn-cs"/>
              </a:rPr>
              <a:t>14</a:t>
            </a:r>
          </a:p>
        </p:txBody>
      </p:sp>
    </p:spTree>
    <p:extLst>
      <p:ext uri="{BB962C8B-B14F-4D97-AF65-F5344CB8AC3E}">
        <p14:creationId xmlns:p14="http://schemas.microsoft.com/office/powerpoint/2010/main" val="2853166229"/>
      </p:ext>
    </p:extLst>
  </p:cSld>
  <p:clrMapOvr>
    <a:masterClrMapping/>
  </p:clrMapOvr>
</p:sld>
</file>

<file path=ppt/slides/slide1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9747" name="Rectangle 3"/>
          <p:cNvSpPr>
            <a:spLocks noGrp="1" noChangeArrowheads="1"/>
          </p:cNvSpPr>
          <p:nvPr>
            <p:ph type="body" idx="4294967295"/>
          </p:nvPr>
        </p:nvSpPr>
        <p:spPr>
          <a:xfrm>
            <a:off x="228600" y="152400"/>
            <a:ext cx="8686800" cy="5943600"/>
          </a:xfrm>
        </p:spPr>
        <p:txBody>
          <a:bodyPr/>
          <a:lstStyle/>
          <a:p>
            <a:pPr eaLnBrk="1" hangingPunct="1"/>
            <a:r>
              <a:rPr lang="en-US" dirty="0"/>
              <a:t>The letters below represent…</a:t>
            </a:r>
          </a:p>
          <a:p>
            <a:pPr lvl="1" eaLnBrk="1" hangingPunct="1"/>
            <a:r>
              <a:rPr lang="en-US" dirty="0">
                <a:solidFill>
                  <a:srgbClr val="92D050"/>
                </a:solidFill>
              </a:rPr>
              <a:t>A.) Both are Heterozygous Dominant</a:t>
            </a:r>
          </a:p>
          <a:p>
            <a:pPr lvl="1" eaLnBrk="1" hangingPunct="1"/>
            <a:r>
              <a:rPr lang="en-US" dirty="0">
                <a:solidFill>
                  <a:srgbClr val="FFCC99"/>
                </a:solidFill>
              </a:rPr>
              <a:t>B.) Homozygous recessive and Homozygous Dominant</a:t>
            </a:r>
          </a:p>
          <a:p>
            <a:pPr lvl="1" eaLnBrk="1" hangingPunct="1"/>
            <a:r>
              <a:rPr lang="en-US" dirty="0">
                <a:solidFill>
                  <a:srgbClr val="FF00FF"/>
                </a:solidFill>
              </a:rPr>
              <a:t>C.) Heterozygous and Heterozygous</a:t>
            </a:r>
          </a:p>
          <a:p>
            <a:pPr lvl="1" eaLnBrk="1" hangingPunct="1"/>
            <a:r>
              <a:rPr lang="en-US" dirty="0">
                <a:solidFill>
                  <a:srgbClr val="00B0F0"/>
                </a:solidFill>
              </a:rPr>
              <a:t>D.) Both are Heterozygous Recessive</a:t>
            </a:r>
          </a:p>
          <a:p>
            <a:pPr lvl="1" eaLnBrk="1" hangingPunct="1"/>
            <a:r>
              <a:rPr lang="en-US" dirty="0">
                <a:solidFill>
                  <a:srgbClr val="CC99FF"/>
                </a:solidFill>
              </a:rPr>
              <a:t>E.) Homozygous Dominant and Heterozygous</a:t>
            </a:r>
          </a:p>
        </p:txBody>
      </p:sp>
      <p:sp>
        <p:nvSpPr>
          <p:cNvPr id="799749" name="Rectangle 9"/>
          <p:cNvSpPr>
            <a:spLocks noChangeArrowheads="1"/>
          </p:cNvSpPr>
          <p:nvPr/>
        </p:nvSpPr>
        <p:spPr bwMode="auto">
          <a:xfrm>
            <a:off x="5715000" y="6629400"/>
            <a:ext cx="3124200" cy="214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p>
            <a:pPr marL="342900" marR="0" lvl="0" indent="-342900" algn="r" defTabSz="914400" rtl="0" eaLnBrk="1" fontAlgn="base" latinLnBrk="0" hangingPunct="1">
              <a:lnSpc>
                <a:spcPct val="100000"/>
              </a:lnSpc>
              <a:spcBef>
                <a:spcPct val="20000"/>
              </a:spcBef>
              <a:spcAft>
                <a:spcPct val="0"/>
              </a:spcAft>
              <a:buClr>
                <a:srgbClr val="66CCFF"/>
              </a:buClr>
              <a:buSzPct val="65000"/>
              <a:buFont typeface="Wingdings" pitchFamily="2" charset="2"/>
              <a:buNone/>
              <a:tabLst/>
              <a:defRPr/>
            </a:pPr>
            <a:r>
              <a:rPr kumimoji="0" lang="en-US" sz="800" b="1" i="0" u="none" strike="noStrike" kern="1200" cap="none" spc="0" normalizeH="0" baseline="0" noProof="0" dirty="0">
                <a:ln>
                  <a:noFill/>
                </a:ln>
                <a:solidFill>
                  <a:srgbClr val="FFFFFF"/>
                </a:solidFill>
                <a:effectLst/>
                <a:uLnTx/>
                <a:uFillTx/>
                <a:latin typeface="Verdana" pitchFamily="34" charset="0"/>
                <a:ea typeface="+mn-ea"/>
                <a:cs typeface="+mn-cs"/>
              </a:rPr>
              <a:t>Copyright © 2024 </a:t>
            </a:r>
            <a:r>
              <a:rPr kumimoji="0" lang="en-US" sz="800" b="1" i="0" u="none" strike="noStrike" kern="1200" cap="none" spc="0" normalizeH="0" baseline="0" noProof="0" dirty="0" err="1">
                <a:ln>
                  <a:noFill/>
                </a:ln>
                <a:solidFill>
                  <a:srgbClr val="FFFFFF"/>
                </a:solidFill>
                <a:effectLst/>
                <a:uLnTx/>
                <a:uFillTx/>
                <a:latin typeface="Verdana" pitchFamily="34" charset="0"/>
                <a:ea typeface="+mn-ea"/>
                <a:cs typeface="+mn-cs"/>
              </a:rPr>
              <a:t>SlideSpark</a:t>
            </a:r>
            <a:r>
              <a:rPr kumimoji="0" lang="en-US" sz="800" b="1" i="0" u="none" strike="noStrike" kern="1200" cap="none" spc="0" normalizeH="0" baseline="0" noProof="0" dirty="0">
                <a:ln>
                  <a:noFill/>
                </a:ln>
                <a:solidFill>
                  <a:srgbClr val="FFFFFF"/>
                </a:solidFill>
                <a:effectLst/>
                <a:uLnTx/>
                <a:uFillTx/>
                <a:latin typeface="Verdana" pitchFamily="34" charset="0"/>
                <a:ea typeface="+mn-ea"/>
                <a:cs typeface="+mn-cs"/>
              </a:rPr>
              <a:t> .LLC</a:t>
            </a:r>
          </a:p>
        </p:txBody>
      </p:sp>
      <p:sp>
        <p:nvSpPr>
          <p:cNvPr id="2" name="Rectangle 1"/>
          <p:cNvSpPr/>
          <p:nvPr/>
        </p:nvSpPr>
        <p:spPr>
          <a:xfrm>
            <a:off x="1219200" y="3276600"/>
            <a:ext cx="6979796" cy="3170099"/>
          </a:xfrm>
          <a:prstGeom prst="rect">
            <a:avLst/>
          </a:prstGeom>
          <a:noFill/>
        </p:spPr>
        <p:txBody>
          <a:bodyPr wrap="none" lIns="91440" tIns="45720" rIns="91440" bIns="45720">
            <a:spAutoFit/>
          </a:bodyPr>
          <a:lstStyle/>
          <a:p>
            <a:pPr marL="0" marR="0" lvl="0" indent="0" algn="ctr" defTabSz="914400" rtl="0" eaLnBrk="1" fontAlgn="base" latinLnBrk="0" hangingPunct="1">
              <a:lnSpc>
                <a:spcPct val="100000"/>
              </a:lnSpc>
              <a:spcBef>
                <a:spcPct val="20000"/>
              </a:spcBef>
              <a:spcAft>
                <a:spcPct val="0"/>
              </a:spcAft>
              <a:buClr>
                <a:srgbClr val="66CCFF"/>
              </a:buClr>
              <a:buSzPct val="65000"/>
              <a:buFont typeface="Wingdings" pitchFamily="2" charset="2"/>
              <a:buNone/>
              <a:tabLst/>
              <a:defRPr/>
            </a:pPr>
            <a:r>
              <a:rPr kumimoji="0" lang="en-US" sz="20000" b="1" i="0" u="none" strike="noStrike" kern="1200" cap="none" spc="0" normalizeH="0" baseline="0" noProof="0" dirty="0" err="1">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uLnTx/>
                <a:uFillTx/>
                <a:latin typeface="Tahoma" pitchFamily="34" charset="0"/>
                <a:ea typeface="+mn-ea"/>
                <a:cs typeface="+mn-cs"/>
              </a:rPr>
              <a:t>ZZHh</a:t>
            </a:r>
            <a:endParaRPr kumimoji="0" lang="en-US" sz="20000" b="1" i="0" u="none" strike="noStrike" kern="1200" cap="none" spc="0" normalizeH="0" baseline="0" noProof="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uLnTx/>
              <a:uFillTx/>
              <a:latin typeface="Tahoma" pitchFamily="34" charset="0"/>
              <a:ea typeface="+mn-ea"/>
              <a:cs typeface="+mn-cs"/>
            </a:endParaRPr>
          </a:p>
        </p:txBody>
      </p:sp>
      <p:sp>
        <p:nvSpPr>
          <p:cNvPr id="4" name="Rectangle 3"/>
          <p:cNvSpPr/>
          <p:nvPr/>
        </p:nvSpPr>
        <p:spPr>
          <a:xfrm>
            <a:off x="8070594" y="-9781"/>
            <a:ext cx="1066318" cy="923330"/>
          </a:xfrm>
          <a:prstGeom prst="rect">
            <a:avLst/>
          </a:prstGeom>
          <a:noFill/>
        </p:spPr>
        <p:txBody>
          <a:bodyPr wrap="none" lIns="91440" tIns="45720" rIns="91440" bIns="45720">
            <a:spAutoFit/>
          </a:bodyPr>
          <a:lstStyle/>
          <a:p>
            <a:pPr marL="0" marR="0" lvl="0" indent="0" algn="ctr" defTabSz="914400" rtl="0" eaLnBrk="1" fontAlgn="base" latinLnBrk="0" hangingPunct="1">
              <a:lnSpc>
                <a:spcPct val="100000"/>
              </a:lnSpc>
              <a:spcBef>
                <a:spcPct val="20000"/>
              </a:spcBef>
              <a:spcAft>
                <a:spcPct val="0"/>
              </a:spcAft>
              <a:buClr>
                <a:srgbClr val="66CCFF"/>
              </a:buClr>
              <a:buSzPct val="65000"/>
              <a:buFont typeface="Wingdings" pitchFamily="2" charset="2"/>
              <a:buNone/>
              <a:tabLst/>
              <a:defRPr/>
            </a:pPr>
            <a:r>
              <a:rPr kumimoji="0" lang="en-US" sz="5400" b="1" i="0" u="none" strike="noStrike" kern="1200" cap="none" spc="0" normalizeH="0" baseline="0" noProof="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uLnTx/>
                <a:uFillTx/>
                <a:latin typeface="Tahoma" pitchFamily="34" charset="0"/>
                <a:ea typeface="+mn-ea"/>
                <a:cs typeface="+mn-cs"/>
              </a:rPr>
              <a:t>14</a:t>
            </a:r>
          </a:p>
        </p:txBody>
      </p:sp>
      <p:sp>
        <p:nvSpPr>
          <p:cNvPr id="3" name="Rectangle 2"/>
          <p:cNvSpPr/>
          <p:nvPr/>
        </p:nvSpPr>
        <p:spPr>
          <a:xfrm>
            <a:off x="0" y="5845975"/>
            <a:ext cx="4246676" cy="923330"/>
          </a:xfrm>
          <a:prstGeom prst="rect">
            <a:avLst/>
          </a:prstGeom>
          <a:noFill/>
        </p:spPr>
        <p:txBody>
          <a:bodyPr wrap="none" lIns="91440" tIns="45720" rIns="91440" bIns="45720">
            <a:spAutoFit/>
          </a:bodyPr>
          <a:lstStyle/>
          <a:p>
            <a:pPr marL="0" marR="0" lvl="0" indent="0" algn="ctr" defTabSz="914400" rtl="0" eaLnBrk="1" fontAlgn="base" latinLnBrk="0" hangingPunct="1">
              <a:lnSpc>
                <a:spcPct val="100000"/>
              </a:lnSpc>
              <a:spcBef>
                <a:spcPct val="20000"/>
              </a:spcBef>
              <a:spcAft>
                <a:spcPct val="0"/>
              </a:spcAft>
              <a:buClr>
                <a:srgbClr val="66CCFF"/>
              </a:buClr>
              <a:buSzPct val="65000"/>
              <a:buFont typeface="Wingdings" pitchFamily="2" charset="2"/>
              <a:buNone/>
              <a:tabLst/>
              <a:defRPr/>
            </a:pPr>
            <a:r>
              <a:rPr kumimoji="0" lang="en-US" sz="5400" b="1" i="0" u="none" strike="noStrike" kern="1200" cap="none" spc="0" normalizeH="0" baseline="0" noProof="0" dirty="0">
                <a:ln w="17780" cmpd="sng">
                  <a:solidFill>
                    <a:srgbClr val="003399">
                      <a:tint val="3000"/>
                    </a:srgbClr>
                  </a:solidFill>
                  <a:prstDash val="solid"/>
                  <a:miter lim="800000"/>
                </a:ln>
                <a:gradFill>
                  <a:gsLst>
                    <a:gs pos="10000">
                      <a:srgbClr val="003399">
                        <a:tint val="63000"/>
                        <a:sat val="105000"/>
                      </a:srgbClr>
                    </a:gs>
                    <a:gs pos="90000">
                      <a:srgbClr val="003399">
                        <a:shade val="50000"/>
                        <a:satMod val="100000"/>
                      </a:srgbClr>
                    </a:gs>
                  </a:gsLst>
                  <a:lin ang="5400000"/>
                </a:gradFill>
                <a:effectLst>
                  <a:outerShdw blurRad="55000" dist="50800" dir="5400000" algn="tl">
                    <a:srgbClr val="000000">
                      <a:alpha val="33000"/>
                    </a:srgbClr>
                  </a:outerShdw>
                </a:effectLst>
                <a:uLnTx/>
                <a:uFillTx/>
                <a:latin typeface="Tahoma" pitchFamily="34" charset="0"/>
                <a:ea typeface="+mn-ea"/>
                <a:cs typeface="+mn-cs"/>
              </a:rPr>
              <a:t>Answer is…</a:t>
            </a:r>
          </a:p>
        </p:txBody>
      </p:sp>
    </p:spTree>
    <p:extLst>
      <p:ext uri="{BB962C8B-B14F-4D97-AF65-F5344CB8AC3E}">
        <p14:creationId xmlns:p14="http://schemas.microsoft.com/office/powerpoint/2010/main" val="2236637844"/>
      </p:ext>
    </p:extLst>
  </p:cSld>
  <p:clrMapOvr>
    <a:masterClrMapping/>
  </p:clrMapOvr>
</p:sld>
</file>

<file path=ppt/slides/slide1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9747" name="Rectangle 3"/>
          <p:cNvSpPr>
            <a:spLocks noGrp="1" noChangeArrowheads="1"/>
          </p:cNvSpPr>
          <p:nvPr>
            <p:ph type="body" idx="4294967295"/>
          </p:nvPr>
        </p:nvSpPr>
        <p:spPr>
          <a:xfrm>
            <a:off x="228600" y="152400"/>
            <a:ext cx="8686800" cy="5943600"/>
          </a:xfrm>
        </p:spPr>
        <p:txBody>
          <a:bodyPr/>
          <a:lstStyle/>
          <a:p>
            <a:pPr eaLnBrk="1" hangingPunct="1"/>
            <a:r>
              <a:rPr lang="en-US" dirty="0"/>
              <a:t>The letters below represent…</a:t>
            </a:r>
          </a:p>
          <a:p>
            <a:pPr lvl="1" eaLnBrk="1" hangingPunct="1"/>
            <a:r>
              <a:rPr lang="en-US" dirty="0">
                <a:solidFill>
                  <a:srgbClr val="92D050"/>
                </a:solidFill>
              </a:rPr>
              <a:t>A.) Both are Heterozygous Dominant</a:t>
            </a:r>
          </a:p>
          <a:p>
            <a:pPr lvl="1" eaLnBrk="1" hangingPunct="1"/>
            <a:r>
              <a:rPr lang="en-US" dirty="0">
                <a:solidFill>
                  <a:srgbClr val="FFCC99"/>
                </a:solidFill>
              </a:rPr>
              <a:t>B.) Homozygous recessive and Homozygous Dominant</a:t>
            </a:r>
          </a:p>
          <a:p>
            <a:pPr lvl="1" eaLnBrk="1" hangingPunct="1"/>
            <a:r>
              <a:rPr lang="en-US" dirty="0">
                <a:solidFill>
                  <a:srgbClr val="FF00FF"/>
                </a:solidFill>
              </a:rPr>
              <a:t>C.) Heterozygous and Heterozygous</a:t>
            </a:r>
          </a:p>
          <a:p>
            <a:pPr lvl="1" eaLnBrk="1" hangingPunct="1"/>
            <a:r>
              <a:rPr lang="en-US" dirty="0">
                <a:solidFill>
                  <a:srgbClr val="00B0F0"/>
                </a:solidFill>
              </a:rPr>
              <a:t>D.) Both are Heterozygous Recessive</a:t>
            </a:r>
          </a:p>
          <a:p>
            <a:pPr lvl="1" eaLnBrk="1" hangingPunct="1"/>
            <a:r>
              <a:rPr lang="en-US" dirty="0">
                <a:solidFill>
                  <a:srgbClr val="CC99FF"/>
                </a:solidFill>
              </a:rPr>
              <a:t>E.) Homozygous Dominant and Heterozygous</a:t>
            </a:r>
          </a:p>
        </p:txBody>
      </p:sp>
      <p:sp>
        <p:nvSpPr>
          <p:cNvPr id="799749" name="Rectangle 9"/>
          <p:cNvSpPr>
            <a:spLocks noChangeArrowheads="1"/>
          </p:cNvSpPr>
          <p:nvPr/>
        </p:nvSpPr>
        <p:spPr bwMode="auto">
          <a:xfrm>
            <a:off x="5715000" y="6629400"/>
            <a:ext cx="3124200" cy="214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p>
            <a:pPr marL="342900" marR="0" lvl="0" indent="-342900" algn="r" defTabSz="914400" rtl="0" eaLnBrk="1" fontAlgn="base" latinLnBrk="0" hangingPunct="1">
              <a:lnSpc>
                <a:spcPct val="100000"/>
              </a:lnSpc>
              <a:spcBef>
                <a:spcPct val="20000"/>
              </a:spcBef>
              <a:spcAft>
                <a:spcPct val="0"/>
              </a:spcAft>
              <a:buClr>
                <a:srgbClr val="66CCFF"/>
              </a:buClr>
              <a:buSzPct val="65000"/>
              <a:buFont typeface="Wingdings" pitchFamily="2" charset="2"/>
              <a:buNone/>
              <a:tabLst/>
              <a:defRPr/>
            </a:pPr>
            <a:r>
              <a:rPr kumimoji="0" lang="en-US" sz="800" b="1" i="0" u="none" strike="noStrike" kern="1200" cap="none" spc="0" normalizeH="0" baseline="0" noProof="0" dirty="0">
                <a:ln>
                  <a:noFill/>
                </a:ln>
                <a:solidFill>
                  <a:srgbClr val="FFFFFF"/>
                </a:solidFill>
                <a:effectLst/>
                <a:uLnTx/>
                <a:uFillTx/>
                <a:latin typeface="Verdana" pitchFamily="34" charset="0"/>
                <a:ea typeface="+mn-ea"/>
                <a:cs typeface="+mn-cs"/>
              </a:rPr>
              <a:t>Copyright © 2024 </a:t>
            </a:r>
            <a:r>
              <a:rPr kumimoji="0" lang="en-US" sz="800" b="1" i="0" u="none" strike="noStrike" kern="1200" cap="none" spc="0" normalizeH="0" baseline="0" noProof="0" dirty="0" err="1">
                <a:ln>
                  <a:noFill/>
                </a:ln>
                <a:solidFill>
                  <a:srgbClr val="FFFFFF"/>
                </a:solidFill>
                <a:effectLst/>
                <a:uLnTx/>
                <a:uFillTx/>
                <a:latin typeface="Verdana" pitchFamily="34" charset="0"/>
                <a:ea typeface="+mn-ea"/>
                <a:cs typeface="+mn-cs"/>
              </a:rPr>
              <a:t>SlideSpark</a:t>
            </a:r>
            <a:r>
              <a:rPr kumimoji="0" lang="en-US" sz="800" b="1" i="0" u="none" strike="noStrike" kern="1200" cap="none" spc="0" normalizeH="0" baseline="0" noProof="0" dirty="0">
                <a:ln>
                  <a:noFill/>
                </a:ln>
                <a:solidFill>
                  <a:srgbClr val="FFFFFF"/>
                </a:solidFill>
                <a:effectLst/>
                <a:uLnTx/>
                <a:uFillTx/>
                <a:latin typeface="Verdana" pitchFamily="34" charset="0"/>
                <a:ea typeface="+mn-ea"/>
                <a:cs typeface="+mn-cs"/>
              </a:rPr>
              <a:t> .LLC</a:t>
            </a:r>
          </a:p>
        </p:txBody>
      </p:sp>
      <p:sp>
        <p:nvSpPr>
          <p:cNvPr id="2" name="Rectangle 1"/>
          <p:cNvSpPr/>
          <p:nvPr/>
        </p:nvSpPr>
        <p:spPr>
          <a:xfrm>
            <a:off x="1219200" y="3276600"/>
            <a:ext cx="6979796" cy="3170099"/>
          </a:xfrm>
          <a:prstGeom prst="rect">
            <a:avLst/>
          </a:prstGeom>
          <a:noFill/>
        </p:spPr>
        <p:txBody>
          <a:bodyPr wrap="none" lIns="91440" tIns="45720" rIns="91440" bIns="45720">
            <a:spAutoFit/>
          </a:bodyPr>
          <a:lstStyle/>
          <a:p>
            <a:pPr marL="0" marR="0" lvl="0" indent="0" algn="ctr" defTabSz="914400" rtl="0" eaLnBrk="1" fontAlgn="base" latinLnBrk="0" hangingPunct="1">
              <a:lnSpc>
                <a:spcPct val="100000"/>
              </a:lnSpc>
              <a:spcBef>
                <a:spcPct val="20000"/>
              </a:spcBef>
              <a:spcAft>
                <a:spcPct val="0"/>
              </a:spcAft>
              <a:buClr>
                <a:srgbClr val="66CCFF"/>
              </a:buClr>
              <a:buSzPct val="65000"/>
              <a:buFont typeface="Wingdings" pitchFamily="2" charset="2"/>
              <a:buNone/>
              <a:tabLst/>
              <a:defRPr/>
            </a:pPr>
            <a:r>
              <a:rPr kumimoji="0" lang="en-US" sz="20000" b="1" i="0" u="none" strike="noStrike" kern="1200" cap="none" spc="0" normalizeH="0" baseline="0" noProof="0" dirty="0" err="1">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uLnTx/>
                <a:uFillTx/>
                <a:latin typeface="Tahoma" pitchFamily="34" charset="0"/>
                <a:ea typeface="+mn-ea"/>
                <a:cs typeface="+mn-cs"/>
              </a:rPr>
              <a:t>ZZHh</a:t>
            </a:r>
            <a:endParaRPr kumimoji="0" lang="en-US" sz="20000" b="1" i="0" u="none" strike="noStrike" kern="1200" cap="none" spc="0" normalizeH="0" baseline="0" noProof="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uLnTx/>
              <a:uFillTx/>
              <a:latin typeface="Tahoma" pitchFamily="34" charset="0"/>
              <a:ea typeface="+mn-ea"/>
              <a:cs typeface="+mn-cs"/>
            </a:endParaRPr>
          </a:p>
        </p:txBody>
      </p:sp>
      <p:sp>
        <p:nvSpPr>
          <p:cNvPr id="4" name="Rectangle 3"/>
          <p:cNvSpPr/>
          <p:nvPr/>
        </p:nvSpPr>
        <p:spPr>
          <a:xfrm>
            <a:off x="8070594" y="-9781"/>
            <a:ext cx="1066318" cy="923330"/>
          </a:xfrm>
          <a:prstGeom prst="rect">
            <a:avLst/>
          </a:prstGeom>
          <a:noFill/>
        </p:spPr>
        <p:txBody>
          <a:bodyPr wrap="none" lIns="91440" tIns="45720" rIns="91440" bIns="45720">
            <a:spAutoFit/>
          </a:bodyPr>
          <a:lstStyle/>
          <a:p>
            <a:pPr marL="0" marR="0" lvl="0" indent="0" algn="ctr" defTabSz="914400" rtl="0" eaLnBrk="1" fontAlgn="base" latinLnBrk="0" hangingPunct="1">
              <a:lnSpc>
                <a:spcPct val="100000"/>
              </a:lnSpc>
              <a:spcBef>
                <a:spcPct val="20000"/>
              </a:spcBef>
              <a:spcAft>
                <a:spcPct val="0"/>
              </a:spcAft>
              <a:buClr>
                <a:srgbClr val="66CCFF"/>
              </a:buClr>
              <a:buSzPct val="65000"/>
              <a:buFont typeface="Wingdings" pitchFamily="2" charset="2"/>
              <a:buNone/>
              <a:tabLst/>
              <a:defRPr/>
            </a:pPr>
            <a:r>
              <a:rPr kumimoji="0" lang="en-US" sz="5400" b="1" i="0" u="none" strike="noStrike" kern="1200" cap="none" spc="0" normalizeH="0" baseline="0" noProof="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uLnTx/>
                <a:uFillTx/>
                <a:latin typeface="Tahoma" pitchFamily="34" charset="0"/>
                <a:ea typeface="+mn-ea"/>
                <a:cs typeface="+mn-cs"/>
              </a:rPr>
              <a:t>14</a:t>
            </a:r>
          </a:p>
        </p:txBody>
      </p:sp>
      <p:sp>
        <p:nvSpPr>
          <p:cNvPr id="3" name="Rectangle 2"/>
          <p:cNvSpPr/>
          <p:nvPr/>
        </p:nvSpPr>
        <p:spPr>
          <a:xfrm>
            <a:off x="0" y="5845975"/>
            <a:ext cx="4246676" cy="923330"/>
          </a:xfrm>
          <a:prstGeom prst="rect">
            <a:avLst/>
          </a:prstGeom>
          <a:noFill/>
        </p:spPr>
        <p:txBody>
          <a:bodyPr wrap="none" lIns="91440" tIns="45720" rIns="91440" bIns="45720">
            <a:spAutoFit/>
          </a:bodyPr>
          <a:lstStyle/>
          <a:p>
            <a:pPr marL="0" marR="0" lvl="0" indent="0" algn="ctr" defTabSz="914400" rtl="0" eaLnBrk="1" fontAlgn="base" latinLnBrk="0" hangingPunct="1">
              <a:lnSpc>
                <a:spcPct val="100000"/>
              </a:lnSpc>
              <a:spcBef>
                <a:spcPct val="20000"/>
              </a:spcBef>
              <a:spcAft>
                <a:spcPct val="0"/>
              </a:spcAft>
              <a:buClr>
                <a:srgbClr val="66CCFF"/>
              </a:buClr>
              <a:buSzPct val="65000"/>
              <a:buFont typeface="Wingdings" pitchFamily="2" charset="2"/>
              <a:buNone/>
              <a:tabLst/>
              <a:defRPr/>
            </a:pPr>
            <a:r>
              <a:rPr kumimoji="0" lang="en-US" sz="5400" b="1" i="0" u="none" strike="noStrike" kern="1200" cap="none" spc="0" normalizeH="0" baseline="0" noProof="0" dirty="0">
                <a:ln w="17780" cmpd="sng">
                  <a:solidFill>
                    <a:srgbClr val="003399">
                      <a:tint val="3000"/>
                    </a:srgbClr>
                  </a:solidFill>
                  <a:prstDash val="solid"/>
                  <a:miter lim="800000"/>
                </a:ln>
                <a:gradFill>
                  <a:gsLst>
                    <a:gs pos="10000">
                      <a:srgbClr val="003399">
                        <a:tint val="63000"/>
                        <a:sat val="105000"/>
                      </a:srgbClr>
                    </a:gs>
                    <a:gs pos="90000">
                      <a:srgbClr val="003399">
                        <a:shade val="50000"/>
                        <a:satMod val="100000"/>
                      </a:srgbClr>
                    </a:gs>
                  </a:gsLst>
                  <a:lin ang="5400000"/>
                </a:gradFill>
                <a:effectLst>
                  <a:outerShdw blurRad="55000" dist="50800" dir="5400000" algn="tl">
                    <a:srgbClr val="000000">
                      <a:alpha val="33000"/>
                    </a:srgbClr>
                  </a:outerShdw>
                </a:effectLst>
                <a:uLnTx/>
                <a:uFillTx/>
                <a:latin typeface="Tahoma" pitchFamily="34" charset="0"/>
                <a:ea typeface="+mn-ea"/>
                <a:cs typeface="+mn-cs"/>
              </a:rPr>
              <a:t>Answer is…</a:t>
            </a:r>
          </a:p>
        </p:txBody>
      </p:sp>
      <p:sp>
        <p:nvSpPr>
          <p:cNvPr id="7" name="Rounded Rectangle 6"/>
          <p:cNvSpPr/>
          <p:nvPr/>
        </p:nvSpPr>
        <p:spPr bwMode="auto">
          <a:xfrm>
            <a:off x="533399" y="3200400"/>
            <a:ext cx="8070353" cy="533400"/>
          </a:xfrm>
          <a:prstGeom prst="roundRect">
            <a:avLst/>
          </a:prstGeom>
          <a:solidFill>
            <a:srgbClr val="CC99FF">
              <a:alpha val="17000"/>
            </a:srgbClr>
          </a:solidFill>
          <a:ln w="57150" cap="flat" cmpd="sng" algn="ctr">
            <a:solidFill>
              <a:srgbClr val="CC99FF"/>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342900" marR="0" lvl="0" indent="-342900" algn="l" defTabSz="914400" rtl="0" eaLnBrk="1" fontAlgn="base" latinLnBrk="0" hangingPunct="1">
              <a:lnSpc>
                <a:spcPct val="100000"/>
              </a:lnSpc>
              <a:spcBef>
                <a:spcPct val="20000"/>
              </a:spcBef>
              <a:spcAft>
                <a:spcPct val="0"/>
              </a:spcAft>
              <a:buClr>
                <a:srgbClr val="66CCFF"/>
              </a:buClr>
              <a:buSzPct val="65000"/>
              <a:buFont typeface="Wingdings" pitchFamily="2" charset="2"/>
              <a:buChar char="n"/>
              <a:tabLst/>
              <a:defRPr/>
            </a:pPr>
            <a:endParaRPr kumimoji="0" lang="en-US" sz="9600" b="0" i="0" u="none" strike="noStrike" kern="1200" cap="none" spc="0" normalizeH="0" baseline="0" noProof="0">
              <a:ln>
                <a:noFill/>
              </a:ln>
              <a:solidFill>
                <a:srgbClr val="FFFFFF"/>
              </a:solidFill>
              <a:effectLst>
                <a:outerShdw blurRad="38100" dist="38100" dir="2700000" algn="tl">
                  <a:srgbClr val="000000">
                    <a:alpha val="43137"/>
                  </a:srgbClr>
                </a:outerShdw>
              </a:effectLst>
              <a:uLnTx/>
              <a:uFillTx/>
              <a:latin typeface="Tahoma" pitchFamily="34" charset="0"/>
              <a:ea typeface="+mn-ea"/>
              <a:cs typeface="+mn-cs"/>
            </a:endParaRPr>
          </a:p>
        </p:txBody>
      </p:sp>
    </p:spTree>
    <p:extLst>
      <p:ext uri="{BB962C8B-B14F-4D97-AF65-F5344CB8AC3E}">
        <p14:creationId xmlns:p14="http://schemas.microsoft.com/office/powerpoint/2010/main" val="7126899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down)">
                                      <p:cBhvr>
                                        <p:cTn id="7" dur="580">
                                          <p:stCondLst>
                                            <p:cond delay="0"/>
                                          </p:stCondLst>
                                        </p:cTn>
                                        <p:tgtEl>
                                          <p:spTgt spid="7"/>
                                        </p:tgtEl>
                                      </p:cBhvr>
                                    </p:animEffect>
                                    <p:anim calcmode="lin" valueType="num">
                                      <p:cBhvr>
                                        <p:cTn id="8" dur="1822" tmFilter="0,0; 0.14,0.36; 0.43,0.73; 0.71,0.91; 1.0,1.0">
                                          <p:stCondLst>
                                            <p:cond delay="0"/>
                                          </p:stCondLst>
                                        </p:cTn>
                                        <p:tgtEl>
                                          <p:spTgt spid="7"/>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7"/>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7"/>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7"/>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7"/>
                                        </p:tgtEl>
                                        <p:attrNameLst>
                                          <p:attrName>ppt_y</p:attrName>
                                        </p:attrNameLst>
                                      </p:cBhvr>
                                      <p:tavLst>
                                        <p:tav tm="0" fmla="#ppt_y-sin(pi*$)/81">
                                          <p:val>
                                            <p:fltVal val="0"/>
                                          </p:val>
                                        </p:tav>
                                        <p:tav tm="100000">
                                          <p:val>
                                            <p:fltVal val="1"/>
                                          </p:val>
                                        </p:tav>
                                      </p:tavLst>
                                    </p:anim>
                                    <p:animScale>
                                      <p:cBhvr>
                                        <p:cTn id="13" dur="26">
                                          <p:stCondLst>
                                            <p:cond delay="650"/>
                                          </p:stCondLst>
                                        </p:cTn>
                                        <p:tgtEl>
                                          <p:spTgt spid="7"/>
                                        </p:tgtEl>
                                      </p:cBhvr>
                                      <p:to x="100000" y="60000"/>
                                    </p:animScale>
                                    <p:animScale>
                                      <p:cBhvr>
                                        <p:cTn id="14" dur="166" decel="50000">
                                          <p:stCondLst>
                                            <p:cond delay="676"/>
                                          </p:stCondLst>
                                        </p:cTn>
                                        <p:tgtEl>
                                          <p:spTgt spid="7"/>
                                        </p:tgtEl>
                                      </p:cBhvr>
                                      <p:to x="100000" y="100000"/>
                                    </p:animScale>
                                    <p:animScale>
                                      <p:cBhvr>
                                        <p:cTn id="15" dur="26">
                                          <p:stCondLst>
                                            <p:cond delay="1312"/>
                                          </p:stCondLst>
                                        </p:cTn>
                                        <p:tgtEl>
                                          <p:spTgt spid="7"/>
                                        </p:tgtEl>
                                      </p:cBhvr>
                                      <p:to x="100000" y="80000"/>
                                    </p:animScale>
                                    <p:animScale>
                                      <p:cBhvr>
                                        <p:cTn id="16" dur="166" decel="50000">
                                          <p:stCondLst>
                                            <p:cond delay="1338"/>
                                          </p:stCondLst>
                                        </p:cTn>
                                        <p:tgtEl>
                                          <p:spTgt spid="7"/>
                                        </p:tgtEl>
                                      </p:cBhvr>
                                      <p:to x="100000" y="100000"/>
                                    </p:animScale>
                                    <p:animScale>
                                      <p:cBhvr>
                                        <p:cTn id="17" dur="26">
                                          <p:stCondLst>
                                            <p:cond delay="1642"/>
                                          </p:stCondLst>
                                        </p:cTn>
                                        <p:tgtEl>
                                          <p:spTgt spid="7"/>
                                        </p:tgtEl>
                                      </p:cBhvr>
                                      <p:to x="100000" y="90000"/>
                                    </p:animScale>
                                    <p:animScale>
                                      <p:cBhvr>
                                        <p:cTn id="18" dur="166" decel="50000">
                                          <p:stCondLst>
                                            <p:cond delay="1668"/>
                                          </p:stCondLst>
                                        </p:cTn>
                                        <p:tgtEl>
                                          <p:spTgt spid="7"/>
                                        </p:tgtEl>
                                      </p:cBhvr>
                                      <p:to x="100000" y="100000"/>
                                    </p:animScale>
                                    <p:animScale>
                                      <p:cBhvr>
                                        <p:cTn id="19" dur="26">
                                          <p:stCondLst>
                                            <p:cond delay="1808"/>
                                          </p:stCondLst>
                                        </p:cTn>
                                        <p:tgtEl>
                                          <p:spTgt spid="7"/>
                                        </p:tgtEl>
                                      </p:cBhvr>
                                      <p:to x="100000" y="95000"/>
                                    </p:animScale>
                                    <p:animScale>
                                      <p:cBhvr>
                                        <p:cTn id="20" dur="166" decel="50000">
                                          <p:stCondLst>
                                            <p:cond delay="1834"/>
                                          </p:stCondLst>
                                        </p:cTn>
                                        <p:tgtEl>
                                          <p:spTgt spid="7"/>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1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5" name="Rectangle 3"/>
          <p:cNvSpPr>
            <a:spLocks noGrp="1" noChangeArrowheads="1"/>
          </p:cNvSpPr>
          <p:nvPr>
            <p:ph type="body" idx="4294967295"/>
          </p:nvPr>
        </p:nvSpPr>
        <p:spPr>
          <a:xfrm>
            <a:off x="152400" y="76200"/>
            <a:ext cx="8686800" cy="5791200"/>
          </a:xfrm>
        </p:spPr>
        <p:txBody>
          <a:bodyPr/>
          <a:lstStyle/>
          <a:p>
            <a:pPr eaLnBrk="1" hangingPunct="1"/>
            <a:r>
              <a:rPr lang="en-US" dirty="0"/>
              <a:t>From all of Mendel’s’ results, he reasoned that individual factors must control the inheritance of traits in peas.  </a:t>
            </a:r>
          </a:p>
          <a:p>
            <a:pPr lvl="1" eaLnBrk="1" hangingPunct="1"/>
            <a:r>
              <a:rPr lang="en-US" dirty="0">
                <a:solidFill>
                  <a:srgbClr val="FF99FF"/>
                </a:solidFill>
              </a:rPr>
              <a:t>Mendel knew that the</a:t>
            </a:r>
            <a:r>
              <a:rPr lang="en-US" dirty="0"/>
              <a:t> </a:t>
            </a:r>
            <a:r>
              <a:rPr lang="en-US" dirty="0">
                <a:solidFill>
                  <a:srgbClr val="FF99FF"/>
                </a:solidFill>
              </a:rPr>
              <a:t>female contributes one factor, while the male contributes the other factor in sexual reproduction.</a:t>
            </a:r>
            <a:r>
              <a:rPr lang="en-US" dirty="0"/>
              <a:t>  </a:t>
            </a:r>
          </a:p>
        </p:txBody>
      </p:sp>
      <p:pic>
        <p:nvPicPr>
          <p:cNvPr id="120836" name="Picture 5" descr="262248"/>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8218" y="3124200"/>
            <a:ext cx="8713381" cy="3429000"/>
          </a:xfrm>
          <a:prstGeom prst="rect">
            <a:avLst/>
          </a:prstGeom>
          <a:noFill/>
          <a:ln w="38100">
            <a:solidFill>
              <a:srgbClr val="777777"/>
            </a:solidFill>
            <a:miter lim="800000"/>
            <a:headEnd/>
            <a:tailEnd/>
          </a:ln>
          <a:extLst>
            <a:ext uri="{909E8E84-426E-40DD-AFC4-6F175D3DCCD1}">
              <a14:hiddenFill xmlns:a14="http://schemas.microsoft.com/office/drawing/2010/main">
                <a:solidFill>
                  <a:srgbClr val="FFFFFF"/>
                </a:solidFill>
              </a14:hiddenFill>
            </a:ext>
          </a:extLst>
        </p:spPr>
      </p:pic>
      <p:sp>
        <p:nvSpPr>
          <p:cNvPr id="120837" name="Rectangle 9"/>
          <p:cNvSpPr>
            <a:spLocks noChangeArrowheads="1"/>
          </p:cNvSpPr>
          <p:nvPr/>
        </p:nvSpPr>
        <p:spPr bwMode="auto">
          <a:xfrm>
            <a:off x="5715000" y="6629400"/>
            <a:ext cx="3124200" cy="214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p>
            <a:pPr marL="342900" marR="0" lvl="0" indent="-342900" algn="r" defTabSz="914400" rtl="0" eaLnBrk="1" fontAlgn="base" latinLnBrk="0" hangingPunct="1">
              <a:lnSpc>
                <a:spcPct val="100000"/>
              </a:lnSpc>
              <a:spcBef>
                <a:spcPct val="20000"/>
              </a:spcBef>
              <a:spcAft>
                <a:spcPct val="0"/>
              </a:spcAft>
              <a:buClr>
                <a:srgbClr val="66CCFF"/>
              </a:buClr>
              <a:buSzPct val="65000"/>
              <a:buFont typeface="Wingdings" pitchFamily="2" charset="2"/>
              <a:buNone/>
              <a:tabLst/>
              <a:defRPr/>
            </a:pPr>
            <a:r>
              <a:rPr kumimoji="0" lang="en-US" sz="800" b="1" i="0" u="none" strike="noStrike" kern="1200" cap="none" spc="0" normalizeH="0" baseline="0" noProof="0" dirty="0">
                <a:ln>
                  <a:noFill/>
                </a:ln>
                <a:solidFill>
                  <a:srgbClr val="FFFFFF"/>
                </a:solidFill>
                <a:effectLst/>
                <a:uLnTx/>
                <a:uFillTx/>
                <a:latin typeface="Verdana" pitchFamily="34" charset="0"/>
                <a:ea typeface="+mn-ea"/>
                <a:cs typeface="+mn-cs"/>
              </a:rPr>
              <a:t>Copyright © 2024 </a:t>
            </a:r>
            <a:r>
              <a:rPr kumimoji="0" lang="en-US" sz="800" b="1" i="0" u="none" strike="noStrike" kern="1200" cap="none" spc="0" normalizeH="0" baseline="0" noProof="0" dirty="0" err="1">
                <a:ln>
                  <a:noFill/>
                </a:ln>
                <a:solidFill>
                  <a:srgbClr val="FFFFFF"/>
                </a:solidFill>
                <a:effectLst/>
                <a:uLnTx/>
                <a:uFillTx/>
                <a:latin typeface="Verdana" pitchFamily="34" charset="0"/>
                <a:ea typeface="+mn-ea"/>
                <a:cs typeface="+mn-cs"/>
              </a:rPr>
              <a:t>SlideSpark</a:t>
            </a:r>
            <a:r>
              <a:rPr kumimoji="0" lang="en-US" sz="800" b="1" i="0" u="none" strike="noStrike" kern="1200" cap="none" spc="0" normalizeH="0" baseline="0" noProof="0" dirty="0">
                <a:ln>
                  <a:noFill/>
                </a:ln>
                <a:solidFill>
                  <a:srgbClr val="FFFFFF"/>
                </a:solidFill>
                <a:effectLst/>
                <a:uLnTx/>
                <a:uFillTx/>
                <a:latin typeface="Verdana" pitchFamily="34" charset="0"/>
                <a:ea typeface="+mn-ea"/>
                <a:cs typeface="+mn-cs"/>
              </a:rPr>
              <a:t> .LLC</a:t>
            </a:r>
          </a:p>
        </p:txBody>
      </p:sp>
      <p:sp>
        <p:nvSpPr>
          <p:cNvPr id="2" name="Rectangle 1"/>
          <p:cNvSpPr/>
          <p:nvPr/>
        </p:nvSpPr>
        <p:spPr>
          <a:xfrm>
            <a:off x="295940" y="5059740"/>
            <a:ext cx="1752403" cy="1569660"/>
          </a:xfrm>
          <a:prstGeom prst="rect">
            <a:avLst/>
          </a:prstGeom>
          <a:noFill/>
        </p:spPr>
        <p:txBody>
          <a:bodyPr wrap="none" lIns="91440" tIns="45720" rIns="91440" bIns="45720">
            <a:spAutoFit/>
          </a:bodyPr>
          <a:lstStyle/>
          <a:p>
            <a:pPr marL="0" marR="0" lvl="0" indent="0" algn="ctr" defTabSz="914400" rtl="0" eaLnBrk="1" fontAlgn="base" latinLnBrk="0" hangingPunct="1">
              <a:lnSpc>
                <a:spcPct val="100000"/>
              </a:lnSpc>
              <a:spcBef>
                <a:spcPct val="20000"/>
              </a:spcBef>
              <a:spcAft>
                <a:spcPct val="0"/>
              </a:spcAft>
              <a:buClr>
                <a:srgbClr val="66CCFF"/>
              </a:buClr>
              <a:buSzPct val="65000"/>
              <a:buFont typeface="Wingdings" pitchFamily="2" charset="2"/>
              <a:buNone/>
              <a:tabLst/>
              <a:defRPr/>
            </a:pPr>
            <a:r>
              <a:rPr kumimoji="0" lang="en-US" sz="9600" b="1" i="0" u="none" strike="noStrike" kern="1200" cap="none" spc="0" normalizeH="0" baseline="0" noProof="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uLnTx/>
                <a:uFillTx/>
                <a:latin typeface="Tahoma" pitchFamily="34" charset="0"/>
                <a:ea typeface="+mn-ea"/>
                <a:cs typeface="+mn-cs"/>
              </a:rPr>
              <a:t>15</a:t>
            </a:r>
          </a:p>
        </p:txBody>
      </p:sp>
      <p:sp>
        <p:nvSpPr>
          <p:cNvPr id="3" name="Rounded Rectangle 2"/>
          <p:cNvSpPr/>
          <p:nvPr/>
        </p:nvSpPr>
        <p:spPr bwMode="auto">
          <a:xfrm>
            <a:off x="1295400" y="2514600"/>
            <a:ext cx="1143000" cy="457200"/>
          </a:xfrm>
          <a:prstGeom prst="roundRect">
            <a:avLst/>
          </a:prstGeom>
          <a:solidFill>
            <a:schemeClr val="bg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342900" marR="0" lvl="0" indent="-342900" algn="l" defTabSz="914400" rtl="0" eaLnBrk="1" fontAlgn="base" latinLnBrk="0" hangingPunct="1">
              <a:lnSpc>
                <a:spcPct val="100000"/>
              </a:lnSpc>
              <a:spcBef>
                <a:spcPct val="20000"/>
              </a:spcBef>
              <a:spcAft>
                <a:spcPct val="0"/>
              </a:spcAft>
              <a:buClr>
                <a:srgbClr val="66CCFF"/>
              </a:buClr>
              <a:buSzPct val="65000"/>
              <a:buFont typeface="Wingdings" pitchFamily="2" charset="2"/>
              <a:buChar char="n"/>
              <a:tabLst/>
              <a:defRPr/>
            </a:pPr>
            <a:endParaRPr kumimoji="0" lang="en-US" sz="9600" b="0" i="0" u="none" strike="noStrike" kern="1200" cap="none" spc="0" normalizeH="0" baseline="0" noProof="0">
              <a:ln>
                <a:noFill/>
              </a:ln>
              <a:solidFill>
                <a:srgbClr val="FFFFFF"/>
              </a:solidFill>
              <a:effectLst>
                <a:outerShdw blurRad="38100" dist="38100" dir="2700000" algn="tl">
                  <a:srgbClr val="000000">
                    <a:alpha val="43137"/>
                  </a:srgbClr>
                </a:outerShdw>
              </a:effectLst>
              <a:uLnTx/>
              <a:uFillTx/>
              <a:latin typeface="Tahoma" pitchFamily="34" charset="0"/>
              <a:ea typeface="+mn-ea"/>
              <a:cs typeface="+mn-cs"/>
            </a:endParaRPr>
          </a:p>
        </p:txBody>
      </p:sp>
    </p:spTree>
    <p:extLst>
      <p:ext uri="{BB962C8B-B14F-4D97-AF65-F5344CB8AC3E}">
        <p14:creationId xmlns:p14="http://schemas.microsoft.com/office/powerpoint/2010/main" val="1152834622"/>
      </p:ext>
    </p:extLst>
  </p:cSld>
  <p:clrMapOvr>
    <a:masterClrMapping/>
  </p:clrMapOvr>
</p:sld>
</file>

<file path=ppt/slides/slide1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5" name="Rectangle 3"/>
          <p:cNvSpPr>
            <a:spLocks noGrp="1" noChangeArrowheads="1"/>
          </p:cNvSpPr>
          <p:nvPr>
            <p:ph type="body" idx="4294967295"/>
          </p:nvPr>
        </p:nvSpPr>
        <p:spPr>
          <a:xfrm>
            <a:off x="152400" y="76200"/>
            <a:ext cx="8686800" cy="5791200"/>
          </a:xfrm>
        </p:spPr>
        <p:txBody>
          <a:bodyPr/>
          <a:lstStyle/>
          <a:p>
            <a:pPr eaLnBrk="1" hangingPunct="1"/>
            <a:r>
              <a:rPr lang="en-US" dirty="0"/>
              <a:t>From all of Mendel’s’ results, he reasoned that individual factors must control the inheritance of traits in peas.  </a:t>
            </a:r>
          </a:p>
          <a:p>
            <a:pPr lvl="1" eaLnBrk="1" hangingPunct="1"/>
            <a:r>
              <a:rPr lang="en-US" dirty="0">
                <a:solidFill>
                  <a:srgbClr val="FF99FF"/>
                </a:solidFill>
              </a:rPr>
              <a:t>Mendel knew that the</a:t>
            </a:r>
            <a:r>
              <a:rPr lang="en-US" dirty="0"/>
              <a:t> </a:t>
            </a:r>
            <a:r>
              <a:rPr lang="en-US" dirty="0">
                <a:solidFill>
                  <a:srgbClr val="FF99FF"/>
                </a:solidFill>
              </a:rPr>
              <a:t>female contributes one factor, while the male contributes the other factor in sexual reproduction.</a:t>
            </a:r>
            <a:r>
              <a:rPr lang="en-US" dirty="0"/>
              <a:t>  </a:t>
            </a:r>
          </a:p>
        </p:txBody>
      </p:sp>
      <p:pic>
        <p:nvPicPr>
          <p:cNvPr id="120836" name="Picture 5" descr="262248"/>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8218" y="3124200"/>
            <a:ext cx="8713381" cy="3429000"/>
          </a:xfrm>
          <a:prstGeom prst="rect">
            <a:avLst/>
          </a:prstGeom>
          <a:noFill/>
          <a:ln w="38100">
            <a:solidFill>
              <a:srgbClr val="777777"/>
            </a:solidFill>
            <a:miter lim="800000"/>
            <a:headEnd/>
            <a:tailEnd/>
          </a:ln>
          <a:extLst>
            <a:ext uri="{909E8E84-426E-40DD-AFC4-6F175D3DCCD1}">
              <a14:hiddenFill xmlns:a14="http://schemas.microsoft.com/office/drawing/2010/main">
                <a:solidFill>
                  <a:srgbClr val="FFFFFF"/>
                </a:solidFill>
              </a14:hiddenFill>
            </a:ext>
          </a:extLst>
        </p:spPr>
      </p:pic>
      <p:sp>
        <p:nvSpPr>
          <p:cNvPr id="120837" name="Rectangle 9"/>
          <p:cNvSpPr>
            <a:spLocks noChangeArrowheads="1"/>
          </p:cNvSpPr>
          <p:nvPr/>
        </p:nvSpPr>
        <p:spPr bwMode="auto">
          <a:xfrm>
            <a:off x="5715000" y="6629400"/>
            <a:ext cx="3124200" cy="214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p>
            <a:pPr marL="342900" marR="0" lvl="0" indent="-342900" algn="r" defTabSz="914400" rtl="0" eaLnBrk="1" fontAlgn="base" latinLnBrk="0" hangingPunct="1">
              <a:lnSpc>
                <a:spcPct val="100000"/>
              </a:lnSpc>
              <a:spcBef>
                <a:spcPct val="20000"/>
              </a:spcBef>
              <a:spcAft>
                <a:spcPct val="0"/>
              </a:spcAft>
              <a:buClr>
                <a:srgbClr val="66CCFF"/>
              </a:buClr>
              <a:buSzPct val="65000"/>
              <a:buFont typeface="Wingdings" pitchFamily="2" charset="2"/>
              <a:buNone/>
              <a:tabLst/>
              <a:defRPr/>
            </a:pPr>
            <a:r>
              <a:rPr kumimoji="0" lang="en-US" sz="800" b="1" i="0" u="none" strike="noStrike" kern="1200" cap="none" spc="0" normalizeH="0" baseline="0" noProof="0" dirty="0">
                <a:ln>
                  <a:noFill/>
                </a:ln>
                <a:solidFill>
                  <a:srgbClr val="FFFFFF"/>
                </a:solidFill>
                <a:effectLst/>
                <a:uLnTx/>
                <a:uFillTx/>
                <a:latin typeface="Verdana" pitchFamily="34" charset="0"/>
                <a:ea typeface="+mn-ea"/>
                <a:cs typeface="+mn-cs"/>
              </a:rPr>
              <a:t>Copyright © 2024 </a:t>
            </a:r>
            <a:r>
              <a:rPr kumimoji="0" lang="en-US" sz="800" b="1" i="0" u="none" strike="noStrike" kern="1200" cap="none" spc="0" normalizeH="0" baseline="0" noProof="0" dirty="0" err="1">
                <a:ln>
                  <a:noFill/>
                </a:ln>
                <a:solidFill>
                  <a:srgbClr val="FFFFFF"/>
                </a:solidFill>
                <a:effectLst/>
                <a:uLnTx/>
                <a:uFillTx/>
                <a:latin typeface="Verdana" pitchFamily="34" charset="0"/>
                <a:ea typeface="+mn-ea"/>
                <a:cs typeface="+mn-cs"/>
              </a:rPr>
              <a:t>SlideSpark</a:t>
            </a:r>
            <a:r>
              <a:rPr kumimoji="0" lang="en-US" sz="800" b="1" i="0" u="none" strike="noStrike" kern="1200" cap="none" spc="0" normalizeH="0" baseline="0" noProof="0" dirty="0">
                <a:ln>
                  <a:noFill/>
                </a:ln>
                <a:solidFill>
                  <a:srgbClr val="FFFFFF"/>
                </a:solidFill>
                <a:effectLst/>
                <a:uLnTx/>
                <a:uFillTx/>
                <a:latin typeface="Verdana" pitchFamily="34" charset="0"/>
                <a:ea typeface="+mn-ea"/>
                <a:cs typeface="+mn-cs"/>
              </a:rPr>
              <a:t> .LLC</a:t>
            </a:r>
          </a:p>
        </p:txBody>
      </p:sp>
      <p:sp>
        <p:nvSpPr>
          <p:cNvPr id="2" name="Rectangle 1"/>
          <p:cNvSpPr/>
          <p:nvPr/>
        </p:nvSpPr>
        <p:spPr>
          <a:xfrm>
            <a:off x="295940" y="5059740"/>
            <a:ext cx="1752403" cy="1569660"/>
          </a:xfrm>
          <a:prstGeom prst="rect">
            <a:avLst/>
          </a:prstGeom>
          <a:noFill/>
        </p:spPr>
        <p:txBody>
          <a:bodyPr wrap="none" lIns="91440" tIns="45720" rIns="91440" bIns="45720">
            <a:spAutoFit/>
          </a:bodyPr>
          <a:lstStyle/>
          <a:p>
            <a:pPr marL="0" marR="0" lvl="0" indent="0" algn="ctr" defTabSz="914400" rtl="0" eaLnBrk="1" fontAlgn="base" latinLnBrk="0" hangingPunct="1">
              <a:lnSpc>
                <a:spcPct val="100000"/>
              </a:lnSpc>
              <a:spcBef>
                <a:spcPct val="20000"/>
              </a:spcBef>
              <a:spcAft>
                <a:spcPct val="0"/>
              </a:spcAft>
              <a:buClr>
                <a:srgbClr val="66CCFF"/>
              </a:buClr>
              <a:buSzPct val="65000"/>
              <a:buFont typeface="Wingdings" pitchFamily="2" charset="2"/>
              <a:buNone/>
              <a:tabLst/>
              <a:defRPr/>
            </a:pPr>
            <a:r>
              <a:rPr kumimoji="0" lang="en-US" sz="9600" b="1" i="0" u="none" strike="noStrike" kern="1200" cap="none" spc="0" normalizeH="0" baseline="0" noProof="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uLnTx/>
                <a:uFillTx/>
                <a:latin typeface="Tahoma" pitchFamily="34" charset="0"/>
                <a:ea typeface="+mn-ea"/>
                <a:cs typeface="+mn-cs"/>
              </a:rPr>
              <a:t>15</a:t>
            </a:r>
          </a:p>
        </p:txBody>
      </p:sp>
      <p:sp>
        <p:nvSpPr>
          <p:cNvPr id="3" name="Rounded Rectangle 2"/>
          <p:cNvSpPr/>
          <p:nvPr/>
        </p:nvSpPr>
        <p:spPr bwMode="auto">
          <a:xfrm>
            <a:off x="1295400" y="2514600"/>
            <a:ext cx="1143000" cy="457200"/>
          </a:xfrm>
          <a:prstGeom prst="roundRect">
            <a:avLst/>
          </a:prstGeom>
          <a:solidFill>
            <a:schemeClr val="bg1"/>
          </a:solidFill>
          <a:ln w="9525" cap="flat" cmpd="sng" algn="ctr">
            <a:solidFill>
              <a:schemeClr val="tx1"/>
            </a:solidFill>
            <a:prstDash val="solid"/>
            <a:round/>
            <a:headEnd type="none" w="med" len="med"/>
            <a:tailEnd type="none" w="med" len="med"/>
          </a:ln>
          <a:effectLst>
            <a:glow rad="177800">
              <a:srgbClr val="FF00FF"/>
            </a:glow>
          </a:effectLst>
        </p:spPr>
        <p:txBody>
          <a:bodyPr vert="horz" wrap="square" lIns="91440" tIns="45720" rIns="91440" bIns="45720" numCol="1" rtlCol="0" anchor="t" anchorCtr="0" compatLnSpc="1">
            <a:prstTxWarp prst="textNoShape">
              <a:avLst/>
            </a:prstTxWarp>
          </a:bodyPr>
          <a:lstStyle/>
          <a:p>
            <a:pPr marL="342900" marR="0" lvl="0" indent="-342900" algn="l" defTabSz="914400" rtl="0" eaLnBrk="1" fontAlgn="base" latinLnBrk="0" hangingPunct="1">
              <a:lnSpc>
                <a:spcPct val="100000"/>
              </a:lnSpc>
              <a:spcBef>
                <a:spcPct val="20000"/>
              </a:spcBef>
              <a:spcAft>
                <a:spcPct val="0"/>
              </a:spcAft>
              <a:buClr>
                <a:srgbClr val="66CCFF"/>
              </a:buClr>
              <a:buSzPct val="65000"/>
              <a:buFont typeface="Wingdings" pitchFamily="2" charset="2"/>
              <a:buChar char="n"/>
              <a:tabLst/>
              <a:defRPr/>
            </a:pPr>
            <a:endParaRPr kumimoji="0" lang="en-US" sz="9600" b="0" i="0" u="none" strike="noStrike" kern="1200" cap="none" spc="0" normalizeH="0" baseline="0" noProof="0">
              <a:ln>
                <a:noFill/>
              </a:ln>
              <a:solidFill>
                <a:srgbClr val="FFFFFF"/>
              </a:solidFill>
              <a:effectLst>
                <a:outerShdw blurRad="38100" dist="38100" dir="2700000" algn="tl">
                  <a:srgbClr val="000000">
                    <a:alpha val="43137"/>
                  </a:srgbClr>
                </a:outerShdw>
              </a:effectLst>
              <a:uLnTx/>
              <a:uFillTx/>
              <a:latin typeface="Tahoma" pitchFamily="34" charset="0"/>
              <a:ea typeface="+mn-ea"/>
              <a:cs typeface="+mn-cs"/>
            </a:endParaRPr>
          </a:p>
        </p:txBody>
      </p:sp>
    </p:spTree>
    <p:extLst>
      <p:ext uri="{BB962C8B-B14F-4D97-AF65-F5344CB8AC3E}">
        <p14:creationId xmlns:p14="http://schemas.microsoft.com/office/powerpoint/2010/main" val="4125150445"/>
      </p:ext>
    </p:extLst>
  </p:cSld>
  <p:clrMapOvr>
    <a:masterClrMapping/>
  </p:clrMapOvr>
</p:sld>
</file>

<file path=ppt/slides/slide1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5" name="Rectangle 3"/>
          <p:cNvSpPr>
            <a:spLocks noGrp="1" noChangeArrowheads="1"/>
          </p:cNvSpPr>
          <p:nvPr>
            <p:ph type="body" idx="4294967295"/>
          </p:nvPr>
        </p:nvSpPr>
        <p:spPr>
          <a:xfrm>
            <a:off x="152400" y="76200"/>
            <a:ext cx="8686800" cy="5791200"/>
          </a:xfrm>
        </p:spPr>
        <p:txBody>
          <a:bodyPr/>
          <a:lstStyle/>
          <a:p>
            <a:pPr eaLnBrk="1" hangingPunct="1"/>
            <a:r>
              <a:rPr lang="en-US" dirty="0"/>
              <a:t>From all of Mendel’s’ results, he reasoned that individual factors must control the inheritance of traits in peas.  </a:t>
            </a:r>
          </a:p>
          <a:p>
            <a:pPr lvl="1" eaLnBrk="1" hangingPunct="1"/>
            <a:r>
              <a:rPr lang="en-US" dirty="0">
                <a:solidFill>
                  <a:srgbClr val="FF99FF"/>
                </a:solidFill>
              </a:rPr>
              <a:t>Mendel knew that the</a:t>
            </a:r>
            <a:r>
              <a:rPr lang="en-US" dirty="0"/>
              <a:t> </a:t>
            </a:r>
            <a:r>
              <a:rPr lang="en-US" dirty="0">
                <a:solidFill>
                  <a:srgbClr val="FF99FF"/>
                </a:solidFill>
              </a:rPr>
              <a:t>female contributes one factor, while the male contributes the other factor in </a:t>
            </a:r>
            <a:r>
              <a:rPr lang="en-US" dirty="0">
                <a:solidFill>
                  <a:srgbClr val="FF0000"/>
                </a:solidFill>
              </a:rPr>
              <a:t>sexual </a:t>
            </a:r>
            <a:r>
              <a:rPr lang="en-US" dirty="0">
                <a:solidFill>
                  <a:srgbClr val="FF99FF"/>
                </a:solidFill>
              </a:rPr>
              <a:t>reproduction.</a:t>
            </a:r>
            <a:r>
              <a:rPr lang="en-US" dirty="0"/>
              <a:t>  </a:t>
            </a:r>
          </a:p>
        </p:txBody>
      </p:sp>
      <p:pic>
        <p:nvPicPr>
          <p:cNvPr id="120836" name="Picture 5" descr="262248"/>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8218" y="3124200"/>
            <a:ext cx="8713381" cy="3429000"/>
          </a:xfrm>
          <a:prstGeom prst="rect">
            <a:avLst/>
          </a:prstGeom>
          <a:noFill/>
          <a:ln w="38100">
            <a:solidFill>
              <a:srgbClr val="777777"/>
            </a:solidFill>
            <a:miter lim="800000"/>
            <a:headEnd/>
            <a:tailEnd/>
          </a:ln>
          <a:extLst>
            <a:ext uri="{909E8E84-426E-40DD-AFC4-6F175D3DCCD1}">
              <a14:hiddenFill xmlns:a14="http://schemas.microsoft.com/office/drawing/2010/main">
                <a:solidFill>
                  <a:srgbClr val="FFFFFF"/>
                </a:solidFill>
              </a14:hiddenFill>
            </a:ext>
          </a:extLst>
        </p:spPr>
      </p:pic>
      <p:sp>
        <p:nvSpPr>
          <p:cNvPr id="120837" name="Rectangle 9"/>
          <p:cNvSpPr>
            <a:spLocks noChangeArrowheads="1"/>
          </p:cNvSpPr>
          <p:nvPr/>
        </p:nvSpPr>
        <p:spPr bwMode="auto">
          <a:xfrm>
            <a:off x="5715000" y="6629400"/>
            <a:ext cx="3124200" cy="214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p>
            <a:pPr marL="342900" marR="0" lvl="0" indent="-342900" algn="r" defTabSz="914400" rtl="0" eaLnBrk="1" fontAlgn="base" latinLnBrk="0" hangingPunct="1">
              <a:lnSpc>
                <a:spcPct val="100000"/>
              </a:lnSpc>
              <a:spcBef>
                <a:spcPct val="20000"/>
              </a:spcBef>
              <a:spcAft>
                <a:spcPct val="0"/>
              </a:spcAft>
              <a:buClr>
                <a:srgbClr val="66CCFF"/>
              </a:buClr>
              <a:buSzPct val="65000"/>
              <a:buFont typeface="Wingdings" pitchFamily="2" charset="2"/>
              <a:buNone/>
              <a:tabLst/>
              <a:defRPr/>
            </a:pPr>
            <a:r>
              <a:rPr kumimoji="0" lang="en-US" sz="800" b="1" i="0" u="none" strike="noStrike" kern="1200" cap="none" spc="0" normalizeH="0" baseline="0" noProof="0" dirty="0">
                <a:ln>
                  <a:noFill/>
                </a:ln>
                <a:solidFill>
                  <a:srgbClr val="FFFFFF"/>
                </a:solidFill>
                <a:effectLst/>
                <a:uLnTx/>
                <a:uFillTx/>
                <a:latin typeface="Verdana" pitchFamily="34" charset="0"/>
                <a:ea typeface="+mn-ea"/>
                <a:cs typeface="+mn-cs"/>
              </a:rPr>
              <a:t>Copyright © 2024 </a:t>
            </a:r>
            <a:r>
              <a:rPr kumimoji="0" lang="en-US" sz="800" b="1" i="0" u="none" strike="noStrike" kern="1200" cap="none" spc="0" normalizeH="0" baseline="0" noProof="0" dirty="0" err="1">
                <a:ln>
                  <a:noFill/>
                </a:ln>
                <a:solidFill>
                  <a:srgbClr val="FFFFFF"/>
                </a:solidFill>
                <a:effectLst/>
                <a:uLnTx/>
                <a:uFillTx/>
                <a:latin typeface="Verdana" pitchFamily="34" charset="0"/>
                <a:ea typeface="+mn-ea"/>
                <a:cs typeface="+mn-cs"/>
              </a:rPr>
              <a:t>SlideSpark</a:t>
            </a:r>
            <a:r>
              <a:rPr kumimoji="0" lang="en-US" sz="800" b="1" i="0" u="none" strike="noStrike" kern="1200" cap="none" spc="0" normalizeH="0" baseline="0" noProof="0" dirty="0">
                <a:ln>
                  <a:noFill/>
                </a:ln>
                <a:solidFill>
                  <a:srgbClr val="FFFFFF"/>
                </a:solidFill>
                <a:effectLst/>
                <a:uLnTx/>
                <a:uFillTx/>
                <a:latin typeface="Verdana" pitchFamily="34" charset="0"/>
                <a:ea typeface="+mn-ea"/>
                <a:cs typeface="+mn-cs"/>
              </a:rPr>
              <a:t> .LLC</a:t>
            </a:r>
          </a:p>
        </p:txBody>
      </p:sp>
      <p:sp>
        <p:nvSpPr>
          <p:cNvPr id="2" name="Rectangle 1"/>
          <p:cNvSpPr/>
          <p:nvPr/>
        </p:nvSpPr>
        <p:spPr>
          <a:xfrm>
            <a:off x="295940" y="5059740"/>
            <a:ext cx="1752403" cy="1569660"/>
          </a:xfrm>
          <a:prstGeom prst="rect">
            <a:avLst/>
          </a:prstGeom>
          <a:noFill/>
        </p:spPr>
        <p:txBody>
          <a:bodyPr wrap="none" lIns="91440" tIns="45720" rIns="91440" bIns="45720">
            <a:spAutoFit/>
          </a:bodyPr>
          <a:lstStyle/>
          <a:p>
            <a:pPr marL="0" marR="0" lvl="0" indent="0" algn="ctr" defTabSz="914400" rtl="0" eaLnBrk="1" fontAlgn="base" latinLnBrk="0" hangingPunct="1">
              <a:lnSpc>
                <a:spcPct val="100000"/>
              </a:lnSpc>
              <a:spcBef>
                <a:spcPct val="20000"/>
              </a:spcBef>
              <a:spcAft>
                <a:spcPct val="0"/>
              </a:spcAft>
              <a:buClr>
                <a:srgbClr val="66CCFF"/>
              </a:buClr>
              <a:buSzPct val="65000"/>
              <a:buFont typeface="Wingdings" pitchFamily="2" charset="2"/>
              <a:buNone/>
              <a:tabLst/>
              <a:defRPr/>
            </a:pPr>
            <a:r>
              <a:rPr kumimoji="0" lang="en-US" sz="9600" b="1" i="0" u="none" strike="noStrike" kern="1200" cap="none" spc="0" normalizeH="0" baseline="0" noProof="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uLnTx/>
                <a:uFillTx/>
                <a:latin typeface="Tahoma" pitchFamily="34" charset="0"/>
                <a:ea typeface="+mn-ea"/>
                <a:cs typeface="+mn-cs"/>
              </a:rPr>
              <a:t>15</a:t>
            </a:r>
          </a:p>
        </p:txBody>
      </p:sp>
    </p:spTree>
    <p:extLst>
      <p:ext uri="{BB962C8B-B14F-4D97-AF65-F5344CB8AC3E}">
        <p14:creationId xmlns:p14="http://schemas.microsoft.com/office/powerpoint/2010/main" val="1796423595"/>
      </p:ext>
    </p:extLst>
  </p:cSld>
  <p:clrMapOvr>
    <a:masterClrMapping/>
  </p:clrMapOvr>
</p:sld>
</file>

<file path=ppt/slides/slide1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nvGraphicFramePr>
        <p:xfrm>
          <a:off x="381000" y="891594"/>
          <a:ext cx="8382000" cy="5680075"/>
        </p:xfrm>
        <a:graphic>
          <a:graphicData uri="http://schemas.openxmlformats.org/drawingml/2006/table">
            <a:tbl>
              <a:tblPr firstRow="1" bandRow="1">
                <a:tableStyleId>{5C22544A-7EE6-4342-B048-85BDC9FD1C3A}</a:tableStyleId>
              </a:tblPr>
              <a:tblGrid>
                <a:gridCol w="1676400">
                  <a:extLst>
                    <a:ext uri="{9D8B030D-6E8A-4147-A177-3AD203B41FA5}">
                      <a16:colId xmlns:a16="http://schemas.microsoft.com/office/drawing/2014/main" val="20000"/>
                    </a:ext>
                  </a:extLst>
                </a:gridCol>
                <a:gridCol w="1676400">
                  <a:extLst>
                    <a:ext uri="{9D8B030D-6E8A-4147-A177-3AD203B41FA5}">
                      <a16:colId xmlns:a16="http://schemas.microsoft.com/office/drawing/2014/main" val="20001"/>
                    </a:ext>
                  </a:extLst>
                </a:gridCol>
                <a:gridCol w="1676400">
                  <a:extLst>
                    <a:ext uri="{9D8B030D-6E8A-4147-A177-3AD203B41FA5}">
                      <a16:colId xmlns:a16="http://schemas.microsoft.com/office/drawing/2014/main" val="20002"/>
                    </a:ext>
                  </a:extLst>
                </a:gridCol>
                <a:gridCol w="1676400">
                  <a:extLst>
                    <a:ext uri="{9D8B030D-6E8A-4147-A177-3AD203B41FA5}">
                      <a16:colId xmlns:a16="http://schemas.microsoft.com/office/drawing/2014/main" val="20003"/>
                    </a:ext>
                  </a:extLst>
                </a:gridCol>
                <a:gridCol w="1676400">
                  <a:extLst>
                    <a:ext uri="{9D8B030D-6E8A-4147-A177-3AD203B41FA5}">
                      <a16:colId xmlns:a16="http://schemas.microsoft.com/office/drawing/2014/main" val="20004"/>
                    </a:ext>
                  </a:extLst>
                </a:gridCol>
              </a:tblGrid>
              <a:tr h="819729">
                <a:tc>
                  <a:txBody>
                    <a:bodyPr/>
                    <a:lstStyle/>
                    <a:p>
                      <a:pPr algn="ctr"/>
                      <a:r>
                        <a:rPr lang="en-US" dirty="0"/>
                        <a:t>MEN</a:t>
                      </a:r>
                      <a:br>
                        <a:rPr lang="en-US" dirty="0"/>
                      </a:br>
                      <a:r>
                        <a:rPr lang="en-US" dirty="0"/>
                        <a:t>DULL</a:t>
                      </a:r>
                    </a:p>
                  </a:txBody>
                  <a:tcPr>
                    <a:noFill/>
                  </a:tcPr>
                </a:tc>
                <a:tc>
                  <a:txBody>
                    <a:bodyPr/>
                    <a:lstStyle/>
                    <a:p>
                      <a:pPr algn="ctr"/>
                      <a:r>
                        <a:rPr lang="en-US" dirty="0"/>
                        <a:t>TYPO</a:t>
                      </a:r>
                    </a:p>
                  </a:txBody>
                  <a:tcPr>
                    <a:noFill/>
                  </a:tcPr>
                </a:tc>
                <a:tc>
                  <a:txBody>
                    <a:bodyPr/>
                    <a:lstStyle/>
                    <a:p>
                      <a:pPr algn="ctr"/>
                      <a:r>
                        <a:rPr lang="en-US" dirty="0"/>
                        <a:t>HOT</a:t>
                      </a:r>
                      <a:br>
                        <a:rPr lang="en-US" dirty="0"/>
                      </a:br>
                      <a:r>
                        <a:rPr lang="en-US" dirty="0"/>
                        <a:t>LOTTO</a:t>
                      </a:r>
                    </a:p>
                  </a:txBody>
                  <a:tcPr>
                    <a:noFill/>
                  </a:tcPr>
                </a:tc>
                <a:tc>
                  <a:txBody>
                    <a:bodyPr/>
                    <a:lstStyle/>
                    <a:p>
                      <a:pPr algn="ctr"/>
                      <a:r>
                        <a:rPr lang="en-US" dirty="0"/>
                        <a:t>THINK</a:t>
                      </a:r>
                      <a:r>
                        <a:rPr lang="en-US" baseline="0" dirty="0"/>
                        <a:t> INSIDE THE BOX</a:t>
                      </a:r>
                      <a:endParaRPr lang="en-US" dirty="0"/>
                    </a:p>
                  </a:txBody>
                  <a:tcPr>
                    <a:noFill/>
                  </a:tcPr>
                </a:tc>
                <a:tc>
                  <a:txBody>
                    <a:bodyPr/>
                    <a:lstStyle/>
                    <a:p>
                      <a:pPr algn="ctr"/>
                      <a:r>
                        <a:rPr lang="en-US" dirty="0"/>
                        <a:t>-Bonus-</a:t>
                      </a:r>
                    </a:p>
                    <a:p>
                      <a:pPr algn="ctr"/>
                      <a:r>
                        <a:rPr lang="en-US" dirty="0"/>
                        <a:t>FAMILY</a:t>
                      </a:r>
                      <a:r>
                        <a:rPr lang="en-US" baseline="0" dirty="0"/>
                        <a:t> </a:t>
                      </a:r>
                    </a:p>
                    <a:p>
                      <a:pPr algn="ctr"/>
                      <a:r>
                        <a:rPr lang="en-US" baseline="0" dirty="0"/>
                        <a:t>TIES</a:t>
                      </a:r>
                      <a:endParaRPr lang="en-US" dirty="0"/>
                    </a:p>
                  </a:txBody>
                  <a:tcPr>
                    <a:noFill/>
                  </a:tcPr>
                </a:tc>
                <a:extLst>
                  <a:ext uri="{0D108BD9-81ED-4DB2-BD59-A6C34878D82A}">
                    <a16:rowId xmlns:a16="http://schemas.microsoft.com/office/drawing/2014/main" val="10000"/>
                  </a:ext>
                </a:extLst>
              </a:tr>
              <a:tr h="953135">
                <a:tc>
                  <a:txBody>
                    <a:bodyPr/>
                    <a:lstStyle/>
                    <a:p>
                      <a:pPr algn="ctr"/>
                      <a:r>
                        <a:rPr lang="en-US" sz="4400" dirty="0">
                          <a:solidFill>
                            <a:schemeClr val="tx1"/>
                          </a:solidFill>
                        </a:rPr>
                        <a:t>1</a:t>
                      </a:r>
                    </a:p>
                  </a:txBody>
                  <a:tcPr>
                    <a:noFill/>
                  </a:tcPr>
                </a:tc>
                <a:tc>
                  <a:txBody>
                    <a:bodyPr/>
                    <a:lstStyle/>
                    <a:p>
                      <a:pPr algn="ctr"/>
                      <a:r>
                        <a:rPr lang="en-US" sz="4400" dirty="0">
                          <a:solidFill>
                            <a:schemeClr val="tx1"/>
                          </a:solidFill>
                        </a:rPr>
                        <a:t>6</a:t>
                      </a:r>
                    </a:p>
                  </a:txBody>
                  <a:tcPr>
                    <a:noFill/>
                  </a:tcPr>
                </a:tc>
                <a:tc>
                  <a:txBody>
                    <a:bodyPr/>
                    <a:lstStyle/>
                    <a:p>
                      <a:pPr algn="ctr"/>
                      <a:r>
                        <a:rPr lang="en-US" sz="4400" dirty="0">
                          <a:solidFill>
                            <a:schemeClr val="tx1"/>
                          </a:solidFill>
                        </a:rPr>
                        <a:t>11</a:t>
                      </a:r>
                    </a:p>
                  </a:txBody>
                  <a:tcPr>
                    <a:noFill/>
                  </a:tcPr>
                </a:tc>
                <a:tc>
                  <a:txBody>
                    <a:bodyPr/>
                    <a:lstStyle/>
                    <a:p>
                      <a:pPr algn="ctr"/>
                      <a:r>
                        <a:rPr lang="en-US" sz="4400" dirty="0">
                          <a:solidFill>
                            <a:schemeClr val="tx1"/>
                          </a:solidFill>
                        </a:rPr>
                        <a:t>16</a:t>
                      </a:r>
                    </a:p>
                  </a:txBody>
                  <a:tcPr>
                    <a:noFill/>
                  </a:tcPr>
                </a:tc>
                <a:tc>
                  <a:txBody>
                    <a:bodyPr/>
                    <a:lstStyle/>
                    <a:p>
                      <a:pPr algn="ctr"/>
                      <a:r>
                        <a:rPr lang="en-US" sz="4400" dirty="0">
                          <a:solidFill>
                            <a:schemeClr val="tx1"/>
                          </a:solidFill>
                        </a:rPr>
                        <a:t>*21</a:t>
                      </a:r>
                    </a:p>
                  </a:txBody>
                  <a:tcPr>
                    <a:noFill/>
                  </a:tcPr>
                </a:tc>
                <a:extLst>
                  <a:ext uri="{0D108BD9-81ED-4DB2-BD59-A6C34878D82A}">
                    <a16:rowId xmlns:a16="http://schemas.microsoft.com/office/drawing/2014/main" val="10001"/>
                  </a:ext>
                </a:extLst>
              </a:tr>
              <a:tr h="953135">
                <a:tc>
                  <a:txBody>
                    <a:bodyPr/>
                    <a:lstStyle/>
                    <a:p>
                      <a:pPr algn="ctr"/>
                      <a:r>
                        <a:rPr lang="en-US" sz="4400" dirty="0">
                          <a:solidFill>
                            <a:schemeClr val="tx1"/>
                          </a:solidFill>
                        </a:rPr>
                        <a:t>2</a:t>
                      </a:r>
                    </a:p>
                  </a:txBody>
                  <a:tcPr>
                    <a:noFill/>
                  </a:tcPr>
                </a:tc>
                <a:tc>
                  <a:txBody>
                    <a:bodyPr/>
                    <a:lstStyle/>
                    <a:p>
                      <a:pPr algn="ctr"/>
                      <a:r>
                        <a:rPr lang="en-US" sz="4400" dirty="0">
                          <a:solidFill>
                            <a:schemeClr val="tx1"/>
                          </a:solidFill>
                        </a:rPr>
                        <a:t>7</a:t>
                      </a:r>
                    </a:p>
                  </a:txBody>
                  <a:tcPr>
                    <a:noFill/>
                  </a:tcPr>
                </a:tc>
                <a:tc>
                  <a:txBody>
                    <a:bodyPr/>
                    <a:lstStyle/>
                    <a:p>
                      <a:pPr algn="ctr"/>
                      <a:r>
                        <a:rPr lang="en-US" sz="4400" dirty="0">
                          <a:solidFill>
                            <a:schemeClr val="tx1"/>
                          </a:solidFill>
                        </a:rPr>
                        <a:t>12</a:t>
                      </a:r>
                    </a:p>
                  </a:txBody>
                  <a:tcPr>
                    <a:noFill/>
                  </a:tcPr>
                </a:tc>
                <a:tc>
                  <a:txBody>
                    <a:bodyPr/>
                    <a:lstStyle/>
                    <a:p>
                      <a:pPr algn="ctr"/>
                      <a:r>
                        <a:rPr lang="en-US" sz="4400" dirty="0">
                          <a:solidFill>
                            <a:schemeClr val="tx1"/>
                          </a:solidFill>
                        </a:rPr>
                        <a:t>17</a:t>
                      </a:r>
                    </a:p>
                  </a:txBody>
                  <a:tcPr>
                    <a:noFill/>
                  </a:tcPr>
                </a:tc>
                <a:tc>
                  <a:txBody>
                    <a:bodyPr/>
                    <a:lstStyle/>
                    <a:p>
                      <a:pPr algn="ctr"/>
                      <a:r>
                        <a:rPr lang="en-US" sz="4400" dirty="0">
                          <a:solidFill>
                            <a:schemeClr val="tx1"/>
                          </a:solidFill>
                        </a:rPr>
                        <a:t>*22</a:t>
                      </a:r>
                    </a:p>
                  </a:txBody>
                  <a:tcPr>
                    <a:noFill/>
                  </a:tcPr>
                </a:tc>
                <a:extLst>
                  <a:ext uri="{0D108BD9-81ED-4DB2-BD59-A6C34878D82A}">
                    <a16:rowId xmlns:a16="http://schemas.microsoft.com/office/drawing/2014/main" val="10002"/>
                  </a:ext>
                </a:extLst>
              </a:tr>
              <a:tr h="953135">
                <a:tc>
                  <a:txBody>
                    <a:bodyPr/>
                    <a:lstStyle/>
                    <a:p>
                      <a:pPr algn="ctr"/>
                      <a:r>
                        <a:rPr lang="en-US" sz="4400" dirty="0">
                          <a:solidFill>
                            <a:schemeClr val="tx1"/>
                          </a:solidFill>
                        </a:rPr>
                        <a:t>3</a:t>
                      </a:r>
                    </a:p>
                  </a:txBody>
                  <a:tcPr>
                    <a:noFill/>
                  </a:tcPr>
                </a:tc>
                <a:tc>
                  <a:txBody>
                    <a:bodyPr/>
                    <a:lstStyle/>
                    <a:p>
                      <a:pPr algn="ctr"/>
                      <a:r>
                        <a:rPr lang="en-US" sz="4400" dirty="0">
                          <a:solidFill>
                            <a:schemeClr val="tx1"/>
                          </a:solidFill>
                        </a:rPr>
                        <a:t>8</a:t>
                      </a:r>
                    </a:p>
                  </a:txBody>
                  <a:tcPr>
                    <a:noFill/>
                  </a:tcPr>
                </a:tc>
                <a:tc>
                  <a:txBody>
                    <a:bodyPr/>
                    <a:lstStyle/>
                    <a:p>
                      <a:pPr algn="ctr"/>
                      <a:r>
                        <a:rPr lang="en-US" sz="4400" dirty="0">
                          <a:solidFill>
                            <a:schemeClr val="tx1"/>
                          </a:solidFill>
                        </a:rPr>
                        <a:t>13</a:t>
                      </a:r>
                    </a:p>
                  </a:txBody>
                  <a:tcPr>
                    <a:noFill/>
                  </a:tcPr>
                </a:tc>
                <a:tc>
                  <a:txBody>
                    <a:bodyPr/>
                    <a:lstStyle/>
                    <a:p>
                      <a:pPr algn="ctr"/>
                      <a:r>
                        <a:rPr lang="en-US" sz="4400" dirty="0">
                          <a:solidFill>
                            <a:schemeClr val="tx1"/>
                          </a:solidFill>
                        </a:rPr>
                        <a:t>18</a:t>
                      </a:r>
                    </a:p>
                  </a:txBody>
                  <a:tcPr>
                    <a:noFill/>
                  </a:tcPr>
                </a:tc>
                <a:tc>
                  <a:txBody>
                    <a:bodyPr/>
                    <a:lstStyle/>
                    <a:p>
                      <a:pPr algn="ctr"/>
                      <a:r>
                        <a:rPr lang="en-US" sz="4400" dirty="0">
                          <a:solidFill>
                            <a:schemeClr val="tx1"/>
                          </a:solidFill>
                        </a:rPr>
                        <a:t>*23</a:t>
                      </a:r>
                    </a:p>
                  </a:txBody>
                  <a:tcPr>
                    <a:noFill/>
                  </a:tcPr>
                </a:tc>
                <a:extLst>
                  <a:ext uri="{0D108BD9-81ED-4DB2-BD59-A6C34878D82A}">
                    <a16:rowId xmlns:a16="http://schemas.microsoft.com/office/drawing/2014/main" val="10003"/>
                  </a:ext>
                </a:extLst>
              </a:tr>
              <a:tr h="953135">
                <a:tc>
                  <a:txBody>
                    <a:bodyPr/>
                    <a:lstStyle/>
                    <a:p>
                      <a:pPr algn="ctr"/>
                      <a:r>
                        <a:rPr lang="en-US" sz="4400" dirty="0">
                          <a:solidFill>
                            <a:schemeClr val="tx1"/>
                          </a:solidFill>
                        </a:rPr>
                        <a:t>4</a:t>
                      </a:r>
                    </a:p>
                  </a:txBody>
                  <a:tcPr>
                    <a:noFill/>
                  </a:tcPr>
                </a:tc>
                <a:tc>
                  <a:txBody>
                    <a:bodyPr/>
                    <a:lstStyle/>
                    <a:p>
                      <a:pPr algn="ctr"/>
                      <a:r>
                        <a:rPr lang="en-US" sz="4400" dirty="0">
                          <a:solidFill>
                            <a:schemeClr val="tx1"/>
                          </a:solidFill>
                        </a:rPr>
                        <a:t>9</a:t>
                      </a:r>
                    </a:p>
                  </a:txBody>
                  <a:tcPr>
                    <a:noFill/>
                  </a:tcPr>
                </a:tc>
                <a:tc>
                  <a:txBody>
                    <a:bodyPr/>
                    <a:lstStyle/>
                    <a:p>
                      <a:pPr algn="ctr"/>
                      <a:r>
                        <a:rPr lang="en-US" sz="4400" dirty="0">
                          <a:solidFill>
                            <a:schemeClr val="tx1"/>
                          </a:solidFill>
                        </a:rPr>
                        <a:t>14</a:t>
                      </a:r>
                    </a:p>
                  </a:txBody>
                  <a:tcPr>
                    <a:noFill/>
                  </a:tcPr>
                </a:tc>
                <a:tc>
                  <a:txBody>
                    <a:bodyPr/>
                    <a:lstStyle/>
                    <a:p>
                      <a:pPr algn="ctr"/>
                      <a:r>
                        <a:rPr lang="en-US" sz="4400" dirty="0">
                          <a:solidFill>
                            <a:schemeClr val="tx1"/>
                          </a:solidFill>
                        </a:rPr>
                        <a:t>19</a:t>
                      </a:r>
                    </a:p>
                  </a:txBody>
                  <a:tcPr>
                    <a:noFill/>
                  </a:tcPr>
                </a:tc>
                <a:tc>
                  <a:txBody>
                    <a:bodyPr/>
                    <a:lstStyle/>
                    <a:p>
                      <a:pPr algn="ctr"/>
                      <a:r>
                        <a:rPr lang="en-US" sz="4400" dirty="0">
                          <a:solidFill>
                            <a:schemeClr val="tx1"/>
                          </a:solidFill>
                        </a:rPr>
                        <a:t>*24</a:t>
                      </a:r>
                    </a:p>
                  </a:txBody>
                  <a:tcPr>
                    <a:noFill/>
                  </a:tcPr>
                </a:tc>
                <a:extLst>
                  <a:ext uri="{0D108BD9-81ED-4DB2-BD59-A6C34878D82A}">
                    <a16:rowId xmlns:a16="http://schemas.microsoft.com/office/drawing/2014/main" val="10004"/>
                  </a:ext>
                </a:extLst>
              </a:tr>
              <a:tr h="953135">
                <a:tc>
                  <a:txBody>
                    <a:bodyPr/>
                    <a:lstStyle/>
                    <a:p>
                      <a:pPr algn="ctr"/>
                      <a:r>
                        <a:rPr lang="en-US" sz="4400" dirty="0">
                          <a:solidFill>
                            <a:schemeClr val="tx1"/>
                          </a:solidFill>
                        </a:rPr>
                        <a:t>5</a:t>
                      </a:r>
                    </a:p>
                  </a:txBody>
                  <a:tcPr>
                    <a:noFill/>
                  </a:tcPr>
                </a:tc>
                <a:tc>
                  <a:txBody>
                    <a:bodyPr/>
                    <a:lstStyle/>
                    <a:p>
                      <a:pPr algn="ctr"/>
                      <a:r>
                        <a:rPr lang="en-US" sz="4400" dirty="0">
                          <a:solidFill>
                            <a:schemeClr val="tx1"/>
                          </a:solidFill>
                        </a:rPr>
                        <a:t>10</a:t>
                      </a:r>
                    </a:p>
                  </a:txBody>
                  <a:tcPr>
                    <a:noFill/>
                  </a:tcPr>
                </a:tc>
                <a:tc>
                  <a:txBody>
                    <a:bodyPr/>
                    <a:lstStyle/>
                    <a:p>
                      <a:pPr algn="ctr"/>
                      <a:r>
                        <a:rPr lang="en-US" sz="4400" dirty="0">
                          <a:solidFill>
                            <a:schemeClr val="tx1"/>
                          </a:solidFill>
                        </a:rPr>
                        <a:t>15</a:t>
                      </a:r>
                    </a:p>
                  </a:txBody>
                  <a:tcPr>
                    <a:noFill/>
                  </a:tcPr>
                </a:tc>
                <a:tc>
                  <a:txBody>
                    <a:bodyPr/>
                    <a:lstStyle/>
                    <a:p>
                      <a:pPr algn="ctr"/>
                      <a:r>
                        <a:rPr lang="en-US" sz="4400" dirty="0">
                          <a:solidFill>
                            <a:schemeClr val="tx1"/>
                          </a:solidFill>
                        </a:rPr>
                        <a:t>20</a:t>
                      </a:r>
                    </a:p>
                  </a:txBody>
                  <a:tcPr>
                    <a:noFill/>
                  </a:tcPr>
                </a:tc>
                <a:tc>
                  <a:txBody>
                    <a:bodyPr/>
                    <a:lstStyle/>
                    <a:p>
                      <a:pPr algn="ctr"/>
                      <a:r>
                        <a:rPr lang="en-US" sz="4400" dirty="0">
                          <a:solidFill>
                            <a:schemeClr val="tx1"/>
                          </a:solidFill>
                        </a:rPr>
                        <a:t>*25</a:t>
                      </a:r>
                    </a:p>
                  </a:txBody>
                  <a:tcPr>
                    <a:noFill/>
                  </a:tcPr>
                </a:tc>
                <a:extLst>
                  <a:ext uri="{0D108BD9-81ED-4DB2-BD59-A6C34878D82A}">
                    <a16:rowId xmlns:a16="http://schemas.microsoft.com/office/drawing/2014/main" val="10005"/>
                  </a:ext>
                </a:extLst>
              </a:tr>
            </a:tbl>
          </a:graphicData>
        </a:graphic>
      </p:graphicFrame>
      <p:sp>
        <p:nvSpPr>
          <p:cNvPr id="3" name="Rectangle 2"/>
          <p:cNvSpPr/>
          <p:nvPr/>
        </p:nvSpPr>
        <p:spPr>
          <a:xfrm>
            <a:off x="304800" y="228598"/>
            <a:ext cx="6280887" cy="584775"/>
          </a:xfrm>
          <a:prstGeom prst="rect">
            <a:avLst/>
          </a:prstGeom>
          <a:noFill/>
        </p:spPr>
        <p:txBody>
          <a:bodyPr wrap="none" lIns="91440" tIns="45720" rIns="91440" bIns="45720">
            <a:spAutoFit/>
          </a:bodyPr>
          <a:lstStyle/>
          <a:p>
            <a:pPr marL="0" marR="0" lvl="0" indent="0" algn="ctr" defTabSz="914400" rtl="0" eaLnBrk="1" fontAlgn="base" latinLnBrk="0" hangingPunct="1">
              <a:lnSpc>
                <a:spcPct val="100000"/>
              </a:lnSpc>
              <a:spcBef>
                <a:spcPct val="20000"/>
              </a:spcBef>
              <a:spcAft>
                <a:spcPct val="0"/>
              </a:spcAft>
              <a:buClr>
                <a:srgbClr val="66CCFF"/>
              </a:buClr>
              <a:buSzPct val="65000"/>
              <a:buFont typeface="Wingdings" pitchFamily="2" charset="2"/>
              <a:buNone/>
              <a:tabLst/>
              <a:defRPr/>
            </a:pPr>
            <a:r>
              <a:rPr kumimoji="0" lang="en-US" sz="3200" b="1" i="0" u="none" strike="noStrike" kern="1200" cap="none" spc="0" normalizeH="0" baseline="0" noProof="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uLnTx/>
                <a:uFillTx/>
                <a:latin typeface="Tahoma" pitchFamily="34" charset="0"/>
                <a:ea typeface="+mn-ea"/>
                <a:cs typeface="+mn-cs"/>
              </a:rPr>
              <a:t>Part V Genetics Review Game</a:t>
            </a:r>
          </a:p>
        </p:txBody>
      </p:sp>
    </p:spTree>
    <p:extLst>
      <p:ext uri="{BB962C8B-B14F-4D97-AF65-F5344CB8AC3E}">
        <p14:creationId xmlns:p14="http://schemas.microsoft.com/office/powerpoint/2010/main" val="4130781889"/>
      </p:ext>
    </p:extLst>
  </p:cSld>
  <p:clrMapOvr>
    <a:masterClrMapping/>
  </p:clrMapOvr>
</p:sld>
</file>

<file path=ppt/slides/slide1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nvGraphicFramePr>
        <p:xfrm>
          <a:off x="381000" y="891594"/>
          <a:ext cx="8382000" cy="5680075"/>
        </p:xfrm>
        <a:graphic>
          <a:graphicData uri="http://schemas.openxmlformats.org/drawingml/2006/table">
            <a:tbl>
              <a:tblPr firstRow="1" bandRow="1">
                <a:tableStyleId>{5C22544A-7EE6-4342-B048-85BDC9FD1C3A}</a:tableStyleId>
              </a:tblPr>
              <a:tblGrid>
                <a:gridCol w="1676400">
                  <a:extLst>
                    <a:ext uri="{9D8B030D-6E8A-4147-A177-3AD203B41FA5}">
                      <a16:colId xmlns:a16="http://schemas.microsoft.com/office/drawing/2014/main" val="20000"/>
                    </a:ext>
                  </a:extLst>
                </a:gridCol>
                <a:gridCol w="1676400">
                  <a:extLst>
                    <a:ext uri="{9D8B030D-6E8A-4147-A177-3AD203B41FA5}">
                      <a16:colId xmlns:a16="http://schemas.microsoft.com/office/drawing/2014/main" val="20001"/>
                    </a:ext>
                  </a:extLst>
                </a:gridCol>
                <a:gridCol w="1676400">
                  <a:extLst>
                    <a:ext uri="{9D8B030D-6E8A-4147-A177-3AD203B41FA5}">
                      <a16:colId xmlns:a16="http://schemas.microsoft.com/office/drawing/2014/main" val="20002"/>
                    </a:ext>
                  </a:extLst>
                </a:gridCol>
                <a:gridCol w="1676400">
                  <a:extLst>
                    <a:ext uri="{9D8B030D-6E8A-4147-A177-3AD203B41FA5}">
                      <a16:colId xmlns:a16="http://schemas.microsoft.com/office/drawing/2014/main" val="20003"/>
                    </a:ext>
                  </a:extLst>
                </a:gridCol>
                <a:gridCol w="1676400">
                  <a:extLst>
                    <a:ext uri="{9D8B030D-6E8A-4147-A177-3AD203B41FA5}">
                      <a16:colId xmlns:a16="http://schemas.microsoft.com/office/drawing/2014/main" val="20004"/>
                    </a:ext>
                  </a:extLst>
                </a:gridCol>
              </a:tblGrid>
              <a:tr h="819729">
                <a:tc>
                  <a:txBody>
                    <a:bodyPr/>
                    <a:lstStyle/>
                    <a:p>
                      <a:pPr algn="ctr"/>
                      <a:r>
                        <a:rPr lang="en-US" dirty="0"/>
                        <a:t>MEN</a:t>
                      </a:r>
                      <a:br>
                        <a:rPr lang="en-US" dirty="0"/>
                      </a:br>
                      <a:r>
                        <a:rPr lang="en-US" dirty="0"/>
                        <a:t>DULL</a:t>
                      </a:r>
                    </a:p>
                  </a:txBody>
                  <a:tcPr>
                    <a:noFill/>
                  </a:tcPr>
                </a:tc>
                <a:tc>
                  <a:txBody>
                    <a:bodyPr/>
                    <a:lstStyle/>
                    <a:p>
                      <a:pPr algn="ctr"/>
                      <a:r>
                        <a:rPr lang="en-US" dirty="0"/>
                        <a:t>TYPO</a:t>
                      </a:r>
                    </a:p>
                  </a:txBody>
                  <a:tcPr>
                    <a:noFill/>
                  </a:tcPr>
                </a:tc>
                <a:tc>
                  <a:txBody>
                    <a:bodyPr/>
                    <a:lstStyle/>
                    <a:p>
                      <a:pPr algn="ctr"/>
                      <a:r>
                        <a:rPr lang="en-US" dirty="0"/>
                        <a:t>HOT</a:t>
                      </a:r>
                      <a:br>
                        <a:rPr lang="en-US" dirty="0"/>
                      </a:br>
                      <a:r>
                        <a:rPr lang="en-US" dirty="0"/>
                        <a:t>LOTTO</a:t>
                      </a:r>
                    </a:p>
                  </a:txBody>
                  <a:tcPr>
                    <a:noFill/>
                  </a:tcPr>
                </a:tc>
                <a:tc>
                  <a:txBody>
                    <a:bodyPr/>
                    <a:lstStyle/>
                    <a:p>
                      <a:pPr algn="ctr"/>
                      <a:r>
                        <a:rPr lang="en-US" dirty="0">
                          <a:solidFill>
                            <a:srgbClr val="FFC000"/>
                          </a:solidFill>
                        </a:rPr>
                        <a:t>THINK</a:t>
                      </a:r>
                      <a:r>
                        <a:rPr lang="en-US" baseline="0" dirty="0">
                          <a:solidFill>
                            <a:srgbClr val="FFC000"/>
                          </a:solidFill>
                        </a:rPr>
                        <a:t> INSIDE THE BOX</a:t>
                      </a:r>
                      <a:endParaRPr lang="en-US" dirty="0">
                        <a:solidFill>
                          <a:srgbClr val="FFC000"/>
                        </a:solidFill>
                      </a:endParaRPr>
                    </a:p>
                  </a:txBody>
                  <a:tcPr>
                    <a:noFill/>
                  </a:tcPr>
                </a:tc>
                <a:tc>
                  <a:txBody>
                    <a:bodyPr/>
                    <a:lstStyle/>
                    <a:p>
                      <a:pPr algn="ctr"/>
                      <a:r>
                        <a:rPr lang="en-US" dirty="0"/>
                        <a:t>-Bonus-</a:t>
                      </a:r>
                    </a:p>
                    <a:p>
                      <a:pPr algn="ctr"/>
                      <a:r>
                        <a:rPr lang="en-US" dirty="0"/>
                        <a:t>FAMILY</a:t>
                      </a:r>
                      <a:r>
                        <a:rPr lang="en-US" baseline="0" dirty="0"/>
                        <a:t> </a:t>
                      </a:r>
                    </a:p>
                    <a:p>
                      <a:pPr algn="ctr"/>
                      <a:r>
                        <a:rPr lang="en-US" baseline="0" dirty="0"/>
                        <a:t>TIES</a:t>
                      </a:r>
                      <a:endParaRPr lang="en-US" dirty="0"/>
                    </a:p>
                  </a:txBody>
                  <a:tcPr>
                    <a:noFill/>
                  </a:tcPr>
                </a:tc>
                <a:extLst>
                  <a:ext uri="{0D108BD9-81ED-4DB2-BD59-A6C34878D82A}">
                    <a16:rowId xmlns:a16="http://schemas.microsoft.com/office/drawing/2014/main" val="10000"/>
                  </a:ext>
                </a:extLst>
              </a:tr>
              <a:tr h="953135">
                <a:tc>
                  <a:txBody>
                    <a:bodyPr/>
                    <a:lstStyle/>
                    <a:p>
                      <a:pPr algn="ctr"/>
                      <a:r>
                        <a:rPr lang="en-US" sz="4400" dirty="0">
                          <a:solidFill>
                            <a:schemeClr val="tx1"/>
                          </a:solidFill>
                        </a:rPr>
                        <a:t>1</a:t>
                      </a:r>
                    </a:p>
                  </a:txBody>
                  <a:tcPr>
                    <a:noFill/>
                  </a:tcPr>
                </a:tc>
                <a:tc>
                  <a:txBody>
                    <a:bodyPr/>
                    <a:lstStyle/>
                    <a:p>
                      <a:pPr algn="ctr"/>
                      <a:r>
                        <a:rPr lang="en-US" sz="4400" dirty="0">
                          <a:solidFill>
                            <a:schemeClr val="tx1"/>
                          </a:solidFill>
                        </a:rPr>
                        <a:t>6</a:t>
                      </a:r>
                    </a:p>
                  </a:txBody>
                  <a:tcPr>
                    <a:noFill/>
                  </a:tcPr>
                </a:tc>
                <a:tc>
                  <a:txBody>
                    <a:bodyPr/>
                    <a:lstStyle/>
                    <a:p>
                      <a:pPr algn="ctr"/>
                      <a:r>
                        <a:rPr lang="en-US" sz="4400" dirty="0">
                          <a:solidFill>
                            <a:schemeClr val="tx1"/>
                          </a:solidFill>
                        </a:rPr>
                        <a:t>11</a:t>
                      </a:r>
                    </a:p>
                  </a:txBody>
                  <a:tcPr>
                    <a:noFill/>
                  </a:tcPr>
                </a:tc>
                <a:tc>
                  <a:txBody>
                    <a:bodyPr/>
                    <a:lstStyle/>
                    <a:p>
                      <a:pPr algn="ctr"/>
                      <a:r>
                        <a:rPr lang="en-US" sz="4400" dirty="0">
                          <a:solidFill>
                            <a:schemeClr val="tx1"/>
                          </a:solidFill>
                        </a:rPr>
                        <a:t>16</a:t>
                      </a:r>
                    </a:p>
                  </a:txBody>
                  <a:tcPr>
                    <a:solidFill>
                      <a:schemeClr val="bg1">
                        <a:lumMod val="85000"/>
                        <a:lumOff val="15000"/>
                      </a:schemeClr>
                    </a:solidFill>
                  </a:tcPr>
                </a:tc>
                <a:tc>
                  <a:txBody>
                    <a:bodyPr/>
                    <a:lstStyle/>
                    <a:p>
                      <a:pPr algn="ctr"/>
                      <a:r>
                        <a:rPr lang="en-US" sz="4400" dirty="0">
                          <a:solidFill>
                            <a:schemeClr val="tx1"/>
                          </a:solidFill>
                        </a:rPr>
                        <a:t>*21</a:t>
                      </a:r>
                    </a:p>
                  </a:txBody>
                  <a:tcPr>
                    <a:noFill/>
                  </a:tcPr>
                </a:tc>
                <a:extLst>
                  <a:ext uri="{0D108BD9-81ED-4DB2-BD59-A6C34878D82A}">
                    <a16:rowId xmlns:a16="http://schemas.microsoft.com/office/drawing/2014/main" val="10001"/>
                  </a:ext>
                </a:extLst>
              </a:tr>
              <a:tr h="953135">
                <a:tc>
                  <a:txBody>
                    <a:bodyPr/>
                    <a:lstStyle/>
                    <a:p>
                      <a:pPr algn="ctr"/>
                      <a:r>
                        <a:rPr lang="en-US" sz="4400" dirty="0">
                          <a:solidFill>
                            <a:schemeClr val="tx1"/>
                          </a:solidFill>
                        </a:rPr>
                        <a:t>2</a:t>
                      </a:r>
                    </a:p>
                  </a:txBody>
                  <a:tcPr>
                    <a:noFill/>
                  </a:tcPr>
                </a:tc>
                <a:tc>
                  <a:txBody>
                    <a:bodyPr/>
                    <a:lstStyle/>
                    <a:p>
                      <a:pPr algn="ctr"/>
                      <a:r>
                        <a:rPr lang="en-US" sz="4400" dirty="0">
                          <a:solidFill>
                            <a:schemeClr val="tx1"/>
                          </a:solidFill>
                        </a:rPr>
                        <a:t>7</a:t>
                      </a:r>
                    </a:p>
                  </a:txBody>
                  <a:tcPr>
                    <a:noFill/>
                  </a:tcPr>
                </a:tc>
                <a:tc>
                  <a:txBody>
                    <a:bodyPr/>
                    <a:lstStyle/>
                    <a:p>
                      <a:pPr algn="ctr"/>
                      <a:r>
                        <a:rPr lang="en-US" sz="4400" dirty="0">
                          <a:solidFill>
                            <a:schemeClr val="tx1"/>
                          </a:solidFill>
                        </a:rPr>
                        <a:t>12</a:t>
                      </a:r>
                    </a:p>
                  </a:txBody>
                  <a:tcPr>
                    <a:noFill/>
                  </a:tcPr>
                </a:tc>
                <a:tc>
                  <a:txBody>
                    <a:bodyPr/>
                    <a:lstStyle/>
                    <a:p>
                      <a:pPr algn="ctr"/>
                      <a:r>
                        <a:rPr lang="en-US" sz="4400" dirty="0">
                          <a:solidFill>
                            <a:schemeClr val="tx1"/>
                          </a:solidFill>
                        </a:rPr>
                        <a:t>17</a:t>
                      </a:r>
                    </a:p>
                  </a:txBody>
                  <a:tcPr>
                    <a:solidFill>
                      <a:schemeClr val="bg1">
                        <a:lumMod val="85000"/>
                        <a:lumOff val="15000"/>
                      </a:schemeClr>
                    </a:solidFill>
                  </a:tcPr>
                </a:tc>
                <a:tc>
                  <a:txBody>
                    <a:bodyPr/>
                    <a:lstStyle/>
                    <a:p>
                      <a:pPr algn="ctr"/>
                      <a:r>
                        <a:rPr lang="en-US" sz="4400" dirty="0">
                          <a:solidFill>
                            <a:schemeClr val="tx1"/>
                          </a:solidFill>
                        </a:rPr>
                        <a:t>*22</a:t>
                      </a:r>
                    </a:p>
                  </a:txBody>
                  <a:tcPr>
                    <a:noFill/>
                  </a:tcPr>
                </a:tc>
                <a:extLst>
                  <a:ext uri="{0D108BD9-81ED-4DB2-BD59-A6C34878D82A}">
                    <a16:rowId xmlns:a16="http://schemas.microsoft.com/office/drawing/2014/main" val="10002"/>
                  </a:ext>
                </a:extLst>
              </a:tr>
              <a:tr h="953135">
                <a:tc>
                  <a:txBody>
                    <a:bodyPr/>
                    <a:lstStyle/>
                    <a:p>
                      <a:pPr algn="ctr"/>
                      <a:r>
                        <a:rPr lang="en-US" sz="4400" dirty="0">
                          <a:solidFill>
                            <a:schemeClr val="tx1"/>
                          </a:solidFill>
                        </a:rPr>
                        <a:t>3</a:t>
                      </a:r>
                    </a:p>
                  </a:txBody>
                  <a:tcPr>
                    <a:noFill/>
                  </a:tcPr>
                </a:tc>
                <a:tc>
                  <a:txBody>
                    <a:bodyPr/>
                    <a:lstStyle/>
                    <a:p>
                      <a:pPr algn="ctr"/>
                      <a:r>
                        <a:rPr lang="en-US" sz="4400" dirty="0">
                          <a:solidFill>
                            <a:schemeClr val="tx1"/>
                          </a:solidFill>
                        </a:rPr>
                        <a:t>8</a:t>
                      </a:r>
                    </a:p>
                  </a:txBody>
                  <a:tcPr>
                    <a:noFill/>
                  </a:tcPr>
                </a:tc>
                <a:tc>
                  <a:txBody>
                    <a:bodyPr/>
                    <a:lstStyle/>
                    <a:p>
                      <a:pPr algn="ctr"/>
                      <a:r>
                        <a:rPr lang="en-US" sz="4400" dirty="0">
                          <a:solidFill>
                            <a:schemeClr val="tx1"/>
                          </a:solidFill>
                        </a:rPr>
                        <a:t>13</a:t>
                      </a:r>
                    </a:p>
                  </a:txBody>
                  <a:tcPr>
                    <a:noFill/>
                  </a:tcPr>
                </a:tc>
                <a:tc>
                  <a:txBody>
                    <a:bodyPr/>
                    <a:lstStyle/>
                    <a:p>
                      <a:pPr algn="ctr"/>
                      <a:r>
                        <a:rPr lang="en-US" sz="4400" dirty="0">
                          <a:solidFill>
                            <a:schemeClr val="tx1"/>
                          </a:solidFill>
                        </a:rPr>
                        <a:t>18</a:t>
                      </a:r>
                    </a:p>
                  </a:txBody>
                  <a:tcPr>
                    <a:solidFill>
                      <a:schemeClr val="bg1">
                        <a:lumMod val="85000"/>
                        <a:lumOff val="15000"/>
                      </a:schemeClr>
                    </a:solidFill>
                  </a:tcPr>
                </a:tc>
                <a:tc>
                  <a:txBody>
                    <a:bodyPr/>
                    <a:lstStyle/>
                    <a:p>
                      <a:pPr algn="ctr"/>
                      <a:r>
                        <a:rPr lang="en-US" sz="4400" dirty="0">
                          <a:solidFill>
                            <a:schemeClr val="tx1"/>
                          </a:solidFill>
                        </a:rPr>
                        <a:t>*23</a:t>
                      </a:r>
                    </a:p>
                  </a:txBody>
                  <a:tcPr>
                    <a:noFill/>
                  </a:tcPr>
                </a:tc>
                <a:extLst>
                  <a:ext uri="{0D108BD9-81ED-4DB2-BD59-A6C34878D82A}">
                    <a16:rowId xmlns:a16="http://schemas.microsoft.com/office/drawing/2014/main" val="10003"/>
                  </a:ext>
                </a:extLst>
              </a:tr>
              <a:tr h="953135">
                <a:tc>
                  <a:txBody>
                    <a:bodyPr/>
                    <a:lstStyle/>
                    <a:p>
                      <a:pPr algn="ctr"/>
                      <a:r>
                        <a:rPr lang="en-US" sz="4400" dirty="0">
                          <a:solidFill>
                            <a:schemeClr val="tx1"/>
                          </a:solidFill>
                        </a:rPr>
                        <a:t>4</a:t>
                      </a:r>
                    </a:p>
                  </a:txBody>
                  <a:tcPr>
                    <a:noFill/>
                  </a:tcPr>
                </a:tc>
                <a:tc>
                  <a:txBody>
                    <a:bodyPr/>
                    <a:lstStyle/>
                    <a:p>
                      <a:pPr algn="ctr"/>
                      <a:r>
                        <a:rPr lang="en-US" sz="4400" dirty="0">
                          <a:solidFill>
                            <a:schemeClr val="tx1"/>
                          </a:solidFill>
                        </a:rPr>
                        <a:t>9</a:t>
                      </a:r>
                    </a:p>
                  </a:txBody>
                  <a:tcPr>
                    <a:noFill/>
                  </a:tcPr>
                </a:tc>
                <a:tc>
                  <a:txBody>
                    <a:bodyPr/>
                    <a:lstStyle/>
                    <a:p>
                      <a:pPr algn="ctr"/>
                      <a:r>
                        <a:rPr lang="en-US" sz="4400" dirty="0">
                          <a:solidFill>
                            <a:schemeClr val="tx1"/>
                          </a:solidFill>
                        </a:rPr>
                        <a:t>14</a:t>
                      </a:r>
                    </a:p>
                  </a:txBody>
                  <a:tcPr>
                    <a:noFill/>
                  </a:tcPr>
                </a:tc>
                <a:tc>
                  <a:txBody>
                    <a:bodyPr/>
                    <a:lstStyle/>
                    <a:p>
                      <a:pPr algn="ctr"/>
                      <a:r>
                        <a:rPr lang="en-US" sz="4400" dirty="0">
                          <a:solidFill>
                            <a:schemeClr val="tx1"/>
                          </a:solidFill>
                        </a:rPr>
                        <a:t>19</a:t>
                      </a:r>
                    </a:p>
                  </a:txBody>
                  <a:tcPr>
                    <a:solidFill>
                      <a:schemeClr val="bg1">
                        <a:lumMod val="85000"/>
                        <a:lumOff val="15000"/>
                      </a:schemeClr>
                    </a:solidFill>
                  </a:tcPr>
                </a:tc>
                <a:tc>
                  <a:txBody>
                    <a:bodyPr/>
                    <a:lstStyle/>
                    <a:p>
                      <a:pPr algn="ctr"/>
                      <a:r>
                        <a:rPr lang="en-US" sz="4400" dirty="0">
                          <a:solidFill>
                            <a:schemeClr val="tx1"/>
                          </a:solidFill>
                        </a:rPr>
                        <a:t>*24</a:t>
                      </a:r>
                    </a:p>
                  </a:txBody>
                  <a:tcPr>
                    <a:noFill/>
                  </a:tcPr>
                </a:tc>
                <a:extLst>
                  <a:ext uri="{0D108BD9-81ED-4DB2-BD59-A6C34878D82A}">
                    <a16:rowId xmlns:a16="http://schemas.microsoft.com/office/drawing/2014/main" val="10004"/>
                  </a:ext>
                </a:extLst>
              </a:tr>
              <a:tr h="953135">
                <a:tc>
                  <a:txBody>
                    <a:bodyPr/>
                    <a:lstStyle/>
                    <a:p>
                      <a:pPr algn="ctr"/>
                      <a:r>
                        <a:rPr lang="en-US" sz="4400" dirty="0">
                          <a:solidFill>
                            <a:schemeClr val="tx1"/>
                          </a:solidFill>
                        </a:rPr>
                        <a:t>5</a:t>
                      </a:r>
                    </a:p>
                  </a:txBody>
                  <a:tcPr>
                    <a:noFill/>
                  </a:tcPr>
                </a:tc>
                <a:tc>
                  <a:txBody>
                    <a:bodyPr/>
                    <a:lstStyle/>
                    <a:p>
                      <a:pPr algn="ctr"/>
                      <a:r>
                        <a:rPr lang="en-US" sz="4400" dirty="0">
                          <a:solidFill>
                            <a:schemeClr val="tx1"/>
                          </a:solidFill>
                        </a:rPr>
                        <a:t>10</a:t>
                      </a:r>
                    </a:p>
                  </a:txBody>
                  <a:tcPr>
                    <a:noFill/>
                  </a:tcPr>
                </a:tc>
                <a:tc>
                  <a:txBody>
                    <a:bodyPr/>
                    <a:lstStyle/>
                    <a:p>
                      <a:pPr algn="ctr"/>
                      <a:r>
                        <a:rPr lang="en-US" sz="4400" dirty="0">
                          <a:solidFill>
                            <a:schemeClr val="tx1"/>
                          </a:solidFill>
                        </a:rPr>
                        <a:t>15</a:t>
                      </a:r>
                    </a:p>
                  </a:txBody>
                  <a:tcPr>
                    <a:noFill/>
                  </a:tcPr>
                </a:tc>
                <a:tc>
                  <a:txBody>
                    <a:bodyPr/>
                    <a:lstStyle/>
                    <a:p>
                      <a:pPr algn="ctr"/>
                      <a:r>
                        <a:rPr lang="en-US" sz="4400" dirty="0">
                          <a:solidFill>
                            <a:schemeClr val="tx1"/>
                          </a:solidFill>
                        </a:rPr>
                        <a:t>20</a:t>
                      </a:r>
                    </a:p>
                  </a:txBody>
                  <a:tcPr>
                    <a:solidFill>
                      <a:schemeClr val="bg1">
                        <a:lumMod val="85000"/>
                        <a:lumOff val="15000"/>
                      </a:schemeClr>
                    </a:solidFill>
                  </a:tcPr>
                </a:tc>
                <a:tc>
                  <a:txBody>
                    <a:bodyPr/>
                    <a:lstStyle/>
                    <a:p>
                      <a:pPr algn="ctr"/>
                      <a:r>
                        <a:rPr lang="en-US" sz="4400" dirty="0">
                          <a:solidFill>
                            <a:schemeClr val="tx1"/>
                          </a:solidFill>
                        </a:rPr>
                        <a:t>*25</a:t>
                      </a:r>
                    </a:p>
                  </a:txBody>
                  <a:tcPr>
                    <a:noFill/>
                  </a:tcPr>
                </a:tc>
                <a:extLst>
                  <a:ext uri="{0D108BD9-81ED-4DB2-BD59-A6C34878D82A}">
                    <a16:rowId xmlns:a16="http://schemas.microsoft.com/office/drawing/2014/main" val="10005"/>
                  </a:ext>
                </a:extLst>
              </a:tr>
            </a:tbl>
          </a:graphicData>
        </a:graphic>
      </p:graphicFrame>
      <p:sp>
        <p:nvSpPr>
          <p:cNvPr id="3" name="Rectangle 2"/>
          <p:cNvSpPr/>
          <p:nvPr/>
        </p:nvSpPr>
        <p:spPr>
          <a:xfrm>
            <a:off x="304800" y="228598"/>
            <a:ext cx="6280887" cy="584775"/>
          </a:xfrm>
          <a:prstGeom prst="rect">
            <a:avLst/>
          </a:prstGeom>
          <a:noFill/>
        </p:spPr>
        <p:txBody>
          <a:bodyPr wrap="none" lIns="91440" tIns="45720" rIns="91440" bIns="45720">
            <a:spAutoFit/>
          </a:bodyPr>
          <a:lstStyle/>
          <a:p>
            <a:pPr marL="0" marR="0" lvl="0" indent="0" algn="ctr" defTabSz="914400" rtl="0" eaLnBrk="1" fontAlgn="base" latinLnBrk="0" hangingPunct="1">
              <a:lnSpc>
                <a:spcPct val="100000"/>
              </a:lnSpc>
              <a:spcBef>
                <a:spcPct val="20000"/>
              </a:spcBef>
              <a:spcAft>
                <a:spcPct val="0"/>
              </a:spcAft>
              <a:buClr>
                <a:srgbClr val="66CCFF"/>
              </a:buClr>
              <a:buSzPct val="65000"/>
              <a:buFont typeface="Wingdings" pitchFamily="2" charset="2"/>
              <a:buNone/>
              <a:tabLst/>
              <a:defRPr/>
            </a:pPr>
            <a:r>
              <a:rPr kumimoji="0" lang="en-US" sz="3200" b="1" i="0" u="none" strike="noStrike" kern="1200" cap="none" spc="0" normalizeH="0" baseline="0" noProof="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uLnTx/>
                <a:uFillTx/>
                <a:latin typeface="Tahoma" pitchFamily="34" charset="0"/>
                <a:ea typeface="+mn-ea"/>
                <a:cs typeface="+mn-cs"/>
              </a:rPr>
              <a:t>Part V Genetics Review Game</a:t>
            </a:r>
          </a:p>
        </p:txBody>
      </p:sp>
    </p:spTree>
    <p:extLst>
      <p:ext uri="{BB962C8B-B14F-4D97-AF65-F5344CB8AC3E}">
        <p14:creationId xmlns:p14="http://schemas.microsoft.com/office/powerpoint/2010/main" val="3909373553"/>
      </p:ext>
    </p:extLst>
  </p:cSld>
  <p:clrMapOvr>
    <a:masterClrMapping/>
  </p:clrMapOvr>
</p:sld>
</file>

<file path=ppt/slides/slide1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1363" name="Rectangle 3"/>
          <p:cNvSpPr>
            <a:spLocks noGrp="1" noChangeArrowheads="1"/>
          </p:cNvSpPr>
          <p:nvPr>
            <p:ph type="body" idx="1"/>
          </p:nvPr>
        </p:nvSpPr>
        <p:spPr>
          <a:xfrm>
            <a:off x="228600" y="152400"/>
            <a:ext cx="8458200" cy="5897563"/>
          </a:xfrm>
        </p:spPr>
        <p:txBody>
          <a:bodyPr/>
          <a:lstStyle/>
          <a:p>
            <a:pPr eaLnBrk="1" hangingPunct="1"/>
            <a:r>
              <a:rPr lang="en-US" dirty="0"/>
              <a:t>Please complete the </a:t>
            </a:r>
            <a:r>
              <a:rPr lang="en-US" dirty="0" err="1"/>
              <a:t>Punnett</a:t>
            </a:r>
            <a:r>
              <a:rPr lang="en-US" dirty="0"/>
              <a:t> Square, </a:t>
            </a:r>
          </a:p>
          <a:p>
            <a:pPr eaLnBrk="1" hangingPunct="1"/>
            <a:r>
              <a:rPr lang="en-US" dirty="0" err="1"/>
              <a:t>Tt</a:t>
            </a:r>
            <a:r>
              <a:rPr lang="en-US" dirty="0"/>
              <a:t> and </a:t>
            </a:r>
            <a:r>
              <a:rPr lang="en-US" dirty="0" err="1"/>
              <a:t>Tt</a:t>
            </a:r>
            <a:endParaRPr lang="en-US" dirty="0"/>
          </a:p>
          <a:p>
            <a:pPr lvl="1" eaLnBrk="1" hangingPunct="1"/>
            <a:r>
              <a:rPr lang="en-US" dirty="0"/>
              <a:t>T = Tall</a:t>
            </a:r>
          </a:p>
          <a:p>
            <a:pPr lvl="1" eaLnBrk="1" hangingPunct="1"/>
            <a:r>
              <a:rPr lang="en-US" dirty="0" err="1"/>
              <a:t>tt</a:t>
            </a:r>
            <a:r>
              <a:rPr lang="en-US" dirty="0"/>
              <a:t> = Short</a:t>
            </a:r>
          </a:p>
        </p:txBody>
      </p:sp>
      <p:pic>
        <p:nvPicPr>
          <p:cNvPr id="271364" name="Picture 4" descr="punnet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657600" y="1295400"/>
            <a:ext cx="4898065" cy="3200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606853" name="Text Box 5"/>
          <p:cNvSpPr txBox="1">
            <a:spLocks noChangeArrowheads="1"/>
          </p:cNvSpPr>
          <p:nvPr/>
        </p:nvSpPr>
        <p:spPr bwMode="auto">
          <a:xfrm>
            <a:off x="533400" y="5410200"/>
            <a:ext cx="7543800" cy="1077218"/>
          </a:xfrm>
          <a:prstGeom prst="rect">
            <a:avLst/>
          </a:prstGeom>
          <a:noFill/>
          <a:ln w="9525" algn="ctr">
            <a:noFill/>
            <a:miter lim="800000"/>
            <a:headEnd/>
            <a:tailEnd/>
          </a:ln>
          <a:effectLst/>
        </p:spPr>
        <p:txBody>
          <a:bodyPr>
            <a:spAutoFit/>
          </a:bodyPr>
          <a:lstStyle/>
          <a:p>
            <a:pPr marL="342900" marR="0" lvl="0" indent="-342900" algn="l" defTabSz="914400" rtl="0" eaLnBrk="1" fontAlgn="base" latinLnBrk="0" hangingPunct="1">
              <a:lnSpc>
                <a:spcPct val="100000"/>
              </a:lnSpc>
              <a:spcBef>
                <a:spcPct val="50000"/>
              </a:spcBef>
              <a:spcAft>
                <a:spcPct val="0"/>
              </a:spcAft>
              <a:buClr>
                <a:srgbClr val="66CCFF"/>
              </a:buClr>
              <a:buSzPct val="65000"/>
              <a:buFont typeface="Wingdings" pitchFamily="2" charset="2"/>
              <a:buChar char="n"/>
              <a:tabLst/>
              <a:defRPr/>
            </a:pPr>
            <a:r>
              <a:rPr kumimoji="0" lang="en-US" sz="3200" b="0" i="0" u="none" strike="noStrike" kern="1200" cap="none" spc="0" normalizeH="0" baseline="0" noProof="0" dirty="0">
                <a:ln>
                  <a:noFill/>
                </a:ln>
                <a:solidFill>
                  <a:srgbClr val="FFFFFF"/>
                </a:solidFill>
                <a:effectLst>
                  <a:outerShdw blurRad="38100" dist="38100" dir="2700000" algn="tl">
                    <a:srgbClr val="C0C0C0"/>
                  </a:outerShdw>
                </a:effectLst>
                <a:uLnTx/>
                <a:uFillTx/>
                <a:latin typeface="Tahoma" pitchFamily="34" charset="0"/>
                <a:ea typeface="+mn-ea"/>
                <a:cs typeface="+mn-cs"/>
              </a:rPr>
              <a:t>How many will be tall, and how many will be short ___ : ___</a:t>
            </a:r>
          </a:p>
        </p:txBody>
      </p:sp>
      <p:sp>
        <p:nvSpPr>
          <p:cNvPr id="271366" name="Rectangle 10"/>
          <p:cNvSpPr>
            <a:spLocks noChangeArrowheads="1"/>
          </p:cNvSpPr>
          <p:nvPr/>
        </p:nvSpPr>
        <p:spPr bwMode="auto">
          <a:xfrm>
            <a:off x="5715000" y="6629400"/>
            <a:ext cx="3124200" cy="214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p>
            <a:pPr marL="342900" marR="0" lvl="0" indent="-342900" algn="r" defTabSz="914400" rtl="0" eaLnBrk="1" fontAlgn="base" latinLnBrk="0" hangingPunct="1">
              <a:lnSpc>
                <a:spcPct val="100000"/>
              </a:lnSpc>
              <a:spcBef>
                <a:spcPct val="20000"/>
              </a:spcBef>
              <a:spcAft>
                <a:spcPct val="0"/>
              </a:spcAft>
              <a:buClr>
                <a:srgbClr val="66CCFF"/>
              </a:buClr>
              <a:buSzPct val="65000"/>
              <a:buFont typeface="Wingdings" pitchFamily="2" charset="2"/>
              <a:buNone/>
              <a:tabLst/>
              <a:defRPr/>
            </a:pPr>
            <a:r>
              <a:rPr kumimoji="0" lang="en-US" sz="800" b="1" i="0" u="none" strike="noStrike" kern="1200" cap="none" spc="0" normalizeH="0" baseline="0" noProof="0" dirty="0">
                <a:ln>
                  <a:noFill/>
                </a:ln>
                <a:solidFill>
                  <a:srgbClr val="FFFFFF"/>
                </a:solidFill>
                <a:effectLst/>
                <a:uLnTx/>
                <a:uFillTx/>
                <a:latin typeface="Verdana" pitchFamily="34" charset="0"/>
                <a:ea typeface="+mn-ea"/>
                <a:cs typeface="+mn-cs"/>
              </a:rPr>
              <a:t>Copyright © 2024 </a:t>
            </a:r>
            <a:r>
              <a:rPr kumimoji="0" lang="en-US" sz="800" b="1" i="0" u="none" strike="noStrike" kern="1200" cap="none" spc="0" normalizeH="0" baseline="0" noProof="0" dirty="0" err="1">
                <a:ln>
                  <a:noFill/>
                </a:ln>
                <a:solidFill>
                  <a:srgbClr val="FFFFFF"/>
                </a:solidFill>
                <a:effectLst/>
                <a:uLnTx/>
                <a:uFillTx/>
                <a:latin typeface="Verdana" pitchFamily="34" charset="0"/>
                <a:ea typeface="+mn-ea"/>
                <a:cs typeface="+mn-cs"/>
              </a:rPr>
              <a:t>SlideSpark</a:t>
            </a:r>
            <a:r>
              <a:rPr kumimoji="0" lang="en-US" sz="800" b="1" i="0" u="none" strike="noStrike" kern="1200" cap="none" spc="0" normalizeH="0" baseline="0" noProof="0" dirty="0">
                <a:ln>
                  <a:noFill/>
                </a:ln>
                <a:solidFill>
                  <a:srgbClr val="FFFFFF"/>
                </a:solidFill>
                <a:effectLst/>
                <a:uLnTx/>
                <a:uFillTx/>
                <a:latin typeface="Verdana" pitchFamily="34" charset="0"/>
                <a:ea typeface="+mn-ea"/>
                <a:cs typeface="+mn-cs"/>
              </a:rPr>
              <a:t> .LLC</a:t>
            </a:r>
          </a:p>
        </p:txBody>
      </p:sp>
      <p:sp>
        <p:nvSpPr>
          <p:cNvPr id="7" name="TextBox 6"/>
          <p:cNvSpPr txBox="1"/>
          <p:nvPr/>
        </p:nvSpPr>
        <p:spPr>
          <a:xfrm>
            <a:off x="731874" y="4825425"/>
            <a:ext cx="7308112" cy="584775"/>
          </a:xfrm>
          <a:prstGeom prst="rect">
            <a:avLst/>
          </a:prstGeom>
          <a:noFill/>
        </p:spPr>
        <p:txBody>
          <a:bodyPr wrap="square">
            <a:spAutoFit/>
          </a:bodyPr>
          <a:lstStyle/>
          <a:p>
            <a:pPr marL="0" marR="0" lvl="0" indent="0" algn="l" defTabSz="914400" rtl="0" eaLnBrk="1" fontAlgn="base" latinLnBrk="0" hangingPunct="1">
              <a:lnSpc>
                <a:spcPct val="100000"/>
              </a:lnSpc>
              <a:spcBef>
                <a:spcPct val="20000"/>
              </a:spcBef>
              <a:spcAft>
                <a:spcPct val="0"/>
              </a:spcAft>
              <a:buClr>
                <a:srgbClr val="66CCFF"/>
              </a:buClr>
              <a:buSzPct val="65000"/>
              <a:buFont typeface="Wingdings" pitchFamily="2" charset="2"/>
              <a:buNone/>
              <a:tabLst/>
              <a:defRPr/>
            </a:pPr>
            <a:r>
              <a:rPr kumimoji="0" lang="en-US" sz="3200" b="0" i="0" u="none" strike="noStrike" kern="1200" cap="none" spc="0" normalizeH="0" baseline="0" noProof="0" dirty="0">
                <a:ln>
                  <a:noFill/>
                </a:ln>
                <a:solidFill>
                  <a:srgbClr val="FFFFFF"/>
                </a:solidFill>
                <a:effectLst>
                  <a:outerShdw blurRad="38100" dist="38100" dir="2700000" algn="tl">
                    <a:srgbClr val="000000">
                      <a:alpha val="43137"/>
                    </a:srgbClr>
                  </a:outerShdw>
                </a:effectLst>
                <a:uLnTx/>
                <a:uFillTx/>
                <a:latin typeface="Tahoma" pitchFamily="34" charset="0"/>
                <a:ea typeface="+mn-ea"/>
                <a:cs typeface="+mn-cs"/>
              </a:rPr>
              <a:t>Both parents are heterozygous</a:t>
            </a:r>
          </a:p>
        </p:txBody>
      </p:sp>
      <p:sp>
        <p:nvSpPr>
          <p:cNvPr id="2" name="Rectangle 1"/>
          <p:cNvSpPr/>
          <p:nvPr/>
        </p:nvSpPr>
        <p:spPr>
          <a:xfrm>
            <a:off x="7924800" y="0"/>
            <a:ext cx="1066318" cy="923330"/>
          </a:xfrm>
          <a:prstGeom prst="rect">
            <a:avLst/>
          </a:prstGeom>
          <a:noFill/>
        </p:spPr>
        <p:txBody>
          <a:bodyPr wrap="none" lIns="91440" tIns="45720" rIns="91440" bIns="45720">
            <a:spAutoFit/>
          </a:bodyPr>
          <a:lstStyle/>
          <a:p>
            <a:pPr marL="0" marR="0" lvl="0" indent="0" algn="ctr" defTabSz="914400" rtl="0" eaLnBrk="1" fontAlgn="base" latinLnBrk="0" hangingPunct="1">
              <a:lnSpc>
                <a:spcPct val="100000"/>
              </a:lnSpc>
              <a:spcBef>
                <a:spcPct val="20000"/>
              </a:spcBef>
              <a:spcAft>
                <a:spcPct val="0"/>
              </a:spcAft>
              <a:buClr>
                <a:srgbClr val="66CCFF"/>
              </a:buClr>
              <a:buSzPct val="65000"/>
              <a:buFont typeface="Wingdings" pitchFamily="2" charset="2"/>
              <a:buNone/>
              <a:tabLst/>
              <a:defRPr/>
            </a:pPr>
            <a:r>
              <a:rPr kumimoji="0" lang="en-US" sz="5400" b="1" i="0" u="none" strike="noStrike" kern="1200" cap="none" spc="0" normalizeH="0" baseline="0" noProof="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uLnTx/>
                <a:uFillTx/>
                <a:latin typeface="Tahoma" pitchFamily="34" charset="0"/>
                <a:ea typeface="+mn-ea"/>
                <a:cs typeface="+mn-cs"/>
              </a:rPr>
              <a:t>16</a:t>
            </a:r>
          </a:p>
        </p:txBody>
      </p:sp>
    </p:spTree>
    <p:extLst>
      <p:ext uri="{BB962C8B-B14F-4D97-AF65-F5344CB8AC3E}">
        <p14:creationId xmlns:p14="http://schemas.microsoft.com/office/powerpoint/2010/main" val="2509419147"/>
      </p:ext>
    </p:extLst>
  </p:cSld>
  <p:clrMapOvr>
    <a:masterClrMapping/>
  </p:clrMapOvr>
</p:sld>
</file>

<file path=ppt/slides/slide1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1363" name="Rectangle 3"/>
          <p:cNvSpPr>
            <a:spLocks noGrp="1" noChangeArrowheads="1"/>
          </p:cNvSpPr>
          <p:nvPr>
            <p:ph type="body" idx="1"/>
          </p:nvPr>
        </p:nvSpPr>
        <p:spPr>
          <a:xfrm>
            <a:off x="228600" y="152400"/>
            <a:ext cx="8458200" cy="5897563"/>
          </a:xfrm>
        </p:spPr>
        <p:txBody>
          <a:bodyPr/>
          <a:lstStyle/>
          <a:p>
            <a:pPr eaLnBrk="1" hangingPunct="1"/>
            <a:r>
              <a:rPr lang="en-US" dirty="0"/>
              <a:t>Please complete the </a:t>
            </a:r>
            <a:r>
              <a:rPr lang="en-US" dirty="0" err="1"/>
              <a:t>Punnett</a:t>
            </a:r>
            <a:r>
              <a:rPr lang="en-US" dirty="0"/>
              <a:t> Square, </a:t>
            </a:r>
          </a:p>
          <a:p>
            <a:pPr eaLnBrk="1" hangingPunct="1"/>
            <a:r>
              <a:rPr lang="en-US" dirty="0" err="1"/>
              <a:t>Tt</a:t>
            </a:r>
            <a:r>
              <a:rPr lang="en-US" dirty="0"/>
              <a:t> and </a:t>
            </a:r>
            <a:r>
              <a:rPr lang="en-US" dirty="0" err="1"/>
              <a:t>Tt</a:t>
            </a:r>
            <a:endParaRPr lang="en-US" dirty="0"/>
          </a:p>
          <a:p>
            <a:pPr lvl="1" eaLnBrk="1" hangingPunct="1"/>
            <a:r>
              <a:rPr lang="en-US" dirty="0"/>
              <a:t>T = Tall</a:t>
            </a:r>
          </a:p>
          <a:p>
            <a:pPr lvl="1" eaLnBrk="1" hangingPunct="1"/>
            <a:r>
              <a:rPr lang="en-US" dirty="0" err="1"/>
              <a:t>tt</a:t>
            </a:r>
            <a:r>
              <a:rPr lang="en-US" dirty="0"/>
              <a:t> = Short</a:t>
            </a:r>
          </a:p>
        </p:txBody>
      </p:sp>
      <p:pic>
        <p:nvPicPr>
          <p:cNvPr id="271364" name="Picture 4" descr="punnet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657600" y="1295400"/>
            <a:ext cx="4898065" cy="3200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606853" name="Text Box 5"/>
          <p:cNvSpPr txBox="1">
            <a:spLocks noChangeArrowheads="1"/>
          </p:cNvSpPr>
          <p:nvPr/>
        </p:nvSpPr>
        <p:spPr bwMode="auto">
          <a:xfrm>
            <a:off x="533400" y="5410200"/>
            <a:ext cx="7543800" cy="1077218"/>
          </a:xfrm>
          <a:prstGeom prst="rect">
            <a:avLst/>
          </a:prstGeom>
          <a:noFill/>
          <a:ln w="9525" algn="ctr">
            <a:noFill/>
            <a:miter lim="800000"/>
            <a:headEnd/>
            <a:tailEnd/>
          </a:ln>
          <a:effectLst/>
        </p:spPr>
        <p:txBody>
          <a:bodyPr>
            <a:spAutoFit/>
          </a:bodyPr>
          <a:lstStyle/>
          <a:p>
            <a:pPr marL="342900" marR="0" lvl="0" indent="-342900" algn="l" defTabSz="914400" rtl="0" eaLnBrk="1" fontAlgn="base" latinLnBrk="0" hangingPunct="1">
              <a:lnSpc>
                <a:spcPct val="100000"/>
              </a:lnSpc>
              <a:spcBef>
                <a:spcPct val="50000"/>
              </a:spcBef>
              <a:spcAft>
                <a:spcPct val="0"/>
              </a:spcAft>
              <a:buClr>
                <a:srgbClr val="66CCFF"/>
              </a:buClr>
              <a:buSzPct val="65000"/>
              <a:buFont typeface="Wingdings" pitchFamily="2" charset="2"/>
              <a:buChar char="n"/>
              <a:tabLst/>
              <a:defRPr/>
            </a:pPr>
            <a:r>
              <a:rPr kumimoji="0" lang="en-US" sz="3200" b="0" i="0" u="none" strike="noStrike" kern="1200" cap="none" spc="0" normalizeH="0" baseline="0" noProof="0" dirty="0">
                <a:ln>
                  <a:noFill/>
                </a:ln>
                <a:solidFill>
                  <a:srgbClr val="FFFFFF"/>
                </a:solidFill>
                <a:effectLst>
                  <a:outerShdw blurRad="38100" dist="38100" dir="2700000" algn="tl">
                    <a:srgbClr val="C0C0C0"/>
                  </a:outerShdw>
                </a:effectLst>
                <a:uLnTx/>
                <a:uFillTx/>
                <a:latin typeface="Tahoma" pitchFamily="34" charset="0"/>
                <a:ea typeface="+mn-ea"/>
                <a:cs typeface="+mn-cs"/>
              </a:rPr>
              <a:t>How many will be tall, and how many will be short ___ : ___</a:t>
            </a:r>
          </a:p>
        </p:txBody>
      </p:sp>
      <p:sp>
        <p:nvSpPr>
          <p:cNvPr id="271366" name="Rectangle 10"/>
          <p:cNvSpPr>
            <a:spLocks noChangeArrowheads="1"/>
          </p:cNvSpPr>
          <p:nvPr/>
        </p:nvSpPr>
        <p:spPr bwMode="auto">
          <a:xfrm>
            <a:off x="5715000" y="6629400"/>
            <a:ext cx="3124200" cy="214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p>
            <a:pPr marL="342900" marR="0" lvl="0" indent="-342900" algn="r" defTabSz="914400" rtl="0" eaLnBrk="1" fontAlgn="base" latinLnBrk="0" hangingPunct="1">
              <a:lnSpc>
                <a:spcPct val="100000"/>
              </a:lnSpc>
              <a:spcBef>
                <a:spcPct val="20000"/>
              </a:spcBef>
              <a:spcAft>
                <a:spcPct val="0"/>
              </a:spcAft>
              <a:buClr>
                <a:srgbClr val="66CCFF"/>
              </a:buClr>
              <a:buSzPct val="65000"/>
              <a:buFont typeface="Wingdings" pitchFamily="2" charset="2"/>
              <a:buNone/>
              <a:tabLst/>
              <a:defRPr/>
            </a:pPr>
            <a:r>
              <a:rPr kumimoji="0" lang="en-US" sz="800" b="1" i="0" u="none" strike="noStrike" kern="1200" cap="none" spc="0" normalizeH="0" baseline="0" noProof="0" dirty="0">
                <a:ln>
                  <a:noFill/>
                </a:ln>
                <a:solidFill>
                  <a:srgbClr val="FFFFFF"/>
                </a:solidFill>
                <a:effectLst/>
                <a:uLnTx/>
                <a:uFillTx/>
                <a:latin typeface="Verdana" pitchFamily="34" charset="0"/>
                <a:ea typeface="+mn-ea"/>
                <a:cs typeface="+mn-cs"/>
              </a:rPr>
              <a:t>Copyright © 2024 </a:t>
            </a:r>
            <a:r>
              <a:rPr kumimoji="0" lang="en-US" sz="800" b="1" i="0" u="none" strike="noStrike" kern="1200" cap="none" spc="0" normalizeH="0" baseline="0" noProof="0" dirty="0" err="1">
                <a:ln>
                  <a:noFill/>
                </a:ln>
                <a:solidFill>
                  <a:srgbClr val="FFFFFF"/>
                </a:solidFill>
                <a:effectLst/>
                <a:uLnTx/>
                <a:uFillTx/>
                <a:latin typeface="Verdana" pitchFamily="34" charset="0"/>
                <a:ea typeface="+mn-ea"/>
                <a:cs typeface="+mn-cs"/>
              </a:rPr>
              <a:t>SlideSpark</a:t>
            </a:r>
            <a:r>
              <a:rPr kumimoji="0" lang="en-US" sz="800" b="1" i="0" u="none" strike="noStrike" kern="1200" cap="none" spc="0" normalizeH="0" baseline="0" noProof="0" dirty="0">
                <a:ln>
                  <a:noFill/>
                </a:ln>
                <a:solidFill>
                  <a:srgbClr val="FFFFFF"/>
                </a:solidFill>
                <a:effectLst/>
                <a:uLnTx/>
                <a:uFillTx/>
                <a:latin typeface="Verdana" pitchFamily="34" charset="0"/>
                <a:ea typeface="+mn-ea"/>
                <a:cs typeface="+mn-cs"/>
              </a:rPr>
              <a:t> .LLC</a:t>
            </a:r>
          </a:p>
        </p:txBody>
      </p:sp>
      <p:sp>
        <p:nvSpPr>
          <p:cNvPr id="7" name="TextBox 6"/>
          <p:cNvSpPr txBox="1"/>
          <p:nvPr/>
        </p:nvSpPr>
        <p:spPr>
          <a:xfrm>
            <a:off x="731874" y="4825425"/>
            <a:ext cx="7308112" cy="584775"/>
          </a:xfrm>
          <a:prstGeom prst="rect">
            <a:avLst/>
          </a:prstGeom>
          <a:noFill/>
        </p:spPr>
        <p:txBody>
          <a:bodyPr wrap="square">
            <a:spAutoFit/>
          </a:bodyPr>
          <a:lstStyle/>
          <a:p>
            <a:pPr marL="0" marR="0" lvl="0" indent="0" algn="l" defTabSz="914400" rtl="0" eaLnBrk="1" fontAlgn="base" latinLnBrk="0" hangingPunct="1">
              <a:lnSpc>
                <a:spcPct val="100000"/>
              </a:lnSpc>
              <a:spcBef>
                <a:spcPct val="20000"/>
              </a:spcBef>
              <a:spcAft>
                <a:spcPct val="0"/>
              </a:spcAft>
              <a:buClr>
                <a:srgbClr val="66CCFF"/>
              </a:buClr>
              <a:buSzPct val="65000"/>
              <a:buFont typeface="Wingdings" pitchFamily="2" charset="2"/>
              <a:buNone/>
              <a:tabLst/>
              <a:defRPr/>
            </a:pPr>
            <a:r>
              <a:rPr kumimoji="0" lang="en-US" sz="3200" b="0" i="0" u="none" strike="noStrike" kern="1200" cap="none" spc="0" normalizeH="0" baseline="0" noProof="0" dirty="0">
                <a:ln>
                  <a:noFill/>
                </a:ln>
                <a:solidFill>
                  <a:srgbClr val="FFFFFF"/>
                </a:solidFill>
                <a:effectLst>
                  <a:outerShdw blurRad="38100" dist="38100" dir="2700000" algn="tl">
                    <a:srgbClr val="000000">
                      <a:alpha val="43137"/>
                    </a:srgbClr>
                  </a:outerShdw>
                </a:effectLst>
                <a:uLnTx/>
                <a:uFillTx/>
                <a:latin typeface="Tahoma" pitchFamily="34" charset="0"/>
                <a:ea typeface="+mn-ea"/>
                <a:cs typeface="+mn-cs"/>
              </a:rPr>
              <a:t>Both parents are heterozygous</a:t>
            </a:r>
          </a:p>
        </p:txBody>
      </p:sp>
      <p:sp>
        <p:nvSpPr>
          <p:cNvPr id="2" name="Rectangle 1"/>
          <p:cNvSpPr/>
          <p:nvPr/>
        </p:nvSpPr>
        <p:spPr>
          <a:xfrm>
            <a:off x="7924800" y="0"/>
            <a:ext cx="1066318" cy="923330"/>
          </a:xfrm>
          <a:prstGeom prst="rect">
            <a:avLst/>
          </a:prstGeom>
          <a:noFill/>
        </p:spPr>
        <p:txBody>
          <a:bodyPr wrap="none" lIns="91440" tIns="45720" rIns="91440" bIns="45720">
            <a:spAutoFit/>
          </a:bodyPr>
          <a:lstStyle/>
          <a:p>
            <a:pPr marL="0" marR="0" lvl="0" indent="0" algn="ctr" defTabSz="914400" rtl="0" eaLnBrk="1" fontAlgn="base" latinLnBrk="0" hangingPunct="1">
              <a:lnSpc>
                <a:spcPct val="100000"/>
              </a:lnSpc>
              <a:spcBef>
                <a:spcPct val="20000"/>
              </a:spcBef>
              <a:spcAft>
                <a:spcPct val="0"/>
              </a:spcAft>
              <a:buClr>
                <a:srgbClr val="66CCFF"/>
              </a:buClr>
              <a:buSzPct val="65000"/>
              <a:buFont typeface="Wingdings" pitchFamily="2" charset="2"/>
              <a:buNone/>
              <a:tabLst/>
              <a:defRPr/>
            </a:pPr>
            <a:r>
              <a:rPr kumimoji="0" lang="en-US" sz="5400" b="1" i="0" u="none" strike="noStrike" kern="1200" cap="none" spc="0" normalizeH="0" baseline="0" noProof="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uLnTx/>
                <a:uFillTx/>
                <a:latin typeface="Tahoma" pitchFamily="34" charset="0"/>
                <a:ea typeface="+mn-ea"/>
                <a:cs typeface="+mn-cs"/>
              </a:rPr>
              <a:t>16</a:t>
            </a:r>
          </a:p>
        </p:txBody>
      </p:sp>
      <p:sp>
        <p:nvSpPr>
          <p:cNvPr id="3" name="TextBox 2"/>
          <p:cNvSpPr txBox="1"/>
          <p:nvPr/>
        </p:nvSpPr>
        <p:spPr>
          <a:xfrm>
            <a:off x="4038600" y="762000"/>
            <a:ext cx="4001386" cy="584775"/>
          </a:xfrm>
          <a:prstGeom prst="rect">
            <a:avLst/>
          </a:prstGeom>
          <a:noFill/>
        </p:spPr>
        <p:txBody>
          <a:bodyPr wrap="square" rtlCol="0">
            <a:spAutoFit/>
          </a:bodyPr>
          <a:lstStyle/>
          <a:p>
            <a:pPr marL="0" marR="0" lvl="0" indent="0" algn="l" defTabSz="914400" rtl="0" eaLnBrk="1" fontAlgn="base" latinLnBrk="0" hangingPunct="1">
              <a:lnSpc>
                <a:spcPct val="100000"/>
              </a:lnSpc>
              <a:spcBef>
                <a:spcPct val="20000"/>
              </a:spcBef>
              <a:spcAft>
                <a:spcPct val="0"/>
              </a:spcAft>
              <a:buClr>
                <a:srgbClr val="66CCFF"/>
              </a:buClr>
              <a:buSzPct val="65000"/>
              <a:buFont typeface="Wingdings" pitchFamily="2" charset="2"/>
              <a:buNone/>
              <a:tabLst/>
              <a:defRPr/>
            </a:pPr>
            <a:r>
              <a:rPr kumimoji="0" lang="en-US" sz="3200" b="0" i="0" u="none" strike="noStrike" kern="1200" cap="none" spc="0" normalizeH="0" baseline="0" noProof="0" dirty="0">
                <a:ln>
                  <a:noFill/>
                </a:ln>
                <a:solidFill>
                  <a:srgbClr val="FFFFFF"/>
                </a:solidFill>
                <a:effectLst>
                  <a:outerShdw blurRad="38100" dist="38100" dir="2700000" algn="tl">
                    <a:srgbClr val="000000">
                      <a:alpha val="43137"/>
                    </a:srgbClr>
                  </a:outerShdw>
                </a:effectLst>
                <a:uLnTx/>
                <a:uFillTx/>
                <a:latin typeface="Tahoma" pitchFamily="34" charset="0"/>
                <a:ea typeface="+mn-ea"/>
                <a:cs typeface="+mn-cs"/>
              </a:rPr>
              <a:t>     T                 </a:t>
            </a:r>
            <a:r>
              <a:rPr kumimoji="0" lang="en-US" sz="3200" b="0" i="0" u="none" strike="noStrike" kern="1200" cap="none" spc="0" normalizeH="0" baseline="0" noProof="0" dirty="0" err="1">
                <a:ln>
                  <a:noFill/>
                </a:ln>
                <a:solidFill>
                  <a:srgbClr val="FFFFFF"/>
                </a:solidFill>
                <a:effectLst>
                  <a:outerShdw blurRad="38100" dist="38100" dir="2700000" algn="tl">
                    <a:srgbClr val="000000">
                      <a:alpha val="43137"/>
                    </a:srgbClr>
                  </a:outerShdw>
                </a:effectLst>
                <a:uLnTx/>
                <a:uFillTx/>
                <a:latin typeface="Tahoma" pitchFamily="34" charset="0"/>
                <a:ea typeface="+mn-ea"/>
                <a:cs typeface="+mn-cs"/>
              </a:rPr>
              <a:t>t</a:t>
            </a:r>
            <a:endParaRPr kumimoji="0" lang="en-US" sz="3200" b="0" i="0" u="none" strike="noStrike" kern="1200" cap="none" spc="0" normalizeH="0" baseline="0" noProof="0" dirty="0">
              <a:ln>
                <a:noFill/>
              </a:ln>
              <a:solidFill>
                <a:srgbClr val="FFFFFF"/>
              </a:solidFill>
              <a:effectLst>
                <a:outerShdw blurRad="38100" dist="38100" dir="2700000" algn="tl">
                  <a:srgbClr val="000000">
                    <a:alpha val="43137"/>
                  </a:srgbClr>
                </a:outerShdw>
              </a:effectLst>
              <a:uLnTx/>
              <a:uFillTx/>
              <a:latin typeface="Tahoma" pitchFamily="34" charset="0"/>
              <a:ea typeface="+mn-ea"/>
              <a:cs typeface="+mn-cs"/>
            </a:endParaRPr>
          </a:p>
        </p:txBody>
      </p:sp>
      <p:sp>
        <p:nvSpPr>
          <p:cNvPr id="4" name="TextBox 3"/>
          <p:cNvSpPr txBox="1"/>
          <p:nvPr/>
        </p:nvSpPr>
        <p:spPr>
          <a:xfrm>
            <a:off x="3056860" y="1295399"/>
            <a:ext cx="609600" cy="2948499"/>
          </a:xfrm>
          <a:prstGeom prst="rect">
            <a:avLst/>
          </a:prstGeom>
          <a:noFill/>
        </p:spPr>
        <p:txBody>
          <a:bodyPr wrap="square" rtlCol="0">
            <a:spAutoFit/>
          </a:bodyPr>
          <a:lstStyle/>
          <a:p>
            <a:pPr marL="0" marR="0" lvl="0" indent="0" algn="l" defTabSz="914400" rtl="0" eaLnBrk="1" fontAlgn="base" latinLnBrk="0" hangingPunct="1">
              <a:lnSpc>
                <a:spcPct val="100000"/>
              </a:lnSpc>
              <a:spcBef>
                <a:spcPct val="20000"/>
              </a:spcBef>
              <a:spcAft>
                <a:spcPct val="0"/>
              </a:spcAft>
              <a:buClr>
                <a:srgbClr val="66CCFF"/>
              </a:buClr>
              <a:buSzPct val="65000"/>
              <a:buFont typeface="Wingdings" pitchFamily="2" charset="2"/>
              <a:buNone/>
              <a:tabLst/>
              <a:defRPr/>
            </a:pPr>
            <a:r>
              <a:rPr kumimoji="0" lang="en-US" sz="3200" b="0" i="0" u="none" strike="noStrike" kern="1200" cap="none" spc="0" normalizeH="0" baseline="0" noProof="0" dirty="0">
                <a:ln>
                  <a:noFill/>
                </a:ln>
                <a:solidFill>
                  <a:srgbClr val="FFFFFF"/>
                </a:solidFill>
                <a:effectLst>
                  <a:outerShdw blurRad="38100" dist="38100" dir="2700000" algn="tl">
                    <a:srgbClr val="000000">
                      <a:alpha val="43137"/>
                    </a:srgbClr>
                  </a:outerShdw>
                </a:effectLst>
                <a:uLnTx/>
                <a:uFillTx/>
                <a:latin typeface="Tahoma" pitchFamily="34" charset="0"/>
                <a:ea typeface="+mn-ea"/>
                <a:cs typeface="+mn-cs"/>
              </a:rPr>
              <a:t> </a:t>
            </a:r>
          </a:p>
          <a:p>
            <a:pPr marL="0" marR="0" lvl="0" indent="0" algn="l" defTabSz="914400" rtl="0" eaLnBrk="1" fontAlgn="base" latinLnBrk="0" hangingPunct="1">
              <a:lnSpc>
                <a:spcPct val="100000"/>
              </a:lnSpc>
              <a:spcBef>
                <a:spcPct val="20000"/>
              </a:spcBef>
              <a:spcAft>
                <a:spcPct val="0"/>
              </a:spcAft>
              <a:buClr>
                <a:srgbClr val="66CCFF"/>
              </a:buClr>
              <a:buSzPct val="65000"/>
              <a:buFont typeface="Wingdings" pitchFamily="2" charset="2"/>
              <a:buNone/>
              <a:tabLst/>
              <a:defRPr/>
            </a:pPr>
            <a:r>
              <a:rPr kumimoji="0" lang="en-US" sz="3200" b="0" i="0" u="none" strike="noStrike" kern="1200" cap="none" spc="0" normalizeH="0" baseline="0" noProof="0" dirty="0">
                <a:ln>
                  <a:noFill/>
                </a:ln>
                <a:solidFill>
                  <a:srgbClr val="FFFFFF"/>
                </a:solidFill>
                <a:effectLst>
                  <a:outerShdw blurRad="38100" dist="38100" dir="2700000" algn="tl">
                    <a:srgbClr val="000000">
                      <a:alpha val="43137"/>
                    </a:srgbClr>
                  </a:outerShdw>
                </a:effectLst>
                <a:uLnTx/>
                <a:uFillTx/>
                <a:latin typeface="Tahoma" pitchFamily="34" charset="0"/>
                <a:ea typeface="+mn-ea"/>
                <a:cs typeface="+mn-cs"/>
              </a:rPr>
              <a:t>T</a:t>
            </a:r>
          </a:p>
          <a:p>
            <a:pPr marL="0" marR="0" lvl="0" indent="0" algn="l" defTabSz="914400" rtl="0" eaLnBrk="1" fontAlgn="base" latinLnBrk="0" hangingPunct="1">
              <a:lnSpc>
                <a:spcPct val="100000"/>
              </a:lnSpc>
              <a:spcBef>
                <a:spcPct val="20000"/>
              </a:spcBef>
              <a:spcAft>
                <a:spcPct val="0"/>
              </a:spcAft>
              <a:buClr>
                <a:srgbClr val="66CCFF"/>
              </a:buClr>
              <a:buSzPct val="65000"/>
              <a:buFont typeface="Wingdings" pitchFamily="2" charset="2"/>
              <a:buNone/>
              <a:tabLst/>
              <a:defRPr/>
            </a:pPr>
            <a:endParaRPr kumimoji="0" lang="en-US" sz="3200" b="0" i="0" u="none" strike="noStrike" kern="1200" cap="none" spc="0" normalizeH="0" baseline="0" noProof="0" dirty="0">
              <a:ln>
                <a:noFill/>
              </a:ln>
              <a:solidFill>
                <a:srgbClr val="FFFFFF"/>
              </a:solidFill>
              <a:effectLst>
                <a:outerShdw blurRad="38100" dist="38100" dir="2700000" algn="tl">
                  <a:srgbClr val="000000">
                    <a:alpha val="43137"/>
                  </a:srgbClr>
                </a:outerShdw>
              </a:effectLst>
              <a:uLnTx/>
              <a:uFillTx/>
              <a:latin typeface="Tahoma" pitchFamily="34" charset="0"/>
              <a:ea typeface="+mn-ea"/>
              <a:cs typeface="+mn-cs"/>
            </a:endParaRPr>
          </a:p>
          <a:p>
            <a:pPr marL="0" marR="0" lvl="0" indent="0" algn="l" defTabSz="914400" rtl="0" eaLnBrk="1" fontAlgn="base" latinLnBrk="0" hangingPunct="1">
              <a:lnSpc>
                <a:spcPct val="100000"/>
              </a:lnSpc>
              <a:spcBef>
                <a:spcPct val="20000"/>
              </a:spcBef>
              <a:spcAft>
                <a:spcPct val="0"/>
              </a:spcAft>
              <a:buClr>
                <a:srgbClr val="66CCFF"/>
              </a:buClr>
              <a:buSzPct val="65000"/>
              <a:buFont typeface="Wingdings" pitchFamily="2" charset="2"/>
              <a:buNone/>
              <a:tabLst/>
              <a:defRPr/>
            </a:pPr>
            <a:endParaRPr kumimoji="0" lang="en-US" sz="3200" b="0" i="0" u="none" strike="noStrike" kern="1200" cap="none" spc="0" normalizeH="0" baseline="0" noProof="0" dirty="0">
              <a:ln>
                <a:noFill/>
              </a:ln>
              <a:solidFill>
                <a:srgbClr val="FFFFFF"/>
              </a:solidFill>
              <a:effectLst>
                <a:outerShdw blurRad="38100" dist="38100" dir="2700000" algn="tl">
                  <a:srgbClr val="000000">
                    <a:alpha val="43137"/>
                  </a:srgbClr>
                </a:outerShdw>
              </a:effectLst>
              <a:uLnTx/>
              <a:uFillTx/>
              <a:latin typeface="Tahoma" pitchFamily="34" charset="0"/>
              <a:ea typeface="+mn-ea"/>
              <a:cs typeface="+mn-cs"/>
            </a:endParaRPr>
          </a:p>
          <a:p>
            <a:pPr marL="0" marR="0" lvl="0" indent="0" algn="l" defTabSz="914400" rtl="0" eaLnBrk="1" fontAlgn="base" latinLnBrk="0" hangingPunct="1">
              <a:lnSpc>
                <a:spcPct val="100000"/>
              </a:lnSpc>
              <a:spcBef>
                <a:spcPct val="20000"/>
              </a:spcBef>
              <a:spcAft>
                <a:spcPct val="0"/>
              </a:spcAft>
              <a:buClr>
                <a:srgbClr val="66CCFF"/>
              </a:buClr>
              <a:buSzPct val="65000"/>
              <a:buFont typeface="Wingdings" pitchFamily="2" charset="2"/>
              <a:buNone/>
              <a:tabLst/>
              <a:defRPr/>
            </a:pPr>
            <a:r>
              <a:rPr kumimoji="0" lang="en-US" sz="3200" b="0" i="0" u="none" strike="noStrike" kern="1200" cap="none" spc="0" normalizeH="0" baseline="0" noProof="0" dirty="0">
                <a:ln>
                  <a:noFill/>
                </a:ln>
                <a:solidFill>
                  <a:srgbClr val="FFFFFF"/>
                </a:solidFill>
                <a:effectLst>
                  <a:outerShdw blurRad="38100" dist="38100" dir="2700000" algn="tl">
                    <a:srgbClr val="000000">
                      <a:alpha val="43137"/>
                    </a:srgbClr>
                  </a:outerShdw>
                </a:effectLst>
                <a:uLnTx/>
                <a:uFillTx/>
                <a:latin typeface="Tahoma" pitchFamily="34" charset="0"/>
                <a:ea typeface="+mn-ea"/>
                <a:cs typeface="+mn-cs"/>
              </a:rPr>
              <a:t>t</a:t>
            </a:r>
          </a:p>
        </p:txBody>
      </p:sp>
    </p:spTree>
    <p:extLst>
      <p:ext uri="{BB962C8B-B14F-4D97-AF65-F5344CB8AC3E}">
        <p14:creationId xmlns:p14="http://schemas.microsoft.com/office/powerpoint/2010/main" val="388362654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5" name="Rectangle 3"/>
          <p:cNvSpPr>
            <a:spLocks noGrp="1" noChangeArrowheads="1"/>
          </p:cNvSpPr>
          <p:nvPr>
            <p:ph type="body" idx="1"/>
          </p:nvPr>
        </p:nvSpPr>
        <p:spPr>
          <a:xfrm>
            <a:off x="228600" y="152400"/>
            <a:ext cx="8686800" cy="5943600"/>
          </a:xfrm>
        </p:spPr>
        <p:txBody>
          <a:bodyPr/>
          <a:lstStyle/>
          <a:p>
            <a:pPr eaLnBrk="1" hangingPunct="1"/>
            <a:r>
              <a:rPr lang="en-US" dirty="0"/>
              <a:t>When two purebreds mate, they always produce…</a:t>
            </a:r>
          </a:p>
          <a:p>
            <a:pPr lvl="1" eaLnBrk="1" hangingPunct="1"/>
            <a:r>
              <a:rPr lang="en-US" dirty="0">
                <a:solidFill>
                  <a:srgbClr val="FF99FF"/>
                </a:solidFill>
              </a:rPr>
              <a:t>A.) </a:t>
            </a:r>
            <a:r>
              <a:rPr lang="en-US" dirty="0">
                <a:solidFill>
                  <a:schemeClr val="bg1"/>
                </a:solidFill>
              </a:rPr>
              <a:t>Offspring with different traits as the parent.</a:t>
            </a:r>
          </a:p>
          <a:p>
            <a:pPr lvl="1" eaLnBrk="1" hangingPunct="1"/>
            <a:r>
              <a:rPr lang="en-US" dirty="0">
                <a:solidFill>
                  <a:schemeClr val="accent1">
                    <a:lumMod val="40000"/>
                    <a:lumOff val="60000"/>
                  </a:schemeClr>
                </a:solidFill>
              </a:rPr>
              <a:t>B.) </a:t>
            </a:r>
            <a:r>
              <a:rPr lang="en-US" dirty="0">
                <a:solidFill>
                  <a:schemeClr val="bg1"/>
                </a:solidFill>
              </a:rPr>
              <a:t>Offspring with the same traits as the parent.</a:t>
            </a:r>
          </a:p>
          <a:p>
            <a:pPr lvl="1" eaLnBrk="1" hangingPunct="1"/>
            <a:r>
              <a:rPr lang="en-US" dirty="0">
                <a:solidFill>
                  <a:srgbClr val="FFCC99"/>
                </a:solidFill>
              </a:rPr>
              <a:t>C.) </a:t>
            </a:r>
            <a:r>
              <a:rPr lang="en-US" dirty="0">
                <a:solidFill>
                  <a:schemeClr val="bg1"/>
                </a:solidFill>
              </a:rPr>
              <a:t>Offspring without any traits.</a:t>
            </a:r>
          </a:p>
          <a:p>
            <a:pPr lvl="1" eaLnBrk="1" hangingPunct="1"/>
            <a:r>
              <a:rPr lang="en-US" dirty="0">
                <a:solidFill>
                  <a:srgbClr val="FF00FF"/>
                </a:solidFill>
              </a:rPr>
              <a:t>D.) </a:t>
            </a:r>
            <a:r>
              <a:rPr lang="en-US" dirty="0">
                <a:solidFill>
                  <a:schemeClr val="bg1"/>
                </a:solidFill>
              </a:rPr>
              <a:t>Purebreds cannot produce offspring.</a:t>
            </a:r>
          </a:p>
        </p:txBody>
      </p:sp>
      <p:pic>
        <p:nvPicPr>
          <p:cNvPr id="79876" name="Picture 5" descr="mai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5436" y="3352800"/>
            <a:ext cx="8816163" cy="3209925"/>
          </a:xfrm>
          <a:prstGeom prst="rect">
            <a:avLst/>
          </a:prstGeom>
          <a:noFill/>
          <a:ln w="38100">
            <a:solidFill>
              <a:srgbClr val="9900FF"/>
            </a:solidFill>
            <a:miter lim="800000"/>
            <a:headEnd/>
            <a:tailEnd/>
          </a:ln>
          <a:extLst>
            <a:ext uri="{909E8E84-426E-40DD-AFC4-6F175D3DCCD1}">
              <a14:hiddenFill xmlns:a14="http://schemas.microsoft.com/office/drawing/2010/main">
                <a:solidFill>
                  <a:srgbClr val="FFFFFF"/>
                </a:solidFill>
              </a14:hiddenFill>
            </a:ext>
          </a:extLst>
        </p:spPr>
      </p:pic>
      <p:sp>
        <p:nvSpPr>
          <p:cNvPr id="79877" name="Rectangle 9"/>
          <p:cNvSpPr>
            <a:spLocks noChangeArrowheads="1"/>
          </p:cNvSpPr>
          <p:nvPr/>
        </p:nvSpPr>
        <p:spPr bwMode="auto">
          <a:xfrm>
            <a:off x="5715000" y="6629400"/>
            <a:ext cx="3124200" cy="214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p>
            <a:pPr marL="342900" indent="-342900" algn="r">
              <a:buFont typeface="Wingdings" pitchFamily="2" charset="2"/>
              <a:buNone/>
            </a:pPr>
            <a:r>
              <a:rPr lang="en-US" sz="800" b="1" dirty="0">
                <a:effectLst/>
                <a:latin typeface="Verdana" pitchFamily="34" charset="0"/>
              </a:rPr>
              <a:t>Copyright © 2024 </a:t>
            </a:r>
            <a:r>
              <a:rPr lang="en-US" sz="800" b="1" dirty="0" err="1">
                <a:effectLst/>
                <a:latin typeface="Verdana" pitchFamily="34" charset="0"/>
              </a:rPr>
              <a:t>SlideSpark</a:t>
            </a:r>
            <a:r>
              <a:rPr lang="en-US" sz="800" b="1" dirty="0">
                <a:effectLst/>
                <a:latin typeface="Verdana" pitchFamily="34" charset="0"/>
              </a:rPr>
              <a:t> .LLC</a:t>
            </a:r>
          </a:p>
        </p:txBody>
      </p:sp>
      <p:sp>
        <p:nvSpPr>
          <p:cNvPr id="2" name="Rectangle 1"/>
          <p:cNvSpPr/>
          <p:nvPr/>
        </p:nvSpPr>
        <p:spPr>
          <a:xfrm>
            <a:off x="7914967" y="3371372"/>
            <a:ext cx="968535" cy="1569660"/>
          </a:xfrm>
          <a:prstGeom prst="rect">
            <a:avLst/>
          </a:prstGeom>
          <a:noFill/>
        </p:spPr>
        <p:txBody>
          <a:bodyPr wrap="none" lIns="91440" tIns="45720" rIns="91440" bIns="45720">
            <a:spAutoFit/>
          </a:bodyPr>
          <a:lstStyle/>
          <a:p>
            <a:pPr algn="ctr">
              <a:buNone/>
            </a:pPr>
            <a:r>
              <a:rPr lang="en-US" b="1" cap="none" spc="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3</a:t>
            </a:r>
          </a:p>
        </p:txBody>
      </p:sp>
      <p:pic>
        <p:nvPicPr>
          <p:cNvPr id="6" name="Picture 4" descr="http://www.clker.com/cliparts/9/a/e/e/12154415151126295659lemmling_Cartoon_owl.svg.hi.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657600" y="4267200"/>
            <a:ext cx="175436" cy="159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083929789"/>
      </p:ext>
    </p:extLst>
  </p:cSld>
  <p:clrMapOvr>
    <a:masterClrMapping/>
  </p:clrMapOvr>
  <mc:AlternateContent xmlns:mc="http://schemas.openxmlformats.org/markup-compatibility/2006" xmlns:p14="http://schemas.microsoft.com/office/powerpoint/2010/main">
    <mc:Choice Requires="p14">
      <p:transition spd="slow" p14:dur="1200">
        <p14:flip dir="r"/>
      </p:transition>
    </mc:Choice>
    <mc:Fallback xmlns="">
      <p:transition spd="slow">
        <p:fade/>
      </p:transition>
    </mc:Fallback>
  </mc:AlternateContent>
</p:sld>
</file>

<file path=ppt/slides/slide1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1363" name="Rectangle 3"/>
          <p:cNvSpPr>
            <a:spLocks noGrp="1" noChangeArrowheads="1"/>
          </p:cNvSpPr>
          <p:nvPr>
            <p:ph type="body" idx="1"/>
          </p:nvPr>
        </p:nvSpPr>
        <p:spPr>
          <a:xfrm>
            <a:off x="228600" y="152400"/>
            <a:ext cx="8458200" cy="5897563"/>
          </a:xfrm>
        </p:spPr>
        <p:txBody>
          <a:bodyPr/>
          <a:lstStyle/>
          <a:p>
            <a:pPr eaLnBrk="1" hangingPunct="1"/>
            <a:r>
              <a:rPr lang="en-US" dirty="0"/>
              <a:t>Please complete the </a:t>
            </a:r>
            <a:r>
              <a:rPr lang="en-US" dirty="0" err="1"/>
              <a:t>Punnett</a:t>
            </a:r>
            <a:r>
              <a:rPr lang="en-US" dirty="0"/>
              <a:t> Square, </a:t>
            </a:r>
          </a:p>
          <a:p>
            <a:pPr eaLnBrk="1" hangingPunct="1"/>
            <a:r>
              <a:rPr lang="en-US" dirty="0" err="1"/>
              <a:t>Tt</a:t>
            </a:r>
            <a:r>
              <a:rPr lang="en-US" dirty="0"/>
              <a:t> and </a:t>
            </a:r>
            <a:r>
              <a:rPr lang="en-US" dirty="0" err="1"/>
              <a:t>Tt</a:t>
            </a:r>
            <a:endParaRPr lang="en-US" dirty="0"/>
          </a:p>
          <a:p>
            <a:pPr lvl="1" eaLnBrk="1" hangingPunct="1"/>
            <a:r>
              <a:rPr lang="en-US" dirty="0"/>
              <a:t>T = Tall</a:t>
            </a:r>
          </a:p>
          <a:p>
            <a:pPr lvl="1" eaLnBrk="1" hangingPunct="1"/>
            <a:r>
              <a:rPr lang="en-US" dirty="0" err="1"/>
              <a:t>tt</a:t>
            </a:r>
            <a:r>
              <a:rPr lang="en-US" dirty="0"/>
              <a:t> = Short</a:t>
            </a:r>
          </a:p>
        </p:txBody>
      </p:sp>
      <p:pic>
        <p:nvPicPr>
          <p:cNvPr id="271364" name="Picture 4" descr="punnet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657600" y="1295400"/>
            <a:ext cx="4898065" cy="3200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606853" name="Text Box 5"/>
          <p:cNvSpPr txBox="1">
            <a:spLocks noChangeArrowheads="1"/>
          </p:cNvSpPr>
          <p:nvPr/>
        </p:nvSpPr>
        <p:spPr bwMode="auto">
          <a:xfrm>
            <a:off x="533400" y="5410200"/>
            <a:ext cx="7543800" cy="1077218"/>
          </a:xfrm>
          <a:prstGeom prst="rect">
            <a:avLst/>
          </a:prstGeom>
          <a:noFill/>
          <a:ln w="9525" algn="ctr">
            <a:noFill/>
            <a:miter lim="800000"/>
            <a:headEnd/>
            <a:tailEnd/>
          </a:ln>
          <a:effectLst/>
        </p:spPr>
        <p:txBody>
          <a:bodyPr>
            <a:spAutoFit/>
          </a:bodyPr>
          <a:lstStyle/>
          <a:p>
            <a:pPr marL="342900" marR="0" lvl="0" indent="-342900" algn="l" defTabSz="914400" rtl="0" eaLnBrk="1" fontAlgn="base" latinLnBrk="0" hangingPunct="1">
              <a:lnSpc>
                <a:spcPct val="100000"/>
              </a:lnSpc>
              <a:spcBef>
                <a:spcPct val="50000"/>
              </a:spcBef>
              <a:spcAft>
                <a:spcPct val="0"/>
              </a:spcAft>
              <a:buClr>
                <a:srgbClr val="66CCFF"/>
              </a:buClr>
              <a:buSzPct val="65000"/>
              <a:buFont typeface="Wingdings" pitchFamily="2" charset="2"/>
              <a:buChar char="n"/>
              <a:tabLst/>
              <a:defRPr/>
            </a:pPr>
            <a:r>
              <a:rPr kumimoji="0" lang="en-US" sz="3200" b="0" i="0" u="none" strike="noStrike" kern="1200" cap="none" spc="0" normalizeH="0" baseline="0" noProof="0" dirty="0">
                <a:ln>
                  <a:noFill/>
                </a:ln>
                <a:solidFill>
                  <a:srgbClr val="FFFFFF"/>
                </a:solidFill>
                <a:effectLst>
                  <a:outerShdw blurRad="38100" dist="38100" dir="2700000" algn="tl">
                    <a:srgbClr val="C0C0C0"/>
                  </a:outerShdw>
                </a:effectLst>
                <a:uLnTx/>
                <a:uFillTx/>
                <a:latin typeface="Tahoma" pitchFamily="34" charset="0"/>
                <a:ea typeface="+mn-ea"/>
                <a:cs typeface="+mn-cs"/>
              </a:rPr>
              <a:t>How many will be tall, and how many will be short ___ : ___</a:t>
            </a:r>
          </a:p>
        </p:txBody>
      </p:sp>
      <p:sp>
        <p:nvSpPr>
          <p:cNvPr id="271366" name="Rectangle 10"/>
          <p:cNvSpPr>
            <a:spLocks noChangeArrowheads="1"/>
          </p:cNvSpPr>
          <p:nvPr/>
        </p:nvSpPr>
        <p:spPr bwMode="auto">
          <a:xfrm>
            <a:off x="5715000" y="6629400"/>
            <a:ext cx="3124200" cy="214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p>
            <a:pPr marL="342900" marR="0" lvl="0" indent="-342900" algn="r" defTabSz="914400" rtl="0" eaLnBrk="1" fontAlgn="base" latinLnBrk="0" hangingPunct="1">
              <a:lnSpc>
                <a:spcPct val="100000"/>
              </a:lnSpc>
              <a:spcBef>
                <a:spcPct val="20000"/>
              </a:spcBef>
              <a:spcAft>
                <a:spcPct val="0"/>
              </a:spcAft>
              <a:buClr>
                <a:srgbClr val="66CCFF"/>
              </a:buClr>
              <a:buSzPct val="65000"/>
              <a:buFont typeface="Wingdings" pitchFamily="2" charset="2"/>
              <a:buNone/>
              <a:tabLst/>
              <a:defRPr/>
            </a:pPr>
            <a:r>
              <a:rPr kumimoji="0" lang="en-US" sz="800" b="1" i="0" u="none" strike="noStrike" kern="1200" cap="none" spc="0" normalizeH="0" baseline="0" noProof="0" dirty="0">
                <a:ln>
                  <a:noFill/>
                </a:ln>
                <a:solidFill>
                  <a:srgbClr val="FFFFFF"/>
                </a:solidFill>
                <a:effectLst/>
                <a:uLnTx/>
                <a:uFillTx/>
                <a:latin typeface="Verdana" pitchFamily="34" charset="0"/>
                <a:ea typeface="+mn-ea"/>
                <a:cs typeface="+mn-cs"/>
              </a:rPr>
              <a:t>Copyright © 2024 </a:t>
            </a:r>
            <a:r>
              <a:rPr kumimoji="0" lang="en-US" sz="800" b="1" i="0" u="none" strike="noStrike" kern="1200" cap="none" spc="0" normalizeH="0" baseline="0" noProof="0" dirty="0" err="1">
                <a:ln>
                  <a:noFill/>
                </a:ln>
                <a:solidFill>
                  <a:srgbClr val="FFFFFF"/>
                </a:solidFill>
                <a:effectLst/>
                <a:uLnTx/>
                <a:uFillTx/>
                <a:latin typeface="Verdana" pitchFamily="34" charset="0"/>
                <a:ea typeface="+mn-ea"/>
                <a:cs typeface="+mn-cs"/>
              </a:rPr>
              <a:t>SlideSpark</a:t>
            </a:r>
            <a:r>
              <a:rPr kumimoji="0" lang="en-US" sz="800" b="1" i="0" u="none" strike="noStrike" kern="1200" cap="none" spc="0" normalizeH="0" baseline="0" noProof="0" dirty="0">
                <a:ln>
                  <a:noFill/>
                </a:ln>
                <a:solidFill>
                  <a:srgbClr val="FFFFFF"/>
                </a:solidFill>
                <a:effectLst/>
                <a:uLnTx/>
                <a:uFillTx/>
                <a:latin typeface="Verdana" pitchFamily="34" charset="0"/>
                <a:ea typeface="+mn-ea"/>
                <a:cs typeface="+mn-cs"/>
              </a:rPr>
              <a:t> .LLC</a:t>
            </a:r>
          </a:p>
        </p:txBody>
      </p:sp>
      <p:sp>
        <p:nvSpPr>
          <p:cNvPr id="7" name="TextBox 6"/>
          <p:cNvSpPr txBox="1"/>
          <p:nvPr/>
        </p:nvSpPr>
        <p:spPr>
          <a:xfrm>
            <a:off x="731874" y="4825425"/>
            <a:ext cx="7308112" cy="584775"/>
          </a:xfrm>
          <a:prstGeom prst="rect">
            <a:avLst/>
          </a:prstGeom>
          <a:noFill/>
        </p:spPr>
        <p:txBody>
          <a:bodyPr wrap="square">
            <a:spAutoFit/>
          </a:bodyPr>
          <a:lstStyle/>
          <a:p>
            <a:pPr marL="0" marR="0" lvl="0" indent="0" algn="l" defTabSz="914400" rtl="0" eaLnBrk="1" fontAlgn="base" latinLnBrk="0" hangingPunct="1">
              <a:lnSpc>
                <a:spcPct val="100000"/>
              </a:lnSpc>
              <a:spcBef>
                <a:spcPct val="20000"/>
              </a:spcBef>
              <a:spcAft>
                <a:spcPct val="0"/>
              </a:spcAft>
              <a:buClr>
                <a:srgbClr val="66CCFF"/>
              </a:buClr>
              <a:buSzPct val="65000"/>
              <a:buFont typeface="Wingdings" pitchFamily="2" charset="2"/>
              <a:buNone/>
              <a:tabLst/>
              <a:defRPr/>
            </a:pPr>
            <a:r>
              <a:rPr kumimoji="0" lang="en-US" sz="3200" b="0" i="0" u="none" strike="noStrike" kern="1200" cap="none" spc="0" normalizeH="0" baseline="0" noProof="0" dirty="0">
                <a:ln>
                  <a:noFill/>
                </a:ln>
                <a:solidFill>
                  <a:srgbClr val="FFFFFF"/>
                </a:solidFill>
                <a:effectLst>
                  <a:outerShdw blurRad="38100" dist="38100" dir="2700000" algn="tl">
                    <a:srgbClr val="000000">
                      <a:alpha val="43137"/>
                    </a:srgbClr>
                  </a:outerShdw>
                </a:effectLst>
                <a:uLnTx/>
                <a:uFillTx/>
                <a:latin typeface="Tahoma" pitchFamily="34" charset="0"/>
                <a:ea typeface="+mn-ea"/>
                <a:cs typeface="+mn-cs"/>
              </a:rPr>
              <a:t>Both parents are heterozygous</a:t>
            </a:r>
          </a:p>
        </p:txBody>
      </p:sp>
      <p:sp>
        <p:nvSpPr>
          <p:cNvPr id="2" name="Rectangle 1"/>
          <p:cNvSpPr/>
          <p:nvPr/>
        </p:nvSpPr>
        <p:spPr>
          <a:xfrm>
            <a:off x="7924800" y="0"/>
            <a:ext cx="1066318" cy="923330"/>
          </a:xfrm>
          <a:prstGeom prst="rect">
            <a:avLst/>
          </a:prstGeom>
          <a:noFill/>
        </p:spPr>
        <p:txBody>
          <a:bodyPr wrap="none" lIns="91440" tIns="45720" rIns="91440" bIns="45720">
            <a:spAutoFit/>
          </a:bodyPr>
          <a:lstStyle/>
          <a:p>
            <a:pPr marL="0" marR="0" lvl="0" indent="0" algn="ctr" defTabSz="914400" rtl="0" eaLnBrk="1" fontAlgn="base" latinLnBrk="0" hangingPunct="1">
              <a:lnSpc>
                <a:spcPct val="100000"/>
              </a:lnSpc>
              <a:spcBef>
                <a:spcPct val="20000"/>
              </a:spcBef>
              <a:spcAft>
                <a:spcPct val="0"/>
              </a:spcAft>
              <a:buClr>
                <a:srgbClr val="66CCFF"/>
              </a:buClr>
              <a:buSzPct val="65000"/>
              <a:buFont typeface="Wingdings" pitchFamily="2" charset="2"/>
              <a:buNone/>
              <a:tabLst/>
              <a:defRPr/>
            </a:pPr>
            <a:r>
              <a:rPr kumimoji="0" lang="en-US" sz="5400" b="1" i="0" u="none" strike="noStrike" kern="1200" cap="none" spc="0" normalizeH="0" baseline="0" noProof="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uLnTx/>
                <a:uFillTx/>
                <a:latin typeface="Tahoma" pitchFamily="34" charset="0"/>
                <a:ea typeface="+mn-ea"/>
                <a:cs typeface="+mn-cs"/>
              </a:rPr>
              <a:t>16</a:t>
            </a:r>
          </a:p>
        </p:txBody>
      </p:sp>
      <p:sp>
        <p:nvSpPr>
          <p:cNvPr id="3" name="TextBox 2"/>
          <p:cNvSpPr txBox="1"/>
          <p:nvPr/>
        </p:nvSpPr>
        <p:spPr>
          <a:xfrm>
            <a:off x="4038600" y="762000"/>
            <a:ext cx="4001386" cy="584775"/>
          </a:xfrm>
          <a:prstGeom prst="rect">
            <a:avLst/>
          </a:prstGeom>
          <a:noFill/>
        </p:spPr>
        <p:txBody>
          <a:bodyPr wrap="square" rtlCol="0">
            <a:spAutoFit/>
          </a:bodyPr>
          <a:lstStyle/>
          <a:p>
            <a:pPr marL="0" marR="0" lvl="0" indent="0" algn="l" defTabSz="914400" rtl="0" eaLnBrk="1" fontAlgn="base" latinLnBrk="0" hangingPunct="1">
              <a:lnSpc>
                <a:spcPct val="100000"/>
              </a:lnSpc>
              <a:spcBef>
                <a:spcPct val="20000"/>
              </a:spcBef>
              <a:spcAft>
                <a:spcPct val="0"/>
              </a:spcAft>
              <a:buClr>
                <a:srgbClr val="66CCFF"/>
              </a:buClr>
              <a:buSzPct val="65000"/>
              <a:buFont typeface="Wingdings" pitchFamily="2" charset="2"/>
              <a:buNone/>
              <a:tabLst/>
              <a:defRPr/>
            </a:pPr>
            <a:r>
              <a:rPr kumimoji="0" lang="en-US" sz="3200" b="0" i="0" u="none" strike="noStrike" kern="1200" cap="none" spc="0" normalizeH="0" baseline="0" noProof="0" dirty="0">
                <a:ln>
                  <a:noFill/>
                </a:ln>
                <a:solidFill>
                  <a:srgbClr val="FFFFFF"/>
                </a:solidFill>
                <a:effectLst>
                  <a:outerShdw blurRad="38100" dist="38100" dir="2700000" algn="tl">
                    <a:srgbClr val="000000">
                      <a:alpha val="43137"/>
                    </a:srgbClr>
                  </a:outerShdw>
                </a:effectLst>
                <a:uLnTx/>
                <a:uFillTx/>
                <a:latin typeface="Tahoma" pitchFamily="34" charset="0"/>
                <a:ea typeface="+mn-ea"/>
                <a:cs typeface="+mn-cs"/>
              </a:rPr>
              <a:t>     T                 </a:t>
            </a:r>
            <a:r>
              <a:rPr kumimoji="0" lang="en-US" sz="3200" b="0" i="0" u="none" strike="noStrike" kern="1200" cap="none" spc="0" normalizeH="0" baseline="0" noProof="0" dirty="0" err="1">
                <a:ln>
                  <a:noFill/>
                </a:ln>
                <a:solidFill>
                  <a:srgbClr val="FFFFFF"/>
                </a:solidFill>
                <a:effectLst>
                  <a:outerShdw blurRad="38100" dist="38100" dir="2700000" algn="tl">
                    <a:srgbClr val="000000">
                      <a:alpha val="43137"/>
                    </a:srgbClr>
                  </a:outerShdw>
                </a:effectLst>
                <a:uLnTx/>
                <a:uFillTx/>
                <a:latin typeface="Tahoma" pitchFamily="34" charset="0"/>
                <a:ea typeface="+mn-ea"/>
                <a:cs typeface="+mn-cs"/>
              </a:rPr>
              <a:t>t</a:t>
            </a:r>
            <a:endParaRPr kumimoji="0" lang="en-US" sz="3200" b="0" i="0" u="none" strike="noStrike" kern="1200" cap="none" spc="0" normalizeH="0" baseline="0" noProof="0" dirty="0">
              <a:ln>
                <a:noFill/>
              </a:ln>
              <a:solidFill>
                <a:srgbClr val="FFFFFF"/>
              </a:solidFill>
              <a:effectLst>
                <a:outerShdw blurRad="38100" dist="38100" dir="2700000" algn="tl">
                  <a:srgbClr val="000000">
                    <a:alpha val="43137"/>
                  </a:srgbClr>
                </a:outerShdw>
              </a:effectLst>
              <a:uLnTx/>
              <a:uFillTx/>
              <a:latin typeface="Tahoma" pitchFamily="34" charset="0"/>
              <a:ea typeface="+mn-ea"/>
              <a:cs typeface="+mn-cs"/>
            </a:endParaRPr>
          </a:p>
        </p:txBody>
      </p:sp>
      <p:sp>
        <p:nvSpPr>
          <p:cNvPr id="4" name="TextBox 3"/>
          <p:cNvSpPr txBox="1"/>
          <p:nvPr/>
        </p:nvSpPr>
        <p:spPr>
          <a:xfrm>
            <a:off x="3056860" y="1295399"/>
            <a:ext cx="609600" cy="2948499"/>
          </a:xfrm>
          <a:prstGeom prst="rect">
            <a:avLst/>
          </a:prstGeom>
          <a:noFill/>
        </p:spPr>
        <p:txBody>
          <a:bodyPr wrap="square" rtlCol="0">
            <a:spAutoFit/>
          </a:bodyPr>
          <a:lstStyle/>
          <a:p>
            <a:pPr marL="0" marR="0" lvl="0" indent="0" algn="l" defTabSz="914400" rtl="0" eaLnBrk="1" fontAlgn="base" latinLnBrk="0" hangingPunct="1">
              <a:lnSpc>
                <a:spcPct val="100000"/>
              </a:lnSpc>
              <a:spcBef>
                <a:spcPct val="20000"/>
              </a:spcBef>
              <a:spcAft>
                <a:spcPct val="0"/>
              </a:spcAft>
              <a:buClr>
                <a:srgbClr val="66CCFF"/>
              </a:buClr>
              <a:buSzPct val="65000"/>
              <a:buFont typeface="Wingdings" pitchFamily="2" charset="2"/>
              <a:buNone/>
              <a:tabLst/>
              <a:defRPr/>
            </a:pPr>
            <a:r>
              <a:rPr kumimoji="0" lang="en-US" sz="3200" b="0" i="0" u="none" strike="noStrike" kern="1200" cap="none" spc="0" normalizeH="0" baseline="0" noProof="0" dirty="0">
                <a:ln>
                  <a:noFill/>
                </a:ln>
                <a:solidFill>
                  <a:srgbClr val="FFFFFF"/>
                </a:solidFill>
                <a:effectLst>
                  <a:outerShdw blurRad="38100" dist="38100" dir="2700000" algn="tl">
                    <a:srgbClr val="000000">
                      <a:alpha val="43137"/>
                    </a:srgbClr>
                  </a:outerShdw>
                </a:effectLst>
                <a:uLnTx/>
                <a:uFillTx/>
                <a:latin typeface="Tahoma" pitchFamily="34" charset="0"/>
                <a:ea typeface="+mn-ea"/>
                <a:cs typeface="+mn-cs"/>
              </a:rPr>
              <a:t> </a:t>
            </a:r>
          </a:p>
          <a:p>
            <a:pPr marL="0" marR="0" lvl="0" indent="0" algn="l" defTabSz="914400" rtl="0" eaLnBrk="1" fontAlgn="base" latinLnBrk="0" hangingPunct="1">
              <a:lnSpc>
                <a:spcPct val="100000"/>
              </a:lnSpc>
              <a:spcBef>
                <a:spcPct val="20000"/>
              </a:spcBef>
              <a:spcAft>
                <a:spcPct val="0"/>
              </a:spcAft>
              <a:buClr>
                <a:srgbClr val="66CCFF"/>
              </a:buClr>
              <a:buSzPct val="65000"/>
              <a:buFont typeface="Wingdings" pitchFamily="2" charset="2"/>
              <a:buNone/>
              <a:tabLst/>
              <a:defRPr/>
            </a:pPr>
            <a:r>
              <a:rPr kumimoji="0" lang="en-US" sz="3200" b="0" i="0" u="none" strike="noStrike" kern="1200" cap="none" spc="0" normalizeH="0" baseline="0" noProof="0" dirty="0">
                <a:ln>
                  <a:noFill/>
                </a:ln>
                <a:solidFill>
                  <a:srgbClr val="FFFFFF"/>
                </a:solidFill>
                <a:effectLst>
                  <a:outerShdw blurRad="38100" dist="38100" dir="2700000" algn="tl">
                    <a:srgbClr val="000000">
                      <a:alpha val="43137"/>
                    </a:srgbClr>
                  </a:outerShdw>
                </a:effectLst>
                <a:uLnTx/>
                <a:uFillTx/>
                <a:latin typeface="Tahoma" pitchFamily="34" charset="0"/>
                <a:ea typeface="+mn-ea"/>
                <a:cs typeface="+mn-cs"/>
              </a:rPr>
              <a:t>T</a:t>
            </a:r>
          </a:p>
          <a:p>
            <a:pPr marL="0" marR="0" lvl="0" indent="0" algn="l" defTabSz="914400" rtl="0" eaLnBrk="1" fontAlgn="base" latinLnBrk="0" hangingPunct="1">
              <a:lnSpc>
                <a:spcPct val="100000"/>
              </a:lnSpc>
              <a:spcBef>
                <a:spcPct val="20000"/>
              </a:spcBef>
              <a:spcAft>
                <a:spcPct val="0"/>
              </a:spcAft>
              <a:buClr>
                <a:srgbClr val="66CCFF"/>
              </a:buClr>
              <a:buSzPct val="65000"/>
              <a:buFont typeface="Wingdings" pitchFamily="2" charset="2"/>
              <a:buNone/>
              <a:tabLst/>
              <a:defRPr/>
            </a:pPr>
            <a:endParaRPr kumimoji="0" lang="en-US" sz="3200" b="0" i="0" u="none" strike="noStrike" kern="1200" cap="none" spc="0" normalizeH="0" baseline="0" noProof="0" dirty="0">
              <a:ln>
                <a:noFill/>
              </a:ln>
              <a:solidFill>
                <a:srgbClr val="FFFFFF"/>
              </a:solidFill>
              <a:effectLst>
                <a:outerShdw blurRad="38100" dist="38100" dir="2700000" algn="tl">
                  <a:srgbClr val="000000">
                    <a:alpha val="43137"/>
                  </a:srgbClr>
                </a:outerShdw>
              </a:effectLst>
              <a:uLnTx/>
              <a:uFillTx/>
              <a:latin typeface="Tahoma" pitchFamily="34" charset="0"/>
              <a:ea typeface="+mn-ea"/>
              <a:cs typeface="+mn-cs"/>
            </a:endParaRPr>
          </a:p>
          <a:p>
            <a:pPr marL="0" marR="0" lvl="0" indent="0" algn="l" defTabSz="914400" rtl="0" eaLnBrk="1" fontAlgn="base" latinLnBrk="0" hangingPunct="1">
              <a:lnSpc>
                <a:spcPct val="100000"/>
              </a:lnSpc>
              <a:spcBef>
                <a:spcPct val="20000"/>
              </a:spcBef>
              <a:spcAft>
                <a:spcPct val="0"/>
              </a:spcAft>
              <a:buClr>
                <a:srgbClr val="66CCFF"/>
              </a:buClr>
              <a:buSzPct val="65000"/>
              <a:buFont typeface="Wingdings" pitchFamily="2" charset="2"/>
              <a:buNone/>
              <a:tabLst/>
              <a:defRPr/>
            </a:pPr>
            <a:endParaRPr kumimoji="0" lang="en-US" sz="3200" b="0" i="0" u="none" strike="noStrike" kern="1200" cap="none" spc="0" normalizeH="0" baseline="0" noProof="0" dirty="0">
              <a:ln>
                <a:noFill/>
              </a:ln>
              <a:solidFill>
                <a:srgbClr val="FFFFFF"/>
              </a:solidFill>
              <a:effectLst>
                <a:outerShdw blurRad="38100" dist="38100" dir="2700000" algn="tl">
                  <a:srgbClr val="000000">
                    <a:alpha val="43137"/>
                  </a:srgbClr>
                </a:outerShdw>
              </a:effectLst>
              <a:uLnTx/>
              <a:uFillTx/>
              <a:latin typeface="Tahoma" pitchFamily="34" charset="0"/>
              <a:ea typeface="+mn-ea"/>
              <a:cs typeface="+mn-cs"/>
            </a:endParaRPr>
          </a:p>
          <a:p>
            <a:pPr marL="0" marR="0" lvl="0" indent="0" algn="l" defTabSz="914400" rtl="0" eaLnBrk="1" fontAlgn="base" latinLnBrk="0" hangingPunct="1">
              <a:lnSpc>
                <a:spcPct val="100000"/>
              </a:lnSpc>
              <a:spcBef>
                <a:spcPct val="20000"/>
              </a:spcBef>
              <a:spcAft>
                <a:spcPct val="0"/>
              </a:spcAft>
              <a:buClr>
                <a:srgbClr val="66CCFF"/>
              </a:buClr>
              <a:buSzPct val="65000"/>
              <a:buFont typeface="Wingdings" pitchFamily="2" charset="2"/>
              <a:buNone/>
              <a:tabLst/>
              <a:defRPr/>
            </a:pPr>
            <a:r>
              <a:rPr kumimoji="0" lang="en-US" sz="3200" b="0" i="0" u="none" strike="noStrike" kern="1200" cap="none" spc="0" normalizeH="0" baseline="0" noProof="0" dirty="0">
                <a:ln>
                  <a:noFill/>
                </a:ln>
                <a:solidFill>
                  <a:srgbClr val="FFFFFF"/>
                </a:solidFill>
                <a:effectLst>
                  <a:outerShdw blurRad="38100" dist="38100" dir="2700000" algn="tl">
                    <a:srgbClr val="000000">
                      <a:alpha val="43137"/>
                    </a:srgbClr>
                  </a:outerShdw>
                </a:effectLst>
                <a:uLnTx/>
                <a:uFillTx/>
                <a:latin typeface="Tahoma" pitchFamily="34" charset="0"/>
                <a:ea typeface="+mn-ea"/>
                <a:cs typeface="+mn-cs"/>
              </a:rPr>
              <a:t>t</a:t>
            </a:r>
          </a:p>
        </p:txBody>
      </p:sp>
      <p:sp>
        <p:nvSpPr>
          <p:cNvPr id="5" name="Rectangle 4"/>
          <p:cNvSpPr/>
          <p:nvPr/>
        </p:nvSpPr>
        <p:spPr>
          <a:xfrm>
            <a:off x="4338181" y="1447800"/>
            <a:ext cx="1034259" cy="923330"/>
          </a:xfrm>
          <a:prstGeom prst="rect">
            <a:avLst/>
          </a:prstGeom>
          <a:noFill/>
        </p:spPr>
        <p:txBody>
          <a:bodyPr wrap="none" lIns="91440" tIns="45720" rIns="91440" bIns="45720">
            <a:spAutoFit/>
            <a:scene3d>
              <a:camera prst="orthographicFront"/>
              <a:lightRig rig="balanced" dir="t">
                <a:rot lat="0" lon="0" rev="2100000"/>
              </a:lightRig>
            </a:scene3d>
            <a:sp3d extrusionH="57150" prstMaterial="metal">
              <a:bevelT w="38100" h="25400"/>
              <a:contourClr>
                <a:schemeClr val="bg2"/>
              </a:contourClr>
            </a:sp3d>
          </a:bodyPr>
          <a:lstStyle/>
          <a:p>
            <a:pPr marL="0" marR="0" lvl="0" indent="0" algn="ctr" defTabSz="914400" rtl="0" eaLnBrk="1" fontAlgn="base" latinLnBrk="0" hangingPunct="1">
              <a:lnSpc>
                <a:spcPct val="100000"/>
              </a:lnSpc>
              <a:spcBef>
                <a:spcPct val="20000"/>
              </a:spcBef>
              <a:spcAft>
                <a:spcPct val="0"/>
              </a:spcAft>
              <a:buClr>
                <a:srgbClr val="66CCFF"/>
              </a:buClr>
              <a:buSzPct val="65000"/>
              <a:buFont typeface="Wingdings" pitchFamily="2" charset="2"/>
              <a:buNone/>
              <a:tabLst/>
              <a:defRPr/>
            </a:pPr>
            <a:r>
              <a:rPr kumimoji="0" lang="en-US" sz="5400" b="1" i="0" u="none" strike="noStrike" kern="1200" cap="none" spc="0" normalizeH="0" baseline="0" noProof="0" dirty="0">
                <a:ln w="50800"/>
                <a:solidFill>
                  <a:srgbClr val="000000">
                    <a:shade val="50000"/>
                  </a:srgbClr>
                </a:solidFill>
                <a:effectLst/>
                <a:uLnTx/>
                <a:uFillTx/>
                <a:latin typeface="Tahoma" pitchFamily="34" charset="0"/>
                <a:ea typeface="+mn-ea"/>
                <a:cs typeface="+mn-cs"/>
              </a:rPr>
              <a:t>TT</a:t>
            </a:r>
          </a:p>
        </p:txBody>
      </p:sp>
      <p:sp>
        <p:nvSpPr>
          <p:cNvPr id="6" name="Rectangle 5"/>
          <p:cNvSpPr/>
          <p:nvPr/>
        </p:nvSpPr>
        <p:spPr>
          <a:xfrm>
            <a:off x="4571999" y="3048000"/>
            <a:ext cx="898003" cy="923330"/>
          </a:xfrm>
          <a:prstGeom prst="rect">
            <a:avLst/>
          </a:prstGeom>
          <a:noFill/>
        </p:spPr>
        <p:txBody>
          <a:bodyPr wrap="none" lIns="91440" tIns="45720" rIns="91440" bIns="45720">
            <a:spAutoFit/>
            <a:scene3d>
              <a:camera prst="orthographicFront"/>
              <a:lightRig rig="balanced" dir="t">
                <a:rot lat="0" lon="0" rev="2100000"/>
              </a:lightRig>
            </a:scene3d>
            <a:sp3d extrusionH="57150" prstMaterial="metal">
              <a:bevelT w="38100" h="25400"/>
              <a:contourClr>
                <a:schemeClr val="bg2"/>
              </a:contourClr>
            </a:sp3d>
          </a:bodyPr>
          <a:lstStyle/>
          <a:p>
            <a:pPr marL="0" marR="0" lvl="0" indent="0" algn="ctr" defTabSz="914400" rtl="0" eaLnBrk="1" fontAlgn="base" latinLnBrk="0" hangingPunct="1">
              <a:lnSpc>
                <a:spcPct val="100000"/>
              </a:lnSpc>
              <a:spcBef>
                <a:spcPct val="20000"/>
              </a:spcBef>
              <a:spcAft>
                <a:spcPct val="0"/>
              </a:spcAft>
              <a:buClr>
                <a:srgbClr val="66CCFF"/>
              </a:buClr>
              <a:buSzPct val="65000"/>
              <a:buFont typeface="Wingdings" pitchFamily="2" charset="2"/>
              <a:buNone/>
              <a:tabLst/>
              <a:defRPr/>
            </a:pPr>
            <a:r>
              <a:rPr kumimoji="0" lang="en-US" sz="5400" b="1" i="0" u="none" strike="noStrike" kern="1200" cap="none" spc="0" normalizeH="0" baseline="0" noProof="0" dirty="0" err="1">
                <a:ln w="50800"/>
                <a:solidFill>
                  <a:srgbClr val="000000">
                    <a:shade val="50000"/>
                  </a:srgbClr>
                </a:solidFill>
                <a:effectLst/>
                <a:uLnTx/>
                <a:uFillTx/>
                <a:latin typeface="Tahoma" pitchFamily="34" charset="0"/>
                <a:ea typeface="+mn-ea"/>
                <a:cs typeface="+mn-cs"/>
              </a:rPr>
              <a:t>Tt</a:t>
            </a:r>
            <a:endParaRPr kumimoji="0" lang="en-US" sz="5400" b="1" i="0" u="none" strike="noStrike" kern="1200" cap="none" spc="0" normalizeH="0" baseline="0" noProof="0" dirty="0">
              <a:ln w="50800"/>
              <a:solidFill>
                <a:srgbClr val="000000">
                  <a:shade val="50000"/>
                </a:srgbClr>
              </a:solidFill>
              <a:effectLst/>
              <a:uLnTx/>
              <a:uFillTx/>
              <a:latin typeface="Tahoma" pitchFamily="34" charset="0"/>
              <a:ea typeface="+mn-ea"/>
              <a:cs typeface="+mn-cs"/>
            </a:endParaRPr>
          </a:p>
        </p:txBody>
      </p:sp>
      <p:sp>
        <p:nvSpPr>
          <p:cNvPr id="8" name="Rectangle 7"/>
          <p:cNvSpPr/>
          <p:nvPr/>
        </p:nvSpPr>
        <p:spPr>
          <a:xfrm>
            <a:off x="6705600" y="1448651"/>
            <a:ext cx="898003" cy="923330"/>
          </a:xfrm>
          <a:prstGeom prst="rect">
            <a:avLst/>
          </a:prstGeom>
          <a:noFill/>
        </p:spPr>
        <p:txBody>
          <a:bodyPr wrap="none" lIns="91440" tIns="45720" rIns="91440" bIns="45720">
            <a:spAutoFit/>
            <a:scene3d>
              <a:camera prst="orthographicFront"/>
              <a:lightRig rig="balanced" dir="t">
                <a:rot lat="0" lon="0" rev="2100000"/>
              </a:lightRig>
            </a:scene3d>
            <a:sp3d extrusionH="57150" prstMaterial="metal">
              <a:bevelT w="38100" h="25400"/>
              <a:contourClr>
                <a:schemeClr val="bg2"/>
              </a:contourClr>
            </a:sp3d>
          </a:bodyPr>
          <a:lstStyle/>
          <a:p>
            <a:pPr marL="0" marR="0" lvl="0" indent="0" algn="ctr" defTabSz="914400" rtl="0" eaLnBrk="1" fontAlgn="base" latinLnBrk="0" hangingPunct="1">
              <a:lnSpc>
                <a:spcPct val="100000"/>
              </a:lnSpc>
              <a:spcBef>
                <a:spcPct val="20000"/>
              </a:spcBef>
              <a:spcAft>
                <a:spcPct val="0"/>
              </a:spcAft>
              <a:buClr>
                <a:srgbClr val="66CCFF"/>
              </a:buClr>
              <a:buSzPct val="65000"/>
              <a:buFont typeface="Wingdings" pitchFamily="2" charset="2"/>
              <a:buNone/>
              <a:tabLst/>
              <a:defRPr/>
            </a:pPr>
            <a:r>
              <a:rPr kumimoji="0" lang="en-US" sz="5400" b="1" i="0" u="none" strike="noStrike" kern="1200" cap="none" spc="0" normalizeH="0" baseline="0" noProof="0" dirty="0" err="1">
                <a:ln w="50800"/>
                <a:solidFill>
                  <a:srgbClr val="000000">
                    <a:shade val="50000"/>
                  </a:srgbClr>
                </a:solidFill>
                <a:effectLst/>
                <a:uLnTx/>
                <a:uFillTx/>
                <a:latin typeface="Tahoma" pitchFamily="34" charset="0"/>
                <a:ea typeface="+mn-ea"/>
                <a:cs typeface="+mn-cs"/>
              </a:rPr>
              <a:t>Tt</a:t>
            </a:r>
            <a:endParaRPr kumimoji="0" lang="en-US" sz="5400" b="1" i="0" u="none" strike="noStrike" kern="1200" cap="none" spc="0" normalizeH="0" baseline="0" noProof="0" dirty="0">
              <a:ln w="50800"/>
              <a:solidFill>
                <a:srgbClr val="000000">
                  <a:shade val="50000"/>
                </a:srgbClr>
              </a:solidFill>
              <a:effectLst/>
              <a:uLnTx/>
              <a:uFillTx/>
              <a:latin typeface="Tahoma" pitchFamily="34" charset="0"/>
              <a:ea typeface="+mn-ea"/>
              <a:cs typeface="+mn-cs"/>
            </a:endParaRPr>
          </a:p>
        </p:txBody>
      </p:sp>
      <p:sp>
        <p:nvSpPr>
          <p:cNvPr id="9" name="Rectangle 8"/>
          <p:cNvSpPr/>
          <p:nvPr/>
        </p:nvSpPr>
        <p:spPr>
          <a:xfrm>
            <a:off x="6841855" y="3045307"/>
            <a:ext cx="761748" cy="923330"/>
          </a:xfrm>
          <a:prstGeom prst="rect">
            <a:avLst/>
          </a:prstGeom>
          <a:noFill/>
        </p:spPr>
        <p:txBody>
          <a:bodyPr wrap="none" lIns="91440" tIns="45720" rIns="91440" bIns="45720">
            <a:spAutoFit/>
            <a:scene3d>
              <a:camera prst="orthographicFront"/>
              <a:lightRig rig="balanced" dir="t">
                <a:rot lat="0" lon="0" rev="2100000"/>
              </a:lightRig>
            </a:scene3d>
            <a:sp3d extrusionH="57150" prstMaterial="metal">
              <a:bevelT w="38100" h="25400"/>
              <a:contourClr>
                <a:schemeClr val="bg2"/>
              </a:contourClr>
            </a:sp3d>
          </a:bodyPr>
          <a:lstStyle/>
          <a:p>
            <a:pPr marL="0" marR="0" lvl="0" indent="0" algn="ctr" defTabSz="914400" rtl="0" eaLnBrk="1" fontAlgn="base" latinLnBrk="0" hangingPunct="1">
              <a:lnSpc>
                <a:spcPct val="100000"/>
              </a:lnSpc>
              <a:spcBef>
                <a:spcPct val="20000"/>
              </a:spcBef>
              <a:spcAft>
                <a:spcPct val="0"/>
              </a:spcAft>
              <a:buClr>
                <a:srgbClr val="66CCFF"/>
              </a:buClr>
              <a:buSzPct val="65000"/>
              <a:buFont typeface="Wingdings" pitchFamily="2" charset="2"/>
              <a:buNone/>
              <a:tabLst/>
              <a:defRPr/>
            </a:pPr>
            <a:r>
              <a:rPr kumimoji="0" lang="en-US" sz="5400" b="1" i="0" u="none" strike="noStrike" kern="1200" cap="none" spc="0" normalizeH="0" baseline="0" noProof="0" dirty="0" err="1">
                <a:ln w="50800"/>
                <a:solidFill>
                  <a:srgbClr val="000000">
                    <a:shade val="50000"/>
                  </a:srgbClr>
                </a:solidFill>
                <a:effectLst/>
                <a:uLnTx/>
                <a:uFillTx/>
                <a:latin typeface="Tahoma" pitchFamily="34" charset="0"/>
                <a:ea typeface="+mn-ea"/>
                <a:cs typeface="+mn-cs"/>
              </a:rPr>
              <a:t>tt</a:t>
            </a:r>
            <a:endParaRPr kumimoji="0" lang="en-US" sz="5400" b="1" i="0" u="none" strike="noStrike" kern="1200" cap="none" spc="0" normalizeH="0" baseline="0" noProof="0" dirty="0">
              <a:ln w="50800"/>
              <a:solidFill>
                <a:srgbClr val="000000">
                  <a:shade val="50000"/>
                </a:srgbClr>
              </a:solidFill>
              <a:effectLst/>
              <a:uLnTx/>
              <a:uFillTx/>
              <a:latin typeface="Tahoma" pitchFamily="34" charset="0"/>
              <a:ea typeface="+mn-ea"/>
              <a:cs typeface="+mn-cs"/>
            </a:endParaRPr>
          </a:p>
        </p:txBody>
      </p:sp>
    </p:spTree>
    <p:extLst>
      <p:ext uri="{BB962C8B-B14F-4D97-AF65-F5344CB8AC3E}">
        <p14:creationId xmlns:p14="http://schemas.microsoft.com/office/powerpoint/2010/main" val="760354305"/>
      </p:ext>
    </p:extLst>
  </p:cSld>
  <p:clrMapOvr>
    <a:masterClrMapping/>
  </p:clrMapOvr>
</p:sld>
</file>

<file path=ppt/slides/slide1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1363" name="Rectangle 3"/>
          <p:cNvSpPr>
            <a:spLocks noGrp="1" noChangeArrowheads="1"/>
          </p:cNvSpPr>
          <p:nvPr>
            <p:ph type="body" idx="1"/>
          </p:nvPr>
        </p:nvSpPr>
        <p:spPr>
          <a:xfrm>
            <a:off x="228600" y="152400"/>
            <a:ext cx="8458200" cy="5897563"/>
          </a:xfrm>
        </p:spPr>
        <p:txBody>
          <a:bodyPr/>
          <a:lstStyle/>
          <a:p>
            <a:pPr eaLnBrk="1" hangingPunct="1"/>
            <a:r>
              <a:rPr lang="en-US" dirty="0"/>
              <a:t>Please complete the </a:t>
            </a:r>
            <a:r>
              <a:rPr lang="en-US" dirty="0" err="1"/>
              <a:t>Punnett</a:t>
            </a:r>
            <a:r>
              <a:rPr lang="en-US" dirty="0"/>
              <a:t> Square, </a:t>
            </a:r>
          </a:p>
          <a:p>
            <a:pPr eaLnBrk="1" hangingPunct="1"/>
            <a:r>
              <a:rPr lang="en-US" dirty="0" err="1"/>
              <a:t>Tt</a:t>
            </a:r>
            <a:r>
              <a:rPr lang="en-US" dirty="0"/>
              <a:t> and </a:t>
            </a:r>
            <a:r>
              <a:rPr lang="en-US" dirty="0" err="1"/>
              <a:t>Tt</a:t>
            </a:r>
            <a:endParaRPr lang="en-US" dirty="0"/>
          </a:p>
          <a:p>
            <a:pPr lvl="1" eaLnBrk="1" hangingPunct="1"/>
            <a:r>
              <a:rPr lang="en-US" dirty="0"/>
              <a:t>T = Tall</a:t>
            </a:r>
          </a:p>
          <a:p>
            <a:pPr lvl="1" eaLnBrk="1" hangingPunct="1"/>
            <a:r>
              <a:rPr lang="en-US" dirty="0" err="1"/>
              <a:t>tt</a:t>
            </a:r>
            <a:r>
              <a:rPr lang="en-US" dirty="0"/>
              <a:t> = Short</a:t>
            </a:r>
          </a:p>
        </p:txBody>
      </p:sp>
      <p:pic>
        <p:nvPicPr>
          <p:cNvPr id="271364" name="Picture 4" descr="punnet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657600" y="1295400"/>
            <a:ext cx="4898065" cy="3200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606853" name="Text Box 5"/>
          <p:cNvSpPr txBox="1">
            <a:spLocks noChangeArrowheads="1"/>
          </p:cNvSpPr>
          <p:nvPr/>
        </p:nvSpPr>
        <p:spPr bwMode="auto">
          <a:xfrm>
            <a:off x="533400" y="5410200"/>
            <a:ext cx="7543800" cy="1077218"/>
          </a:xfrm>
          <a:prstGeom prst="rect">
            <a:avLst/>
          </a:prstGeom>
          <a:noFill/>
          <a:ln w="9525" algn="ctr">
            <a:noFill/>
            <a:miter lim="800000"/>
            <a:headEnd/>
            <a:tailEnd/>
          </a:ln>
          <a:effectLst/>
        </p:spPr>
        <p:txBody>
          <a:bodyPr>
            <a:spAutoFit/>
          </a:bodyPr>
          <a:lstStyle/>
          <a:p>
            <a:pPr marL="342900" marR="0" lvl="0" indent="-342900" algn="l" defTabSz="914400" rtl="0" eaLnBrk="1" fontAlgn="base" latinLnBrk="0" hangingPunct="1">
              <a:lnSpc>
                <a:spcPct val="100000"/>
              </a:lnSpc>
              <a:spcBef>
                <a:spcPct val="50000"/>
              </a:spcBef>
              <a:spcAft>
                <a:spcPct val="0"/>
              </a:spcAft>
              <a:buClr>
                <a:srgbClr val="66CCFF"/>
              </a:buClr>
              <a:buSzPct val="65000"/>
              <a:buFont typeface="Wingdings" pitchFamily="2" charset="2"/>
              <a:buChar char="n"/>
              <a:tabLst/>
              <a:defRPr/>
            </a:pPr>
            <a:r>
              <a:rPr kumimoji="0" lang="en-US" sz="3200" b="0" i="0" u="none" strike="noStrike" kern="1200" cap="none" spc="0" normalizeH="0" baseline="0" noProof="0" dirty="0">
                <a:ln>
                  <a:noFill/>
                </a:ln>
                <a:solidFill>
                  <a:srgbClr val="FFFFFF"/>
                </a:solidFill>
                <a:effectLst>
                  <a:outerShdw blurRad="38100" dist="38100" dir="2700000" algn="tl">
                    <a:srgbClr val="C0C0C0"/>
                  </a:outerShdw>
                </a:effectLst>
                <a:uLnTx/>
                <a:uFillTx/>
                <a:latin typeface="Tahoma" pitchFamily="34" charset="0"/>
                <a:ea typeface="+mn-ea"/>
                <a:cs typeface="+mn-cs"/>
              </a:rPr>
              <a:t>How many will be tall, and how many will be short ___ : ___</a:t>
            </a:r>
          </a:p>
        </p:txBody>
      </p:sp>
      <p:sp>
        <p:nvSpPr>
          <p:cNvPr id="271366" name="Rectangle 10"/>
          <p:cNvSpPr>
            <a:spLocks noChangeArrowheads="1"/>
          </p:cNvSpPr>
          <p:nvPr/>
        </p:nvSpPr>
        <p:spPr bwMode="auto">
          <a:xfrm>
            <a:off x="5715000" y="6629400"/>
            <a:ext cx="3124200" cy="214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p>
            <a:pPr marL="342900" marR="0" lvl="0" indent="-342900" algn="r" defTabSz="914400" rtl="0" eaLnBrk="1" fontAlgn="base" latinLnBrk="0" hangingPunct="1">
              <a:lnSpc>
                <a:spcPct val="100000"/>
              </a:lnSpc>
              <a:spcBef>
                <a:spcPct val="20000"/>
              </a:spcBef>
              <a:spcAft>
                <a:spcPct val="0"/>
              </a:spcAft>
              <a:buClr>
                <a:srgbClr val="66CCFF"/>
              </a:buClr>
              <a:buSzPct val="65000"/>
              <a:buFont typeface="Wingdings" pitchFamily="2" charset="2"/>
              <a:buNone/>
              <a:tabLst/>
              <a:defRPr/>
            </a:pPr>
            <a:r>
              <a:rPr kumimoji="0" lang="en-US" sz="800" b="1" i="0" u="none" strike="noStrike" kern="1200" cap="none" spc="0" normalizeH="0" baseline="0" noProof="0" dirty="0">
                <a:ln>
                  <a:noFill/>
                </a:ln>
                <a:solidFill>
                  <a:srgbClr val="FFFFFF"/>
                </a:solidFill>
                <a:effectLst/>
                <a:uLnTx/>
                <a:uFillTx/>
                <a:latin typeface="Verdana" pitchFamily="34" charset="0"/>
                <a:ea typeface="+mn-ea"/>
                <a:cs typeface="+mn-cs"/>
              </a:rPr>
              <a:t>Copyright © 2024 </a:t>
            </a:r>
            <a:r>
              <a:rPr kumimoji="0" lang="en-US" sz="800" b="1" i="0" u="none" strike="noStrike" kern="1200" cap="none" spc="0" normalizeH="0" baseline="0" noProof="0" dirty="0" err="1">
                <a:ln>
                  <a:noFill/>
                </a:ln>
                <a:solidFill>
                  <a:srgbClr val="FFFFFF"/>
                </a:solidFill>
                <a:effectLst/>
                <a:uLnTx/>
                <a:uFillTx/>
                <a:latin typeface="Verdana" pitchFamily="34" charset="0"/>
                <a:ea typeface="+mn-ea"/>
                <a:cs typeface="+mn-cs"/>
              </a:rPr>
              <a:t>SlideSpark</a:t>
            </a:r>
            <a:r>
              <a:rPr kumimoji="0" lang="en-US" sz="800" b="1" i="0" u="none" strike="noStrike" kern="1200" cap="none" spc="0" normalizeH="0" baseline="0" noProof="0" dirty="0">
                <a:ln>
                  <a:noFill/>
                </a:ln>
                <a:solidFill>
                  <a:srgbClr val="FFFFFF"/>
                </a:solidFill>
                <a:effectLst/>
                <a:uLnTx/>
                <a:uFillTx/>
                <a:latin typeface="Verdana" pitchFamily="34" charset="0"/>
                <a:ea typeface="+mn-ea"/>
                <a:cs typeface="+mn-cs"/>
              </a:rPr>
              <a:t> .LLC</a:t>
            </a:r>
          </a:p>
        </p:txBody>
      </p:sp>
      <p:sp>
        <p:nvSpPr>
          <p:cNvPr id="7" name="TextBox 6"/>
          <p:cNvSpPr txBox="1"/>
          <p:nvPr/>
        </p:nvSpPr>
        <p:spPr>
          <a:xfrm>
            <a:off x="731874" y="4825425"/>
            <a:ext cx="7308112" cy="584775"/>
          </a:xfrm>
          <a:prstGeom prst="rect">
            <a:avLst/>
          </a:prstGeom>
          <a:noFill/>
        </p:spPr>
        <p:txBody>
          <a:bodyPr wrap="square">
            <a:spAutoFit/>
          </a:bodyPr>
          <a:lstStyle/>
          <a:p>
            <a:pPr marL="0" marR="0" lvl="0" indent="0" algn="l" defTabSz="914400" rtl="0" eaLnBrk="1" fontAlgn="base" latinLnBrk="0" hangingPunct="1">
              <a:lnSpc>
                <a:spcPct val="100000"/>
              </a:lnSpc>
              <a:spcBef>
                <a:spcPct val="20000"/>
              </a:spcBef>
              <a:spcAft>
                <a:spcPct val="0"/>
              </a:spcAft>
              <a:buClr>
                <a:srgbClr val="66CCFF"/>
              </a:buClr>
              <a:buSzPct val="65000"/>
              <a:buFont typeface="Wingdings" pitchFamily="2" charset="2"/>
              <a:buNone/>
              <a:tabLst/>
              <a:defRPr/>
            </a:pPr>
            <a:r>
              <a:rPr kumimoji="0" lang="en-US" sz="3200" b="0" i="0" u="none" strike="noStrike" kern="1200" cap="none" spc="0" normalizeH="0" baseline="0" noProof="0" dirty="0">
                <a:ln>
                  <a:noFill/>
                </a:ln>
                <a:solidFill>
                  <a:srgbClr val="FFFFFF"/>
                </a:solidFill>
                <a:effectLst>
                  <a:outerShdw blurRad="38100" dist="38100" dir="2700000" algn="tl">
                    <a:srgbClr val="000000">
                      <a:alpha val="43137"/>
                    </a:srgbClr>
                  </a:outerShdw>
                </a:effectLst>
                <a:uLnTx/>
                <a:uFillTx/>
                <a:latin typeface="Tahoma" pitchFamily="34" charset="0"/>
                <a:ea typeface="+mn-ea"/>
                <a:cs typeface="+mn-cs"/>
              </a:rPr>
              <a:t>Both parents are heterozygous</a:t>
            </a:r>
          </a:p>
        </p:txBody>
      </p:sp>
      <p:sp>
        <p:nvSpPr>
          <p:cNvPr id="2" name="Rectangle 1"/>
          <p:cNvSpPr/>
          <p:nvPr/>
        </p:nvSpPr>
        <p:spPr>
          <a:xfrm>
            <a:off x="7924800" y="0"/>
            <a:ext cx="1066318" cy="923330"/>
          </a:xfrm>
          <a:prstGeom prst="rect">
            <a:avLst/>
          </a:prstGeom>
          <a:noFill/>
        </p:spPr>
        <p:txBody>
          <a:bodyPr wrap="none" lIns="91440" tIns="45720" rIns="91440" bIns="45720">
            <a:spAutoFit/>
          </a:bodyPr>
          <a:lstStyle/>
          <a:p>
            <a:pPr marL="0" marR="0" lvl="0" indent="0" algn="ctr" defTabSz="914400" rtl="0" eaLnBrk="1" fontAlgn="base" latinLnBrk="0" hangingPunct="1">
              <a:lnSpc>
                <a:spcPct val="100000"/>
              </a:lnSpc>
              <a:spcBef>
                <a:spcPct val="20000"/>
              </a:spcBef>
              <a:spcAft>
                <a:spcPct val="0"/>
              </a:spcAft>
              <a:buClr>
                <a:srgbClr val="66CCFF"/>
              </a:buClr>
              <a:buSzPct val="65000"/>
              <a:buFont typeface="Wingdings" pitchFamily="2" charset="2"/>
              <a:buNone/>
              <a:tabLst/>
              <a:defRPr/>
            </a:pPr>
            <a:r>
              <a:rPr kumimoji="0" lang="en-US" sz="5400" b="1" i="0" u="none" strike="noStrike" kern="1200" cap="none" spc="0" normalizeH="0" baseline="0" noProof="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uLnTx/>
                <a:uFillTx/>
                <a:latin typeface="Tahoma" pitchFamily="34" charset="0"/>
                <a:ea typeface="+mn-ea"/>
                <a:cs typeface="+mn-cs"/>
              </a:rPr>
              <a:t>16</a:t>
            </a:r>
          </a:p>
        </p:txBody>
      </p:sp>
      <p:sp>
        <p:nvSpPr>
          <p:cNvPr id="3" name="TextBox 2"/>
          <p:cNvSpPr txBox="1"/>
          <p:nvPr/>
        </p:nvSpPr>
        <p:spPr>
          <a:xfrm>
            <a:off x="4038600" y="762000"/>
            <a:ext cx="4001386" cy="584775"/>
          </a:xfrm>
          <a:prstGeom prst="rect">
            <a:avLst/>
          </a:prstGeom>
          <a:noFill/>
        </p:spPr>
        <p:txBody>
          <a:bodyPr wrap="square" rtlCol="0">
            <a:spAutoFit/>
          </a:bodyPr>
          <a:lstStyle/>
          <a:p>
            <a:pPr marL="0" marR="0" lvl="0" indent="0" algn="l" defTabSz="914400" rtl="0" eaLnBrk="1" fontAlgn="base" latinLnBrk="0" hangingPunct="1">
              <a:lnSpc>
                <a:spcPct val="100000"/>
              </a:lnSpc>
              <a:spcBef>
                <a:spcPct val="20000"/>
              </a:spcBef>
              <a:spcAft>
                <a:spcPct val="0"/>
              </a:spcAft>
              <a:buClr>
                <a:srgbClr val="66CCFF"/>
              </a:buClr>
              <a:buSzPct val="65000"/>
              <a:buFont typeface="Wingdings" pitchFamily="2" charset="2"/>
              <a:buNone/>
              <a:tabLst/>
              <a:defRPr/>
            </a:pPr>
            <a:r>
              <a:rPr kumimoji="0" lang="en-US" sz="3200" b="0" i="0" u="none" strike="noStrike" kern="1200" cap="none" spc="0" normalizeH="0" baseline="0" noProof="0" dirty="0">
                <a:ln>
                  <a:noFill/>
                </a:ln>
                <a:solidFill>
                  <a:srgbClr val="FFFFFF"/>
                </a:solidFill>
                <a:effectLst>
                  <a:outerShdw blurRad="38100" dist="38100" dir="2700000" algn="tl">
                    <a:srgbClr val="000000">
                      <a:alpha val="43137"/>
                    </a:srgbClr>
                  </a:outerShdw>
                </a:effectLst>
                <a:uLnTx/>
                <a:uFillTx/>
                <a:latin typeface="Tahoma" pitchFamily="34" charset="0"/>
                <a:ea typeface="+mn-ea"/>
                <a:cs typeface="+mn-cs"/>
              </a:rPr>
              <a:t>     T                 </a:t>
            </a:r>
            <a:r>
              <a:rPr kumimoji="0" lang="en-US" sz="3200" b="0" i="0" u="none" strike="noStrike" kern="1200" cap="none" spc="0" normalizeH="0" baseline="0" noProof="0" dirty="0" err="1">
                <a:ln>
                  <a:noFill/>
                </a:ln>
                <a:solidFill>
                  <a:srgbClr val="FFFFFF"/>
                </a:solidFill>
                <a:effectLst>
                  <a:outerShdw blurRad="38100" dist="38100" dir="2700000" algn="tl">
                    <a:srgbClr val="000000">
                      <a:alpha val="43137"/>
                    </a:srgbClr>
                  </a:outerShdw>
                </a:effectLst>
                <a:uLnTx/>
                <a:uFillTx/>
                <a:latin typeface="Tahoma" pitchFamily="34" charset="0"/>
                <a:ea typeface="+mn-ea"/>
                <a:cs typeface="+mn-cs"/>
              </a:rPr>
              <a:t>t</a:t>
            </a:r>
            <a:endParaRPr kumimoji="0" lang="en-US" sz="3200" b="0" i="0" u="none" strike="noStrike" kern="1200" cap="none" spc="0" normalizeH="0" baseline="0" noProof="0" dirty="0">
              <a:ln>
                <a:noFill/>
              </a:ln>
              <a:solidFill>
                <a:srgbClr val="FFFFFF"/>
              </a:solidFill>
              <a:effectLst>
                <a:outerShdw blurRad="38100" dist="38100" dir="2700000" algn="tl">
                  <a:srgbClr val="000000">
                    <a:alpha val="43137"/>
                  </a:srgbClr>
                </a:outerShdw>
              </a:effectLst>
              <a:uLnTx/>
              <a:uFillTx/>
              <a:latin typeface="Tahoma" pitchFamily="34" charset="0"/>
              <a:ea typeface="+mn-ea"/>
              <a:cs typeface="+mn-cs"/>
            </a:endParaRPr>
          </a:p>
        </p:txBody>
      </p:sp>
      <p:sp>
        <p:nvSpPr>
          <p:cNvPr id="4" name="TextBox 3"/>
          <p:cNvSpPr txBox="1"/>
          <p:nvPr/>
        </p:nvSpPr>
        <p:spPr>
          <a:xfrm>
            <a:off x="3056860" y="1295399"/>
            <a:ext cx="609600" cy="2948499"/>
          </a:xfrm>
          <a:prstGeom prst="rect">
            <a:avLst/>
          </a:prstGeom>
          <a:noFill/>
        </p:spPr>
        <p:txBody>
          <a:bodyPr wrap="square" rtlCol="0">
            <a:spAutoFit/>
          </a:bodyPr>
          <a:lstStyle/>
          <a:p>
            <a:pPr marL="0" marR="0" lvl="0" indent="0" algn="l" defTabSz="914400" rtl="0" eaLnBrk="1" fontAlgn="base" latinLnBrk="0" hangingPunct="1">
              <a:lnSpc>
                <a:spcPct val="100000"/>
              </a:lnSpc>
              <a:spcBef>
                <a:spcPct val="20000"/>
              </a:spcBef>
              <a:spcAft>
                <a:spcPct val="0"/>
              </a:spcAft>
              <a:buClr>
                <a:srgbClr val="66CCFF"/>
              </a:buClr>
              <a:buSzPct val="65000"/>
              <a:buFont typeface="Wingdings" pitchFamily="2" charset="2"/>
              <a:buNone/>
              <a:tabLst/>
              <a:defRPr/>
            </a:pPr>
            <a:r>
              <a:rPr kumimoji="0" lang="en-US" sz="3200" b="0" i="0" u="none" strike="noStrike" kern="1200" cap="none" spc="0" normalizeH="0" baseline="0" noProof="0" dirty="0">
                <a:ln>
                  <a:noFill/>
                </a:ln>
                <a:solidFill>
                  <a:srgbClr val="FFFFFF"/>
                </a:solidFill>
                <a:effectLst>
                  <a:outerShdw blurRad="38100" dist="38100" dir="2700000" algn="tl">
                    <a:srgbClr val="000000">
                      <a:alpha val="43137"/>
                    </a:srgbClr>
                  </a:outerShdw>
                </a:effectLst>
                <a:uLnTx/>
                <a:uFillTx/>
                <a:latin typeface="Tahoma" pitchFamily="34" charset="0"/>
                <a:ea typeface="+mn-ea"/>
                <a:cs typeface="+mn-cs"/>
              </a:rPr>
              <a:t> </a:t>
            </a:r>
          </a:p>
          <a:p>
            <a:pPr marL="0" marR="0" lvl="0" indent="0" algn="l" defTabSz="914400" rtl="0" eaLnBrk="1" fontAlgn="base" latinLnBrk="0" hangingPunct="1">
              <a:lnSpc>
                <a:spcPct val="100000"/>
              </a:lnSpc>
              <a:spcBef>
                <a:spcPct val="20000"/>
              </a:spcBef>
              <a:spcAft>
                <a:spcPct val="0"/>
              </a:spcAft>
              <a:buClr>
                <a:srgbClr val="66CCFF"/>
              </a:buClr>
              <a:buSzPct val="65000"/>
              <a:buFont typeface="Wingdings" pitchFamily="2" charset="2"/>
              <a:buNone/>
              <a:tabLst/>
              <a:defRPr/>
            </a:pPr>
            <a:r>
              <a:rPr kumimoji="0" lang="en-US" sz="3200" b="0" i="0" u="none" strike="noStrike" kern="1200" cap="none" spc="0" normalizeH="0" baseline="0" noProof="0" dirty="0">
                <a:ln>
                  <a:noFill/>
                </a:ln>
                <a:solidFill>
                  <a:srgbClr val="FFFFFF"/>
                </a:solidFill>
                <a:effectLst>
                  <a:outerShdw blurRad="38100" dist="38100" dir="2700000" algn="tl">
                    <a:srgbClr val="000000">
                      <a:alpha val="43137"/>
                    </a:srgbClr>
                  </a:outerShdw>
                </a:effectLst>
                <a:uLnTx/>
                <a:uFillTx/>
                <a:latin typeface="Tahoma" pitchFamily="34" charset="0"/>
                <a:ea typeface="+mn-ea"/>
                <a:cs typeface="+mn-cs"/>
              </a:rPr>
              <a:t>T</a:t>
            </a:r>
          </a:p>
          <a:p>
            <a:pPr marL="0" marR="0" lvl="0" indent="0" algn="l" defTabSz="914400" rtl="0" eaLnBrk="1" fontAlgn="base" latinLnBrk="0" hangingPunct="1">
              <a:lnSpc>
                <a:spcPct val="100000"/>
              </a:lnSpc>
              <a:spcBef>
                <a:spcPct val="20000"/>
              </a:spcBef>
              <a:spcAft>
                <a:spcPct val="0"/>
              </a:spcAft>
              <a:buClr>
                <a:srgbClr val="66CCFF"/>
              </a:buClr>
              <a:buSzPct val="65000"/>
              <a:buFont typeface="Wingdings" pitchFamily="2" charset="2"/>
              <a:buNone/>
              <a:tabLst/>
              <a:defRPr/>
            </a:pPr>
            <a:endParaRPr kumimoji="0" lang="en-US" sz="3200" b="0" i="0" u="none" strike="noStrike" kern="1200" cap="none" spc="0" normalizeH="0" baseline="0" noProof="0" dirty="0">
              <a:ln>
                <a:noFill/>
              </a:ln>
              <a:solidFill>
                <a:srgbClr val="FFFFFF"/>
              </a:solidFill>
              <a:effectLst>
                <a:outerShdw blurRad="38100" dist="38100" dir="2700000" algn="tl">
                  <a:srgbClr val="000000">
                    <a:alpha val="43137"/>
                  </a:srgbClr>
                </a:outerShdw>
              </a:effectLst>
              <a:uLnTx/>
              <a:uFillTx/>
              <a:latin typeface="Tahoma" pitchFamily="34" charset="0"/>
              <a:ea typeface="+mn-ea"/>
              <a:cs typeface="+mn-cs"/>
            </a:endParaRPr>
          </a:p>
          <a:p>
            <a:pPr marL="0" marR="0" lvl="0" indent="0" algn="l" defTabSz="914400" rtl="0" eaLnBrk="1" fontAlgn="base" latinLnBrk="0" hangingPunct="1">
              <a:lnSpc>
                <a:spcPct val="100000"/>
              </a:lnSpc>
              <a:spcBef>
                <a:spcPct val="20000"/>
              </a:spcBef>
              <a:spcAft>
                <a:spcPct val="0"/>
              </a:spcAft>
              <a:buClr>
                <a:srgbClr val="66CCFF"/>
              </a:buClr>
              <a:buSzPct val="65000"/>
              <a:buFont typeface="Wingdings" pitchFamily="2" charset="2"/>
              <a:buNone/>
              <a:tabLst/>
              <a:defRPr/>
            </a:pPr>
            <a:endParaRPr kumimoji="0" lang="en-US" sz="3200" b="0" i="0" u="none" strike="noStrike" kern="1200" cap="none" spc="0" normalizeH="0" baseline="0" noProof="0" dirty="0">
              <a:ln>
                <a:noFill/>
              </a:ln>
              <a:solidFill>
                <a:srgbClr val="FFFFFF"/>
              </a:solidFill>
              <a:effectLst>
                <a:outerShdw blurRad="38100" dist="38100" dir="2700000" algn="tl">
                  <a:srgbClr val="000000">
                    <a:alpha val="43137"/>
                  </a:srgbClr>
                </a:outerShdw>
              </a:effectLst>
              <a:uLnTx/>
              <a:uFillTx/>
              <a:latin typeface="Tahoma" pitchFamily="34" charset="0"/>
              <a:ea typeface="+mn-ea"/>
              <a:cs typeface="+mn-cs"/>
            </a:endParaRPr>
          </a:p>
          <a:p>
            <a:pPr marL="0" marR="0" lvl="0" indent="0" algn="l" defTabSz="914400" rtl="0" eaLnBrk="1" fontAlgn="base" latinLnBrk="0" hangingPunct="1">
              <a:lnSpc>
                <a:spcPct val="100000"/>
              </a:lnSpc>
              <a:spcBef>
                <a:spcPct val="20000"/>
              </a:spcBef>
              <a:spcAft>
                <a:spcPct val="0"/>
              </a:spcAft>
              <a:buClr>
                <a:srgbClr val="66CCFF"/>
              </a:buClr>
              <a:buSzPct val="65000"/>
              <a:buFont typeface="Wingdings" pitchFamily="2" charset="2"/>
              <a:buNone/>
              <a:tabLst/>
              <a:defRPr/>
            </a:pPr>
            <a:r>
              <a:rPr kumimoji="0" lang="en-US" sz="3200" b="0" i="0" u="none" strike="noStrike" kern="1200" cap="none" spc="0" normalizeH="0" baseline="0" noProof="0" dirty="0">
                <a:ln>
                  <a:noFill/>
                </a:ln>
                <a:solidFill>
                  <a:srgbClr val="FFFFFF"/>
                </a:solidFill>
                <a:effectLst>
                  <a:outerShdw blurRad="38100" dist="38100" dir="2700000" algn="tl">
                    <a:srgbClr val="000000">
                      <a:alpha val="43137"/>
                    </a:srgbClr>
                  </a:outerShdw>
                </a:effectLst>
                <a:uLnTx/>
                <a:uFillTx/>
                <a:latin typeface="Tahoma" pitchFamily="34" charset="0"/>
                <a:ea typeface="+mn-ea"/>
                <a:cs typeface="+mn-cs"/>
              </a:rPr>
              <a:t>t</a:t>
            </a:r>
          </a:p>
        </p:txBody>
      </p:sp>
      <p:sp>
        <p:nvSpPr>
          <p:cNvPr id="5" name="Rectangle 4"/>
          <p:cNvSpPr/>
          <p:nvPr/>
        </p:nvSpPr>
        <p:spPr>
          <a:xfrm>
            <a:off x="4338181" y="1447800"/>
            <a:ext cx="1034259" cy="923330"/>
          </a:xfrm>
          <a:prstGeom prst="rect">
            <a:avLst/>
          </a:prstGeom>
          <a:noFill/>
        </p:spPr>
        <p:txBody>
          <a:bodyPr wrap="none" lIns="91440" tIns="45720" rIns="91440" bIns="45720">
            <a:spAutoFit/>
            <a:scene3d>
              <a:camera prst="orthographicFront"/>
              <a:lightRig rig="balanced" dir="t">
                <a:rot lat="0" lon="0" rev="2100000"/>
              </a:lightRig>
            </a:scene3d>
            <a:sp3d extrusionH="57150" prstMaterial="metal">
              <a:bevelT w="38100" h="25400"/>
              <a:contourClr>
                <a:schemeClr val="bg2"/>
              </a:contourClr>
            </a:sp3d>
          </a:bodyPr>
          <a:lstStyle/>
          <a:p>
            <a:pPr marL="0" marR="0" lvl="0" indent="0" algn="ctr" defTabSz="914400" rtl="0" eaLnBrk="1" fontAlgn="base" latinLnBrk="0" hangingPunct="1">
              <a:lnSpc>
                <a:spcPct val="100000"/>
              </a:lnSpc>
              <a:spcBef>
                <a:spcPct val="20000"/>
              </a:spcBef>
              <a:spcAft>
                <a:spcPct val="0"/>
              </a:spcAft>
              <a:buClr>
                <a:srgbClr val="66CCFF"/>
              </a:buClr>
              <a:buSzPct val="65000"/>
              <a:buFont typeface="Wingdings" pitchFamily="2" charset="2"/>
              <a:buNone/>
              <a:tabLst/>
              <a:defRPr/>
            </a:pPr>
            <a:r>
              <a:rPr kumimoji="0" lang="en-US" sz="5400" b="1" i="0" u="none" strike="noStrike" kern="1200" cap="none" spc="0" normalizeH="0" baseline="0" noProof="0" dirty="0">
                <a:ln w="50800"/>
                <a:solidFill>
                  <a:srgbClr val="000000">
                    <a:shade val="50000"/>
                  </a:srgbClr>
                </a:solidFill>
                <a:effectLst/>
                <a:uLnTx/>
                <a:uFillTx/>
                <a:latin typeface="Tahoma" pitchFamily="34" charset="0"/>
                <a:ea typeface="+mn-ea"/>
                <a:cs typeface="+mn-cs"/>
              </a:rPr>
              <a:t>TT</a:t>
            </a:r>
          </a:p>
        </p:txBody>
      </p:sp>
      <p:sp>
        <p:nvSpPr>
          <p:cNvPr id="6" name="Rectangle 5"/>
          <p:cNvSpPr/>
          <p:nvPr/>
        </p:nvSpPr>
        <p:spPr>
          <a:xfrm>
            <a:off x="4571999" y="3048000"/>
            <a:ext cx="898003" cy="923330"/>
          </a:xfrm>
          <a:prstGeom prst="rect">
            <a:avLst/>
          </a:prstGeom>
          <a:noFill/>
        </p:spPr>
        <p:txBody>
          <a:bodyPr wrap="none" lIns="91440" tIns="45720" rIns="91440" bIns="45720">
            <a:spAutoFit/>
            <a:scene3d>
              <a:camera prst="orthographicFront"/>
              <a:lightRig rig="balanced" dir="t">
                <a:rot lat="0" lon="0" rev="2100000"/>
              </a:lightRig>
            </a:scene3d>
            <a:sp3d extrusionH="57150" prstMaterial="metal">
              <a:bevelT w="38100" h="25400"/>
              <a:contourClr>
                <a:schemeClr val="bg2"/>
              </a:contourClr>
            </a:sp3d>
          </a:bodyPr>
          <a:lstStyle/>
          <a:p>
            <a:pPr marL="0" marR="0" lvl="0" indent="0" algn="ctr" defTabSz="914400" rtl="0" eaLnBrk="1" fontAlgn="base" latinLnBrk="0" hangingPunct="1">
              <a:lnSpc>
                <a:spcPct val="100000"/>
              </a:lnSpc>
              <a:spcBef>
                <a:spcPct val="20000"/>
              </a:spcBef>
              <a:spcAft>
                <a:spcPct val="0"/>
              </a:spcAft>
              <a:buClr>
                <a:srgbClr val="66CCFF"/>
              </a:buClr>
              <a:buSzPct val="65000"/>
              <a:buFont typeface="Wingdings" pitchFamily="2" charset="2"/>
              <a:buNone/>
              <a:tabLst/>
              <a:defRPr/>
            </a:pPr>
            <a:r>
              <a:rPr kumimoji="0" lang="en-US" sz="5400" b="1" i="0" u="none" strike="noStrike" kern="1200" cap="none" spc="0" normalizeH="0" baseline="0" noProof="0" dirty="0" err="1">
                <a:ln w="50800"/>
                <a:solidFill>
                  <a:srgbClr val="000000">
                    <a:shade val="50000"/>
                  </a:srgbClr>
                </a:solidFill>
                <a:effectLst/>
                <a:uLnTx/>
                <a:uFillTx/>
                <a:latin typeface="Tahoma" pitchFamily="34" charset="0"/>
                <a:ea typeface="+mn-ea"/>
                <a:cs typeface="+mn-cs"/>
              </a:rPr>
              <a:t>Tt</a:t>
            </a:r>
            <a:endParaRPr kumimoji="0" lang="en-US" sz="5400" b="1" i="0" u="none" strike="noStrike" kern="1200" cap="none" spc="0" normalizeH="0" baseline="0" noProof="0" dirty="0">
              <a:ln w="50800"/>
              <a:solidFill>
                <a:srgbClr val="000000">
                  <a:shade val="50000"/>
                </a:srgbClr>
              </a:solidFill>
              <a:effectLst/>
              <a:uLnTx/>
              <a:uFillTx/>
              <a:latin typeface="Tahoma" pitchFamily="34" charset="0"/>
              <a:ea typeface="+mn-ea"/>
              <a:cs typeface="+mn-cs"/>
            </a:endParaRPr>
          </a:p>
        </p:txBody>
      </p:sp>
      <p:sp>
        <p:nvSpPr>
          <p:cNvPr id="8" name="Rectangle 7"/>
          <p:cNvSpPr/>
          <p:nvPr/>
        </p:nvSpPr>
        <p:spPr>
          <a:xfrm>
            <a:off x="6705600" y="1448651"/>
            <a:ext cx="898003" cy="923330"/>
          </a:xfrm>
          <a:prstGeom prst="rect">
            <a:avLst/>
          </a:prstGeom>
          <a:noFill/>
        </p:spPr>
        <p:txBody>
          <a:bodyPr wrap="none" lIns="91440" tIns="45720" rIns="91440" bIns="45720">
            <a:spAutoFit/>
            <a:scene3d>
              <a:camera prst="orthographicFront"/>
              <a:lightRig rig="balanced" dir="t">
                <a:rot lat="0" lon="0" rev="2100000"/>
              </a:lightRig>
            </a:scene3d>
            <a:sp3d extrusionH="57150" prstMaterial="metal">
              <a:bevelT w="38100" h="25400"/>
              <a:contourClr>
                <a:schemeClr val="bg2"/>
              </a:contourClr>
            </a:sp3d>
          </a:bodyPr>
          <a:lstStyle/>
          <a:p>
            <a:pPr marL="0" marR="0" lvl="0" indent="0" algn="ctr" defTabSz="914400" rtl="0" eaLnBrk="1" fontAlgn="base" latinLnBrk="0" hangingPunct="1">
              <a:lnSpc>
                <a:spcPct val="100000"/>
              </a:lnSpc>
              <a:spcBef>
                <a:spcPct val="20000"/>
              </a:spcBef>
              <a:spcAft>
                <a:spcPct val="0"/>
              </a:spcAft>
              <a:buClr>
                <a:srgbClr val="66CCFF"/>
              </a:buClr>
              <a:buSzPct val="65000"/>
              <a:buFont typeface="Wingdings" pitchFamily="2" charset="2"/>
              <a:buNone/>
              <a:tabLst/>
              <a:defRPr/>
            </a:pPr>
            <a:r>
              <a:rPr kumimoji="0" lang="en-US" sz="5400" b="1" i="0" u="none" strike="noStrike" kern="1200" cap="none" spc="0" normalizeH="0" baseline="0" noProof="0" dirty="0" err="1">
                <a:ln w="50800"/>
                <a:solidFill>
                  <a:srgbClr val="000000">
                    <a:shade val="50000"/>
                  </a:srgbClr>
                </a:solidFill>
                <a:effectLst/>
                <a:uLnTx/>
                <a:uFillTx/>
                <a:latin typeface="Tahoma" pitchFamily="34" charset="0"/>
                <a:ea typeface="+mn-ea"/>
                <a:cs typeface="+mn-cs"/>
              </a:rPr>
              <a:t>Tt</a:t>
            </a:r>
            <a:endParaRPr kumimoji="0" lang="en-US" sz="5400" b="1" i="0" u="none" strike="noStrike" kern="1200" cap="none" spc="0" normalizeH="0" baseline="0" noProof="0" dirty="0">
              <a:ln w="50800"/>
              <a:solidFill>
                <a:srgbClr val="000000">
                  <a:shade val="50000"/>
                </a:srgbClr>
              </a:solidFill>
              <a:effectLst/>
              <a:uLnTx/>
              <a:uFillTx/>
              <a:latin typeface="Tahoma" pitchFamily="34" charset="0"/>
              <a:ea typeface="+mn-ea"/>
              <a:cs typeface="+mn-cs"/>
            </a:endParaRPr>
          </a:p>
        </p:txBody>
      </p:sp>
      <p:sp>
        <p:nvSpPr>
          <p:cNvPr id="9" name="Rectangle 8"/>
          <p:cNvSpPr/>
          <p:nvPr/>
        </p:nvSpPr>
        <p:spPr>
          <a:xfrm>
            <a:off x="6841855" y="3045307"/>
            <a:ext cx="761748" cy="923330"/>
          </a:xfrm>
          <a:prstGeom prst="rect">
            <a:avLst/>
          </a:prstGeom>
          <a:noFill/>
        </p:spPr>
        <p:txBody>
          <a:bodyPr wrap="none" lIns="91440" tIns="45720" rIns="91440" bIns="45720">
            <a:spAutoFit/>
            <a:scene3d>
              <a:camera prst="orthographicFront"/>
              <a:lightRig rig="balanced" dir="t">
                <a:rot lat="0" lon="0" rev="2100000"/>
              </a:lightRig>
            </a:scene3d>
            <a:sp3d extrusionH="57150" prstMaterial="metal">
              <a:bevelT w="38100" h="25400"/>
              <a:contourClr>
                <a:schemeClr val="bg2"/>
              </a:contourClr>
            </a:sp3d>
          </a:bodyPr>
          <a:lstStyle/>
          <a:p>
            <a:pPr marL="0" marR="0" lvl="0" indent="0" algn="ctr" defTabSz="914400" rtl="0" eaLnBrk="1" fontAlgn="base" latinLnBrk="0" hangingPunct="1">
              <a:lnSpc>
                <a:spcPct val="100000"/>
              </a:lnSpc>
              <a:spcBef>
                <a:spcPct val="20000"/>
              </a:spcBef>
              <a:spcAft>
                <a:spcPct val="0"/>
              </a:spcAft>
              <a:buClr>
                <a:srgbClr val="66CCFF"/>
              </a:buClr>
              <a:buSzPct val="65000"/>
              <a:buFont typeface="Wingdings" pitchFamily="2" charset="2"/>
              <a:buNone/>
              <a:tabLst/>
              <a:defRPr/>
            </a:pPr>
            <a:r>
              <a:rPr kumimoji="0" lang="en-US" sz="5400" b="1" i="0" u="none" strike="noStrike" kern="1200" cap="none" spc="0" normalizeH="0" baseline="0" noProof="0" dirty="0" err="1">
                <a:ln w="50800"/>
                <a:solidFill>
                  <a:srgbClr val="000000">
                    <a:shade val="50000"/>
                  </a:srgbClr>
                </a:solidFill>
                <a:effectLst/>
                <a:uLnTx/>
                <a:uFillTx/>
                <a:latin typeface="Tahoma" pitchFamily="34" charset="0"/>
                <a:ea typeface="+mn-ea"/>
                <a:cs typeface="+mn-cs"/>
              </a:rPr>
              <a:t>tt</a:t>
            </a:r>
            <a:endParaRPr kumimoji="0" lang="en-US" sz="5400" b="1" i="0" u="none" strike="noStrike" kern="1200" cap="none" spc="0" normalizeH="0" baseline="0" noProof="0" dirty="0">
              <a:ln w="50800"/>
              <a:solidFill>
                <a:srgbClr val="000000">
                  <a:shade val="50000"/>
                </a:srgbClr>
              </a:solidFill>
              <a:effectLst/>
              <a:uLnTx/>
              <a:uFillTx/>
              <a:latin typeface="Tahoma" pitchFamily="34" charset="0"/>
              <a:ea typeface="+mn-ea"/>
              <a:cs typeface="+mn-cs"/>
            </a:endParaRPr>
          </a:p>
        </p:txBody>
      </p:sp>
      <p:sp>
        <p:nvSpPr>
          <p:cNvPr id="10" name="Rectangle 9"/>
          <p:cNvSpPr/>
          <p:nvPr/>
        </p:nvSpPr>
        <p:spPr>
          <a:xfrm>
            <a:off x="4445072" y="2246428"/>
            <a:ext cx="837089" cy="523220"/>
          </a:xfrm>
          <a:prstGeom prst="rect">
            <a:avLst/>
          </a:prstGeom>
          <a:noFill/>
        </p:spPr>
        <p:txBody>
          <a:bodyPr wrap="none" lIns="91440" tIns="45720" rIns="91440" bIns="45720">
            <a:spAutoFit/>
            <a:scene3d>
              <a:camera prst="orthographicFront"/>
              <a:lightRig rig="balanced" dir="t">
                <a:rot lat="0" lon="0" rev="2100000"/>
              </a:lightRig>
            </a:scene3d>
            <a:sp3d extrusionH="57150" prstMaterial="metal">
              <a:bevelT w="38100" h="25400"/>
              <a:contourClr>
                <a:schemeClr val="bg2"/>
              </a:contourClr>
            </a:sp3d>
          </a:bodyPr>
          <a:lstStyle/>
          <a:p>
            <a:pPr marL="0" marR="0" lvl="0" indent="0" algn="ctr" defTabSz="914400" rtl="0" eaLnBrk="1" fontAlgn="base" latinLnBrk="0" hangingPunct="1">
              <a:lnSpc>
                <a:spcPct val="100000"/>
              </a:lnSpc>
              <a:spcBef>
                <a:spcPct val="20000"/>
              </a:spcBef>
              <a:spcAft>
                <a:spcPct val="0"/>
              </a:spcAft>
              <a:buClr>
                <a:srgbClr val="66CCFF"/>
              </a:buClr>
              <a:buSzPct val="65000"/>
              <a:buFont typeface="Wingdings" pitchFamily="2" charset="2"/>
              <a:buNone/>
              <a:tabLst/>
              <a:defRPr/>
            </a:pPr>
            <a:r>
              <a:rPr kumimoji="0" lang="en-US" sz="2800" b="1" i="0" u="none" strike="noStrike" kern="1200" cap="none" spc="0" normalizeH="0" baseline="0" noProof="0" dirty="0">
                <a:ln w="50800"/>
                <a:solidFill>
                  <a:srgbClr val="000000">
                    <a:shade val="50000"/>
                  </a:srgbClr>
                </a:solidFill>
                <a:effectLst/>
                <a:uLnTx/>
                <a:uFillTx/>
                <a:latin typeface="Tahoma" pitchFamily="34" charset="0"/>
                <a:ea typeface="+mn-ea"/>
                <a:cs typeface="+mn-cs"/>
              </a:rPr>
              <a:t>Tall</a:t>
            </a:r>
          </a:p>
        </p:txBody>
      </p:sp>
      <p:sp>
        <p:nvSpPr>
          <p:cNvPr id="11" name="Rectangle 10"/>
          <p:cNvSpPr/>
          <p:nvPr/>
        </p:nvSpPr>
        <p:spPr>
          <a:xfrm>
            <a:off x="6675144" y="2246428"/>
            <a:ext cx="928459" cy="584775"/>
          </a:xfrm>
          <a:prstGeom prst="rect">
            <a:avLst/>
          </a:prstGeom>
        </p:spPr>
        <p:txBody>
          <a:bodyPr wrap="none">
            <a:spAutoFit/>
          </a:bodyPr>
          <a:lstStyle/>
          <a:p>
            <a:pPr marL="0" marR="0" lvl="0" indent="0" algn="ctr" defTabSz="914400" rtl="0" eaLnBrk="1" fontAlgn="base" latinLnBrk="0" hangingPunct="1">
              <a:lnSpc>
                <a:spcPct val="100000"/>
              </a:lnSpc>
              <a:spcBef>
                <a:spcPct val="20000"/>
              </a:spcBef>
              <a:spcAft>
                <a:spcPct val="0"/>
              </a:spcAft>
              <a:buClr>
                <a:srgbClr val="66CCFF"/>
              </a:buClr>
              <a:buSzPct val="65000"/>
              <a:buFont typeface="Wingdings" pitchFamily="2" charset="2"/>
              <a:buNone/>
              <a:tabLst/>
              <a:defRPr/>
            </a:pPr>
            <a:r>
              <a:rPr kumimoji="0" lang="en-US" sz="3200" b="1" i="0" u="none" strike="noStrike" kern="1200" cap="none" spc="0" normalizeH="0" baseline="0" noProof="0" dirty="0">
                <a:ln w="50800"/>
                <a:solidFill>
                  <a:srgbClr val="000000">
                    <a:shade val="50000"/>
                  </a:srgbClr>
                </a:solidFill>
                <a:effectLst/>
                <a:uLnTx/>
                <a:uFillTx/>
                <a:latin typeface="Tahoma" pitchFamily="34" charset="0"/>
                <a:ea typeface="+mn-ea"/>
                <a:cs typeface="+mn-cs"/>
              </a:rPr>
              <a:t>Tall</a:t>
            </a:r>
          </a:p>
        </p:txBody>
      </p:sp>
      <p:sp>
        <p:nvSpPr>
          <p:cNvPr id="12" name="Rectangle 11"/>
          <p:cNvSpPr/>
          <p:nvPr/>
        </p:nvSpPr>
        <p:spPr>
          <a:xfrm>
            <a:off x="4536226" y="3810000"/>
            <a:ext cx="928459" cy="584775"/>
          </a:xfrm>
          <a:prstGeom prst="rect">
            <a:avLst/>
          </a:prstGeom>
        </p:spPr>
        <p:txBody>
          <a:bodyPr wrap="none">
            <a:spAutoFit/>
          </a:bodyPr>
          <a:lstStyle/>
          <a:p>
            <a:pPr marL="0" marR="0" lvl="0" indent="0" algn="ctr" defTabSz="914400" rtl="0" eaLnBrk="1" fontAlgn="base" latinLnBrk="0" hangingPunct="1">
              <a:lnSpc>
                <a:spcPct val="100000"/>
              </a:lnSpc>
              <a:spcBef>
                <a:spcPct val="20000"/>
              </a:spcBef>
              <a:spcAft>
                <a:spcPct val="0"/>
              </a:spcAft>
              <a:buClr>
                <a:srgbClr val="66CCFF"/>
              </a:buClr>
              <a:buSzPct val="65000"/>
              <a:buFont typeface="Wingdings" pitchFamily="2" charset="2"/>
              <a:buNone/>
              <a:tabLst/>
              <a:defRPr/>
            </a:pPr>
            <a:r>
              <a:rPr kumimoji="0" lang="en-US" sz="3200" b="1" i="0" u="none" strike="noStrike" kern="1200" cap="none" spc="0" normalizeH="0" baseline="0" noProof="0" dirty="0">
                <a:ln w="50800"/>
                <a:solidFill>
                  <a:srgbClr val="000000">
                    <a:shade val="50000"/>
                  </a:srgbClr>
                </a:solidFill>
                <a:effectLst/>
                <a:uLnTx/>
                <a:uFillTx/>
                <a:latin typeface="Tahoma" pitchFamily="34" charset="0"/>
                <a:ea typeface="+mn-ea"/>
                <a:cs typeface="+mn-cs"/>
              </a:rPr>
              <a:t>Tall</a:t>
            </a:r>
          </a:p>
        </p:txBody>
      </p:sp>
      <p:sp>
        <p:nvSpPr>
          <p:cNvPr id="13" name="Rectangle 12"/>
          <p:cNvSpPr/>
          <p:nvPr/>
        </p:nvSpPr>
        <p:spPr>
          <a:xfrm>
            <a:off x="6616429" y="3809998"/>
            <a:ext cx="1308371" cy="584775"/>
          </a:xfrm>
          <a:prstGeom prst="rect">
            <a:avLst/>
          </a:prstGeom>
        </p:spPr>
        <p:txBody>
          <a:bodyPr wrap="none">
            <a:spAutoFit/>
          </a:bodyPr>
          <a:lstStyle/>
          <a:p>
            <a:pPr marL="0" marR="0" lvl="0" indent="0" algn="ctr" defTabSz="914400" rtl="0" eaLnBrk="1" fontAlgn="base" latinLnBrk="0" hangingPunct="1">
              <a:lnSpc>
                <a:spcPct val="100000"/>
              </a:lnSpc>
              <a:spcBef>
                <a:spcPct val="20000"/>
              </a:spcBef>
              <a:spcAft>
                <a:spcPct val="0"/>
              </a:spcAft>
              <a:buClr>
                <a:srgbClr val="66CCFF"/>
              </a:buClr>
              <a:buSzPct val="65000"/>
              <a:buFont typeface="Wingdings" pitchFamily="2" charset="2"/>
              <a:buNone/>
              <a:tabLst/>
              <a:defRPr/>
            </a:pPr>
            <a:r>
              <a:rPr kumimoji="0" lang="en-US" sz="3200" b="1" i="0" u="none" strike="noStrike" kern="1200" cap="none" spc="0" normalizeH="0" baseline="0" noProof="0" dirty="0">
                <a:ln w="50800"/>
                <a:solidFill>
                  <a:srgbClr val="000000">
                    <a:shade val="50000"/>
                  </a:srgbClr>
                </a:solidFill>
                <a:effectLst/>
                <a:uLnTx/>
                <a:uFillTx/>
                <a:latin typeface="Tahoma" pitchFamily="34" charset="0"/>
                <a:ea typeface="+mn-ea"/>
                <a:cs typeface="+mn-cs"/>
              </a:rPr>
              <a:t>Short</a:t>
            </a:r>
          </a:p>
        </p:txBody>
      </p:sp>
    </p:spTree>
    <p:extLst>
      <p:ext uri="{BB962C8B-B14F-4D97-AF65-F5344CB8AC3E}">
        <p14:creationId xmlns:p14="http://schemas.microsoft.com/office/powerpoint/2010/main" val="3483613322"/>
      </p:ext>
    </p:extLst>
  </p:cSld>
  <p:clrMapOvr>
    <a:masterClrMapping/>
  </p:clrMapOvr>
</p:sld>
</file>

<file path=ppt/slides/slide1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1363" name="Rectangle 3"/>
          <p:cNvSpPr>
            <a:spLocks noGrp="1" noChangeArrowheads="1"/>
          </p:cNvSpPr>
          <p:nvPr>
            <p:ph type="body" idx="1"/>
          </p:nvPr>
        </p:nvSpPr>
        <p:spPr>
          <a:xfrm>
            <a:off x="228600" y="152400"/>
            <a:ext cx="8458200" cy="5897563"/>
          </a:xfrm>
        </p:spPr>
        <p:txBody>
          <a:bodyPr/>
          <a:lstStyle/>
          <a:p>
            <a:pPr eaLnBrk="1" hangingPunct="1"/>
            <a:r>
              <a:rPr lang="en-US" dirty="0"/>
              <a:t>Please complete the </a:t>
            </a:r>
            <a:r>
              <a:rPr lang="en-US" dirty="0" err="1"/>
              <a:t>Punnett</a:t>
            </a:r>
            <a:r>
              <a:rPr lang="en-US" dirty="0"/>
              <a:t> Square, </a:t>
            </a:r>
          </a:p>
          <a:p>
            <a:pPr eaLnBrk="1" hangingPunct="1"/>
            <a:r>
              <a:rPr lang="en-US" dirty="0" err="1"/>
              <a:t>Tt</a:t>
            </a:r>
            <a:r>
              <a:rPr lang="en-US" dirty="0"/>
              <a:t> and </a:t>
            </a:r>
            <a:r>
              <a:rPr lang="en-US" dirty="0" err="1"/>
              <a:t>Tt</a:t>
            </a:r>
            <a:endParaRPr lang="en-US" dirty="0"/>
          </a:p>
          <a:p>
            <a:pPr lvl="1" eaLnBrk="1" hangingPunct="1"/>
            <a:r>
              <a:rPr lang="en-US" dirty="0"/>
              <a:t>T = Tall</a:t>
            </a:r>
          </a:p>
          <a:p>
            <a:pPr lvl="1" eaLnBrk="1" hangingPunct="1"/>
            <a:r>
              <a:rPr lang="en-US" dirty="0" err="1"/>
              <a:t>tt</a:t>
            </a:r>
            <a:r>
              <a:rPr lang="en-US" dirty="0"/>
              <a:t> = Short</a:t>
            </a:r>
          </a:p>
        </p:txBody>
      </p:sp>
      <p:pic>
        <p:nvPicPr>
          <p:cNvPr id="271364" name="Picture 4" descr="punnet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657600" y="1295400"/>
            <a:ext cx="4898065" cy="3200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606853" name="Text Box 5"/>
          <p:cNvSpPr txBox="1">
            <a:spLocks noChangeArrowheads="1"/>
          </p:cNvSpPr>
          <p:nvPr/>
        </p:nvSpPr>
        <p:spPr bwMode="auto">
          <a:xfrm>
            <a:off x="533400" y="5410200"/>
            <a:ext cx="7543800" cy="1077218"/>
          </a:xfrm>
          <a:prstGeom prst="rect">
            <a:avLst/>
          </a:prstGeom>
          <a:noFill/>
          <a:ln w="9525" algn="ctr">
            <a:noFill/>
            <a:miter lim="800000"/>
            <a:headEnd/>
            <a:tailEnd/>
          </a:ln>
          <a:effectLst/>
        </p:spPr>
        <p:txBody>
          <a:bodyPr>
            <a:spAutoFit/>
          </a:bodyPr>
          <a:lstStyle/>
          <a:p>
            <a:pPr marL="342900" marR="0" lvl="0" indent="-342900" algn="l" defTabSz="914400" rtl="0" eaLnBrk="1" fontAlgn="base" latinLnBrk="0" hangingPunct="1">
              <a:lnSpc>
                <a:spcPct val="100000"/>
              </a:lnSpc>
              <a:spcBef>
                <a:spcPct val="50000"/>
              </a:spcBef>
              <a:spcAft>
                <a:spcPct val="0"/>
              </a:spcAft>
              <a:buClr>
                <a:srgbClr val="66CCFF"/>
              </a:buClr>
              <a:buSzPct val="65000"/>
              <a:buFont typeface="Wingdings" pitchFamily="2" charset="2"/>
              <a:buChar char="n"/>
              <a:tabLst/>
              <a:defRPr/>
            </a:pPr>
            <a:r>
              <a:rPr kumimoji="0" lang="en-US" sz="3200" b="0" i="0" u="none" strike="noStrike" kern="1200" cap="none" spc="0" normalizeH="0" baseline="0" noProof="0" dirty="0">
                <a:ln>
                  <a:noFill/>
                </a:ln>
                <a:solidFill>
                  <a:srgbClr val="FFFFFF"/>
                </a:solidFill>
                <a:effectLst>
                  <a:outerShdw blurRad="38100" dist="38100" dir="2700000" algn="tl">
                    <a:srgbClr val="C0C0C0"/>
                  </a:outerShdw>
                </a:effectLst>
                <a:uLnTx/>
                <a:uFillTx/>
                <a:latin typeface="Tahoma" pitchFamily="34" charset="0"/>
                <a:ea typeface="+mn-ea"/>
                <a:cs typeface="+mn-cs"/>
              </a:rPr>
              <a:t>How many will be tall, and how many will be short ___ : ___</a:t>
            </a:r>
          </a:p>
        </p:txBody>
      </p:sp>
      <p:sp>
        <p:nvSpPr>
          <p:cNvPr id="271366" name="Rectangle 10"/>
          <p:cNvSpPr>
            <a:spLocks noChangeArrowheads="1"/>
          </p:cNvSpPr>
          <p:nvPr/>
        </p:nvSpPr>
        <p:spPr bwMode="auto">
          <a:xfrm>
            <a:off x="5715000" y="6629400"/>
            <a:ext cx="3124200" cy="214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p>
            <a:pPr marL="342900" marR="0" lvl="0" indent="-342900" algn="r" defTabSz="914400" rtl="0" eaLnBrk="1" fontAlgn="base" latinLnBrk="0" hangingPunct="1">
              <a:lnSpc>
                <a:spcPct val="100000"/>
              </a:lnSpc>
              <a:spcBef>
                <a:spcPct val="20000"/>
              </a:spcBef>
              <a:spcAft>
                <a:spcPct val="0"/>
              </a:spcAft>
              <a:buClr>
                <a:srgbClr val="66CCFF"/>
              </a:buClr>
              <a:buSzPct val="65000"/>
              <a:buFont typeface="Wingdings" pitchFamily="2" charset="2"/>
              <a:buNone/>
              <a:tabLst/>
              <a:defRPr/>
            </a:pPr>
            <a:r>
              <a:rPr kumimoji="0" lang="en-US" sz="800" b="1" i="0" u="none" strike="noStrike" kern="1200" cap="none" spc="0" normalizeH="0" baseline="0" noProof="0" dirty="0">
                <a:ln>
                  <a:noFill/>
                </a:ln>
                <a:solidFill>
                  <a:srgbClr val="FFFFFF"/>
                </a:solidFill>
                <a:effectLst/>
                <a:uLnTx/>
                <a:uFillTx/>
                <a:latin typeface="Verdana" pitchFamily="34" charset="0"/>
                <a:ea typeface="+mn-ea"/>
                <a:cs typeface="+mn-cs"/>
              </a:rPr>
              <a:t>Copyright © 2024 </a:t>
            </a:r>
            <a:r>
              <a:rPr kumimoji="0" lang="en-US" sz="800" b="1" i="0" u="none" strike="noStrike" kern="1200" cap="none" spc="0" normalizeH="0" baseline="0" noProof="0" dirty="0" err="1">
                <a:ln>
                  <a:noFill/>
                </a:ln>
                <a:solidFill>
                  <a:srgbClr val="FFFFFF"/>
                </a:solidFill>
                <a:effectLst/>
                <a:uLnTx/>
                <a:uFillTx/>
                <a:latin typeface="Verdana" pitchFamily="34" charset="0"/>
                <a:ea typeface="+mn-ea"/>
                <a:cs typeface="+mn-cs"/>
              </a:rPr>
              <a:t>SlideSpark</a:t>
            </a:r>
            <a:r>
              <a:rPr kumimoji="0" lang="en-US" sz="800" b="1" i="0" u="none" strike="noStrike" kern="1200" cap="none" spc="0" normalizeH="0" baseline="0" noProof="0" dirty="0">
                <a:ln>
                  <a:noFill/>
                </a:ln>
                <a:solidFill>
                  <a:srgbClr val="FFFFFF"/>
                </a:solidFill>
                <a:effectLst/>
                <a:uLnTx/>
                <a:uFillTx/>
                <a:latin typeface="Verdana" pitchFamily="34" charset="0"/>
                <a:ea typeface="+mn-ea"/>
                <a:cs typeface="+mn-cs"/>
              </a:rPr>
              <a:t> .LLC</a:t>
            </a:r>
          </a:p>
        </p:txBody>
      </p:sp>
      <p:sp>
        <p:nvSpPr>
          <p:cNvPr id="7" name="TextBox 6"/>
          <p:cNvSpPr txBox="1"/>
          <p:nvPr/>
        </p:nvSpPr>
        <p:spPr>
          <a:xfrm>
            <a:off x="731874" y="4825425"/>
            <a:ext cx="7308112" cy="584775"/>
          </a:xfrm>
          <a:prstGeom prst="rect">
            <a:avLst/>
          </a:prstGeom>
          <a:noFill/>
        </p:spPr>
        <p:txBody>
          <a:bodyPr wrap="square">
            <a:spAutoFit/>
          </a:bodyPr>
          <a:lstStyle/>
          <a:p>
            <a:pPr marL="0" marR="0" lvl="0" indent="0" algn="l" defTabSz="914400" rtl="0" eaLnBrk="1" fontAlgn="base" latinLnBrk="0" hangingPunct="1">
              <a:lnSpc>
                <a:spcPct val="100000"/>
              </a:lnSpc>
              <a:spcBef>
                <a:spcPct val="20000"/>
              </a:spcBef>
              <a:spcAft>
                <a:spcPct val="0"/>
              </a:spcAft>
              <a:buClr>
                <a:srgbClr val="66CCFF"/>
              </a:buClr>
              <a:buSzPct val="65000"/>
              <a:buFont typeface="Wingdings" pitchFamily="2" charset="2"/>
              <a:buNone/>
              <a:tabLst/>
              <a:defRPr/>
            </a:pPr>
            <a:r>
              <a:rPr kumimoji="0" lang="en-US" sz="3200" b="0" i="0" u="none" strike="noStrike" kern="1200" cap="none" spc="0" normalizeH="0" baseline="0" noProof="0" dirty="0">
                <a:ln>
                  <a:noFill/>
                </a:ln>
                <a:solidFill>
                  <a:srgbClr val="FFFFFF"/>
                </a:solidFill>
                <a:effectLst>
                  <a:outerShdw blurRad="38100" dist="38100" dir="2700000" algn="tl">
                    <a:srgbClr val="000000">
                      <a:alpha val="43137"/>
                    </a:srgbClr>
                  </a:outerShdw>
                </a:effectLst>
                <a:uLnTx/>
                <a:uFillTx/>
                <a:latin typeface="Tahoma" pitchFamily="34" charset="0"/>
                <a:ea typeface="+mn-ea"/>
                <a:cs typeface="+mn-cs"/>
              </a:rPr>
              <a:t>Both parents are heterozygous</a:t>
            </a:r>
          </a:p>
        </p:txBody>
      </p:sp>
      <p:sp>
        <p:nvSpPr>
          <p:cNvPr id="2" name="Rectangle 1"/>
          <p:cNvSpPr/>
          <p:nvPr/>
        </p:nvSpPr>
        <p:spPr>
          <a:xfrm>
            <a:off x="7924800" y="0"/>
            <a:ext cx="1066318" cy="923330"/>
          </a:xfrm>
          <a:prstGeom prst="rect">
            <a:avLst/>
          </a:prstGeom>
          <a:noFill/>
        </p:spPr>
        <p:txBody>
          <a:bodyPr wrap="none" lIns="91440" tIns="45720" rIns="91440" bIns="45720">
            <a:spAutoFit/>
          </a:bodyPr>
          <a:lstStyle/>
          <a:p>
            <a:pPr marL="0" marR="0" lvl="0" indent="0" algn="ctr" defTabSz="914400" rtl="0" eaLnBrk="1" fontAlgn="base" latinLnBrk="0" hangingPunct="1">
              <a:lnSpc>
                <a:spcPct val="100000"/>
              </a:lnSpc>
              <a:spcBef>
                <a:spcPct val="20000"/>
              </a:spcBef>
              <a:spcAft>
                <a:spcPct val="0"/>
              </a:spcAft>
              <a:buClr>
                <a:srgbClr val="66CCFF"/>
              </a:buClr>
              <a:buSzPct val="65000"/>
              <a:buFont typeface="Wingdings" pitchFamily="2" charset="2"/>
              <a:buNone/>
              <a:tabLst/>
              <a:defRPr/>
            </a:pPr>
            <a:r>
              <a:rPr kumimoji="0" lang="en-US" sz="5400" b="1" i="0" u="none" strike="noStrike" kern="1200" cap="none" spc="0" normalizeH="0" baseline="0" noProof="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uLnTx/>
                <a:uFillTx/>
                <a:latin typeface="Tahoma" pitchFamily="34" charset="0"/>
                <a:ea typeface="+mn-ea"/>
                <a:cs typeface="+mn-cs"/>
              </a:rPr>
              <a:t>16</a:t>
            </a:r>
          </a:p>
        </p:txBody>
      </p:sp>
      <p:sp>
        <p:nvSpPr>
          <p:cNvPr id="3" name="TextBox 2"/>
          <p:cNvSpPr txBox="1"/>
          <p:nvPr/>
        </p:nvSpPr>
        <p:spPr>
          <a:xfrm>
            <a:off x="4038600" y="762000"/>
            <a:ext cx="4001386" cy="584775"/>
          </a:xfrm>
          <a:prstGeom prst="rect">
            <a:avLst/>
          </a:prstGeom>
          <a:noFill/>
        </p:spPr>
        <p:txBody>
          <a:bodyPr wrap="square" rtlCol="0">
            <a:spAutoFit/>
          </a:bodyPr>
          <a:lstStyle/>
          <a:p>
            <a:pPr marL="0" marR="0" lvl="0" indent="0" algn="l" defTabSz="914400" rtl="0" eaLnBrk="1" fontAlgn="base" latinLnBrk="0" hangingPunct="1">
              <a:lnSpc>
                <a:spcPct val="100000"/>
              </a:lnSpc>
              <a:spcBef>
                <a:spcPct val="20000"/>
              </a:spcBef>
              <a:spcAft>
                <a:spcPct val="0"/>
              </a:spcAft>
              <a:buClr>
                <a:srgbClr val="66CCFF"/>
              </a:buClr>
              <a:buSzPct val="65000"/>
              <a:buFont typeface="Wingdings" pitchFamily="2" charset="2"/>
              <a:buNone/>
              <a:tabLst/>
              <a:defRPr/>
            </a:pPr>
            <a:r>
              <a:rPr kumimoji="0" lang="en-US" sz="3200" b="0" i="0" u="none" strike="noStrike" kern="1200" cap="none" spc="0" normalizeH="0" baseline="0" noProof="0" dirty="0">
                <a:ln>
                  <a:noFill/>
                </a:ln>
                <a:solidFill>
                  <a:srgbClr val="FFFFFF"/>
                </a:solidFill>
                <a:effectLst>
                  <a:outerShdw blurRad="38100" dist="38100" dir="2700000" algn="tl">
                    <a:srgbClr val="000000">
                      <a:alpha val="43137"/>
                    </a:srgbClr>
                  </a:outerShdw>
                </a:effectLst>
                <a:uLnTx/>
                <a:uFillTx/>
                <a:latin typeface="Tahoma" pitchFamily="34" charset="0"/>
                <a:ea typeface="+mn-ea"/>
                <a:cs typeface="+mn-cs"/>
              </a:rPr>
              <a:t>     T                 </a:t>
            </a:r>
            <a:r>
              <a:rPr kumimoji="0" lang="en-US" sz="3200" b="0" i="0" u="none" strike="noStrike" kern="1200" cap="none" spc="0" normalizeH="0" baseline="0" noProof="0" dirty="0" err="1">
                <a:ln>
                  <a:noFill/>
                </a:ln>
                <a:solidFill>
                  <a:srgbClr val="FFFFFF"/>
                </a:solidFill>
                <a:effectLst>
                  <a:outerShdw blurRad="38100" dist="38100" dir="2700000" algn="tl">
                    <a:srgbClr val="000000">
                      <a:alpha val="43137"/>
                    </a:srgbClr>
                  </a:outerShdw>
                </a:effectLst>
                <a:uLnTx/>
                <a:uFillTx/>
                <a:latin typeface="Tahoma" pitchFamily="34" charset="0"/>
                <a:ea typeface="+mn-ea"/>
                <a:cs typeface="+mn-cs"/>
              </a:rPr>
              <a:t>t</a:t>
            </a:r>
            <a:endParaRPr kumimoji="0" lang="en-US" sz="3200" b="0" i="0" u="none" strike="noStrike" kern="1200" cap="none" spc="0" normalizeH="0" baseline="0" noProof="0" dirty="0">
              <a:ln>
                <a:noFill/>
              </a:ln>
              <a:solidFill>
                <a:srgbClr val="FFFFFF"/>
              </a:solidFill>
              <a:effectLst>
                <a:outerShdw blurRad="38100" dist="38100" dir="2700000" algn="tl">
                  <a:srgbClr val="000000">
                    <a:alpha val="43137"/>
                  </a:srgbClr>
                </a:outerShdw>
              </a:effectLst>
              <a:uLnTx/>
              <a:uFillTx/>
              <a:latin typeface="Tahoma" pitchFamily="34" charset="0"/>
              <a:ea typeface="+mn-ea"/>
              <a:cs typeface="+mn-cs"/>
            </a:endParaRPr>
          </a:p>
        </p:txBody>
      </p:sp>
      <p:sp>
        <p:nvSpPr>
          <p:cNvPr id="4" name="TextBox 3"/>
          <p:cNvSpPr txBox="1"/>
          <p:nvPr/>
        </p:nvSpPr>
        <p:spPr>
          <a:xfrm>
            <a:off x="3056860" y="1295399"/>
            <a:ext cx="609600" cy="2948499"/>
          </a:xfrm>
          <a:prstGeom prst="rect">
            <a:avLst/>
          </a:prstGeom>
          <a:noFill/>
        </p:spPr>
        <p:txBody>
          <a:bodyPr wrap="square" rtlCol="0">
            <a:spAutoFit/>
          </a:bodyPr>
          <a:lstStyle/>
          <a:p>
            <a:pPr marL="0" marR="0" lvl="0" indent="0" algn="l" defTabSz="914400" rtl="0" eaLnBrk="1" fontAlgn="base" latinLnBrk="0" hangingPunct="1">
              <a:lnSpc>
                <a:spcPct val="100000"/>
              </a:lnSpc>
              <a:spcBef>
                <a:spcPct val="20000"/>
              </a:spcBef>
              <a:spcAft>
                <a:spcPct val="0"/>
              </a:spcAft>
              <a:buClr>
                <a:srgbClr val="66CCFF"/>
              </a:buClr>
              <a:buSzPct val="65000"/>
              <a:buFont typeface="Wingdings" pitchFamily="2" charset="2"/>
              <a:buNone/>
              <a:tabLst/>
              <a:defRPr/>
            </a:pPr>
            <a:r>
              <a:rPr kumimoji="0" lang="en-US" sz="3200" b="0" i="0" u="none" strike="noStrike" kern="1200" cap="none" spc="0" normalizeH="0" baseline="0" noProof="0" dirty="0">
                <a:ln>
                  <a:noFill/>
                </a:ln>
                <a:solidFill>
                  <a:srgbClr val="FFFFFF"/>
                </a:solidFill>
                <a:effectLst>
                  <a:outerShdw blurRad="38100" dist="38100" dir="2700000" algn="tl">
                    <a:srgbClr val="000000">
                      <a:alpha val="43137"/>
                    </a:srgbClr>
                  </a:outerShdw>
                </a:effectLst>
                <a:uLnTx/>
                <a:uFillTx/>
                <a:latin typeface="Tahoma" pitchFamily="34" charset="0"/>
                <a:ea typeface="+mn-ea"/>
                <a:cs typeface="+mn-cs"/>
              </a:rPr>
              <a:t> </a:t>
            </a:r>
          </a:p>
          <a:p>
            <a:pPr marL="0" marR="0" lvl="0" indent="0" algn="l" defTabSz="914400" rtl="0" eaLnBrk="1" fontAlgn="base" latinLnBrk="0" hangingPunct="1">
              <a:lnSpc>
                <a:spcPct val="100000"/>
              </a:lnSpc>
              <a:spcBef>
                <a:spcPct val="20000"/>
              </a:spcBef>
              <a:spcAft>
                <a:spcPct val="0"/>
              </a:spcAft>
              <a:buClr>
                <a:srgbClr val="66CCFF"/>
              </a:buClr>
              <a:buSzPct val="65000"/>
              <a:buFont typeface="Wingdings" pitchFamily="2" charset="2"/>
              <a:buNone/>
              <a:tabLst/>
              <a:defRPr/>
            </a:pPr>
            <a:r>
              <a:rPr kumimoji="0" lang="en-US" sz="3200" b="0" i="0" u="none" strike="noStrike" kern="1200" cap="none" spc="0" normalizeH="0" baseline="0" noProof="0" dirty="0">
                <a:ln>
                  <a:noFill/>
                </a:ln>
                <a:solidFill>
                  <a:srgbClr val="FFFFFF"/>
                </a:solidFill>
                <a:effectLst>
                  <a:outerShdw blurRad="38100" dist="38100" dir="2700000" algn="tl">
                    <a:srgbClr val="000000">
                      <a:alpha val="43137"/>
                    </a:srgbClr>
                  </a:outerShdw>
                </a:effectLst>
                <a:uLnTx/>
                <a:uFillTx/>
                <a:latin typeface="Tahoma" pitchFamily="34" charset="0"/>
                <a:ea typeface="+mn-ea"/>
                <a:cs typeface="+mn-cs"/>
              </a:rPr>
              <a:t>T</a:t>
            </a:r>
          </a:p>
          <a:p>
            <a:pPr marL="0" marR="0" lvl="0" indent="0" algn="l" defTabSz="914400" rtl="0" eaLnBrk="1" fontAlgn="base" latinLnBrk="0" hangingPunct="1">
              <a:lnSpc>
                <a:spcPct val="100000"/>
              </a:lnSpc>
              <a:spcBef>
                <a:spcPct val="20000"/>
              </a:spcBef>
              <a:spcAft>
                <a:spcPct val="0"/>
              </a:spcAft>
              <a:buClr>
                <a:srgbClr val="66CCFF"/>
              </a:buClr>
              <a:buSzPct val="65000"/>
              <a:buFont typeface="Wingdings" pitchFamily="2" charset="2"/>
              <a:buNone/>
              <a:tabLst/>
              <a:defRPr/>
            </a:pPr>
            <a:endParaRPr kumimoji="0" lang="en-US" sz="3200" b="0" i="0" u="none" strike="noStrike" kern="1200" cap="none" spc="0" normalizeH="0" baseline="0" noProof="0" dirty="0">
              <a:ln>
                <a:noFill/>
              </a:ln>
              <a:solidFill>
                <a:srgbClr val="FFFFFF"/>
              </a:solidFill>
              <a:effectLst>
                <a:outerShdw blurRad="38100" dist="38100" dir="2700000" algn="tl">
                  <a:srgbClr val="000000">
                    <a:alpha val="43137"/>
                  </a:srgbClr>
                </a:outerShdw>
              </a:effectLst>
              <a:uLnTx/>
              <a:uFillTx/>
              <a:latin typeface="Tahoma" pitchFamily="34" charset="0"/>
              <a:ea typeface="+mn-ea"/>
              <a:cs typeface="+mn-cs"/>
            </a:endParaRPr>
          </a:p>
          <a:p>
            <a:pPr marL="0" marR="0" lvl="0" indent="0" algn="l" defTabSz="914400" rtl="0" eaLnBrk="1" fontAlgn="base" latinLnBrk="0" hangingPunct="1">
              <a:lnSpc>
                <a:spcPct val="100000"/>
              </a:lnSpc>
              <a:spcBef>
                <a:spcPct val="20000"/>
              </a:spcBef>
              <a:spcAft>
                <a:spcPct val="0"/>
              </a:spcAft>
              <a:buClr>
                <a:srgbClr val="66CCFF"/>
              </a:buClr>
              <a:buSzPct val="65000"/>
              <a:buFont typeface="Wingdings" pitchFamily="2" charset="2"/>
              <a:buNone/>
              <a:tabLst/>
              <a:defRPr/>
            </a:pPr>
            <a:endParaRPr kumimoji="0" lang="en-US" sz="3200" b="0" i="0" u="none" strike="noStrike" kern="1200" cap="none" spc="0" normalizeH="0" baseline="0" noProof="0" dirty="0">
              <a:ln>
                <a:noFill/>
              </a:ln>
              <a:solidFill>
                <a:srgbClr val="FFFFFF"/>
              </a:solidFill>
              <a:effectLst>
                <a:outerShdw blurRad="38100" dist="38100" dir="2700000" algn="tl">
                  <a:srgbClr val="000000">
                    <a:alpha val="43137"/>
                  </a:srgbClr>
                </a:outerShdw>
              </a:effectLst>
              <a:uLnTx/>
              <a:uFillTx/>
              <a:latin typeface="Tahoma" pitchFamily="34" charset="0"/>
              <a:ea typeface="+mn-ea"/>
              <a:cs typeface="+mn-cs"/>
            </a:endParaRPr>
          </a:p>
          <a:p>
            <a:pPr marL="0" marR="0" lvl="0" indent="0" algn="l" defTabSz="914400" rtl="0" eaLnBrk="1" fontAlgn="base" latinLnBrk="0" hangingPunct="1">
              <a:lnSpc>
                <a:spcPct val="100000"/>
              </a:lnSpc>
              <a:spcBef>
                <a:spcPct val="20000"/>
              </a:spcBef>
              <a:spcAft>
                <a:spcPct val="0"/>
              </a:spcAft>
              <a:buClr>
                <a:srgbClr val="66CCFF"/>
              </a:buClr>
              <a:buSzPct val="65000"/>
              <a:buFont typeface="Wingdings" pitchFamily="2" charset="2"/>
              <a:buNone/>
              <a:tabLst/>
              <a:defRPr/>
            </a:pPr>
            <a:r>
              <a:rPr kumimoji="0" lang="en-US" sz="3200" b="0" i="0" u="none" strike="noStrike" kern="1200" cap="none" spc="0" normalizeH="0" baseline="0" noProof="0" dirty="0">
                <a:ln>
                  <a:noFill/>
                </a:ln>
                <a:solidFill>
                  <a:srgbClr val="FFFFFF"/>
                </a:solidFill>
                <a:effectLst>
                  <a:outerShdw blurRad="38100" dist="38100" dir="2700000" algn="tl">
                    <a:srgbClr val="000000">
                      <a:alpha val="43137"/>
                    </a:srgbClr>
                  </a:outerShdw>
                </a:effectLst>
                <a:uLnTx/>
                <a:uFillTx/>
                <a:latin typeface="Tahoma" pitchFamily="34" charset="0"/>
                <a:ea typeface="+mn-ea"/>
                <a:cs typeface="+mn-cs"/>
              </a:rPr>
              <a:t>t</a:t>
            </a:r>
          </a:p>
        </p:txBody>
      </p:sp>
      <p:sp>
        <p:nvSpPr>
          <p:cNvPr id="5" name="Rectangle 4"/>
          <p:cNvSpPr/>
          <p:nvPr/>
        </p:nvSpPr>
        <p:spPr>
          <a:xfrm>
            <a:off x="4338181" y="1447800"/>
            <a:ext cx="1034259" cy="923330"/>
          </a:xfrm>
          <a:prstGeom prst="rect">
            <a:avLst/>
          </a:prstGeom>
          <a:noFill/>
        </p:spPr>
        <p:txBody>
          <a:bodyPr wrap="none" lIns="91440" tIns="45720" rIns="91440" bIns="45720">
            <a:spAutoFit/>
            <a:scene3d>
              <a:camera prst="orthographicFront"/>
              <a:lightRig rig="balanced" dir="t">
                <a:rot lat="0" lon="0" rev="2100000"/>
              </a:lightRig>
            </a:scene3d>
            <a:sp3d extrusionH="57150" prstMaterial="metal">
              <a:bevelT w="38100" h="25400"/>
              <a:contourClr>
                <a:schemeClr val="bg2"/>
              </a:contourClr>
            </a:sp3d>
          </a:bodyPr>
          <a:lstStyle/>
          <a:p>
            <a:pPr marL="0" marR="0" lvl="0" indent="0" algn="ctr" defTabSz="914400" rtl="0" eaLnBrk="1" fontAlgn="base" latinLnBrk="0" hangingPunct="1">
              <a:lnSpc>
                <a:spcPct val="100000"/>
              </a:lnSpc>
              <a:spcBef>
                <a:spcPct val="20000"/>
              </a:spcBef>
              <a:spcAft>
                <a:spcPct val="0"/>
              </a:spcAft>
              <a:buClr>
                <a:srgbClr val="66CCFF"/>
              </a:buClr>
              <a:buSzPct val="65000"/>
              <a:buFont typeface="Wingdings" pitchFamily="2" charset="2"/>
              <a:buNone/>
              <a:tabLst/>
              <a:defRPr/>
            </a:pPr>
            <a:r>
              <a:rPr kumimoji="0" lang="en-US" sz="5400" b="1" i="0" u="none" strike="noStrike" kern="1200" cap="none" spc="0" normalizeH="0" baseline="0" noProof="0" dirty="0">
                <a:ln w="50800"/>
                <a:solidFill>
                  <a:srgbClr val="000000">
                    <a:shade val="50000"/>
                  </a:srgbClr>
                </a:solidFill>
                <a:effectLst/>
                <a:uLnTx/>
                <a:uFillTx/>
                <a:latin typeface="Tahoma" pitchFamily="34" charset="0"/>
                <a:ea typeface="+mn-ea"/>
                <a:cs typeface="+mn-cs"/>
              </a:rPr>
              <a:t>TT</a:t>
            </a:r>
          </a:p>
        </p:txBody>
      </p:sp>
      <p:sp>
        <p:nvSpPr>
          <p:cNvPr id="6" name="Rectangle 5"/>
          <p:cNvSpPr/>
          <p:nvPr/>
        </p:nvSpPr>
        <p:spPr>
          <a:xfrm>
            <a:off x="4571999" y="3048000"/>
            <a:ext cx="898003" cy="923330"/>
          </a:xfrm>
          <a:prstGeom prst="rect">
            <a:avLst/>
          </a:prstGeom>
          <a:noFill/>
        </p:spPr>
        <p:txBody>
          <a:bodyPr wrap="none" lIns="91440" tIns="45720" rIns="91440" bIns="45720">
            <a:spAutoFit/>
            <a:scene3d>
              <a:camera prst="orthographicFront"/>
              <a:lightRig rig="balanced" dir="t">
                <a:rot lat="0" lon="0" rev="2100000"/>
              </a:lightRig>
            </a:scene3d>
            <a:sp3d extrusionH="57150" prstMaterial="metal">
              <a:bevelT w="38100" h="25400"/>
              <a:contourClr>
                <a:schemeClr val="bg2"/>
              </a:contourClr>
            </a:sp3d>
          </a:bodyPr>
          <a:lstStyle/>
          <a:p>
            <a:pPr marL="0" marR="0" lvl="0" indent="0" algn="ctr" defTabSz="914400" rtl="0" eaLnBrk="1" fontAlgn="base" latinLnBrk="0" hangingPunct="1">
              <a:lnSpc>
                <a:spcPct val="100000"/>
              </a:lnSpc>
              <a:spcBef>
                <a:spcPct val="20000"/>
              </a:spcBef>
              <a:spcAft>
                <a:spcPct val="0"/>
              </a:spcAft>
              <a:buClr>
                <a:srgbClr val="66CCFF"/>
              </a:buClr>
              <a:buSzPct val="65000"/>
              <a:buFont typeface="Wingdings" pitchFamily="2" charset="2"/>
              <a:buNone/>
              <a:tabLst/>
              <a:defRPr/>
            </a:pPr>
            <a:r>
              <a:rPr kumimoji="0" lang="en-US" sz="5400" b="1" i="0" u="none" strike="noStrike" kern="1200" cap="none" spc="0" normalizeH="0" baseline="0" noProof="0" dirty="0" err="1">
                <a:ln w="50800"/>
                <a:solidFill>
                  <a:srgbClr val="000000">
                    <a:shade val="50000"/>
                  </a:srgbClr>
                </a:solidFill>
                <a:effectLst/>
                <a:uLnTx/>
                <a:uFillTx/>
                <a:latin typeface="Tahoma" pitchFamily="34" charset="0"/>
                <a:ea typeface="+mn-ea"/>
                <a:cs typeface="+mn-cs"/>
              </a:rPr>
              <a:t>Tt</a:t>
            </a:r>
            <a:endParaRPr kumimoji="0" lang="en-US" sz="5400" b="1" i="0" u="none" strike="noStrike" kern="1200" cap="none" spc="0" normalizeH="0" baseline="0" noProof="0" dirty="0">
              <a:ln w="50800"/>
              <a:solidFill>
                <a:srgbClr val="000000">
                  <a:shade val="50000"/>
                </a:srgbClr>
              </a:solidFill>
              <a:effectLst/>
              <a:uLnTx/>
              <a:uFillTx/>
              <a:latin typeface="Tahoma" pitchFamily="34" charset="0"/>
              <a:ea typeface="+mn-ea"/>
              <a:cs typeface="+mn-cs"/>
            </a:endParaRPr>
          </a:p>
        </p:txBody>
      </p:sp>
      <p:sp>
        <p:nvSpPr>
          <p:cNvPr id="8" name="Rectangle 7"/>
          <p:cNvSpPr/>
          <p:nvPr/>
        </p:nvSpPr>
        <p:spPr>
          <a:xfrm>
            <a:off x="6705600" y="1448651"/>
            <a:ext cx="898003" cy="923330"/>
          </a:xfrm>
          <a:prstGeom prst="rect">
            <a:avLst/>
          </a:prstGeom>
          <a:noFill/>
        </p:spPr>
        <p:txBody>
          <a:bodyPr wrap="none" lIns="91440" tIns="45720" rIns="91440" bIns="45720">
            <a:spAutoFit/>
            <a:scene3d>
              <a:camera prst="orthographicFront"/>
              <a:lightRig rig="balanced" dir="t">
                <a:rot lat="0" lon="0" rev="2100000"/>
              </a:lightRig>
            </a:scene3d>
            <a:sp3d extrusionH="57150" prstMaterial="metal">
              <a:bevelT w="38100" h="25400"/>
              <a:contourClr>
                <a:schemeClr val="bg2"/>
              </a:contourClr>
            </a:sp3d>
          </a:bodyPr>
          <a:lstStyle/>
          <a:p>
            <a:pPr marL="0" marR="0" lvl="0" indent="0" algn="ctr" defTabSz="914400" rtl="0" eaLnBrk="1" fontAlgn="base" latinLnBrk="0" hangingPunct="1">
              <a:lnSpc>
                <a:spcPct val="100000"/>
              </a:lnSpc>
              <a:spcBef>
                <a:spcPct val="20000"/>
              </a:spcBef>
              <a:spcAft>
                <a:spcPct val="0"/>
              </a:spcAft>
              <a:buClr>
                <a:srgbClr val="66CCFF"/>
              </a:buClr>
              <a:buSzPct val="65000"/>
              <a:buFont typeface="Wingdings" pitchFamily="2" charset="2"/>
              <a:buNone/>
              <a:tabLst/>
              <a:defRPr/>
            </a:pPr>
            <a:r>
              <a:rPr kumimoji="0" lang="en-US" sz="5400" b="1" i="0" u="none" strike="noStrike" kern="1200" cap="none" spc="0" normalizeH="0" baseline="0" noProof="0" dirty="0" err="1">
                <a:ln w="50800"/>
                <a:solidFill>
                  <a:srgbClr val="000000">
                    <a:shade val="50000"/>
                  </a:srgbClr>
                </a:solidFill>
                <a:effectLst/>
                <a:uLnTx/>
                <a:uFillTx/>
                <a:latin typeface="Tahoma" pitchFamily="34" charset="0"/>
                <a:ea typeface="+mn-ea"/>
                <a:cs typeface="+mn-cs"/>
              </a:rPr>
              <a:t>Tt</a:t>
            </a:r>
            <a:endParaRPr kumimoji="0" lang="en-US" sz="5400" b="1" i="0" u="none" strike="noStrike" kern="1200" cap="none" spc="0" normalizeH="0" baseline="0" noProof="0" dirty="0">
              <a:ln w="50800"/>
              <a:solidFill>
                <a:srgbClr val="000000">
                  <a:shade val="50000"/>
                </a:srgbClr>
              </a:solidFill>
              <a:effectLst/>
              <a:uLnTx/>
              <a:uFillTx/>
              <a:latin typeface="Tahoma" pitchFamily="34" charset="0"/>
              <a:ea typeface="+mn-ea"/>
              <a:cs typeface="+mn-cs"/>
            </a:endParaRPr>
          </a:p>
        </p:txBody>
      </p:sp>
      <p:sp>
        <p:nvSpPr>
          <p:cNvPr id="9" name="Rectangle 8"/>
          <p:cNvSpPr/>
          <p:nvPr/>
        </p:nvSpPr>
        <p:spPr>
          <a:xfrm>
            <a:off x="6841855" y="3045307"/>
            <a:ext cx="761748" cy="923330"/>
          </a:xfrm>
          <a:prstGeom prst="rect">
            <a:avLst/>
          </a:prstGeom>
          <a:noFill/>
        </p:spPr>
        <p:txBody>
          <a:bodyPr wrap="none" lIns="91440" tIns="45720" rIns="91440" bIns="45720">
            <a:spAutoFit/>
            <a:scene3d>
              <a:camera prst="orthographicFront"/>
              <a:lightRig rig="balanced" dir="t">
                <a:rot lat="0" lon="0" rev="2100000"/>
              </a:lightRig>
            </a:scene3d>
            <a:sp3d extrusionH="57150" prstMaterial="metal">
              <a:bevelT w="38100" h="25400"/>
              <a:contourClr>
                <a:schemeClr val="bg2"/>
              </a:contourClr>
            </a:sp3d>
          </a:bodyPr>
          <a:lstStyle/>
          <a:p>
            <a:pPr marL="0" marR="0" lvl="0" indent="0" algn="ctr" defTabSz="914400" rtl="0" eaLnBrk="1" fontAlgn="base" latinLnBrk="0" hangingPunct="1">
              <a:lnSpc>
                <a:spcPct val="100000"/>
              </a:lnSpc>
              <a:spcBef>
                <a:spcPct val="20000"/>
              </a:spcBef>
              <a:spcAft>
                <a:spcPct val="0"/>
              </a:spcAft>
              <a:buClr>
                <a:srgbClr val="66CCFF"/>
              </a:buClr>
              <a:buSzPct val="65000"/>
              <a:buFont typeface="Wingdings" pitchFamily="2" charset="2"/>
              <a:buNone/>
              <a:tabLst/>
              <a:defRPr/>
            </a:pPr>
            <a:r>
              <a:rPr kumimoji="0" lang="en-US" sz="5400" b="1" i="0" u="none" strike="noStrike" kern="1200" cap="none" spc="0" normalizeH="0" baseline="0" noProof="0" dirty="0" err="1">
                <a:ln w="50800"/>
                <a:solidFill>
                  <a:srgbClr val="000000">
                    <a:shade val="50000"/>
                  </a:srgbClr>
                </a:solidFill>
                <a:effectLst/>
                <a:uLnTx/>
                <a:uFillTx/>
                <a:latin typeface="Tahoma" pitchFamily="34" charset="0"/>
                <a:ea typeface="+mn-ea"/>
                <a:cs typeface="+mn-cs"/>
              </a:rPr>
              <a:t>tt</a:t>
            </a:r>
            <a:endParaRPr kumimoji="0" lang="en-US" sz="5400" b="1" i="0" u="none" strike="noStrike" kern="1200" cap="none" spc="0" normalizeH="0" baseline="0" noProof="0" dirty="0">
              <a:ln w="50800"/>
              <a:solidFill>
                <a:srgbClr val="000000">
                  <a:shade val="50000"/>
                </a:srgbClr>
              </a:solidFill>
              <a:effectLst/>
              <a:uLnTx/>
              <a:uFillTx/>
              <a:latin typeface="Tahoma" pitchFamily="34" charset="0"/>
              <a:ea typeface="+mn-ea"/>
              <a:cs typeface="+mn-cs"/>
            </a:endParaRPr>
          </a:p>
        </p:txBody>
      </p:sp>
      <p:sp>
        <p:nvSpPr>
          <p:cNvPr id="10" name="Rectangle 9"/>
          <p:cNvSpPr/>
          <p:nvPr/>
        </p:nvSpPr>
        <p:spPr>
          <a:xfrm>
            <a:off x="4445072" y="2246428"/>
            <a:ext cx="837089" cy="523220"/>
          </a:xfrm>
          <a:prstGeom prst="rect">
            <a:avLst/>
          </a:prstGeom>
          <a:noFill/>
        </p:spPr>
        <p:txBody>
          <a:bodyPr wrap="none" lIns="91440" tIns="45720" rIns="91440" bIns="45720">
            <a:spAutoFit/>
            <a:scene3d>
              <a:camera prst="orthographicFront"/>
              <a:lightRig rig="balanced" dir="t">
                <a:rot lat="0" lon="0" rev="2100000"/>
              </a:lightRig>
            </a:scene3d>
            <a:sp3d extrusionH="57150" prstMaterial="metal">
              <a:bevelT w="38100" h="25400"/>
              <a:contourClr>
                <a:schemeClr val="bg2"/>
              </a:contourClr>
            </a:sp3d>
          </a:bodyPr>
          <a:lstStyle/>
          <a:p>
            <a:pPr marL="0" marR="0" lvl="0" indent="0" algn="ctr" defTabSz="914400" rtl="0" eaLnBrk="1" fontAlgn="base" latinLnBrk="0" hangingPunct="1">
              <a:lnSpc>
                <a:spcPct val="100000"/>
              </a:lnSpc>
              <a:spcBef>
                <a:spcPct val="20000"/>
              </a:spcBef>
              <a:spcAft>
                <a:spcPct val="0"/>
              </a:spcAft>
              <a:buClr>
                <a:srgbClr val="66CCFF"/>
              </a:buClr>
              <a:buSzPct val="65000"/>
              <a:buFont typeface="Wingdings" pitchFamily="2" charset="2"/>
              <a:buNone/>
              <a:tabLst/>
              <a:defRPr/>
            </a:pPr>
            <a:r>
              <a:rPr kumimoji="0" lang="en-US" sz="2800" b="1" i="0" u="none" strike="noStrike" kern="1200" cap="none" spc="0" normalizeH="0" baseline="0" noProof="0" dirty="0">
                <a:ln w="50800"/>
                <a:solidFill>
                  <a:srgbClr val="000000">
                    <a:shade val="50000"/>
                  </a:srgbClr>
                </a:solidFill>
                <a:effectLst/>
                <a:uLnTx/>
                <a:uFillTx/>
                <a:latin typeface="Tahoma" pitchFamily="34" charset="0"/>
                <a:ea typeface="+mn-ea"/>
                <a:cs typeface="+mn-cs"/>
              </a:rPr>
              <a:t>Tall</a:t>
            </a:r>
          </a:p>
        </p:txBody>
      </p:sp>
      <p:sp>
        <p:nvSpPr>
          <p:cNvPr id="11" name="Rectangle 10"/>
          <p:cNvSpPr/>
          <p:nvPr/>
        </p:nvSpPr>
        <p:spPr>
          <a:xfrm>
            <a:off x="6675144" y="2246428"/>
            <a:ext cx="928459" cy="584775"/>
          </a:xfrm>
          <a:prstGeom prst="rect">
            <a:avLst/>
          </a:prstGeom>
        </p:spPr>
        <p:txBody>
          <a:bodyPr wrap="none">
            <a:spAutoFit/>
          </a:bodyPr>
          <a:lstStyle/>
          <a:p>
            <a:pPr marL="0" marR="0" lvl="0" indent="0" algn="ctr" defTabSz="914400" rtl="0" eaLnBrk="1" fontAlgn="base" latinLnBrk="0" hangingPunct="1">
              <a:lnSpc>
                <a:spcPct val="100000"/>
              </a:lnSpc>
              <a:spcBef>
                <a:spcPct val="20000"/>
              </a:spcBef>
              <a:spcAft>
                <a:spcPct val="0"/>
              </a:spcAft>
              <a:buClr>
                <a:srgbClr val="66CCFF"/>
              </a:buClr>
              <a:buSzPct val="65000"/>
              <a:buFont typeface="Wingdings" pitchFamily="2" charset="2"/>
              <a:buNone/>
              <a:tabLst/>
              <a:defRPr/>
            </a:pPr>
            <a:r>
              <a:rPr kumimoji="0" lang="en-US" sz="3200" b="1" i="0" u="none" strike="noStrike" kern="1200" cap="none" spc="0" normalizeH="0" baseline="0" noProof="0" dirty="0">
                <a:ln w="50800"/>
                <a:solidFill>
                  <a:srgbClr val="000000">
                    <a:shade val="50000"/>
                  </a:srgbClr>
                </a:solidFill>
                <a:effectLst/>
                <a:uLnTx/>
                <a:uFillTx/>
                <a:latin typeface="Tahoma" pitchFamily="34" charset="0"/>
                <a:ea typeface="+mn-ea"/>
                <a:cs typeface="+mn-cs"/>
              </a:rPr>
              <a:t>Tall</a:t>
            </a:r>
          </a:p>
        </p:txBody>
      </p:sp>
      <p:sp>
        <p:nvSpPr>
          <p:cNvPr id="12" name="Rectangle 11"/>
          <p:cNvSpPr/>
          <p:nvPr/>
        </p:nvSpPr>
        <p:spPr>
          <a:xfrm>
            <a:off x="4536226" y="3810000"/>
            <a:ext cx="928459" cy="584775"/>
          </a:xfrm>
          <a:prstGeom prst="rect">
            <a:avLst/>
          </a:prstGeom>
        </p:spPr>
        <p:txBody>
          <a:bodyPr wrap="none">
            <a:spAutoFit/>
          </a:bodyPr>
          <a:lstStyle/>
          <a:p>
            <a:pPr marL="0" marR="0" lvl="0" indent="0" algn="ctr" defTabSz="914400" rtl="0" eaLnBrk="1" fontAlgn="base" latinLnBrk="0" hangingPunct="1">
              <a:lnSpc>
                <a:spcPct val="100000"/>
              </a:lnSpc>
              <a:spcBef>
                <a:spcPct val="20000"/>
              </a:spcBef>
              <a:spcAft>
                <a:spcPct val="0"/>
              </a:spcAft>
              <a:buClr>
                <a:srgbClr val="66CCFF"/>
              </a:buClr>
              <a:buSzPct val="65000"/>
              <a:buFont typeface="Wingdings" pitchFamily="2" charset="2"/>
              <a:buNone/>
              <a:tabLst/>
              <a:defRPr/>
            </a:pPr>
            <a:r>
              <a:rPr kumimoji="0" lang="en-US" sz="3200" b="1" i="0" u="none" strike="noStrike" kern="1200" cap="none" spc="0" normalizeH="0" baseline="0" noProof="0" dirty="0">
                <a:ln w="50800"/>
                <a:solidFill>
                  <a:srgbClr val="000000">
                    <a:shade val="50000"/>
                  </a:srgbClr>
                </a:solidFill>
                <a:effectLst/>
                <a:uLnTx/>
                <a:uFillTx/>
                <a:latin typeface="Tahoma" pitchFamily="34" charset="0"/>
                <a:ea typeface="+mn-ea"/>
                <a:cs typeface="+mn-cs"/>
              </a:rPr>
              <a:t>Tall</a:t>
            </a:r>
          </a:p>
        </p:txBody>
      </p:sp>
      <p:sp>
        <p:nvSpPr>
          <p:cNvPr id="13" name="Rectangle 12"/>
          <p:cNvSpPr/>
          <p:nvPr/>
        </p:nvSpPr>
        <p:spPr>
          <a:xfrm>
            <a:off x="6616429" y="3809998"/>
            <a:ext cx="1308371" cy="584775"/>
          </a:xfrm>
          <a:prstGeom prst="rect">
            <a:avLst/>
          </a:prstGeom>
        </p:spPr>
        <p:txBody>
          <a:bodyPr wrap="none">
            <a:spAutoFit/>
          </a:bodyPr>
          <a:lstStyle/>
          <a:p>
            <a:pPr marL="0" marR="0" lvl="0" indent="0" algn="ctr" defTabSz="914400" rtl="0" eaLnBrk="1" fontAlgn="base" latinLnBrk="0" hangingPunct="1">
              <a:lnSpc>
                <a:spcPct val="100000"/>
              </a:lnSpc>
              <a:spcBef>
                <a:spcPct val="20000"/>
              </a:spcBef>
              <a:spcAft>
                <a:spcPct val="0"/>
              </a:spcAft>
              <a:buClr>
                <a:srgbClr val="66CCFF"/>
              </a:buClr>
              <a:buSzPct val="65000"/>
              <a:buFont typeface="Wingdings" pitchFamily="2" charset="2"/>
              <a:buNone/>
              <a:tabLst/>
              <a:defRPr/>
            </a:pPr>
            <a:r>
              <a:rPr kumimoji="0" lang="en-US" sz="3200" b="1" i="0" u="none" strike="noStrike" kern="1200" cap="none" spc="0" normalizeH="0" baseline="0" noProof="0" dirty="0">
                <a:ln w="50800"/>
                <a:solidFill>
                  <a:srgbClr val="000000">
                    <a:shade val="50000"/>
                  </a:srgbClr>
                </a:solidFill>
                <a:effectLst/>
                <a:uLnTx/>
                <a:uFillTx/>
                <a:latin typeface="Tahoma" pitchFamily="34" charset="0"/>
                <a:ea typeface="+mn-ea"/>
                <a:cs typeface="+mn-cs"/>
              </a:rPr>
              <a:t>Short</a:t>
            </a:r>
          </a:p>
        </p:txBody>
      </p:sp>
      <p:sp>
        <p:nvSpPr>
          <p:cNvPr id="14" name="Rectangle 13"/>
          <p:cNvSpPr/>
          <p:nvPr/>
        </p:nvSpPr>
        <p:spPr>
          <a:xfrm>
            <a:off x="3341058" y="5706070"/>
            <a:ext cx="625492" cy="923330"/>
          </a:xfrm>
          <a:prstGeom prst="rect">
            <a:avLst/>
          </a:prstGeom>
          <a:noFill/>
        </p:spPr>
        <p:txBody>
          <a:bodyPr wrap="none" lIns="91440" tIns="45720" rIns="91440" bIns="45720">
            <a:spAutoFit/>
          </a:bodyPr>
          <a:lstStyle/>
          <a:p>
            <a:pPr marL="0" marR="0" lvl="0" indent="0" algn="ctr" defTabSz="914400" rtl="0" eaLnBrk="1" fontAlgn="base" latinLnBrk="0" hangingPunct="1">
              <a:lnSpc>
                <a:spcPct val="100000"/>
              </a:lnSpc>
              <a:spcBef>
                <a:spcPct val="20000"/>
              </a:spcBef>
              <a:spcAft>
                <a:spcPct val="0"/>
              </a:spcAft>
              <a:buClr>
                <a:srgbClr val="66CCFF"/>
              </a:buClr>
              <a:buSzPct val="65000"/>
              <a:buFont typeface="Wingdings" pitchFamily="2" charset="2"/>
              <a:buNone/>
              <a:tabLst/>
              <a:defRPr/>
            </a:pPr>
            <a:r>
              <a:rPr kumimoji="0" lang="en-US" sz="5400" b="1" i="0" u="none" strike="noStrike" kern="1200" cap="none" spc="0" normalizeH="0" baseline="0" noProof="0" dirty="0">
                <a:ln w="17780" cmpd="sng">
                  <a:solidFill>
                    <a:srgbClr val="003399">
                      <a:tint val="3000"/>
                    </a:srgbClr>
                  </a:solidFill>
                  <a:prstDash val="solid"/>
                  <a:miter lim="800000"/>
                </a:ln>
                <a:gradFill>
                  <a:gsLst>
                    <a:gs pos="10000">
                      <a:srgbClr val="003399">
                        <a:tint val="63000"/>
                        <a:sat val="105000"/>
                      </a:srgbClr>
                    </a:gs>
                    <a:gs pos="90000">
                      <a:srgbClr val="003399">
                        <a:shade val="50000"/>
                        <a:satMod val="100000"/>
                      </a:srgbClr>
                    </a:gs>
                  </a:gsLst>
                  <a:lin ang="5400000"/>
                </a:gradFill>
                <a:effectLst>
                  <a:outerShdw blurRad="55000" dist="50800" dir="5400000" algn="tl">
                    <a:srgbClr val="000000">
                      <a:alpha val="33000"/>
                    </a:srgbClr>
                  </a:outerShdw>
                </a:effectLst>
                <a:uLnTx/>
                <a:uFillTx/>
                <a:latin typeface="Tahoma" pitchFamily="34" charset="0"/>
                <a:ea typeface="+mn-ea"/>
                <a:cs typeface="+mn-cs"/>
              </a:rPr>
              <a:t>3</a:t>
            </a:r>
          </a:p>
        </p:txBody>
      </p:sp>
      <p:sp>
        <p:nvSpPr>
          <p:cNvPr id="15" name="Rectangle 14"/>
          <p:cNvSpPr/>
          <p:nvPr/>
        </p:nvSpPr>
        <p:spPr>
          <a:xfrm>
            <a:off x="4354695" y="5706070"/>
            <a:ext cx="631904" cy="923330"/>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marL="0" marR="0" lvl="0" indent="0" algn="ctr" defTabSz="914400" rtl="0" eaLnBrk="1" fontAlgn="base" latinLnBrk="0" hangingPunct="1">
              <a:lnSpc>
                <a:spcPct val="100000"/>
              </a:lnSpc>
              <a:spcBef>
                <a:spcPct val="20000"/>
              </a:spcBef>
              <a:spcAft>
                <a:spcPct val="0"/>
              </a:spcAft>
              <a:buClr>
                <a:srgbClr val="66CCFF"/>
              </a:buClr>
              <a:buSzPct val="65000"/>
              <a:buFont typeface="Wingdings" pitchFamily="2" charset="2"/>
              <a:buNone/>
              <a:tabLst/>
              <a:defRPr/>
            </a:pPr>
            <a:r>
              <a:rPr kumimoji="0" lang="en-US" sz="5400" b="1" i="0" u="none" strike="noStrike" kern="1200" cap="none" spc="50" normalizeH="0" baseline="0" noProof="0" dirty="0">
                <a:ln w="11430"/>
                <a:gradFill>
                  <a:gsLst>
                    <a:gs pos="25000">
                      <a:srgbClr val="468A4B">
                        <a:satMod val="155000"/>
                      </a:srgbClr>
                    </a:gs>
                    <a:gs pos="100000">
                      <a:srgbClr val="468A4B">
                        <a:shade val="45000"/>
                        <a:satMod val="165000"/>
                      </a:srgbClr>
                    </a:gs>
                  </a:gsLst>
                  <a:lin ang="5400000"/>
                </a:gradFill>
                <a:effectLst>
                  <a:outerShdw blurRad="76200" dist="50800" dir="5400000" algn="tl" rotWithShape="0">
                    <a:srgbClr val="000000">
                      <a:alpha val="65000"/>
                    </a:srgbClr>
                  </a:outerShdw>
                </a:effectLst>
                <a:uLnTx/>
                <a:uFillTx/>
                <a:latin typeface="Tahoma" pitchFamily="34" charset="0"/>
                <a:ea typeface="+mn-ea"/>
                <a:cs typeface="+mn-cs"/>
              </a:rPr>
              <a:t>1</a:t>
            </a:r>
          </a:p>
        </p:txBody>
      </p:sp>
      <p:sp>
        <p:nvSpPr>
          <p:cNvPr id="16" name="Rectangle 15"/>
          <p:cNvSpPr/>
          <p:nvPr/>
        </p:nvSpPr>
        <p:spPr bwMode="auto">
          <a:xfrm>
            <a:off x="3793602" y="1341309"/>
            <a:ext cx="2229293" cy="1548825"/>
          </a:xfrm>
          <a:prstGeom prst="rect">
            <a:avLst/>
          </a:prstGeom>
          <a:solidFill>
            <a:schemeClr val="accent1">
              <a:lumMod val="60000"/>
              <a:lumOff val="40000"/>
              <a:alpha val="61000"/>
            </a:schemeClr>
          </a:solidFill>
          <a:ln w="76200" cap="flat" cmpd="sng" algn="ctr">
            <a:solidFill>
              <a:schemeClr val="accent1">
                <a:lumMod val="60000"/>
                <a:lumOff val="40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342900" marR="0" lvl="0" indent="-342900" algn="l" defTabSz="914400" rtl="0" eaLnBrk="1" fontAlgn="base" latinLnBrk="0" hangingPunct="1">
              <a:lnSpc>
                <a:spcPct val="100000"/>
              </a:lnSpc>
              <a:spcBef>
                <a:spcPct val="20000"/>
              </a:spcBef>
              <a:spcAft>
                <a:spcPct val="0"/>
              </a:spcAft>
              <a:buClr>
                <a:srgbClr val="66CCFF"/>
              </a:buClr>
              <a:buSzPct val="65000"/>
              <a:buFont typeface="Wingdings" pitchFamily="2" charset="2"/>
              <a:buChar char="n"/>
              <a:tabLst/>
              <a:defRPr/>
            </a:pPr>
            <a:endParaRPr kumimoji="0" lang="en-US" sz="9600" b="0" i="0" u="none" strike="noStrike" kern="1200" cap="none" spc="0" normalizeH="0" baseline="0" noProof="0">
              <a:ln>
                <a:noFill/>
              </a:ln>
              <a:solidFill>
                <a:srgbClr val="FFFFFF"/>
              </a:solidFill>
              <a:effectLst>
                <a:outerShdw blurRad="38100" dist="38100" dir="2700000" algn="tl">
                  <a:srgbClr val="000000">
                    <a:alpha val="43137"/>
                  </a:srgbClr>
                </a:outerShdw>
              </a:effectLst>
              <a:uLnTx/>
              <a:uFillTx/>
              <a:latin typeface="Tahoma" pitchFamily="34" charset="0"/>
              <a:ea typeface="+mn-ea"/>
              <a:cs typeface="+mn-cs"/>
            </a:endParaRPr>
          </a:p>
        </p:txBody>
      </p:sp>
      <p:sp>
        <p:nvSpPr>
          <p:cNvPr id="21" name="Rectangle 20"/>
          <p:cNvSpPr/>
          <p:nvPr/>
        </p:nvSpPr>
        <p:spPr bwMode="auto">
          <a:xfrm>
            <a:off x="3809999" y="2845950"/>
            <a:ext cx="2229293" cy="1548825"/>
          </a:xfrm>
          <a:prstGeom prst="rect">
            <a:avLst/>
          </a:prstGeom>
          <a:solidFill>
            <a:schemeClr val="accent1">
              <a:lumMod val="60000"/>
              <a:lumOff val="40000"/>
              <a:alpha val="61000"/>
            </a:schemeClr>
          </a:solidFill>
          <a:ln w="76200" cap="flat" cmpd="sng" algn="ctr">
            <a:solidFill>
              <a:schemeClr val="accent1">
                <a:lumMod val="60000"/>
                <a:lumOff val="40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342900" marR="0" lvl="0" indent="-342900" algn="l" defTabSz="914400" rtl="0" eaLnBrk="1" fontAlgn="base" latinLnBrk="0" hangingPunct="1">
              <a:lnSpc>
                <a:spcPct val="100000"/>
              </a:lnSpc>
              <a:spcBef>
                <a:spcPct val="20000"/>
              </a:spcBef>
              <a:spcAft>
                <a:spcPct val="0"/>
              </a:spcAft>
              <a:buClr>
                <a:srgbClr val="66CCFF"/>
              </a:buClr>
              <a:buSzPct val="65000"/>
              <a:buFont typeface="Wingdings" pitchFamily="2" charset="2"/>
              <a:buChar char="n"/>
              <a:tabLst/>
              <a:defRPr/>
            </a:pPr>
            <a:endParaRPr kumimoji="0" lang="en-US" sz="9600" b="0" i="0" u="none" strike="noStrike" kern="1200" cap="none" spc="0" normalizeH="0" baseline="0" noProof="0">
              <a:ln>
                <a:noFill/>
              </a:ln>
              <a:solidFill>
                <a:srgbClr val="FFFFFF"/>
              </a:solidFill>
              <a:effectLst>
                <a:outerShdw blurRad="38100" dist="38100" dir="2700000" algn="tl">
                  <a:srgbClr val="000000">
                    <a:alpha val="43137"/>
                  </a:srgbClr>
                </a:outerShdw>
              </a:effectLst>
              <a:uLnTx/>
              <a:uFillTx/>
              <a:latin typeface="Tahoma" pitchFamily="34" charset="0"/>
              <a:ea typeface="+mn-ea"/>
              <a:cs typeface="+mn-cs"/>
            </a:endParaRPr>
          </a:p>
        </p:txBody>
      </p:sp>
      <p:sp>
        <p:nvSpPr>
          <p:cNvPr id="22" name="Rectangle 21"/>
          <p:cNvSpPr/>
          <p:nvPr/>
        </p:nvSpPr>
        <p:spPr bwMode="auto">
          <a:xfrm>
            <a:off x="6073400" y="1346775"/>
            <a:ext cx="2384559" cy="1548825"/>
          </a:xfrm>
          <a:prstGeom prst="rect">
            <a:avLst/>
          </a:prstGeom>
          <a:solidFill>
            <a:schemeClr val="accent1">
              <a:lumMod val="60000"/>
              <a:lumOff val="40000"/>
              <a:alpha val="61000"/>
            </a:schemeClr>
          </a:solidFill>
          <a:ln w="76200" cap="flat" cmpd="sng" algn="ctr">
            <a:solidFill>
              <a:schemeClr val="accent1">
                <a:lumMod val="60000"/>
                <a:lumOff val="40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342900" marR="0" lvl="0" indent="-342900" algn="l" defTabSz="914400" rtl="0" eaLnBrk="1" fontAlgn="base" latinLnBrk="0" hangingPunct="1">
              <a:lnSpc>
                <a:spcPct val="100000"/>
              </a:lnSpc>
              <a:spcBef>
                <a:spcPct val="20000"/>
              </a:spcBef>
              <a:spcAft>
                <a:spcPct val="0"/>
              </a:spcAft>
              <a:buClr>
                <a:srgbClr val="66CCFF"/>
              </a:buClr>
              <a:buSzPct val="65000"/>
              <a:buFont typeface="Wingdings" pitchFamily="2" charset="2"/>
              <a:buChar char="n"/>
              <a:tabLst/>
              <a:defRPr/>
            </a:pPr>
            <a:endParaRPr kumimoji="0" lang="en-US" sz="9600" b="0" i="0" u="none" strike="noStrike" kern="1200" cap="none" spc="0" normalizeH="0" baseline="0" noProof="0">
              <a:ln>
                <a:noFill/>
              </a:ln>
              <a:solidFill>
                <a:srgbClr val="FFFFFF"/>
              </a:solidFill>
              <a:effectLst>
                <a:outerShdw blurRad="38100" dist="38100" dir="2700000" algn="tl">
                  <a:srgbClr val="000000">
                    <a:alpha val="43137"/>
                  </a:srgbClr>
                </a:outerShdw>
              </a:effectLst>
              <a:uLnTx/>
              <a:uFillTx/>
              <a:latin typeface="Tahoma" pitchFamily="34" charset="0"/>
              <a:ea typeface="+mn-ea"/>
              <a:cs typeface="+mn-cs"/>
            </a:endParaRPr>
          </a:p>
        </p:txBody>
      </p:sp>
      <p:sp>
        <p:nvSpPr>
          <p:cNvPr id="23" name="Rectangle 22"/>
          <p:cNvSpPr/>
          <p:nvPr/>
        </p:nvSpPr>
        <p:spPr bwMode="auto">
          <a:xfrm>
            <a:off x="6084820" y="2874319"/>
            <a:ext cx="2384559" cy="1548825"/>
          </a:xfrm>
          <a:prstGeom prst="rect">
            <a:avLst/>
          </a:prstGeom>
          <a:solidFill>
            <a:srgbClr val="92D050">
              <a:alpha val="61000"/>
            </a:srgbClr>
          </a:solidFill>
          <a:ln w="76200" cap="flat" cmpd="sng" algn="ctr">
            <a:solidFill>
              <a:schemeClr val="accent2">
                <a:lumMod val="60000"/>
                <a:lumOff val="40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342900" marR="0" lvl="0" indent="-342900" algn="l" defTabSz="914400" rtl="0" eaLnBrk="1" fontAlgn="base" latinLnBrk="0" hangingPunct="1">
              <a:lnSpc>
                <a:spcPct val="100000"/>
              </a:lnSpc>
              <a:spcBef>
                <a:spcPct val="20000"/>
              </a:spcBef>
              <a:spcAft>
                <a:spcPct val="0"/>
              </a:spcAft>
              <a:buClr>
                <a:srgbClr val="66CCFF"/>
              </a:buClr>
              <a:buSzPct val="65000"/>
              <a:buFont typeface="Wingdings" pitchFamily="2" charset="2"/>
              <a:buChar char="n"/>
              <a:tabLst/>
              <a:defRPr/>
            </a:pPr>
            <a:endParaRPr kumimoji="0" lang="en-US" sz="9600" b="0" i="0" u="none" strike="noStrike" kern="1200" cap="none" spc="0" normalizeH="0" baseline="0" noProof="0">
              <a:ln>
                <a:noFill/>
              </a:ln>
              <a:solidFill>
                <a:srgbClr val="FFFFFF"/>
              </a:solidFill>
              <a:effectLst>
                <a:outerShdw blurRad="38100" dist="38100" dir="2700000" algn="tl">
                  <a:srgbClr val="000000">
                    <a:alpha val="43137"/>
                  </a:srgbClr>
                </a:outerShdw>
              </a:effectLst>
              <a:uLnTx/>
              <a:uFillTx/>
              <a:latin typeface="Tahoma" pitchFamily="34" charset="0"/>
              <a:ea typeface="+mn-ea"/>
              <a:cs typeface="+mn-cs"/>
            </a:endParaRPr>
          </a:p>
        </p:txBody>
      </p:sp>
    </p:spTree>
    <p:extLst>
      <p:ext uri="{BB962C8B-B14F-4D97-AF65-F5344CB8AC3E}">
        <p14:creationId xmlns:p14="http://schemas.microsoft.com/office/powerpoint/2010/main" val="594019856"/>
      </p:ext>
    </p:extLst>
  </p:cSld>
  <p:clrMapOvr>
    <a:masterClrMapping/>
  </p:clrMapOvr>
</p:sld>
</file>

<file path=ppt/slides/slide1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1363" name="Rectangle 3"/>
          <p:cNvSpPr>
            <a:spLocks noGrp="1" noChangeArrowheads="1"/>
          </p:cNvSpPr>
          <p:nvPr>
            <p:ph type="body" idx="1"/>
          </p:nvPr>
        </p:nvSpPr>
        <p:spPr>
          <a:xfrm>
            <a:off x="228600" y="152400"/>
            <a:ext cx="8458200" cy="5897563"/>
          </a:xfrm>
        </p:spPr>
        <p:txBody>
          <a:bodyPr/>
          <a:lstStyle/>
          <a:p>
            <a:pPr eaLnBrk="1" hangingPunct="1"/>
            <a:r>
              <a:rPr lang="en-US" dirty="0"/>
              <a:t>Please complete the </a:t>
            </a:r>
            <a:r>
              <a:rPr lang="en-US" dirty="0" err="1"/>
              <a:t>Punnett</a:t>
            </a:r>
            <a:r>
              <a:rPr lang="en-US" dirty="0"/>
              <a:t> Square, </a:t>
            </a:r>
          </a:p>
          <a:p>
            <a:pPr eaLnBrk="1" hangingPunct="1"/>
            <a:r>
              <a:rPr lang="en-US" dirty="0" err="1"/>
              <a:t>Tt</a:t>
            </a:r>
            <a:r>
              <a:rPr lang="en-US" dirty="0"/>
              <a:t> and </a:t>
            </a:r>
            <a:r>
              <a:rPr lang="en-US" dirty="0" err="1"/>
              <a:t>Tt</a:t>
            </a:r>
            <a:endParaRPr lang="en-US" dirty="0"/>
          </a:p>
          <a:p>
            <a:pPr lvl="1" eaLnBrk="1" hangingPunct="1"/>
            <a:r>
              <a:rPr lang="en-US" dirty="0"/>
              <a:t>T = Tall</a:t>
            </a:r>
          </a:p>
          <a:p>
            <a:pPr lvl="1" eaLnBrk="1" hangingPunct="1"/>
            <a:r>
              <a:rPr lang="en-US" dirty="0" err="1"/>
              <a:t>tt</a:t>
            </a:r>
            <a:r>
              <a:rPr lang="en-US" dirty="0"/>
              <a:t> = Short</a:t>
            </a:r>
          </a:p>
        </p:txBody>
      </p:sp>
      <p:pic>
        <p:nvPicPr>
          <p:cNvPr id="271364" name="Picture 4" descr="punnet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657600" y="1295400"/>
            <a:ext cx="4898065" cy="3200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606853" name="Text Box 5"/>
          <p:cNvSpPr txBox="1">
            <a:spLocks noChangeArrowheads="1"/>
          </p:cNvSpPr>
          <p:nvPr/>
        </p:nvSpPr>
        <p:spPr bwMode="auto">
          <a:xfrm>
            <a:off x="533400" y="5410200"/>
            <a:ext cx="7543800" cy="1077218"/>
          </a:xfrm>
          <a:prstGeom prst="rect">
            <a:avLst/>
          </a:prstGeom>
          <a:noFill/>
          <a:ln w="9525" algn="ctr">
            <a:noFill/>
            <a:miter lim="800000"/>
            <a:headEnd/>
            <a:tailEnd/>
          </a:ln>
          <a:effectLst/>
        </p:spPr>
        <p:txBody>
          <a:bodyPr>
            <a:spAutoFit/>
          </a:bodyPr>
          <a:lstStyle/>
          <a:p>
            <a:pPr marL="342900" marR="0" lvl="0" indent="-342900" algn="l" defTabSz="914400" rtl="0" eaLnBrk="1" fontAlgn="base" latinLnBrk="0" hangingPunct="1">
              <a:lnSpc>
                <a:spcPct val="100000"/>
              </a:lnSpc>
              <a:spcBef>
                <a:spcPct val="50000"/>
              </a:spcBef>
              <a:spcAft>
                <a:spcPct val="0"/>
              </a:spcAft>
              <a:buClr>
                <a:srgbClr val="66CCFF"/>
              </a:buClr>
              <a:buSzPct val="65000"/>
              <a:buFont typeface="Wingdings" pitchFamily="2" charset="2"/>
              <a:buChar char="n"/>
              <a:tabLst/>
              <a:defRPr/>
            </a:pPr>
            <a:r>
              <a:rPr kumimoji="0" lang="en-US" sz="3200" b="0" i="0" u="none" strike="noStrike" kern="1200" cap="none" spc="0" normalizeH="0" baseline="0" noProof="0" dirty="0">
                <a:ln>
                  <a:noFill/>
                </a:ln>
                <a:solidFill>
                  <a:srgbClr val="FFFFFF"/>
                </a:solidFill>
                <a:effectLst>
                  <a:outerShdw blurRad="38100" dist="38100" dir="2700000" algn="tl">
                    <a:srgbClr val="C0C0C0"/>
                  </a:outerShdw>
                </a:effectLst>
                <a:uLnTx/>
                <a:uFillTx/>
                <a:latin typeface="Tahoma" pitchFamily="34" charset="0"/>
                <a:ea typeface="+mn-ea"/>
                <a:cs typeface="+mn-cs"/>
              </a:rPr>
              <a:t>How many will be tall, and how many will be short ___ : ___</a:t>
            </a:r>
          </a:p>
        </p:txBody>
      </p:sp>
      <p:sp>
        <p:nvSpPr>
          <p:cNvPr id="271366" name="Rectangle 10"/>
          <p:cNvSpPr>
            <a:spLocks noChangeArrowheads="1"/>
          </p:cNvSpPr>
          <p:nvPr/>
        </p:nvSpPr>
        <p:spPr bwMode="auto">
          <a:xfrm>
            <a:off x="5715000" y="6629400"/>
            <a:ext cx="3124200" cy="214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p>
            <a:pPr marL="342900" marR="0" lvl="0" indent="-342900" algn="r" defTabSz="914400" rtl="0" eaLnBrk="1" fontAlgn="base" latinLnBrk="0" hangingPunct="1">
              <a:lnSpc>
                <a:spcPct val="100000"/>
              </a:lnSpc>
              <a:spcBef>
                <a:spcPct val="20000"/>
              </a:spcBef>
              <a:spcAft>
                <a:spcPct val="0"/>
              </a:spcAft>
              <a:buClr>
                <a:srgbClr val="66CCFF"/>
              </a:buClr>
              <a:buSzPct val="65000"/>
              <a:buFont typeface="Wingdings" pitchFamily="2" charset="2"/>
              <a:buNone/>
              <a:tabLst/>
              <a:defRPr/>
            </a:pPr>
            <a:r>
              <a:rPr kumimoji="0" lang="en-US" sz="800" b="1" i="0" u="none" strike="noStrike" kern="1200" cap="none" spc="0" normalizeH="0" baseline="0" noProof="0" dirty="0">
                <a:ln>
                  <a:noFill/>
                </a:ln>
                <a:solidFill>
                  <a:srgbClr val="FFFFFF"/>
                </a:solidFill>
                <a:effectLst/>
                <a:uLnTx/>
                <a:uFillTx/>
                <a:latin typeface="Verdana" pitchFamily="34" charset="0"/>
                <a:ea typeface="+mn-ea"/>
                <a:cs typeface="+mn-cs"/>
              </a:rPr>
              <a:t>Copyright © 2024 </a:t>
            </a:r>
            <a:r>
              <a:rPr kumimoji="0" lang="en-US" sz="800" b="1" i="0" u="none" strike="noStrike" kern="1200" cap="none" spc="0" normalizeH="0" baseline="0" noProof="0" dirty="0" err="1">
                <a:ln>
                  <a:noFill/>
                </a:ln>
                <a:solidFill>
                  <a:srgbClr val="FFFFFF"/>
                </a:solidFill>
                <a:effectLst/>
                <a:uLnTx/>
                <a:uFillTx/>
                <a:latin typeface="Verdana" pitchFamily="34" charset="0"/>
                <a:ea typeface="+mn-ea"/>
                <a:cs typeface="+mn-cs"/>
              </a:rPr>
              <a:t>SlideSpark</a:t>
            </a:r>
            <a:r>
              <a:rPr kumimoji="0" lang="en-US" sz="800" b="1" i="0" u="none" strike="noStrike" kern="1200" cap="none" spc="0" normalizeH="0" baseline="0" noProof="0" dirty="0">
                <a:ln>
                  <a:noFill/>
                </a:ln>
                <a:solidFill>
                  <a:srgbClr val="FFFFFF"/>
                </a:solidFill>
                <a:effectLst/>
                <a:uLnTx/>
                <a:uFillTx/>
                <a:latin typeface="Verdana" pitchFamily="34" charset="0"/>
                <a:ea typeface="+mn-ea"/>
                <a:cs typeface="+mn-cs"/>
              </a:rPr>
              <a:t> .LLC</a:t>
            </a:r>
          </a:p>
        </p:txBody>
      </p:sp>
      <p:sp>
        <p:nvSpPr>
          <p:cNvPr id="7" name="TextBox 6"/>
          <p:cNvSpPr txBox="1"/>
          <p:nvPr/>
        </p:nvSpPr>
        <p:spPr>
          <a:xfrm>
            <a:off x="731874" y="4825425"/>
            <a:ext cx="7308112" cy="584775"/>
          </a:xfrm>
          <a:prstGeom prst="rect">
            <a:avLst/>
          </a:prstGeom>
          <a:noFill/>
        </p:spPr>
        <p:txBody>
          <a:bodyPr wrap="square">
            <a:spAutoFit/>
          </a:bodyPr>
          <a:lstStyle/>
          <a:p>
            <a:pPr marL="0" marR="0" lvl="0" indent="0" algn="l" defTabSz="914400" rtl="0" eaLnBrk="1" fontAlgn="base" latinLnBrk="0" hangingPunct="1">
              <a:lnSpc>
                <a:spcPct val="100000"/>
              </a:lnSpc>
              <a:spcBef>
                <a:spcPct val="20000"/>
              </a:spcBef>
              <a:spcAft>
                <a:spcPct val="0"/>
              </a:spcAft>
              <a:buClr>
                <a:srgbClr val="66CCFF"/>
              </a:buClr>
              <a:buSzPct val="65000"/>
              <a:buFont typeface="Wingdings" pitchFamily="2" charset="2"/>
              <a:buNone/>
              <a:tabLst/>
              <a:defRPr/>
            </a:pPr>
            <a:r>
              <a:rPr kumimoji="0" lang="en-US" sz="3200" b="0" i="0" u="none" strike="noStrike" kern="1200" cap="none" spc="0" normalizeH="0" baseline="0" noProof="0" dirty="0">
                <a:ln>
                  <a:noFill/>
                </a:ln>
                <a:solidFill>
                  <a:srgbClr val="FFFFFF"/>
                </a:solidFill>
                <a:effectLst>
                  <a:outerShdw blurRad="38100" dist="38100" dir="2700000" algn="tl">
                    <a:srgbClr val="000000">
                      <a:alpha val="43137"/>
                    </a:srgbClr>
                  </a:outerShdw>
                </a:effectLst>
                <a:uLnTx/>
                <a:uFillTx/>
                <a:latin typeface="Tahoma" pitchFamily="34" charset="0"/>
                <a:ea typeface="+mn-ea"/>
                <a:cs typeface="+mn-cs"/>
              </a:rPr>
              <a:t>Both parents are heterozygous</a:t>
            </a:r>
          </a:p>
        </p:txBody>
      </p:sp>
      <p:sp>
        <p:nvSpPr>
          <p:cNvPr id="2" name="Rectangle 1"/>
          <p:cNvSpPr/>
          <p:nvPr/>
        </p:nvSpPr>
        <p:spPr>
          <a:xfrm>
            <a:off x="7924800" y="0"/>
            <a:ext cx="1066318" cy="923330"/>
          </a:xfrm>
          <a:prstGeom prst="rect">
            <a:avLst/>
          </a:prstGeom>
          <a:noFill/>
        </p:spPr>
        <p:txBody>
          <a:bodyPr wrap="none" lIns="91440" tIns="45720" rIns="91440" bIns="45720">
            <a:spAutoFit/>
          </a:bodyPr>
          <a:lstStyle/>
          <a:p>
            <a:pPr marL="0" marR="0" lvl="0" indent="0" algn="ctr" defTabSz="914400" rtl="0" eaLnBrk="1" fontAlgn="base" latinLnBrk="0" hangingPunct="1">
              <a:lnSpc>
                <a:spcPct val="100000"/>
              </a:lnSpc>
              <a:spcBef>
                <a:spcPct val="20000"/>
              </a:spcBef>
              <a:spcAft>
                <a:spcPct val="0"/>
              </a:spcAft>
              <a:buClr>
                <a:srgbClr val="66CCFF"/>
              </a:buClr>
              <a:buSzPct val="65000"/>
              <a:buFont typeface="Wingdings" pitchFamily="2" charset="2"/>
              <a:buNone/>
              <a:tabLst/>
              <a:defRPr/>
            </a:pPr>
            <a:r>
              <a:rPr kumimoji="0" lang="en-US" sz="5400" b="1" i="0" u="none" strike="noStrike" kern="1200" cap="none" spc="0" normalizeH="0" baseline="0" noProof="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uLnTx/>
                <a:uFillTx/>
                <a:latin typeface="Tahoma" pitchFamily="34" charset="0"/>
                <a:ea typeface="+mn-ea"/>
                <a:cs typeface="+mn-cs"/>
              </a:rPr>
              <a:t>16</a:t>
            </a:r>
          </a:p>
        </p:txBody>
      </p:sp>
      <p:sp>
        <p:nvSpPr>
          <p:cNvPr id="3" name="TextBox 2"/>
          <p:cNvSpPr txBox="1"/>
          <p:nvPr/>
        </p:nvSpPr>
        <p:spPr>
          <a:xfrm>
            <a:off x="4038600" y="762000"/>
            <a:ext cx="4001386" cy="584775"/>
          </a:xfrm>
          <a:prstGeom prst="rect">
            <a:avLst/>
          </a:prstGeom>
          <a:noFill/>
        </p:spPr>
        <p:txBody>
          <a:bodyPr wrap="square" rtlCol="0">
            <a:spAutoFit/>
          </a:bodyPr>
          <a:lstStyle/>
          <a:p>
            <a:pPr marL="0" marR="0" lvl="0" indent="0" algn="l" defTabSz="914400" rtl="0" eaLnBrk="1" fontAlgn="base" latinLnBrk="0" hangingPunct="1">
              <a:lnSpc>
                <a:spcPct val="100000"/>
              </a:lnSpc>
              <a:spcBef>
                <a:spcPct val="20000"/>
              </a:spcBef>
              <a:spcAft>
                <a:spcPct val="0"/>
              </a:spcAft>
              <a:buClr>
                <a:srgbClr val="66CCFF"/>
              </a:buClr>
              <a:buSzPct val="65000"/>
              <a:buFont typeface="Wingdings" pitchFamily="2" charset="2"/>
              <a:buNone/>
              <a:tabLst/>
              <a:defRPr/>
            </a:pPr>
            <a:r>
              <a:rPr kumimoji="0" lang="en-US" sz="3200" b="0" i="0" u="none" strike="noStrike" kern="1200" cap="none" spc="0" normalizeH="0" baseline="0" noProof="0" dirty="0">
                <a:ln>
                  <a:noFill/>
                </a:ln>
                <a:solidFill>
                  <a:srgbClr val="FFFFFF"/>
                </a:solidFill>
                <a:effectLst>
                  <a:outerShdw blurRad="38100" dist="38100" dir="2700000" algn="tl">
                    <a:srgbClr val="000000">
                      <a:alpha val="43137"/>
                    </a:srgbClr>
                  </a:outerShdw>
                </a:effectLst>
                <a:uLnTx/>
                <a:uFillTx/>
                <a:latin typeface="Tahoma" pitchFamily="34" charset="0"/>
                <a:ea typeface="+mn-ea"/>
                <a:cs typeface="+mn-cs"/>
              </a:rPr>
              <a:t>     T                 </a:t>
            </a:r>
            <a:r>
              <a:rPr kumimoji="0" lang="en-US" sz="3200" b="0" i="0" u="none" strike="noStrike" kern="1200" cap="none" spc="0" normalizeH="0" baseline="0" noProof="0" dirty="0" err="1">
                <a:ln>
                  <a:noFill/>
                </a:ln>
                <a:solidFill>
                  <a:srgbClr val="FFFFFF"/>
                </a:solidFill>
                <a:effectLst>
                  <a:outerShdw blurRad="38100" dist="38100" dir="2700000" algn="tl">
                    <a:srgbClr val="000000">
                      <a:alpha val="43137"/>
                    </a:srgbClr>
                  </a:outerShdw>
                </a:effectLst>
                <a:uLnTx/>
                <a:uFillTx/>
                <a:latin typeface="Tahoma" pitchFamily="34" charset="0"/>
                <a:ea typeface="+mn-ea"/>
                <a:cs typeface="+mn-cs"/>
              </a:rPr>
              <a:t>t</a:t>
            </a:r>
            <a:endParaRPr kumimoji="0" lang="en-US" sz="3200" b="0" i="0" u="none" strike="noStrike" kern="1200" cap="none" spc="0" normalizeH="0" baseline="0" noProof="0" dirty="0">
              <a:ln>
                <a:noFill/>
              </a:ln>
              <a:solidFill>
                <a:srgbClr val="FFFFFF"/>
              </a:solidFill>
              <a:effectLst>
                <a:outerShdw blurRad="38100" dist="38100" dir="2700000" algn="tl">
                  <a:srgbClr val="000000">
                    <a:alpha val="43137"/>
                  </a:srgbClr>
                </a:outerShdw>
              </a:effectLst>
              <a:uLnTx/>
              <a:uFillTx/>
              <a:latin typeface="Tahoma" pitchFamily="34" charset="0"/>
              <a:ea typeface="+mn-ea"/>
              <a:cs typeface="+mn-cs"/>
            </a:endParaRPr>
          </a:p>
        </p:txBody>
      </p:sp>
      <p:sp>
        <p:nvSpPr>
          <p:cNvPr id="4" name="TextBox 3"/>
          <p:cNvSpPr txBox="1"/>
          <p:nvPr/>
        </p:nvSpPr>
        <p:spPr>
          <a:xfrm>
            <a:off x="3056860" y="1295399"/>
            <a:ext cx="609600" cy="2948499"/>
          </a:xfrm>
          <a:prstGeom prst="rect">
            <a:avLst/>
          </a:prstGeom>
          <a:noFill/>
        </p:spPr>
        <p:txBody>
          <a:bodyPr wrap="square" rtlCol="0">
            <a:spAutoFit/>
          </a:bodyPr>
          <a:lstStyle/>
          <a:p>
            <a:pPr marL="0" marR="0" lvl="0" indent="0" algn="l" defTabSz="914400" rtl="0" eaLnBrk="1" fontAlgn="base" latinLnBrk="0" hangingPunct="1">
              <a:lnSpc>
                <a:spcPct val="100000"/>
              </a:lnSpc>
              <a:spcBef>
                <a:spcPct val="20000"/>
              </a:spcBef>
              <a:spcAft>
                <a:spcPct val="0"/>
              </a:spcAft>
              <a:buClr>
                <a:srgbClr val="66CCFF"/>
              </a:buClr>
              <a:buSzPct val="65000"/>
              <a:buFont typeface="Wingdings" pitchFamily="2" charset="2"/>
              <a:buNone/>
              <a:tabLst/>
              <a:defRPr/>
            </a:pPr>
            <a:r>
              <a:rPr kumimoji="0" lang="en-US" sz="3200" b="0" i="0" u="none" strike="noStrike" kern="1200" cap="none" spc="0" normalizeH="0" baseline="0" noProof="0" dirty="0">
                <a:ln>
                  <a:noFill/>
                </a:ln>
                <a:solidFill>
                  <a:srgbClr val="FFFFFF"/>
                </a:solidFill>
                <a:effectLst>
                  <a:outerShdw blurRad="38100" dist="38100" dir="2700000" algn="tl">
                    <a:srgbClr val="000000">
                      <a:alpha val="43137"/>
                    </a:srgbClr>
                  </a:outerShdw>
                </a:effectLst>
                <a:uLnTx/>
                <a:uFillTx/>
                <a:latin typeface="Tahoma" pitchFamily="34" charset="0"/>
                <a:ea typeface="+mn-ea"/>
                <a:cs typeface="+mn-cs"/>
              </a:rPr>
              <a:t> </a:t>
            </a:r>
          </a:p>
          <a:p>
            <a:pPr marL="0" marR="0" lvl="0" indent="0" algn="l" defTabSz="914400" rtl="0" eaLnBrk="1" fontAlgn="base" latinLnBrk="0" hangingPunct="1">
              <a:lnSpc>
                <a:spcPct val="100000"/>
              </a:lnSpc>
              <a:spcBef>
                <a:spcPct val="20000"/>
              </a:spcBef>
              <a:spcAft>
                <a:spcPct val="0"/>
              </a:spcAft>
              <a:buClr>
                <a:srgbClr val="66CCFF"/>
              </a:buClr>
              <a:buSzPct val="65000"/>
              <a:buFont typeface="Wingdings" pitchFamily="2" charset="2"/>
              <a:buNone/>
              <a:tabLst/>
              <a:defRPr/>
            </a:pPr>
            <a:r>
              <a:rPr kumimoji="0" lang="en-US" sz="3200" b="0" i="0" u="none" strike="noStrike" kern="1200" cap="none" spc="0" normalizeH="0" baseline="0" noProof="0" dirty="0">
                <a:ln>
                  <a:noFill/>
                </a:ln>
                <a:solidFill>
                  <a:srgbClr val="FFFFFF"/>
                </a:solidFill>
                <a:effectLst>
                  <a:outerShdw blurRad="38100" dist="38100" dir="2700000" algn="tl">
                    <a:srgbClr val="000000">
                      <a:alpha val="43137"/>
                    </a:srgbClr>
                  </a:outerShdw>
                </a:effectLst>
                <a:uLnTx/>
                <a:uFillTx/>
                <a:latin typeface="Tahoma" pitchFamily="34" charset="0"/>
                <a:ea typeface="+mn-ea"/>
                <a:cs typeface="+mn-cs"/>
              </a:rPr>
              <a:t>T</a:t>
            </a:r>
          </a:p>
          <a:p>
            <a:pPr marL="0" marR="0" lvl="0" indent="0" algn="l" defTabSz="914400" rtl="0" eaLnBrk="1" fontAlgn="base" latinLnBrk="0" hangingPunct="1">
              <a:lnSpc>
                <a:spcPct val="100000"/>
              </a:lnSpc>
              <a:spcBef>
                <a:spcPct val="20000"/>
              </a:spcBef>
              <a:spcAft>
                <a:spcPct val="0"/>
              </a:spcAft>
              <a:buClr>
                <a:srgbClr val="66CCFF"/>
              </a:buClr>
              <a:buSzPct val="65000"/>
              <a:buFont typeface="Wingdings" pitchFamily="2" charset="2"/>
              <a:buNone/>
              <a:tabLst/>
              <a:defRPr/>
            </a:pPr>
            <a:endParaRPr kumimoji="0" lang="en-US" sz="3200" b="0" i="0" u="none" strike="noStrike" kern="1200" cap="none" spc="0" normalizeH="0" baseline="0" noProof="0" dirty="0">
              <a:ln>
                <a:noFill/>
              </a:ln>
              <a:solidFill>
                <a:srgbClr val="FFFFFF"/>
              </a:solidFill>
              <a:effectLst>
                <a:outerShdw blurRad="38100" dist="38100" dir="2700000" algn="tl">
                  <a:srgbClr val="000000">
                    <a:alpha val="43137"/>
                  </a:srgbClr>
                </a:outerShdw>
              </a:effectLst>
              <a:uLnTx/>
              <a:uFillTx/>
              <a:latin typeface="Tahoma" pitchFamily="34" charset="0"/>
              <a:ea typeface="+mn-ea"/>
              <a:cs typeface="+mn-cs"/>
            </a:endParaRPr>
          </a:p>
          <a:p>
            <a:pPr marL="0" marR="0" lvl="0" indent="0" algn="l" defTabSz="914400" rtl="0" eaLnBrk="1" fontAlgn="base" latinLnBrk="0" hangingPunct="1">
              <a:lnSpc>
                <a:spcPct val="100000"/>
              </a:lnSpc>
              <a:spcBef>
                <a:spcPct val="20000"/>
              </a:spcBef>
              <a:spcAft>
                <a:spcPct val="0"/>
              </a:spcAft>
              <a:buClr>
                <a:srgbClr val="66CCFF"/>
              </a:buClr>
              <a:buSzPct val="65000"/>
              <a:buFont typeface="Wingdings" pitchFamily="2" charset="2"/>
              <a:buNone/>
              <a:tabLst/>
              <a:defRPr/>
            </a:pPr>
            <a:endParaRPr kumimoji="0" lang="en-US" sz="3200" b="0" i="0" u="none" strike="noStrike" kern="1200" cap="none" spc="0" normalizeH="0" baseline="0" noProof="0" dirty="0">
              <a:ln>
                <a:noFill/>
              </a:ln>
              <a:solidFill>
                <a:srgbClr val="FFFFFF"/>
              </a:solidFill>
              <a:effectLst>
                <a:outerShdw blurRad="38100" dist="38100" dir="2700000" algn="tl">
                  <a:srgbClr val="000000">
                    <a:alpha val="43137"/>
                  </a:srgbClr>
                </a:outerShdw>
              </a:effectLst>
              <a:uLnTx/>
              <a:uFillTx/>
              <a:latin typeface="Tahoma" pitchFamily="34" charset="0"/>
              <a:ea typeface="+mn-ea"/>
              <a:cs typeface="+mn-cs"/>
            </a:endParaRPr>
          </a:p>
          <a:p>
            <a:pPr marL="0" marR="0" lvl="0" indent="0" algn="l" defTabSz="914400" rtl="0" eaLnBrk="1" fontAlgn="base" latinLnBrk="0" hangingPunct="1">
              <a:lnSpc>
                <a:spcPct val="100000"/>
              </a:lnSpc>
              <a:spcBef>
                <a:spcPct val="20000"/>
              </a:spcBef>
              <a:spcAft>
                <a:spcPct val="0"/>
              </a:spcAft>
              <a:buClr>
                <a:srgbClr val="66CCFF"/>
              </a:buClr>
              <a:buSzPct val="65000"/>
              <a:buFont typeface="Wingdings" pitchFamily="2" charset="2"/>
              <a:buNone/>
              <a:tabLst/>
              <a:defRPr/>
            </a:pPr>
            <a:r>
              <a:rPr kumimoji="0" lang="en-US" sz="3200" b="0" i="0" u="none" strike="noStrike" kern="1200" cap="none" spc="0" normalizeH="0" baseline="0" noProof="0" dirty="0">
                <a:ln>
                  <a:noFill/>
                </a:ln>
                <a:solidFill>
                  <a:srgbClr val="FFFFFF"/>
                </a:solidFill>
                <a:effectLst>
                  <a:outerShdw blurRad="38100" dist="38100" dir="2700000" algn="tl">
                    <a:srgbClr val="000000">
                      <a:alpha val="43137"/>
                    </a:srgbClr>
                  </a:outerShdw>
                </a:effectLst>
                <a:uLnTx/>
                <a:uFillTx/>
                <a:latin typeface="Tahoma" pitchFamily="34" charset="0"/>
                <a:ea typeface="+mn-ea"/>
                <a:cs typeface="+mn-cs"/>
              </a:rPr>
              <a:t>t</a:t>
            </a:r>
          </a:p>
        </p:txBody>
      </p:sp>
      <p:sp>
        <p:nvSpPr>
          <p:cNvPr id="5" name="Rectangle 4"/>
          <p:cNvSpPr/>
          <p:nvPr/>
        </p:nvSpPr>
        <p:spPr>
          <a:xfrm>
            <a:off x="4338181" y="1447800"/>
            <a:ext cx="1034259" cy="923330"/>
          </a:xfrm>
          <a:prstGeom prst="rect">
            <a:avLst/>
          </a:prstGeom>
          <a:noFill/>
        </p:spPr>
        <p:txBody>
          <a:bodyPr wrap="none" lIns="91440" tIns="45720" rIns="91440" bIns="45720">
            <a:spAutoFit/>
            <a:scene3d>
              <a:camera prst="orthographicFront"/>
              <a:lightRig rig="balanced" dir="t">
                <a:rot lat="0" lon="0" rev="2100000"/>
              </a:lightRig>
            </a:scene3d>
            <a:sp3d extrusionH="57150" prstMaterial="metal">
              <a:bevelT w="38100" h="25400"/>
              <a:contourClr>
                <a:schemeClr val="bg2"/>
              </a:contourClr>
            </a:sp3d>
          </a:bodyPr>
          <a:lstStyle/>
          <a:p>
            <a:pPr marL="0" marR="0" lvl="0" indent="0" algn="ctr" defTabSz="914400" rtl="0" eaLnBrk="1" fontAlgn="base" latinLnBrk="0" hangingPunct="1">
              <a:lnSpc>
                <a:spcPct val="100000"/>
              </a:lnSpc>
              <a:spcBef>
                <a:spcPct val="20000"/>
              </a:spcBef>
              <a:spcAft>
                <a:spcPct val="0"/>
              </a:spcAft>
              <a:buClr>
                <a:srgbClr val="66CCFF"/>
              </a:buClr>
              <a:buSzPct val="65000"/>
              <a:buFont typeface="Wingdings" pitchFamily="2" charset="2"/>
              <a:buNone/>
              <a:tabLst/>
              <a:defRPr/>
            </a:pPr>
            <a:r>
              <a:rPr kumimoji="0" lang="en-US" sz="5400" b="1" i="0" u="none" strike="noStrike" kern="1200" cap="none" spc="0" normalizeH="0" baseline="0" noProof="0" dirty="0">
                <a:ln w="50800"/>
                <a:solidFill>
                  <a:srgbClr val="000000">
                    <a:shade val="50000"/>
                  </a:srgbClr>
                </a:solidFill>
                <a:effectLst/>
                <a:uLnTx/>
                <a:uFillTx/>
                <a:latin typeface="Tahoma" pitchFamily="34" charset="0"/>
                <a:ea typeface="+mn-ea"/>
                <a:cs typeface="+mn-cs"/>
              </a:rPr>
              <a:t>TT</a:t>
            </a:r>
          </a:p>
        </p:txBody>
      </p:sp>
      <p:sp>
        <p:nvSpPr>
          <p:cNvPr id="6" name="Rectangle 5"/>
          <p:cNvSpPr/>
          <p:nvPr/>
        </p:nvSpPr>
        <p:spPr>
          <a:xfrm>
            <a:off x="4571999" y="3048000"/>
            <a:ext cx="898003" cy="923330"/>
          </a:xfrm>
          <a:prstGeom prst="rect">
            <a:avLst/>
          </a:prstGeom>
          <a:noFill/>
        </p:spPr>
        <p:txBody>
          <a:bodyPr wrap="none" lIns="91440" tIns="45720" rIns="91440" bIns="45720">
            <a:spAutoFit/>
            <a:scene3d>
              <a:camera prst="orthographicFront"/>
              <a:lightRig rig="balanced" dir="t">
                <a:rot lat="0" lon="0" rev="2100000"/>
              </a:lightRig>
            </a:scene3d>
            <a:sp3d extrusionH="57150" prstMaterial="metal">
              <a:bevelT w="38100" h="25400"/>
              <a:contourClr>
                <a:schemeClr val="bg2"/>
              </a:contourClr>
            </a:sp3d>
          </a:bodyPr>
          <a:lstStyle/>
          <a:p>
            <a:pPr marL="0" marR="0" lvl="0" indent="0" algn="ctr" defTabSz="914400" rtl="0" eaLnBrk="1" fontAlgn="base" latinLnBrk="0" hangingPunct="1">
              <a:lnSpc>
                <a:spcPct val="100000"/>
              </a:lnSpc>
              <a:spcBef>
                <a:spcPct val="20000"/>
              </a:spcBef>
              <a:spcAft>
                <a:spcPct val="0"/>
              </a:spcAft>
              <a:buClr>
                <a:srgbClr val="66CCFF"/>
              </a:buClr>
              <a:buSzPct val="65000"/>
              <a:buFont typeface="Wingdings" pitchFamily="2" charset="2"/>
              <a:buNone/>
              <a:tabLst/>
              <a:defRPr/>
            </a:pPr>
            <a:r>
              <a:rPr kumimoji="0" lang="en-US" sz="5400" b="1" i="0" u="none" strike="noStrike" kern="1200" cap="none" spc="0" normalizeH="0" baseline="0" noProof="0" dirty="0" err="1">
                <a:ln w="50800"/>
                <a:solidFill>
                  <a:srgbClr val="000000">
                    <a:shade val="50000"/>
                  </a:srgbClr>
                </a:solidFill>
                <a:effectLst/>
                <a:uLnTx/>
                <a:uFillTx/>
                <a:latin typeface="Tahoma" pitchFamily="34" charset="0"/>
                <a:ea typeface="+mn-ea"/>
                <a:cs typeface="+mn-cs"/>
              </a:rPr>
              <a:t>Tt</a:t>
            </a:r>
            <a:endParaRPr kumimoji="0" lang="en-US" sz="5400" b="1" i="0" u="none" strike="noStrike" kern="1200" cap="none" spc="0" normalizeH="0" baseline="0" noProof="0" dirty="0">
              <a:ln w="50800"/>
              <a:solidFill>
                <a:srgbClr val="000000">
                  <a:shade val="50000"/>
                </a:srgbClr>
              </a:solidFill>
              <a:effectLst/>
              <a:uLnTx/>
              <a:uFillTx/>
              <a:latin typeface="Tahoma" pitchFamily="34" charset="0"/>
              <a:ea typeface="+mn-ea"/>
              <a:cs typeface="+mn-cs"/>
            </a:endParaRPr>
          </a:p>
        </p:txBody>
      </p:sp>
      <p:sp>
        <p:nvSpPr>
          <p:cNvPr id="8" name="Rectangle 7"/>
          <p:cNvSpPr/>
          <p:nvPr/>
        </p:nvSpPr>
        <p:spPr>
          <a:xfrm>
            <a:off x="6705600" y="1448651"/>
            <a:ext cx="898003" cy="923330"/>
          </a:xfrm>
          <a:prstGeom prst="rect">
            <a:avLst/>
          </a:prstGeom>
          <a:noFill/>
        </p:spPr>
        <p:txBody>
          <a:bodyPr wrap="none" lIns="91440" tIns="45720" rIns="91440" bIns="45720">
            <a:spAutoFit/>
            <a:scene3d>
              <a:camera prst="orthographicFront"/>
              <a:lightRig rig="balanced" dir="t">
                <a:rot lat="0" lon="0" rev="2100000"/>
              </a:lightRig>
            </a:scene3d>
            <a:sp3d extrusionH="57150" prstMaterial="metal">
              <a:bevelT w="38100" h="25400"/>
              <a:contourClr>
                <a:schemeClr val="bg2"/>
              </a:contourClr>
            </a:sp3d>
          </a:bodyPr>
          <a:lstStyle/>
          <a:p>
            <a:pPr marL="0" marR="0" lvl="0" indent="0" algn="ctr" defTabSz="914400" rtl="0" eaLnBrk="1" fontAlgn="base" latinLnBrk="0" hangingPunct="1">
              <a:lnSpc>
                <a:spcPct val="100000"/>
              </a:lnSpc>
              <a:spcBef>
                <a:spcPct val="20000"/>
              </a:spcBef>
              <a:spcAft>
                <a:spcPct val="0"/>
              </a:spcAft>
              <a:buClr>
                <a:srgbClr val="66CCFF"/>
              </a:buClr>
              <a:buSzPct val="65000"/>
              <a:buFont typeface="Wingdings" pitchFamily="2" charset="2"/>
              <a:buNone/>
              <a:tabLst/>
              <a:defRPr/>
            </a:pPr>
            <a:r>
              <a:rPr kumimoji="0" lang="en-US" sz="5400" b="1" i="0" u="none" strike="noStrike" kern="1200" cap="none" spc="0" normalizeH="0" baseline="0" noProof="0" dirty="0" err="1">
                <a:ln w="50800"/>
                <a:solidFill>
                  <a:srgbClr val="000000">
                    <a:shade val="50000"/>
                  </a:srgbClr>
                </a:solidFill>
                <a:effectLst/>
                <a:uLnTx/>
                <a:uFillTx/>
                <a:latin typeface="Tahoma" pitchFamily="34" charset="0"/>
                <a:ea typeface="+mn-ea"/>
                <a:cs typeface="+mn-cs"/>
              </a:rPr>
              <a:t>Tt</a:t>
            </a:r>
            <a:endParaRPr kumimoji="0" lang="en-US" sz="5400" b="1" i="0" u="none" strike="noStrike" kern="1200" cap="none" spc="0" normalizeH="0" baseline="0" noProof="0" dirty="0">
              <a:ln w="50800"/>
              <a:solidFill>
                <a:srgbClr val="000000">
                  <a:shade val="50000"/>
                </a:srgbClr>
              </a:solidFill>
              <a:effectLst/>
              <a:uLnTx/>
              <a:uFillTx/>
              <a:latin typeface="Tahoma" pitchFamily="34" charset="0"/>
              <a:ea typeface="+mn-ea"/>
              <a:cs typeface="+mn-cs"/>
            </a:endParaRPr>
          </a:p>
        </p:txBody>
      </p:sp>
      <p:sp>
        <p:nvSpPr>
          <p:cNvPr id="9" name="Rectangle 8"/>
          <p:cNvSpPr/>
          <p:nvPr/>
        </p:nvSpPr>
        <p:spPr>
          <a:xfrm>
            <a:off x="6841855" y="3045307"/>
            <a:ext cx="761748" cy="923330"/>
          </a:xfrm>
          <a:prstGeom prst="rect">
            <a:avLst/>
          </a:prstGeom>
          <a:noFill/>
        </p:spPr>
        <p:txBody>
          <a:bodyPr wrap="none" lIns="91440" tIns="45720" rIns="91440" bIns="45720">
            <a:spAutoFit/>
            <a:scene3d>
              <a:camera prst="orthographicFront"/>
              <a:lightRig rig="balanced" dir="t">
                <a:rot lat="0" lon="0" rev="2100000"/>
              </a:lightRig>
            </a:scene3d>
            <a:sp3d extrusionH="57150" prstMaterial="metal">
              <a:bevelT w="38100" h="25400"/>
              <a:contourClr>
                <a:schemeClr val="bg2"/>
              </a:contourClr>
            </a:sp3d>
          </a:bodyPr>
          <a:lstStyle/>
          <a:p>
            <a:pPr marL="0" marR="0" lvl="0" indent="0" algn="ctr" defTabSz="914400" rtl="0" eaLnBrk="1" fontAlgn="base" latinLnBrk="0" hangingPunct="1">
              <a:lnSpc>
                <a:spcPct val="100000"/>
              </a:lnSpc>
              <a:spcBef>
                <a:spcPct val="20000"/>
              </a:spcBef>
              <a:spcAft>
                <a:spcPct val="0"/>
              </a:spcAft>
              <a:buClr>
                <a:srgbClr val="66CCFF"/>
              </a:buClr>
              <a:buSzPct val="65000"/>
              <a:buFont typeface="Wingdings" pitchFamily="2" charset="2"/>
              <a:buNone/>
              <a:tabLst/>
              <a:defRPr/>
            </a:pPr>
            <a:r>
              <a:rPr kumimoji="0" lang="en-US" sz="5400" b="1" i="0" u="none" strike="noStrike" kern="1200" cap="none" spc="0" normalizeH="0" baseline="0" noProof="0" dirty="0" err="1">
                <a:ln w="50800"/>
                <a:solidFill>
                  <a:srgbClr val="000000">
                    <a:shade val="50000"/>
                  </a:srgbClr>
                </a:solidFill>
                <a:effectLst/>
                <a:uLnTx/>
                <a:uFillTx/>
                <a:latin typeface="Tahoma" pitchFamily="34" charset="0"/>
                <a:ea typeface="+mn-ea"/>
                <a:cs typeface="+mn-cs"/>
              </a:rPr>
              <a:t>tt</a:t>
            </a:r>
            <a:endParaRPr kumimoji="0" lang="en-US" sz="5400" b="1" i="0" u="none" strike="noStrike" kern="1200" cap="none" spc="0" normalizeH="0" baseline="0" noProof="0" dirty="0">
              <a:ln w="50800"/>
              <a:solidFill>
                <a:srgbClr val="000000">
                  <a:shade val="50000"/>
                </a:srgbClr>
              </a:solidFill>
              <a:effectLst/>
              <a:uLnTx/>
              <a:uFillTx/>
              <a:latin typeface="Tahoma" pitchFamily="34" charset="0"/>
              <a:ea typeface="+mn-ea"/>
              <a:cs typeface="+mn-cs"/>
            </a:endParaRPr>
          </a:p>
        </p:txBody>
      </p:sp>
      <p:sp>
        <p:nvSpPr>
          <p:cNvPr id="10" name="Rectangle 9"/>
          <p:cNvSpPr/>
          <p:nvPr/>
        </p:nvSpPr>
        <p:spPr>
          <a:xfrm>
            <a:off x="4445072" y="2246428"/>
            <a:ext cx="837089" cy="523220"/>
          </a:xfrm>
          <a:prstGeom prst="rect">
            <a:avLst/>
          </a:prstGeom>
          <a:noFill/>
        </p:spPr>
        <p:txBody>
          <a:bodyPr wrap="none" lIns="91440" tIns="45720" rIns="91440" bIns="45720">
            <a:spAutoFit/>
            <a:scene3d>
              <a:camera prst="orthographicFront"/>
              <a:lightRig rig="balanced" dir="t">
                <a:rot lat="0" lon="0" rev="2100000"/>
              </a:lightRig>
            </a:scene3d>
            <a:sp3d extrusionH="57150" prstMaterial="metal">
              <a:bevelT w="38100" h="25400"/>
              <a:contourClr>
                <a:schemeClr val="bg2"/>
              </a:contourClr>
            </a:sp3d>
          </a:bodyPr>
          <a:lstStyle/>
          <a:p>
            <a:pPr marL="0" marR="0" lvl="0" indent="0" algn="ctr" defTabSz="914400" rtl="0" eaLnBrk="1" fontAlgn="base" latinLnBrk="0" hangingPunct="1">
              <a:lnSpc>
                <a:spcPct val="100000"/>
              </a:lnSpc>
              <a:spcBef>
                <a:spcPct val="20000"/>
              </a:spcBef>
              <a:spcAft>
                <a:spcPct val="0"/>
              </a:spcAft>
              <a:buClr>
                <a:srgbClr val="66CCFF"/>
              </a:buClr>
              <a:buSzPct val="65000"/>
              <a:buFont typeface="Wingdings" pitchFamily="2" charset="2"/>
              <a:buNone/>
              <a:tabLst/>
              <a:defRPr/>
            </a:pPr>
            <a:r>
              <a:rPr kumimoji="0" lang="en-US" sz="2800" b="1" i="0" u="none" strike="noStrike" kern="1200" cap="none" spc="0" normalizeH="0" baseline="0" noProof="0" dirty="0">
                <a:ln w="50800"/>
                <a:solidFill>
                  <a:srgbClr val="000000">
                    <a:shade val="50000"/>
                  </a:srgbClr>
                </a:solidFill>
                <a:effectLst/>
                <a:uLnTx/>
                <a:uFillTx/>
                <a:latin typeface="Tahoma" pitchFamily="34" charset="0"/>
                <a:ea typeface="+mn-ea"/>
                <a:cs typeface="+mn-cs"/>
              </a:rPr>
              <a:t>Tall</a:t>
            </a:r>
          </a:p>
        </p:txBody>
      </p:sp>
      <p:sp>
        <p:nvSpPr>
          <p:cNvPr id="11" name="Rectangle 10"/>
          <p:cNvSpPr/>
          <p:nvPr/>
        </p:nvSpPr>
        <p:spPr>
          <a:xfrm>
            <a:off x="6675144" y="2246428"/>
            <a:ext cx="928459" cy="584775"/>
          </a:xfrm>
          <a:prstGeom prst="rect">
            <a:avLst/>
          </a:prstGeom>
        </p:spPr>
        <p:txBody>
          <a:bodyPr wrap="none">
            <a:spAutoFit/>
          </a:bodyPr>
          <a:lstStyle/>
          <a:p>
            <a:pPr marL="0" marR="0" lvl="0" indent="0" algn="ctr" defTabSz="914400" rtl="0" eaLnBrk="1" fontAlgn="base" latinLnBrk="0" hangingPunct="1">
              <a:lnSpc>
                <a:spcPct val="100000"/>
              </a:lnSpc>
              <a:spcBef>
                <a:spcPct val="20000"/>
              </a:spcBef>
              <a:spcAft>
                <a:spcPct val="0"/>
              </a:spcAft>
              <a:buClr>
                <a:srgbClr val="66CCFF"/>
              </a:buClr>
              <a:buSzPct val="65000"/>
              <a:buFont typeface="Wingdings" pitchFamily="2" charset="2"/>
              <a:buNone/>
              <a:tabLst/>
              <a:defRPr/>
            </a:pPr>
            <a:r>
              <a:rPr kumimoji="0" lang="en-US" sz="3200" b="1" i="0" u="none" strike="noStrike" kern="1200" cap="none" spc="0" normalizeH="0" baseline="0" noProof="0" dirty="0">
                <a:ln w="50800"/>
                <a:solidFill>
                  <a:srgbClr val="000000">
                    <a:shade val="50000"/>
                  </a:srgbClr>
                </a:solidFill>
                <a:effectLst/>
                <a:uLnTx/>
                <a:uFillTx/>
                <a:latin typeface="Tahoma" pitchFamily="34" charset="0"/>
                <a:ea typeface="+mn-ea"/>
                <a:cs typeface="+mn-cs"/>
              </a:rPr>
              <a:t>Tall</a:t>
            </a:r>
          </a:p>
        </p:txBody>
      </p:sp>
      <p:sp>
        <p:nvSpPr>
          <p:cNvPr id="12" name="Rectangle 11"/>
          <p:cNvSpPr/>
          <p:nvPr/>
        </p:nvSpPr>
        <p:spPr>
          <a:xfrm>
            <a:off x="4536226" y="3810000"/>
            <a:ext cx="928459" cy="584775"/>
          </a:xfrm>
          <a:prstGeom prst="rect">
            <a:avLst/>
          </a:prstGeom>
        </p:spPr>
        <p:txBody>
          <a:bodyPr wrap="none">
            <a:spAutoFit/>
          </a:bodyPr>
          <a:lstStyle/>
          <a:p>
            <a:pPr marL="0" marR="0" lvl="0" indent="0" algn="ctr" defTabSz="914400" rtl="0" eaLnBrk="1" fontAlgn="base" latinLnBrk="0" hangingPunct="1">
              <a:lnSpc>
                <a:spcPct val="100000"/>
              </a:lnSpc>
              <a:spcBef>
                <a:spcPct val="20000"/>
              </a:spcBef>
              <a:spcAft>
                <a:spcPct val="0"/>
              </a:spcAft>
              <a:buClr>
                <a:srgbClr val="66CCFF"/>
              </a:buClr>
              <a:buSzPct val="65000"/>
              <a:buFont typeface="Wingdings" pitchFamily="2" charset="2"/>
              <a:buNone/>
              <a:tabLst/>
              <a:defRPr/>
            </a:pPr>
            <a:r>
              <a:rPr kumimoji="0" lang="en-US" sz="3200" b="1" i="0" u="none" strike="noStrike" kern="1200" cap="none" spc="0" normalizeH="0" baseline="0" noProof="0" dirty="0">
                <a:ln w="50800"/>
                <a:solidFill>
                  <a:srgbClr val="000000">
                    <a:shade val="50000"/>
                  </a:srgbClr>
                </a:solidFill>
                <a:effectLst/>
                <a:uLnTx/>
                <a:uFillTx/>
                <a:latin typeface="Tahoma" pitchFamily="34" charset="0"/>
                <a:ea typeface="+mn-ea"/>
                <a:cs typeface="+mn-cs"/>
              </a:rPr>
              <a:t>Tall</a:t>
            </a:r>
          </a:p>
        </p:txBody>
      </p:sp>
      <p:sp>
        <p:nvSpPr>
          <p:cNvPr id="13" name="Rectangle 12"/>
          <p:cNvSpPr/>
          <p:nvPr/>
        </p:nvSpPr>
        <p:spPr>
          <a:xfrm>
            <a:off x="6616429" y="3809998"/>
            <a:ext cx="1308371" cy="584775"/>
          </a:xfrm>
          <a:prstGeom prst="rect">
            <a:avLst/>
          </a:prstGeom>
        </p:spPr>
        <p:txBody>
          <a:bodyPr wrap="none">
            <a:spAutoFit/>
          </a:bodyPr>
          <a:lstStyle/>
          <a:p>
            <a:pPr marL="0" marR="0" lvl="0" indent="0" algn="ctr" defTabSz="914400" rtl="0" eaLnBrk="1" fontAlgn="base" latinLnBrk="0" hangingPunct="1">
              <a:lnSpc>
                <a:spcPct val="100000"/>
              </a:lnSpc>
              <a:spcBef>
                <a:spcPct val="20000"/>
              </a:spcBef>
              <a:spcAft>
                <a:spcPct val="0"/>
              </a:spcAft>
              <a:buClr>
                <a:srgbClr val="66CCFF"/>
              </a:buClr>
              <a:buSzPct val="65000"/>
              <a:buFont typeface="Wingdings" pitchFamily="2" charset="2"/>
              <a:buNone/>
              <a:tabLst/>
              <a:defRPr/>
            </a:pPr>
            <a:r>
              <a:rPr kumimoji="0" lang="en-US" sz="3200" b="1" i="0" u="none" strike="noStrike" kern="1200" cap="none" spc="0" normalizeH="0" baseline="0" noProof="0" dirty="0">
                <a:ln w="50800"/>
                <a:solidFill>
                  <a:srgbClr val="000000">
                    <a:shade val="50000"/>
                  </a:srgbClr>
                </a:solidFill>
                <a:effectLst/>
                <a:uLnTx/>
                <a:uFillTx/>
                <a:latin typeface="Tahoma" pitchFamily="34" charset="0"/>
                <a:ea typeface="+mn-ea"/>
                <a:cs typeface="+mn-cs"/>
              </a:rPr>
              <a:t>Short</a:t>
            </a:r>
          </a:p>
        </p:txBody>
      </p:sp>
      <p:sp>
        <p:nvSpPr>
          <p:cNvPr id="14" name="Rectangle 13"/>
          <p:cNvSpPr/>
          <p:nvPr/>
        </p:nvSpPr>
        <p:spPr>
          <a:xfrm>
            <a:off x="3341058" y="5706070"/>
            <a:ext cx="625492" cy="923330"/>
          </a:xfrm>
          <a:prstGeom prst="rect">
            <a:avLst/>
          </a:prstGeom>
          <a:noFill/>
        </p:spPr>
        <p:txBody>
          <a:bodyPr wrap="none" lIns="91440" tIns="45720" rIns="91440" bIns="45720">
            <a:spAutoFit/>
          </a:bodyPr>
          <a:lstStyle/>
          <a:p>
            <a:pPr marL="0" marR="0" lvl="0" indent="0" algn="ctr" defTabSz="914400" rtl="0" eaLnBrk="1" fontAlgn="base" latinLnBrk="0" hangingPunct="1">
              <a:lnSpc>
                <a:spcPct val="100000"/>
              </a:lnSpc>
              <a:spcBef>
                <a:spcPct val="20000"/>
              </a:spcBef>
              <a:spcAft>
                <a:spcPct val="0"/>
              </a:spcAft>
              <a:buClr>
                <a:srgbClr val="66CCFF"/>
              </a:buClr>
              <a:buSzPct val="65000"/>
              <a:buFont typeface="Wingdings" pitchFamily="2" charset="2"/>
              <a:buNone/>
              <a:tabLst/>
              <a:defRPr/>
            </a:pPr>
            <a:r>
              <a:rPr kumimoji="0" lang="en-US" sz="5400" b="1" i="0" u="none" strike="noStrike" kern="1200" cap="none" spc="0" normalizeH="0" baseline="0" noProof="0" dirty="0">
                <a:ln w="17780" cmpd="sng">
                  <a:solidFill>
                    <a:srgbClr val="003399">
                      <a:tint val="3000"/>
                    </a:srgbClr>
                  </a:solidFill>
                  <a:prstDash val="solid"/>
                  <a:miter lim="800000"/>
                </a:ln>
                <a:gradFill>
                  <a:gsLst>
                    <a:gs pos="10000">
                      <a:srgbClr val="003399">
                        <a:tint val="63000"/>
                        <a:sat val="105000"/>
                      </a:srgbClr>
                    </a:gs>
                    <a:gs pos="90000">
                      <a:srgbClr val="003399">
                        <a:shade val="50000"/>
                        <a:satMod val="100000"/>
                      </a:srgbClr>
                    </a:gs>
                  </a:gsLst>
                  <a:lin ang="5400000"/>
                </a:gradFill>
                <a:effectLst>
                  <a:outerShdw blurRad="55000" dist="50800" dir="5400000" algn="tl">
                    <a:srgbClr val="000000">
                      <a:alpha val="33000"/>
                    </a:srgbClr>
                  </a:outerShdw>
                </a:effectLst>
                <a:uLnTx/>
                <a:uFillTx/>
                <a:latin typeface="Tahoma" pitchFamily="34" charset="0"/>
                <a:ea typeface="+mn-ea"/>
                <a:cs typeface="+mn-cs"/>
              </a:rPr>
              <a:t>3</a:t>
            </a:r>
          </a:p>
        </p:txBody>
      </p:sp>
      <p:sp>
        <p:nvSpPr>
          <p:cNvPr id="15" name="Rectangle 14"/>
          <p:cNvSpPr/>
          <p:nvPr/>
        </p:nvSpPr>
        <p:spPr>
          <a:xfrm>
            <a:off x="4354695" y="5706070"/>
            <a:ext cx="631904" cy="923330"/>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marL="0" marR="0" lvl="0" indent="0" algn="ctr" defTabSz="914400" rtl="0" eaLnBrk="1" fontAlgn="base" latinLnBrk="0" hangingPunct="1">
              <a:lnSpc>
                <a:spcPct val="100000"/>
              </a:lnSpc>
              <a:spcBef>
                <a:spcPct val="20000"/>
              </a:spcBef>
              <a:spcAft>
                <a:spcPct val="0"/>
              </a:spcAft>
              <a:buClr>
                <a:srgbClr val="66CCFF"/>
              </a:buClr>
              <a:buSzPct val="65000"/>
              <a:buFont typeface="Wingdings" pitchFamily="2" charset="2"/>
              <a:buNone/>
              <a:tabLst/>
              <a:defRPr/>
            </a:pPr>
            <a:r>
              <a:rPr kumimoji="0" lang="en-US" sz="5400" b="1" i="0" u="none" strike="noStrike" kern="1200" cap="none" spc="50" normalizeH="0" baseline="0" noProof="0" dirty="0">
                <a:ln w="11430"/>
                <a:gradFill>
                  <a:gsLst>
                    <a:gs pos="25000">
                      <a:srgbClr val="468A4B">
                        <a:satMod val="155000"/>
                      </a:srgbClr>
                    </a:gs>
                    <a:gs pos="100000">
                      <a:srgbClr val="468A4B">
                        <a:shade val="45000"/>
                        <a:satMod val="165000"/>
                      </a:srgbClr>
                    </a:gs>
                  </a:gsLst>
                  <a:lin ang="5400000"/>
                </a:gradFill>
                <a:effectLst>
                  <a:outerShdw blurRad="76200" dist="50800" dir="5400000" algn="tl" rotWithShape="0">
                    <a:srgbClr val="000000">
                      <a:alpha val="65000"/>
                    </a:srgbClr>
                  </a:outerShdw>
                </a:effectLst>
                <a:uLnTx/>
                <a:uFillTx/>
                <a:latin typeface="Tahoma" pitchFamily="34" charset="0"/>
                <a:ea typeface="+mn-ea"/>
                <a:cs typeface="+mn-cs"/>
              </a:rPr>
              <a:t>1</a:t>
            </a:r>
          </a:p>
        </p:txBody>
      </p:sp>
      <p:sp>
        <p:nvSpPr>
          <p:cNvPr id="16" name="Rectangle 15"/>
          <p:cNvSpPr/>
          <p:nvPr/>
        </p:nvSpPr>
        <p:spPr bwMode="auto">
          <a:xfrm>
            <a:off x="3809998" y="1346774"/>
            <a:ext cx="2229293" cy="1548825"/>
          </a:xfrm>
          <a:prstGeom prst="rect">
            <a:avLst/>
          </a:prstGeom>
          <a:solidFill>
            <a:schemeClr val="accent1">
              <a:lumMod val="60000"/>
              <a:lumOff val="40000"/>
              <a:alpha val="61000"/>
            </a:schemeClr>
          </a:solidFill>
          <a:ln w="76200" cap="flat" cmpd="sng" algn="ctr">
            <a:solidFill>
              <a:schemeClr val="accent1">
                <a:lumMod val="60000"/>
                <a:lumOff val="40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342900" marR="0" lvl="0" indent="-342900" algn="l" defTabSz="914400" rtl="0" eaLnBrk="1" fontAlgn="base" latinLnBrk="0" hangingPunct="1">
              <a:lnSpc>
                <a:spcPct val="100000"/>
              </a:lnSpc>
              <a:spcBef>
                <a:spcPct val="20000"/>
              </a:spcBef>
              <a:spcAft>
                <a:spcPct val="0"/>
              </a:spcAft>
              <a:buClr>
                <a:srgbClr val="66CCFF"/>
              </a:buClr>
              <a:buSzPct val="65000"/>
              <a:buFont typeface="Wingdings" pitchFamily="2" charset="2"/>
              <a:buChar char="n"/>
              <a:tabLst/>
              <a:defRPr/>
            </a:pPr>
            <a:endParaRPr kumimoji="0" lang="en-US" sz="9600" b="0" i="0" u="none" strike="noStrike" kern="1200" cap="none" spc="0" normalizeH="0" baseline="0" noProof="0">
              <a:ln>
                <a:noFill/>
              </a:ln>
              <a:solidFill>
                <a:srgbClr val="FFFFFF"/>
              </a:solidFill>
              <a:effectLst>
                <a:outerShdw blurRad="38100" dist="38100" dir="2700000" algn="tl">
                  <a:srgbClr val="000000">
                    <a:alpha val="43137"/>
                  </a:srgbClr>
                </a:outerShdw>
              </a:effectLst>
              <a:uLnTx/>
              <a:uFillTx/>
              <a:latin typeface="Tahoma" pitchFamily="34" charset="0"/>
              <a:ea typeface="+mn-ea"/>
              <a:cs typeface="+mn-cs"/>
            </a:endParaRPr>
          </a:p>
        </p:txBody>
      </p:sp>
      <p:sp>
        <p:nvSpPr>
          <p:cNvPr id="21" name="Rectangle 20"/>
          <p:cNvSpPr/>
          <p:nvPr/>
        </p:nvSpPr>
        <p:spPr bwMode="auto">
          <a:xfrm>
            <a:off x="3809999" y="2845950"/>
            <a:ext cx="2229293" cy="1548825"/>
          </a:xfrm>
          <a:prstGeom prst="rect">
            <a:avLst/>
          </a:prstGeom>
          <a:solidFill>
            <a:schemeClr val="accent1">
              <a:lumMod val="60000"/>
              <a:lumOff val="40000"/>
              <a:alpha val="61000"/>
            </a:schemeClr>
          </a:solidFill>
          <a:ln w="76200" cap="flat" cmpd="sng" algn="ctr">
            <a:solidFill>
              <a:schemeClr val="accent1">
                <a:lumMod val="60000"/>
                <a:lumOff val="40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342900" marR="0" lvl="0" indent="-342900" algn="l" defTabSz="914400" rtl="0" eaLnBrk="1" fontAlgn="base" latinLnBrk="0" hangingPunct="1">
              <a:lnSpc>
                <a:spcPct val="100000"/>
              </a:lnSpc>
              <a:spcBef>
                <a:spcPct val="20000"/>
              </a:spcBef>
              <a:spcAft>
                <a:spcPct val="0"/>
              </a:spcAft>
              <a:buClr>
                <a:srgbClr val="66CCFF"/>
              </a:buClr>
              <a:buSzPct val="65000"/>
              <a:buFont typeface="Wingdings" pitchFamily="2" charset="2"/>
              <a:buChar char="n"/>
              <a:tabLst/>
              <a:defRPr/>
            </a:pPr>
            <a:endParaRPr kumimoji="0" lang="en-US" sz="9600" b="0" i="0" u="none" strike="noStrike" kern="1200" cap="none" spc="0" normalizeH="0" baseline="0" noProof="0">
              <a:ln>
                <a:noFill/>
              </a:ln>
              <a:solidFill>
                <a:srgbClr val="FFFFFF"/>
              </a:solidFill>
              <a:effectLst>
                <a:outerShdw blurRad="38100" dist="38100" dir="2700000" algn="tl">
                  <a:srgbClr val="000000">
                    <a:alpha val="43137"/>
                  </a:srgbClr>
                </a:outerShdw>
              </a:effectLst>
              <a:uLnTx/>
              <a:uFillTx/>
              <a:latin typeface="Tahoma" pitchFamily="34" charset="0"/>
              <a:ea typeface="+mn-ea"/>
              <a:cs typeface="+mn-cs"/>
            </a:endParaRPr>
          </a:p>
        </p:txBody>
      </p:sp>
      <p:sp>
        <p:nvSpPr>
          <p:cNvPr id="22" name="Rectangle 21"/>
          <p:cNvSpPr/>
          <p:nvPr/>
        </p:nvSpPr>
        <p:spPr bwMode="auto">
          <a:xfrm>
            <a:off x="6073400" y="1346775"/>
            <a:ext cx="2384559" cy="1548825"/>
          </a:xfrm>
          <a:prstGeom prst="rect">
            <a:avLst/>
          </a:prstGeom>
          <a:solidFill>
            <a:schemeClr val="accent1">
              <a:lumMod val="60000"/>
              <a:lumOff val="40000"/>
              <a:alpha val="61000"/>
            </a:schemeClr>
          </a:solidFill>
          <a:ln w="76200" cap="flat" cmpd="sng" algn="ctr">
            <a:solidFill>
              <a:schemeClr val="accent1">
                <a:lumMod val="60000"/>
                <a:lumOff val="40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342900" marR="0" lvl="0" indent="-342900" algn="l" defTabSz="914400" rtl="0" eaLnBrk="1" fontAlgn="base" latinLnBrk="0" hangingPunct="1">
              <a:lnSpc>
                <a:spcPct val="100000"/>
              </a:lnSpc>
              <a:spcBef>
                <a:spcPct val="20000"/>
              </a:spcBef>
              <a:spcAft>
                <a:spcPct val="0"/>
              </a:spcAft>
              <a:buClr>
                <a:srgbClr val="66CCFF"/>
              </a:buClr>
              <a:buSzPct val="65000"/>
              <a:buFont typeface="Wingdings" pitchFamily="2" charset="2"/>
              <a:buChar char="n"/>
              <a:tabLst/>
              <a:defRPr/>
            </a:pPr>
            <a:endParaRPr kumimoji="0" lang="en-US" sz="9600" b="0" i="0" u="none" strike="noStrike" kern="1200" cap="none" spc="0" normalizeH="0" baseline="0" noProof="0">
              <a:ln>
                <a:noFill/>
              </a:ln>
              <a:solidFill>
                <a:srgbClr val="FFFFFF"/>
              </a:solidFill>
              <a:effectLst>
                <a:outerShdw blurRad="38100" dist="38100" dir="2700000" algn="tl">
                  <a:srgbClr val="000000">
                    <a:alpha val="43137"/>
                  </a:srgbClr>
                </a:outerShdw>
              </a:effectLst>
              <a:uLnTx/>
              <a:uFillTx/>
              <a:latin typeface="Tahoma" pitchFamily="34" charset="0"/>
              <a:ea typeface="+mn-ea"/>
              <a:cs typeface="+mn-cs"/>
            </a:endParaRPr>
          </a:p>
        </p:txBody>
      </p:sp>
      <p:sp>
        <p:nvSpPr>
          <p:cNvPr id="23" name="Rectangle 22"/>
          <p:cNvSpPr/>
          <p:nvPr/>
        </p:nvSpPr>
        <p:spPr bwMode="auto">
          <a:xfrm>
            <a:off x="6084820" y="2874319"/>
            <a:ext cx="2384559" cy="1548825"/>
          </a:xfrm>
          <a:prstGeom prst="rect">
            <a:avLst/>
          </a:prstGeom>
          <a:solidFill>
            <a:srgbClr val="92D050">
              <a:alpha val="61000"/>
            </a:srgbClr>
          </a:solidFill>
          <a:ln w="76200" cap="flat" cmpd="sng" algn="ctr">
            <a:solidFill>
              <a:schemeClr val="accent2">
                <a:lumMod val="60000"/>
                <a:lumOff val="40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342900" marR="0" lvl="0" indent="-342900" algn="l" defTabSz="914400" rtl="0" eaLnBrk="1" fontAlgn="base" latinLnBrk="0" hangingPunct="1">
              <a:lnSpc>
                <a:spcPct val="100000"/>
              </a:lnSpc>
              <a:spcBef>
                <a:spcPct val="20000"/>
              </a:spcBef>
              <a:spcAft>
                <a:spcPct val="0"/>
              </a:spcAft>
              <a:buClr>
                <a:srgbClr val="66CCFF"/>
              </a:buClr>
              <a:buSzPct val="65000"/>
              <a:buFont typeface="Wingdings" pitchFamily="2" charset="2"/>
              <a:buChar char="n"/>
              <a:tabLst/>
              <a:defRPr/>
            </a:pPr>
            <a:endParaRPr kumimoji="0" lang="en-US" sz="9600" b="0" i="0" u="none" strike="noStrike" kern="1200" cap="none" spc="0" normalizeH="0" baseline="0" noProof="0">
              <a:ln>
                <a:noFill/>
              </a:ln>
              <a:solidFill>
                <a:srgbClr val="FFFFFF"/>
              </a:solidFill>
              <a:effectLst>
                <a:outerShdw blurRad="38100" dist="38100" dir="2700000" algn="tl">
                  <a:srgbClr val="000000">
                    <a:alpha val="43137"/>
                  </a:srgbClr>
                </a:outerShdw>
              </a:effectLst>
              <a:uLnTx/>
              <a:uFillTx/>
              <a:latin typeface="Tahoma" pitchFamily="34" charset="0"/>
              <a:ea typeface="+mn-ea"/>
              <a:cs typeface="+mn-cs"/>
            </a:endParaRPr>
          </a:p>
        </p:txBody>
      </p:sp>
      <p:sp>
        <p:nvSpPr>
          <p:cNvPr id="17" name="Rectangle 16"/>
          <p:cNvSpPr/>
          <p:nvPr/>
        </p:nvSpPr>
        <p:spPr>
          <a:xfrm>
            <a:off x="332147" y="969155"/>
            <a:ext cx="8828058" cy="1569660"/>
          </a:xfrm>
          <a:prstGeom prst="rect">
            <a:avLst/>
          </a:prstGeom>
          <a:noFill/>
        </p:spPr>
        <p:txBody>
          <a:bodyPr wrap="none" lIns="91440" tIns="45720" rIns="91440" bIns="45720">
            <a:prstTxWarp prst="textArchUp">
              <a:avLst/>
            </a:prstTxWarp>
            <a:spAutoFit/>
          </a:bodyPr>
          <a:lstStyle/>
          <a:p>
            <a:pPr marL="0" marR="0" lvl="0" indent="0" algn="ctr" defTabSz="914400" rtl="0" eaLnBrk="1" fontAlgn="base" latinLnBrk="0" hangingPunct="1">
              <a:lnSpc>
                <a:spcPct val="100000"/>
              </a:lnSpc>
              <a:spcBef>
                <a:spcPct val="20000"/>
              </a:spcBef>
              <a:spcAft>
                <a:spcPct val="0"/>
              </a:spcAft>
              <a:buClr>
                <a:srgbClr val="66CCFF"/>
              </a:buClr>
              <a:buSzPct val="65000"/>
              <a:buFont typeface="Wingdings" pitchFamily="2" charset="2"/>
              <a:buNone/>
              <a:tabLst/>
              <a:defRPr/>
            </a:pPr>
            <a:r>
              <a:rPr kumimoji="0" lang="en-US" sz="9600" b="1" i="0" u="none" strike="noStrike" kern="1200" cap="none" spc="0" normalizeH="0" baseline="0" noProof="0" dirty="0">
                <a:ln w="17780" cmpd="sng">
                  <a:solidFill>
                    <a:sysClr val="windowText" lastClr="000000"/>
                  </a:solidFill>
                  <a:prstDash val="solid"/>
                  <a:miter lim="800000"/>
                </a:ln>
                <a:solidFill>
                  <a:srgbClr val="FF00FF"/>
                </a:solidFill>
                <a:effectLst>
                  <a:outerShdw blurRad="50800" algn="tl" rotWithShape="0">
                    <a:srgbClr val="000000"/>
                  </a:outerShdw>
                </a:effectLst>
                <a:uLnTx/>
                <a:uFillTx/>
                <a:latin typeface="Tahoma" pitchFamily="34" charset="0"/>
                <a:ea typeface="+mn-ea"/>
                <a:cs typeface="+mn-cs"/>
              </a:rPr>
              <a:t>All probability</a:t>
            </a:r>
          </a:p>
        </p:txBody>
      </p:sp>
      <p:pic>
        <p:nvPicPr>
          <p:cNvPr id="2050" name="Picture 2" descr="https://encrypted-tbn2.gstatic.com/images?q=tbn:ANd9GcTeQ1gjsMAb2c7vWGAUm0skvcpXaMtxqK657srYUx-DT00luIyv0w"/>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3400" y="1910316"/>
            <a:ext cx="8153400" cy="4571447"/>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18" name="Picture 17">
            <a:extLst>
              <a:ext uri="{FF2B5EF4-FFF2-40B4-BE49-F238E27FC236}">
                <a16:creationId xmlns:a16="http://schemas.microsoft.com/office/drawing/2014/main" id="{81FE8D4D-0AC1-1C96-542F-73A6B902EE49}"/>
              </a:ext>
            </a:extLst>
          </p:cNvPr>
          <p:cNvPicPr>
            <a:picLocks noChangeAspect="1"/>
          </p:cNvPicPr>
          <p:nvPr/>
        </p:nvPicPr>
        <p:blipFill>
          <a:blip r:embed="rId4"/>
          <a:stretch>
            <a:fillRect/>
          </a:stretch>
        </p:blipFill>
        <p:spPr>
          <a:xfrm>
            <a:off x="3314354" y="2538815"/>
            <a:ext cx="1155063" cy="510400"/>
          </a:xfrm>
          <a:prstGeom prst="rect">
            <a:avLst/>
          </a:prstGeom>
        </p:spPr>
      </p:pic>
      <p:pic>
        <p:nvPicPr>
          <p:cNvPr id="19" name="Picture 18">
            <a:extLst>
              <a:ext uri="{FF2B5EF4-FFF2-40B4-BE49-F238E27FC236}">
                <a16:creationId xmlns:a16="http://schemas.microsoft.com/office/drawing/2014/main" id="{48EB918A-67A1-0565-388D-D2FBD3736E38}"/>
              </a:ext>
            </a:extLst>
          </p:cNvPr>
          <p:cNvPicPr>
            <a:picLocks noChangeAspect="1"/>
          </p:cNvPicPr>
          <p:nvPr/>
        </p:nvPicPr>
        <p:blipFill>
          <a:blip r:embed="rId4"/>
          <a:stretch>
            <a:fillRect/>
          </a:stretch>
        </p:blipFill>
        <p:spPr>
          <a:xfrm>
            <a:off x="4543400" y="3045615"/>
            <a:ext cx="1155063" cy="510400"/>
          </a:xfrm>
          <a:prstGeom prst="rect">
            <a:avLst/>
          </a:prstGeom>
        </p:spPr>
      </p:pic>
    </p:spTree>
    <p:extLst>
      <p:ext uri="{BB962C8B-B14F-4D97-AF65-F5344CB8AC3E}">
        <p14:creationId xmlns:p14="http://schemas.microsoft.com/office/powerpoint/2010/main" val="720986133"/>
      </p:ext>
    </p:extLst>
  </p:cSld>
  <p:clrMapOvr>
    <a:masterClrMapping/>
  </p:clrMapOvr>
</p:sld>
</file>

<file path=ppt/slides/slide1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713686" y="1066800"/>
            <a:ext cx="5716630" cy="3342453"/>
          </a:xfrm>
          <a:prstGeom prst="rect">
            <a:avLst/>
          </a:prstGeom>
          <a:noFill/>
        </p:spPr>
        <p:txBody>
          <a:bodyPr wrap="none" lIns="91440" tIns="45720" rIns="91440" bIns="45720">
            <a:spAutoFit/>
          </a:bodyPr>
          <a:lstStyle/>
          <a:p>
            <a:pPr marL="0" marR="0" lvl="0" indent="0" algn="ctr" defTabSz="914400" rtl="0" eaLnBrk="1" fontAlgn="base" latinLnBrk="0" hangingPunct="1">
              <a:lnSpc>
                <a:spcPct val="100000"/>
              </a:lnSpc>
              <a:spcBef>
                <a:spcPct val="20000"/>
              </a:spcBef>
              <a:spcAft>
                <a:spcPct val="0"/>
              </a:spcAft>
              <a:buClr>
                <a:srgbClr val="66CCFF"/>
              </a:buClr>
              <a:buSzPct val="65000"/>
              <a:buFont typeface="Wingdings" pitchFamily="2" charset="2"/>
              <a:buNone/>
              <a:tabLst/>
              <a:defRPr/>
            </a:pPr>
            <a:r>
              <a:rPr kumimoji="0" lang="en-US" sz="9600" b="1" i="0" u="none" strike="noStrike" kern="1200" cap="none" spc="0" normalizeH="0" baseline="0" noProof="0" dirty="0">
                <a:ln w="17780" cmpd="sng">
                  <a:solidFill>
                    <a:sysClr val="windowText" lastClr="000000"/>
                  </a:solidFill>
                  <a:prstDash val="solid"/>
                  <a:miter lim="800000"/>
                </a:ln>
                <a:solidFill>
                  <a:srgbClr val="FFCC99"/>
                </a:solidFill>
                <a:effectLst>
                  <a:outerShdw blurRad="50800" algn="tl" rotWithShape="0">
                    <a:srgbClr val="000000"/>
                  </a:outerShdw>
                </a:effectLst>
                <a:uLnTx/>
                <a:uFillTx/>
                <a:latin typeface="Tahoma" pitchFamily="34" charset="0"/>
                <a:ea typeface="+mn-ea"/>
                <a:cs typeface="+mn-cs"/>
              </a:rPr>
              <a:t>New </a:t>
            </a:r>
          </a:p>
          <a:p>
            <a:pPr marL="0" marR="0" lvl="0" indent="0" algn="ctr" defTabSz="914400" rtl="0" eaLnBrk="1" fontAlgn="base" latinLnBrk="0" hangingPunct="1">
              <a:lnSpc>
                <a:spcPct val="100000"/>
              </a:lnSpc>
              <a:spcBef>
                <a:spcPct val="20000"/>
              </a:spcBef>
              <a:spcAft>
                <a:spcPct val="0"/>
              </a:spcAft>
              <a:buClr>
                <a:srgbClr val="66CCFF"/>
              </a:buClr>
              <a:buSzPct val="65000"/>
              <a:buFont typeface="Wingdings" pitchFamily="2" charset="2"/>
              <a:buNone/>
              <a:tabLst/>
              <a:defRPr/>
            </a:pPr>
            <a:r>
              <a:rPr kumimoji="0" lang="en-US" sz="9600" b="1" i="0" u="none" strike="noStrike" kern="1200" cap="none" spc="0" normalizeH="0" baseline="0" noProof="0" dirty="0">
                <a:ln w="17780" cmpd="sng">
                  <a:solidFill>
                    <a:sysClr val="windowText" lastClr="000000"/>
                  </a:solidFill>
                  <a:prstDash val="solid"/>
                  <a:miter lim="800000"/>
                </a:ln>
                <a:solidFill>
                  <a:srgbClr val="FFCC99"/>
                </a:solidFill>
                <a:effectLst>
                  <a:outerShdw blurRad="50800" algn="tl" rotWithShape="0">
                    <a:srgbClr val="000000"/>
                  </a:outerShdw>
                </a:effectLst>
                <a:uLnTx/>
                <a:uFillTx/>
                <a:latin typeface="Tahoma" pitchFamily="34" charset="0"/>
                <a:ea typeface="+mn-ea"/>
                <a:cs typeface="+mn-cs"/>
              </a:rPr>
              <a:t>Question</a:t>
            </a:r>
          </a:p>
        </p:txBody>
      </p:sp>
    </p:spTree>
    <p:extLst>
      <p:ext uri="{BB962C8B-B14F-4D97-AF65-F5344CB8AC3E}">
        <p14:creationId xmlns:p14="http://schemas.microsoft.com/office/powerpoint/2010/main" val="604729273"/>
      </p:ext>
    </p:extLst>
  </p:cSld>
  <p:clrMapOvr>
    <a:masterClrMapping/>
  </p:clrMapOvr>
</p:sld>
</file>

<file path=ppt/slides/slide1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1363" name="Rectangle 3"/>
          <p:cNvSpPr>
            <a:spLocks noGrp="1" noChangeArrowheads="1"/>
          </p:cNvSpPr>
          <p:nvPr>
            <p:ph type="body" idx="1"/>
          </p:nvPr>
        </p:nvSpPr>
        <p:spPr>
          <a:xfrm>
            <a:off x="228600" y="152400"/>
            <a:ext cx="8458200" cy="5897563"/>
          </a:xfrm>
        </p:spPr>
        <p:txBody>
          <a:bodyPr/>
          <a:lstStyle/>
          <a:p>
            <a:pPr eaLnBrk="1" hangingPunct="1"/>
            <a:r>
              <a:rPr lang="en-US" dirty="0"/>
              <a:t>Please complete the </a:t>
            </a:r>
            <a:r>
              <a:rPr lang="en-US" dirty="0" err="1"/>
              <a:t>Punnett</a:t>
            </a:r>
            <a:r>
              <a:rPr lang="en-US" dirty="0"/>
              <a:t> Square, </a:t>
            </a:r>
          </a:p>
          <a:p>
            <a:pPr eaLnBrk="1" hangingPunct="1"/>
            <a:r>
              <a:rPr lang="en-US" dirty="0" err="1"/>
              <a:t>Tt</a:t>
            </a:r>
            <a:r>
              <a:rPr lang="en-US" dirty="0"/>
              <a:t> and </a:t>
            </a:r>
            <a:r>
              <a:rPr lang="en-US" dirty="0" err="1"/>
              <a:t>tt</a:t>
            </a:r>
            <a:endParaRPr lang="en-US" dirty="0"/>
          </a:p>
          <a:p>
            <a:pPr lvl="1" eaLnBrk="1" hangingPunct="1"/>
            <a:r>
              <a:rPr lang="en-US" dirty="0"/>
              <a:t>T = Tall</a:t>
            </a:r>
          </a:p>
          <a:p>
            <a:pPr lvl="1" eaLnBrk="1" hangingPunct="1"/>
            <a:r>
              <a:rPr lang="en-US" dirty="0" err="1"/>
              <a:t>tt</a:t>
            </a:r>
            <a:r>
              <a:rPr lang="en-US" dirty="0"/>
              <a:t> = Short</a:t>
            </a:r>
          </a:p>
        </p:txBody>
      </p:sp>
      <p:pic>
        <p:nvPicPr>
          <p:cNvPr id="271364" name="Picture 4" descr="punnet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657600" y="1295400"/>
            <a:ext cx="4898065" cy="3200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606853" name="Text Box 5"/>
          <p:cNvSpPr txBox="1">
            <a:spLocks noChangeArrowheads="1"/>
          </p:cNvSpPr>
          <p:nvPr/>
        </p:nvSpPr>
        <p:spPr bwMode="auto">
          <a:xfrm>
            <a:off x="533400" y="5410200"/>
            <a:ext cx="7543800" cy="1077218"/>
          </a:xfrm>
          <a:prstGeom prst="rect">
            <a:avLst/>
          </a:prstGeom>
          <a:noFill/>
          <a:ln w="9525" algn="ctr">
            <a:noFill/>
            <a:miter lim="800000"/>
            <a:headEnd/>
            <a:tailEnd/>
          </a:ln>
          <a:effectLst/>
        </p:spPr>
        <p:txBody>
          <a:bodyPr>
            <a:spAutoFit/>
          </a:bodyPr>
          <a:lstStyle/>
          <a:p>
            <a:pPr marL="342900" marR="0" lvl="0" indent="-342900" algn="l" defTabSz="914400" rtl="0" eaLnBrk="1" fontAlgn="base" latinLnBrk="0" hangingPunct="1">
              <a:lnSpc>
                <a:spcPct val="100000"/>
              </a:lnSpc>
              <a:spcBef>
                <a:spcPct val="50000"/>
              </a:spcBef>
              <a:spcAft>
                <a:spcPct val="0"/>
              </a:spcAft>
              <a:buClr>
                <a:srgbClr val="66CCFF"/>
              </a:buClr>
              <a:buSzPct val="65000"/>
              <a:buFont typeface="Wingdings" pitchFamily="2" charset="2"/>
              <a:buChar char="n"/>
              <a:tabLst/>
              <a:defRPr/>
            </a:pPr>
            <a:r>
              <a:rPr kumimoji="0" lang="en-US" sz="3200" b="0" i="0" u="none" strike="noStrike" kern="1200" cap="none" spc="0" normalizeH="0" baseline="0" noProof="0" dirty="0">
                <a:ln>
                  <a:noFill/>
                </a:ln>
                <a:solidFill>
                  <a:srgbClr val="FFFFFF"/>
                </a:solidFill>
                <a:effectLst>
                  <a:outerShdw blurRad="38100" dist="38100" dir="2700000" algn="tl">
                    <a:srgbClr val="C0C0C0"/>
                  </a:outerShdw>
                </a:effectLst>
                <a:uLnTx/>
                <a:uFillTx/>
                <a:latin typeface="Tahoma" pitchFamily="34" charset="0"/>
                <a:ea typeface="+mn-ea"/>
                <a:cs typeface="+mn-cs"/>
              </a:rPr>
              <a:t>How many will be tall, and how many will be short ___ : ___</a:t>
            </a:r>
          </a:p>
        </p:txBody>
      </p:sp>
      <p:sp>
        <p:nvSpPr>
          <p:cNvPr id="271366" name="Rectangle 10"/>
          <p:cNvSpPr>
            <a:spLocks noChangeArrowheads="1"/>
          </p:cNvSpPr>
          <p:nvPr/>
        </p:nvSpPr>
        <p:spPr bwMode="auto">
          <a:xfrm>
            <a:off x="5715000" y="6629400"/>
            <a:ext cx="3124200" cy="214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p>
            <a:pPr marL="342900" marR="0" lvl="0" indent="-342900" algn="r" defTabSz="914400" rtl="0" eaLnBrk="1" fontAlgn="base" latinLnBrk="0" hangingPunct="1">
              <a:lnSpc>
                <a:spcPct val="100000"/>
              </a:lnSpc>
              <a:spcBef>
                <a:spcPct val="20000"/>
              </a:spcBef>
              <a:spcAft>
                <a:spcPct val="0"/>
              </a:spcAft>
              <a:buClr>
                <a:srgbClr val="66CCFF"/>
              </a:buClr>
              <a:buSzPct val="65000"/>
              <a:buFont typeface="Wingdings" pitchFamily="2" charset="2"/>
              <a:buNone/>
              <a:tabLst/>
              <a:defRPr/>
            </a:pPr>
            <a:r>
              <a:rPr kumimoji="0" lang="en-US" sz="800" b="1" i="0" u="none" strike="noStrike" kern="1200" cap="none" spc="0" normalizeH="0" baseline="0" noProof="0" dirty="0">
                <a:ln>
                  <a:noFill/>
                </a:ln>
                <a:solidFill>
                  <a:srgbClr val="FFFFFF"/>
                </a:solidFill>
                <a:effectLst/>
                <a:uLnTx/>
                <a:uFillTx/>
                <a:latin typeface="Verdana" pitchFamily="34" charset="0"/>
                <a:ea typeface="+mn-ea"/>
                <a:cs typeface="+mn-cs"/>
              </a:rPr>
              <a:t>Copyright © 2024 </a:t>
            </a:r>
            <a:r>
              <a:rPr kumimoji="0" lang="en-US" sz="800" b="1" i="0" u="none" strike="noStrike" kern="1200" cap="none" spc="0" normalizeH="0" baseline="0" noProof="0" dirty="0" err="1">
                <a:ln>
                  <a:noFill/>
                </a:ln>
                <a:solidFill>
                  <a:srgbClr val="FFFFFF"/>
                </a:solidFill>
                <a:effectLst/>
                <a:uLnTx/>
                <a:uFillTx/>
                <a:latin typeface="Verdana" pitchFamily="34" charset="0"/>
                <a:ea typeface="+mn-ea"/>
                <a:cs typeface="+mn-cs"/>
              </a:rPr>
              <a:t>SlideSpark</a:t>
            </a:r>
            <a:r>
              <a:rPr kumimoji="0" lang="en-US" sz="800" b="1" i="0" u="none" strike="noStrike" kern="1200" cap="none" spc="0" normalizeH="0" baseline="0" noProof="0" dirty="0">
                <a:ln>
                  <a:noFill/>
                </a:ln>
                <a:solidFill>
                  <a:srgbClr val="FFFFFF"/>
                </a:solidFill>
                <a:effectLst/>
                <a:uLnTx/>
                <a:uFillTx/>
                <a:latin typeface="Verdana" pitchFamily="34" charset="0"/>
                <a:ea typeface="+mn-ea"/>
                <a:cs typeface="+mn-cs"/>
              </a:rPr>
              <a:t> .LLC</a:t>
            </a:r>
          </a:p>
        </p:txBody>
      </p:sp>
      <p:sp>
        <p:nvSpPr>
          <p:cNvPr id="7" name="TextBox 6"/>
          <p:cNvSpPr txBox="1"/>
          <p:nvPr/>
        </p:nvSpPr>
        <p:spPr>
          <a:xfrm>
            <a:off x="381000" y="4941447"/>
            <a:ext cx="8305800" cy="461665"/>
          </a:xfrm>
          <a:prstGeom prst="rect">
            <a:avLst/>
          </a:prstGeom>
          <a:noFill/>
        </p:spPr>
        <p:txBody>
          <a:bodyPr wrap="square">
            <a:spAutoFit/>
          </a:bodyPr>
          <a:lstStyle/>
          <a:p>
            <a:pPr marL="0" marR="0" lvl="0" indent="0" algn="l" defTabSz="914400" rtl="0" eaLnBrk="1" fontAlgn="base" latinLnBrk="0" hangingPunct="1">
              <a:lnSpc>
                <a:spcPct val="100000"/>
              </a:lnSpc>
              <a:spcBef>
                <a:spcPct val="20000"/>
              </a:spcBef>
              <a:spcAft>
                <a:spcPct val="0"/>
              </a:spcAft>
              <a:buClr>
                <a:srgbClr val="66CCFF"/>
              </a:buClr>
              <a:buSzPct val="65000"/>
              <a:buFont typeface="Wingdings" pitchFamily="2" charset="2"/>
              <a:buNone/>
              <a:tabLst/>
              <a:defRPr/>
            </a:pPr>
            <a:r>
              <a:rPr kumimoji="0" lang="en-US" sz="2400" b="0" i="0" u="none" strike="noStrike" kern="1200" cap="none" spc="0" normalizeH="0" baseline="0" noProof="0" dirty="0">
                <a:ln>
                  <a:noFill/>
                </a:ln>
                <a:solidFill>
                  <a:srgbClr val="FFFFFF"/>
                </a:solidFill>
                <a:effectLst>
                  <a:outerShdw blurRad="38100" dist="38100" dir="2700000" algn="tl">
                    <a:srgbClr val="000000">
                      <a:alpha val="43137"/>
                    </a:srgbClr>
                  </a:outerShdw>
                </a:effectLst>
                <a:uLnTx/>
                <a:uFillTx/>
                <a:latin typeface="Tahoma" pitchFamily="34" charset="0"/>
                <a:ea typeface="+mn-ea"/>
                <a:cs typeface="+mn-cs"/>
              </a:rPr>
              <a:t>One parent heterozygous and one homozygous recessive.</a:t>
            </a:r>
          </a:p>
        </p:txBody>
      </p:sp>
      <p:sp>
        <p:nvSpPr>
          <p:cNvPr id="2" name="Rectangle 1"/>
          <p:cNvSpPr/>
          <p:nvPr/>
        </p:nvSpPr>
        <p:spPr>
          <a:xfrm>
            <a:off x="7924800" y="0"/>
            <a:ext cx="1066318" cy="923330"/>
          </a:xfrm>
          <a:prstGeom prst="rect">
            <a:avLst/>
          </a:prstGeom>
          <a:noFill/>
        </p:spPr>
        <p:txBody>
          <a:bodyPr wrap="none" lIns="91440" tIns="45720" rIns="91440" bIns="45720">
            <a:spAutoFit/>
          </a:bodyPr>
          <a:lstStyle/>
          <a:p>
            <a:pPr marL="0" marR="0" lvl="0" indent="0" algn="ctr" defTabSz="914400" rtl="0" eaLnBrk="1" fontAlgn="base" latinLnBrk="0" hangingPunct="1">
              <a:lnSpc>
                <a:spcPct val="100000"/>
              </a:lnSpc>
              <a:spcBef>
                <a:spcPct val="20000"/>
              </a:spcBef>
              <a:spcAft>
                <a:spcPct val="0"/>
              </a:spcAft>
              <a:buClr>
                <a:srgbClr val="66CCFF"/>
              </a:buClr>
              <a:buSzPct val="65000"/>
              <a:buFont typeface="Wingdings" pitchFamily="2" charset="2"/>
              <a:buNone/>
              <a:tabLst/>
              <a:defRPr/>
            </a:pPr>
            <a:r>
              <a:rPr kumimoji="0" lang="en-US" sz="5400" b="1" i="0" u="none" strike="noStrike" kern="1200" cap="none" spc="0" normalizeH="0" baseline="0" noProof="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uLnTx/>
                <a:uFillTx/>
                <a:latin typeface="Tahoma" pitchFamily="34" charset="0"/>
                <a:ea typeface="+mn-ea"/>
                <a:cs typeface="+mn-cs"/>
              </a:rPr>
              <a:t>17</a:t>
            </a:r>
          </a:p>
        </p:txBody>
      </p:sp>
    </p:spTree>
    <p:extLst>
      <p:ext uri="{BB962C8B-B14F-4D97-AF65-F5344CB8AC3E}">
        <p14:creationId xmlns:p14="http://schemas.microsoft.com/office/powerpoint/2010/main" val="2826251584"/>
      </p:ext>
    </p:extLst>
  </p:cSld>
  <p:clrMapOvr>
    <a:masterClrMapping/>
  </p:clrMapOvr>
</p:sld>
</file>

<file path=ppt/slides/slide1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1363" name="Rectangle 3"/>
          <p:cNvSpPr>
            <a:spLocks noGrp="1" noChangeArrowheads="1"/>
          </p:cNvSpPr>
          <p:nvPr>
            <p:ph type="body" idx="1"/>
          </p:nvPr>
        </p:nvSpPr>
        <p:spPr>
          <a:xfrm>
            <a:off x="228600" y="152400"/>
            <a:ext cx="8458200" cy="5897563"/>
          </a:xfrm>
        </p:spPr>
        <p:txBody>
          <a:bodyPr/>
          <a:lstStyle/>
          <a:p>
            <a:pPr eaLnBrk="1" hangingPunct="1"/>
            <a:r>
              <a:rPr lang="en-US" dirty="0"/>
              <a:t>Please complete the </a:t>
            </a:r>
            <a:r>
              <a:rPr lang="en-US" dirty="0" err="1"/>
              <a:t>Punnett</a:t>
            </a:r>
            <a:r>
              <a:rPr lang="en-US" dirty="0"/>
              <a:t> Square, </a:t>
            </a:r>
          </a:p>
          <a:p>
            <a:pPr eaLnBrk="1" hangingPunct="1"/>
            <a:r>
              <a:rPr lang="en-US" dirty="0" err="1"/>
              <a:t>Tt</a:t>
            </a:r>
            <a:r>
              <a:rPr lang="en-US" dirty="0"/>
              <a:t> and </a:t>
            </a:r>
            <a:r>
              <a:rPr lang="en-US" dirty="0" err="1"/>
              <a:t>tt</a:t>
            </a:r>
            <a:endParaRPr lang="en-US" dirty="0"/>
          </a:p>
          <a:p>
            <a:pPr lvl="1" eaLnBrk="1" hangingPunct="1"/>
            <a:r>
              <a:rPr lang="en-US" dirty="0"/>
              <a:t>T = Tall</a:t>
            </a:r>
          </a:p>
          <a:p>
            <a:pPr lvl="1" eaLnBrk="1" hangingPunct="1"/>
            <a:r>
              <a:rPr lang="en-US" dirty="0" err="1"/>
              <a:t>tt</a:t>
            </a:r>
            <a:r>
              <a:rPr lang="en-US" dirty="0"/>
              <a:t> = Short</a:t>
            </a:r>
          </a:p>
        </p:txBody>
      </p:sp>
      <p:pic>
        <p:nvPicPr>
          <p:cNvPr id="271364" name="Picture 4" descr="punnet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657600" y="1295400"/>
            <a:ext cx="4898065" cy="3200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606853" name="Text Box 5"/>
          <p:cNvSpPr txBox="1">
            <a:spLocks noChangeArrowheads="1"/>
          </p:cNvSpPr>
          <p:nvPr/>
        </p:nvSpPr>
        <p:spPr bwMode="auto">
          <a:xfrm>
            <a:off x="533400" y="5410200"/>
            <a:ext cx="7543800" cy="1077218"/>
          </a:xfrm>
          <a:prstGeom prst="rect">
            <a:avLst/>
          </a:prstGeom>
          <a:noFill/>
          <a:ln w="9525" algn="ctr">
            <a:noFill/>
            <a:miter lim="800000"/>
            <a:headEnd/>
            <a:tailEnd/>
          </a:ln>
          <a:effectLst/>
        </p:spPr>
        <p:txBody>
          <a:bodyPr>
            <a:spAutoFit/>
          </a:bodyPr>
          <a:lstStyle/>
          <a:p>
            <a:pPr marL="342900" marR="0" lvl="0" indent="-342900" algn="l" defTabSz="914400" rtl="0" eaLnBrk="1" fontAlgn="base" latinLnBrk="0" hangingPunct="1">
              <a:lnSpc>
                <a:spcPct val="100000"/>
              </a:lnSpc>
              <a:spcBef>
                <a:spcPct val="50000"/>
              </a:spcBef>
              <a:spcAft>
                <a:spcPct val="0"/>
              </a:spcAft>
              <a:buClr>
                <a:srgbClr val="66CCFF"/>
              </a:buClr>
              <a:buSzPct val="65000"/>
              <a:buFont typeface="Wingdings" pitchFamily="2" charset="2"/>
              <a:buChar char="n"/>
              <a:tabLst/>
              <a:defRPr/>
            </a:pPr>
            <a:r>
              <a:rPr kumimoji="0" lang="en-US" sz="3200" b="0" i="0" u="none" strike="noStrike" kern="1200" cap="none" spc="0" normalizeH="0" baseline="0" noProof="0" dirty="0">
                <a:ln>
                  <a:noFill/>
                </a:ln>
                <a:solidFill>
                  <a:srgbClr val="FFFFFF"/>
                </a:solidFill>
                <a:effectLst>
                  <a:outerShdw blurRad="38100" dist="38100" dir="2700000" algn="tl">
                    <a:srgbClr val="C0C0C0"/>
                  </a:outerShdw>
                </a:effectLst>
                <a:uLnTx/>
                <a:uFillTx/>
                <a:latin typeface="Tahoma" pitchFamily="34" charset="0"/>
                <a:ea typeface="+mn-ea"/>
                <a:cs typeface="+mn-cs"/>
              </a:rPr>
              <a:t>How many will be tall, and how many will be short ___ : ___</a:t>
            </a:r>
          </a:p>
        </p:txBody>
      </p:sp>
      <p:sp>
        <p:nvSpPr>
          <p:cNvPr id="271366" name="Rectangle 10"/>
          <p:cNvSpPr>
            <a:spLocks noChangeArrowheads="1"/>
          </p:cNvSpPr>
          <p:nvPr/>
        </p:nvSpPr>
        <p:spPr bwMode="auto">
          <a:xfrm>
            <a:off x="5715000" y="6629400"/>
            <a:ext cx="3124200" cy="214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p>
            <a:pPr marL="342900" marR="0" lvl="0" indent="-342900" algn="r" defTabSz="914400" rtl="0" eaLnBrk="1" fontAlgn="base" latinLnBrk="0" hangingPunct="1">
              <a:lnSpc>
                <a:spcPct val="100000"/>
              </a:lnSpc>
              <a:spcBef>
                <a:spcPct val="20000"/>
              </a:spcBef>
              <a:spcAft>
                <a:spcPct val="0"/>
              </a:spcAft>
              <a:buClr>
                <a:srgbClr val="66CCFF"/>
              </a:buClr>
              <a:buSzPct val="65000"/>
              <a:buFont typeface="Wingdings" pitchFamily="2" charset="2"/>
              <a:buNone/>
              <a:tabLst/>
              <a:defRPr/>
            </a:pPr>
            <a:r>
              <a:rPr kumimoji="0" lang="en-US" sz="800" b="1" i="0" u="none" strike="noStrike" kern="1200" cap="none" spc="0" normalizeH="0" baseline="0" noProof="0" dirty="0">
                <a:ln>
                  <a:noFill/>
                </a:ln>
                <a:solidFill>
                  <a:srgbClr val="FFFFFF"/>
                </a:solidFill>
                <a:effectLst/>
                <a:uLnTx/>
                <a:uFillTx/>
                <a:latin typeface="Verdana" pitchFamily="34" charset="0"/>
                <a:ea typeface="+mn-ea"/>
                <a:cs typeface="+mn-cs"/>
              </a:rPr>
              <a:t>Copyright © 2024 </a:t>
            </a:r>
            <a:r>
              <a:rPr kumimoji="0" lang="en-US" sz="800" b="1" i="0" u="none" strike="noStrike" kern="1200" cap="none" spc="0" normalizeH="0" baseline="0" noProof="0" dirty="0" err="1">
                <a:ln>
                  <a:noFill/>
                </a:ln>
                <a:solidFill>
                  <a:srgbClr val="FFFFFF"/>
                </a:solidFill>
                <a:effectLst/>
                <a:uLnTx/>
                <a:uFillTx/>
                <a:latin typeface="Verdana" pitchFamily="34" charset="0"/>
                <a:ea typeface="+mn-ea"/>
                <a:cs typeface="+mn-cs"/>
              </a:rPr>
              <a:t>SlideSpark</a:t>
            </a:r>
            <a:r>
              <a:rPr kumimoji="0" lang="en-US" sz="800" b="1" i="0" u="none" strike="noStrike" kern="1200" cap="none" spc="0" normalizeH="0" baseline="0" noProof="0" dirty="0">
                <a:ln>
                  <a:noFill/>
                </a:ln>
                <a:solidFill>
                  <a:srgbClr val="FFFFFF"/>
                </a:solidFill>
                <a:effectLst/>
                <a:uLnTx/>
                <a:uFillTx/>
                <a:latin typeface="Verdana" pitchFamily="34" charset="0"/>
                <a:ea typeface="+mn-ea"/>
                <a:cs typeface="+mn-cs"/>
              </a:rPr>
              <a:t> .LLC</a:t>
            </a:r>
          </a:p>
        </p:txBody>
      </p:sp>
      <p:sp>
        <p:nvSpPr>
          <p:cNvPr id="7" name="TextBox 6"/>
          <p:cNvSpPr txBox="1"/>
          <p:nvPr/>
        </p:nvSpPr>
        <p:spPr>
          <a:xfrm>
            <a:off x="381000" y="4941447"/>
            <a:ext cx="8305800" cy="461665"/>
          </a:xfrm>
          <a:prstGeom prst="rect">
            <a:avLst/>
          </a:prstGeom>
          <a:noFill/>
        </p:spPr>
        <p:txBody>
          <a:bodyPr wrap="square">
            <a:spAutoFit/>
          </a:bodyPr>
          <a:lstStyle/>
          <a:p>
            <a:pPr marL="0" marR="0" lvl="0" indent="0" algn="l" defTabSz="914400" rtl="0" eaLnBrk="1" fontAlgn="base" latinLnBrk="0" hangingPunct="1">
              <a:lnSpc>
                <a:spcPct val="100000"/>
              </a:lnSpc>
              <a:spcBef>
                <a:spcPct val="20000"/>
              </a:spcBef>
              <a:spcAft>
                <a:spcPct val="0"/>
              </a:spcAft>
              <a:buClr>
                <a:srgbClr val="66CCFF"/>
              </a:buClr>
              <a:buSzPct val="65000"/>
              <a:buFont typeface="Wingdings" pitchFamily="2" charset="2"/>
              <a:buNone/>
              <a:tabLst/>
              <a:defRPr/>
            </a:pPr>
            <a:r>
              <a:rPr kumimoji="0" lang="en-US" sz="2400" b="0" i="0" u="none" strike="noStrike" kern="1200" cap="none" spc="0" normalizeH="0" baseline="0" noProof="0" dirty="0">
                <a:ln>
                  <a:noFill/>
                </a:ln>
                <a:solidFill>
                  <a:srgbClr val="FFFFFF"/>
                </a:solidFill>
                <a:effectLst>
                  <a:outerShdw blurRad="38100" dist="38100" dir="2700000" algn="tl">
                    <a:srgbClr val="000000">
                      <a:alpha val="43137"/>
                    </a:srgbClr>
                  </a:outerShdw>
                </a:effectLst>
                <a:uLnTx/>
                <a:uFillTx/>
                <a:latin typeface="Tahoma" pitchFamily="34" charset="0"/>
                <a:ea typeface="+mn-ea"/>
                <a:cs typeface="+mn-cs"/>
              </a:rPr>
              <a:t>One parent heterozygous and one homozygous recessive.</a:t>
            </a:r>
          </a:p>
        </p:txBody>
      </p:sp>
      <p:sp>
        <p:nvSpPr>
          <p:cNvPr id="2" name="Rectangle 1"/>
          <p:cNvSpPr/>
          <p:nvPr/>
        </p:nvSpPr>
        <p:spPr>
          <a:xfrm>
            <a:off x="7924800" y="0"/>
            <a:ext cx="1066318" cy="923330"/>
          </a:xfrm>
          <a:prstGeom prst="rect">
            <a:avLst/>
          </a:prstGeom>
          <a:noFill/>
        </p:spPr>
        <p:txBody>
          <a:bodyPr wrap="none" lIns="91440" tIns="45720" rIns="91440" bIns="45720">
            <a:spAutoFit/>
          </a:bodyPr>
          <a:lstStyle/>
          <a:p>
            <a:pPr marL="0" marR="0" lvl="0" indent="0" algn="ctr" defTabSz="914400" rtl="0" eaLnBrk="1" fontAlgn="base" latinLnBrk="0" hangingPunct="1">
              <a:lnSpc>
                <a:spcPct val="100000"/>
              </a:lnSpc>
              <a:spcBef>
                <a:spcPct val="20000"/>
              </a:spcBef>
              <a:spcAft>
                <a:spcPct val="0"/>
              </a:spcAft>
              <a:buClr>
                <a:srgbClr val="66CCFF"/>
              </a:buClr>
              <a:buSzPct val="65000"/>
              <a:buFont typeface="Wingdings" pitchFamily="2" charset="2"/>
              <a:buNone/>
              <a:tabLst/>
              <a:defRPr/>
            </a:pPr>
            <a:r>
              <a:rPr kumimoji="0" lang="en-US" sz="5400" b="1" i="0" u="none" strike="noStrike" kern="1200" cap="none" spc="0" normalizeH="0" baseline="0" noProof="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uLnTx/>
                <a:uFillTx/>
                <a:latin typeface="Tahoma" pitchFamily="34" charset="0"/>
                <a:ea typeface="+mn-ea"/>
                <a:cs typeface="+mn-cs"/>
              </a:rPr>
              <a:t>17</a:t>
            </a:r>
          </a:p>
        </p:txBody>
      </p:sp>
      <p:sp>
        <p:nvSpPr>
          <p:cNvPr id="3" name="TextBox 2"/>
          <p:cNvSpPr txBox="1"/>
          <p:nvPr/>
        </p:nvSpPr>
        <p:spPr>
          <a:xfrm>
            <a:off x="3962400" y="838200"/>
            <a:ext cx="4114800" cy="584775"/>
          </a:xfrm>
          <a:prstGeom prst="rect">
            <a:avLst/>
          </a:prstGeom>
          <a:noFill/>
        </p:spPr>
        <p:txBody>
          <a:bodyPr wrap="square" rtlCol="0">
            <a:spAutoFit/>
          </a:bodyPr>
          <a:lstStyle/>
          <a:p>
            <a:pPr marL="0" marR="0" lvl="0" indent="0" algn="l" defTabSz="914400" rtl="0" eaLnBrk="1" fontAlgn="base" latinLnBrk="0" hangingPunct="1">
              <a:lnSpc>
                <a:spcPct val="100000"/>
              </a:lnSpc>
              <a:spcBef>
                <a:spcPct val="20000"/>
              </a:spcBef>
              <a:spcAft>
                <a:spcPct val="0"/>
              </a:spcAft>
              <a:buClr>
                <a:srgbClr val="66CCFF"/>
              </a:buClr>
              <a:buSzPct val="65000"/>
              <a:buFont typeface="Wingdings" pitchFamily="2" charset="2"/>
              <a:buNone/>
              <a:tabLst/>
              <a:defRPr/>
            </a:pPr>
            <a:r>
              <a:rPr kumimoji="0" lang="en-US" sz="3200" b="0" i="0" u="none" strike="noStrike" kern="1200" cap="none" spc="0" normalizeH="0" baseline="0" noProof="0" dirty="0">
                <a:ln>
                  <a:noFill/>
                </a:ln>
                <a:solidFill>
                  <a:srgbClr val="FFFFFF"/>
                </a:solidFill>
                <a:effectLst>
                  <a:outerShdw blurRad="38100" dist="38100" dir="2700000" algn="tl">
                    <a:srgbClr val="000000">
                      <a:alpha val="43137"/>
                    </a:srgbClr>
                  </a:outerShdw>
                </a:effectLst>
                <a:uLnTx/>
                <a:uFillTx/>
                <a:latin typeface="Tahoma" pitchFamily="34" charset="0"/>
                <a:ea typeface="+mn-ea"/>
                <a:cs typeface="+mn-cs"/>
              </a:rPr>
              <a:t>        T             </a:t>
            </a:r>
            <a:r>
              <a:rPr kumimoji="0" lang="en-US" sz="3200" b="0" i="0" u="none" strike="noStrike" kern="1200" cap="none" spc="0" normalizeH="0" baseline="0" noProof="0" dirty="0" err="1">
                <a:ln>
                  <a:noFill/>
                </a:ln>
                <a:solidFill>
                  <a:srgbClr val="FFFFFF"/>
                </a:solidFill>
                <a:effectLst>
                  <a:outerShdw blurRad="38100" dist="38100" dir="2700000" algn="tl">
                    <a:srgbClr val="000000">
                      <a:alpha val="43137"/>
                    </a:srgbClr>
                  </a:outerShdw>
                </a:effectLst>
                <a:uLnTx/>
                <a:uFillTx/>
                <a:latin typeface="Tahoma" pitchFamily="34" charset="0"/>
                <a:ea typeface="+mn-ea"/>
                <a:cs typeface="+mn-cs"/>
              </a:rPr>
              <a:t>t</a:t>
            </a:r>
            <a:endParaRPr kumimoji="0" lang="en-US" sz="3200" b="0" i="0" u="none" strike="noStrike" kern="1200" cap="none" spc="0" normalizeH="0" baseline="0" noProof="0" dirty="0">
              <a:ln>
                <a:noFill/>
              </a:ln>
              <a:solidFill>
                <a:srgbClr val="FFFFFF"/>
              </a:solidFill>
              <a:effectLst>
                <a:outerShdw blurRad="38100" dist="38100" dir="2700000" algn="tl">
                  <a:srgbClr val="000000">
                    <a:alpha val="43137"/>
                  </a:srgbClr>
                </a:outerShdw>
              </a:effectLst>
              <a:uLnTx/>
              <a:uFillTx/>
              <a:latin typeface="Tahoma" pitchFamily="34" charset="0"/>
              <a:ea typeface="+mn-ea"/>
              <a:cs typeface="+mn-cs"/>
            </a:endParaRPr>
          </a:p>
        </p:txBody>
      </p:sp>
      <p:sp>
        <p:nvSpPr>
          <p:cNvPr id="4" name="TextBox 3"/>
          <p:cNvSpPr txBox="1"/>
          <p:nvPr/>
        </p:nvSpPr>
        <p:spPr>
          <a:xfrm>
            <a:off x="3232484" y="1702173"/>
            <a:ext cx="322524" cy="2357568"/>
          </a:xfrm>
          <a:prstGeom prst="rect">
            <a:avLst/>
          </a:prstGeom>
          <a:noFill/>
        </p:spPr>
        <p:txBody>
          <a:bodyPr wrap="none" rtlCol="0">
            <a:spAutoFit/>
          </a:bodyPr>
          <a:lstStyle/>
          <a:p>
            <a:pPr marL="0" marR="0" lvl="0" indent="0" algn="l" defTabSz="914400" rtl="0" eaLnBrk="1" fontAlgn="base" latinLnBrk="0" hangingPunct="1">
              <a:lnSpc>
                <a:spcPct val="100000"/>
              </a:lnSpc>
              <a:spcBef>
                <a:spcPct val="20000"/>
              </a:spcBef>
              <a:spcAft>
                <a:spcPct val="0"/>
              </a:spcAft>
              <a:buClr>
                <a:srgbClr val="66CCFF"/>
              </a:buClr>
              <a:buSzPct val="65000"/>
              <a:buFont typeface="Wingdings" pitchFamily="2" charset="2"/>
              <a:buNone/>
              <a:tabLst/>
              <a:defRPr/>
            </a:pPr>
            <a:r>
              <a:rPr kumimoji="0" lang="en-US" sz="3200" b="0" i="0" u="none" strike="noStrike" kern="1200" cap="none" spc="0" normalizeH="0" baseline="0" noProof="0" dirty="0">
                <a:ln>
                  <a:noFill/>
                </a:ln>
                <a:solidFill>
                  <a:srgbClr val="FFFFFF"/>
                </a:solidFill>
                <a:effectLst>
                  <a:outerShdw blurRad="38100" dist="38100" dir="2700000" algn="tl">
                    <a:srgbClr val="000000">
                      <a:alpha val="43137"/>
                    </a:srgbClr>
                  </a:outerShdw>
                </a:effectLst>
                <a:uLnTx/>
                <a:uFillTx/>
                <a:latin typeface="Tahoma" pitchFamily="34" charset="0"/>
                <a:ea typeface="+mn-ea"/>
                <a:cs typeface="+mn-cs"/>
              </a:rPr>
              <a:t>t</a:t>
            </a:r>
          </a:p>
          <a:p>
            <a:pPr marL="0" marR="0" lvl="0" indent="0" algn="l" defTabSz="914400" rtl="0" eaLnBrk="1" fontAlgn="base" latinLnBrk="0" hangingPunct="1">
              <a:lnSpc>
                <a:spcPct val="100000"/>
              </a:lnSpc>
              <a:spcBef>
                <a:spcPct val="20000"/>
              </a:spcBef>
              <a:spcAft>
                <a:spcPct val="0"/>
              </a:spcAft>
              <a:buClr>
                <a:srgbClr val="66CCFF"/>
              </a:buClr>
              <a:buSzPct val="65000"/>
              <a:buFont typeface="Wingdings" pitchFamily="2" charset="2"/>
              <a:buNone/>
              <a:tabLst/>
              <a:defRPr/>
            </a:pPr>
            <a:endParaRPr kumimoji="0" lang="en-US" sz="3200" b="0" i="0" u="none" strike="noStrike" kern="1200" cap="none" spc="0" normalizeH="0" baseline="0" noProof="0" dirty="0">
              <a:ln>
                <a:noFill/>
              </a:ln>
              <a:solidFill>
                <a:srgbClr val="FFFFFF"/>
              </a:solidFill>
              <a:effectLst>
                <a:outerShdw blurRad="38100" dist="38100" dir="2700000" algn="tl">
                  <a:srgbClr val="000000">
                    <a:alpha val="43137"/>
                  </a:srgbClr>
                </a:outerShdw>
              </a:effectLst>
              <a:uLnTx/>
              <a:uFillTx/>
              <a:latin typeface="Tahoma" pitchFamily="34" charset="0"/>
              <a:ea typeface="+mn-ea"/>
              <a:cs typeface="+mn-cs"/>
            </a:endParaRPr>
          </a:p>
          <a:p>
            <a:pPr marL="0" marR="0" lvl="0" indent="0" algn="l" defTabSz="914400" rtl="0" eaLnBrk="1" fontAlgn="base" latinLnBrk="0" hangingPunct="1">
              <a:lnSpc>
                <a:spcPct val="100000"/>
              </a:lnSpc>
              <a:spcBef>
                <a:spcPct val="20000"/>
              </a:spcBef>
              <a:spcAft>
                <a:spcPct val="0"/>
              </a:spcAft>
              <a:buClr>
                <a:srgbClr val="66CCFF"/>
              </a:buClr>
              <a:buSzPct val="65000"/>
              <a:buFont typeface="Wingdings" pitchFamily="2" charset="2"/>
              <a:buNone/>
              <a:tabLst/>
              <a:defRPr/>
            </a:pPr>
            <a:endParaRPr kumimoji="0" lang="en-US" sz="3200" b="0" i="0" u="none" strike="noStrike" kern="1200" cap="none" spc="0" normalizeH="0" baseline="0" noProof="0" dirty="0">
              <a:ln>
                <a:noFill/>
              </a:ln>
              <a:solidFill>
                <a:srgbClr val="FFFFFF"/>
              </a:solidFill>
              <a:effectLst>
                <a:outerShdw blurRad="38100" dist="38100" dir="2700000" algn="tl">
                  <a:srgbClr val="000000">
                    <a:alpha val="43137"/>
                  </a:srgbClr>
                </a:outerShdw>
              </a:effectLst>
              <a:uLnTx/>
              <a:uFillTx/>
              <a:latin typeface="Tahoma" pitchFamily="34" charset="0"/>
              <a:ea typeface="+mn-ea"/>
              <a:cs typeface="+mn-cs"/>
            </a:endParaRPr>
          </a:p>
          <a:p>
            <a:pPr marL="0" marR="0" lvl="0" indent="0" algn="l" defTabSz="914400" rtl="0" eaLnBrk="1" fontAlgn="base" latinLnBrk="0" hangingPunct="1">
              <a:lnSpc>
                <a:spcPct val="100000"/>
              </a:lnSpc>
              <a:spcBef>
                <a:spcPct val="20000"/>
              </a:spcBef>
              <a:spcAft>
                <a:spcPct val="0"/>
              </a:spcAft>
              <a:buClr>
                <a:srgbClr val="66CCFF"/>
              </a:buClr>
              <a:buSzPct val="65000"/>
              <a:buFont typeface="Wingdings" pitchFamily="2" charset="2"/>
              <a:buNone/>
              <a:tabLst/>
              <a:defRPr/>
            </a:pPr>
            <a:r>
              <a:rPr kumimoji="0" lang="en-US" sz="3200" b="0" i="0" u="none" strike="noStrike" kern="1200" cap="none" spc="0" normalizeH="0" baseline="0" noProof="0" dirty="0">
                <a:ln>
                  <a:noFill/>
                </a:ln>
                <a:solidFill>
                  <a:srgbClr val="FFFFFF"/>
                </a:solidFill>
                <a:effectLst>
                  <a:outerShdw blurRad="38100" dist="38100" dir="2700000" algn="tl">
                    <a:srgbClr val="000000">
                      <a:alpha val="43137"/>
                    </a:srgbClr>
                  </a:outerShdw>
                </a:effectLst>
                <a:uLnTx/>
                <a:uFillTx/>
                <a:latin typeface="Tahoma" pitchFamily="34" charset="0"/>
                <a:ea typeface="+mn-ea"/>
                <a:cs typeface="+mn-cs"/>
              </a:rPr>
              <a:t>t</a:t>
            </a:r>
          </a:p>
        </p:txBody>
      </p:sp>
    </p:spTree>
    <p:extLst>
      <p:ext uri="{BB962C8B-B14F-4D97-AF65-F5344CB8AC3E}">
        <p14:creationId xmlns:p14="http://schemas.microsoft.com/office/powerpoint/2010/main" val="1307304372"/>
      </p:ext>
    </p:extLst>
  </p:cSld>
  <p:clrMapOvr>
    <a:masterClrMapping/>
  </p:clrMapOvr>
</p:sld>
</file>

<file path=ppt/slides/slide1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1363" name="Rectangle 3"/>
          <p:cNvSpPr>
            <a:spLocks noGrp="1" noChangeArrowheads="1"/>
          </p:cNvSpPr>
          <p:nvPr>
            <p:ph type="body" idx="1"/>
          </p:nvPr>
        </p:nvSpPr>
        <p:spPr>
          <a:xfrm>
            <a:off x="228600" y="152400"/>
            <a:ext cx="8458200" cy="5897563"/>
          </a:xfrm>
        </p:spPr>
        <p:txBody>
          <a:bodyPr/>
          <a:lstStyle/>
          <a:p>
            <a:pPr eaLnBrk="1" hangingPunct="1"/>
            <a:r>
              <a:rPr lang="en-US" dirty="0"/>
              <a:t>Please complete the </a:t>
            </a:r>
            <a:r>
              <a:rPr lang="en-US" dirty="0" err="1"/>
              <a:t>Punnett</a:t>
            </a:r>
            <a:r>
              <a:rPr lang="en-US" dirty="0"/>
              <a:t> Square, </a:t>
            </a:r>
          </a:p>
          <a:p>
            <a:pPr eaLnBrk="1" hangingPunct="1"/>
            <a:r>
              <a:rPr lang="en-US" dirty="0" err="1"/>
              <a:t>Tt</a:t>
            </a:r>
            <a:r>
              <a:rPr lang="en-US" dirty="0"/>
              <a:t> and </a:t>
            </a:r>
            <a:r>
              <a:rPr lang="en-US" dirty="0" err="1"/>
              <a:t>tt</a:t>
            </a:r>
            <a:endParaRPr lang="en-US" dirty="0"/>
          </a:p>
          <a:p>
            <a:pPr lvl="1" eaLnBrk="1" hangingPunct="1"/>
            <a:r>
              <a:rPr lang="en-US" dirty="0"/>
              <a:t>T = Tall</a:t>
            </a:r>
          </a:p>
          <a:p>
            <a:pPr lvl="1" eaLnBrk="1" hangingPunct="1"/>
            <a:r>
              <a:rPr lang="en-US" dirty="0" err="1"/>
              <a:t>tt</a:t>
            </a:r>
            <a:r>
              <a:rPr lang="en-US" dirty="0"/>
              <a:t> = Short</a:t>
            </a:r>
          </a:p>
        </p:txBody>
      </p:sp>
      <p:pic>
        <p:nvPicPr>
          <p:cNvPr id="271364" name="Picture 4" descr="punnet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657600" y="1295400"/>
            <a:ext cx="4898065" cy="3200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606853" name="Text Box 5"/>
          <p:cNvSpPr txBox="1">
            <a:spLocks noChangeArrowheads="1"/>
          </p:cNvSpPr>
          <p:nvPr/>
        </p:nvSpPr>
        <p:spPr bwMode="auto">
          <a:xfrm>
            <a:off x="533400" y="5410200"/>
            <a:ext cx="7543800" cy="1077218"/>
          </a:xfrm>
          <a:prstGeom prst="rect">
            <a:avLst/>
          </a:prstGeom>
          <a:noFill/>
          <a:ln w="9525" algn="ctr">
            <a:noFill/>
            <a:miter lim="800000"/>
            <a:headEnd/>
            <a:tailEnd/>
          </a:ln>
          <a:effectLst/>
        </p:spPr>
        <p:txBody>
          <a:bodyPr>
            <a:spAutoFit/>
          </a:bodyPr>
          <a:lstStyle/>
          <a:p>
            <a:pPr marL="342900" marR="0" lvl="0" indent="-342900" algn="l" defTabSz="914400" rtl="0" eaLnBrk="1" fontAlgn="base" latinLnBrk="0" hangingPunct="1">
              <a:lnSpc>
                <a:spcPct val="100000"/>
              </a:lnSpc>
              <a:spcBef>
                <a:spcPct val="50000"/>
              </a:spcBef>
              <a:spcAft>
                <a:spcPct val="0"/>
              </a:spcAft>
              <a:buClr>
                <a:srgbClr val="66CCFF"/>
              </a:buClr>
              <a:buSzPct val="65000"/>
              <a:buFont typeface="Wingdings" pitchFamily="2" charset="2"/>
              <a:buChar char="n"/>
              <a:tabLst/>
              <a:defRPr/>
            </a:pPr>
            <a:r>
              <a:rPr kumimoji="0" lang="en-US" sz="3200" b="0" i="0" u="none" strike="noStrike" kern="1200" cap="none" spc="0" normalizeH="0" baseline="0" noProof="0" dirty="0">
                <a:ln>
                  <a:noFill/>
                </a:ln>
                <a:solidFill>
                  <a:srgbClr val="FFFFFF"/>
                </a:solidFill>
                <a:effectLst>
                  <a:outerShdw blurRad="38100" dist="38100" dir="2700000" algn="tl">
                    <a:srgbClr val="C0C0C0"/>
                  </a:outerShdw>
                </a:effectLst>
                <a:uLnTx/>
                <a:uFillTx/>
                <a:latin typeface="Tahoma" pitchFamily="34" charset="0"/>
                <a:ea typeface="+mn-ea"/>
                <a:cs typeface="+mn-cs"/>
              </a:rPr>
              <a:t>How many will be tall, and how many will be short ___ : ___</a:t>
            </a:r>
          </a:p>
        </p:txBody>
      </p:sp>
      <p:sp>
        <p:nvSpPr>
          <p:cNvPr id="271366" name="Rectangle 10"/>
          <p:cNvSpPr>
            <a:spLocks noChangeArrowheads="1"/>
          </p:cNvSpPr>
          <p:nvPr/>
        </p:nvSpPr>
        <p:spPr bwMode="auto">
          <a:xfrm>
            <a:off x="5715000" y="6629400"/>
            <a:ext cx="3124200" cy="214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p>
            <a:pPr marL="342900" marR="0" lvl="0" indent="-342900" algn="r" defTabSz="914400" rtl="0" eaLnBrk="1" fontAlgn="base" latinLnBrk="0" hangingPunct="1">
              <a:lnSpc>
                <a:spcPct val="100000"/>
              </a:lnSpc>
              <a:spcBef>
                <a:spcPct val="20000"/>
              </a:spcBef>
              <a:spcAft>
                <a:spcPct val="0"/>
              </a:spcAft>
              <a:buClr>
                <a:srgbClr val="66CCFF"/>
              </a:buClr>
              <a:buSzPct val="65000"/>
              <a:buFont typeface="Wingdings" pitchFamily="2" charset="2"/>
              <a:buNone/>
              <a:tabLst/>
              <a:defRPr/>
            </a:pPr>
            <a:r>
              <a:rPr kumimoji="0" lang="en-US" sz="800" b="1" i="0" u="none" strike="noStrike" kern="1200" cap="none" spc="0" normalizeH="0" baseline="0" noProof="0" dirty="0">
                <a:ln>
                  <a:noFill/>
                </a:ln>
                <a:solidFill>
                  <a:srgbClr val="FFFFFF"/>
                </a:solidFill>
                <a:effectLst/>
                <a:uLnTx/>
                <a:uFillTx/>
                <a:latin typeface="Verdana" pitchFamily="34" charset="0"/>
                <a:ea typeface="+mn-ea"/>
                <a:cs typeface="+mn-cs"/>
              </a:rPr>
              <a:t>Copyright © 2024 </a:t>
            </a:r>
            <a:r>
              <a:rPr kumimoji="0" lang="en-US" sz="800" b="1" i="0" u="none" strike="noStrike" kern="1200" cap="none" spc="0" normalizeH="0" baseline="0" noProof="0" dirty="0" err="1">
                <a:ln>
                  <a:noFill/>
                </a:ln>
                <a:solidFill>
                  <a:srgbClr val="FFFFFF"/>
                </a:solidFill>
                <a:effectLst/>
                <a:uLnTx/>
                <a:uFillTx/>
                <a:latin typeface="Verdana" pitchFamily="34" charset="0"/>
                <a:ea typeface="+mn-ea"/>
                <a:cs typeface="+mn-cs"/>
              </a:rPr>
              <a:t>SlideSpark</a:t>
            </a:r>
            <a:r>
              <a:rPr kumimoji="0" lang="en-US" sz="800" b="1" i="0" u="none" strike="noStrike" kern="1200" cap="none" spc="0" normalizeH="0" baseline="0" noProof="0" dirty="0">
                <a:ln>
                  <a:noFill/>
                </a:ln>
                <a:solidFill>
                  <a:srgbClr val="FFFFFF"/>
                </a:solidFill>
                <a:effectLst/>
                <a:uLnTx/>
                <a:uFillTx/>
                <a:latin typeface="Verdana" pitchFamily="34" charset="0"/>
                <a:ea typeface="+mn-ea"/>
                <a:cs typeface="+mn-cs"/>
              </a:rPr>
              <a:t> .LLC</a:t>
            </a:r>
          </a:p>
        </p:txBody>
      </p:sp>
      <p:sp>
        <p:nvSpPr>
          <p:cNvPr id="7" name="TextBox 6"/>
          <p:cNvSpPr txBox="1"/>
          <p:nvPr/>
        </p:nvSpPr>
        <p:spPr>
          <a:xfrm>
            <a:off x="381000" y="4941447"/>
            <a:ext cx="8305800" cy="461665"/>
          </a:xfrm>
          <a:prstGeom prst="rect">
            <a:avLst/>
          </a:prstGeom>
          <a:noFill/>
        </p:spPr>
        <p:txBody>
          <a:bodyPr wrap="square">
            <a:spAutoFit/>
          </a:bodyPr>
          <a:lstStyle/>
          <a:p>
            <a:pPr marL="0" marR="0" lvl="0" indent="0" algn="l" defTabSz="914400" rtl="0" eaLnBrk="1" fontAlgn="base" latinLnBrk="0" hangingPunct="1">
              <a:lnSpc>
                <a:spcPct val="100000"/>
              </a:lnSpc>
              <a:spcBef>
                <a:spcPct val="20000"/>
              </a:spcBef>
              <a:spcAft>
                <a:spcPct val="0"/>
              </a:spcAft>
              <a:buClr>
                <a:srgbClr val="66CCFF"/>
              </a:buClr>
              <a:buSzPct val="65000"/>
              <a:buFont typeface="Wingdings" pitchFamily="2" charset="2"/>
              <a:buNone/>
              <a:tabLst/>
              <a:defRPr/>
            </a:pPr>
            <a:r>
              <a:rPr kumimoji="0" lang="en-US" sz="2400" b="0" i="0" u="none" strike="noStrike" kern="1200" cap="none" spc="0" normalizeH="0" baseline="0" noProof="0" dirty="0">
                <a:ln>
                  <a:noFill/>
                </a:ln>
                <a:solidFill>
                  <a:srgbClr val="FFFFFF"/>
                </a:solidFill>
                <a:effectLst>
                  <a:outerShdw blurRad="38100" dist="38100" dir="2700000" algn="tl">
                    <a:srgbClr val="000000">
                      <a:alpha val="43137"/>
                    </a:srgbClr>
                  </a:outerShdw>
                </a:effectLst>
                <a:uLnTx/>
                <a:uFillTx/>
                <a:latin typeface="Tahoma" pitchFamily="34" charset="0"/>
                <a:ea typeface="+mn-ea"/>
                <a:cs typeface="+mn-cs"/>
              </a:rPr>
              <a:t>One parent heterozygous and one homozygous recessive.</a:t>
            </a:r>
          </a:p>
        </p:txBody>
      </p:sp>
      <p:sp>
        <p:nvSpPr>
          <p:cNvPr id="2" name="Rectangle 1"/>
          <p:cNvSpPr/>
          <p:nvPr/>
        </p:nvSpPr>
        <p:spPr>
          <a:xfrm>
            <a:off x="7924800" y="0"/>
            <a:ext cx="1066318" cy="923330"/>
          </a:xfrm>
          <a:prstGeom prst="rect">
            <a:avLst/>
          </a:prstGeom>
          <a:noFill/>
        </p:spPr>
        <p:txBody>
          <a:bodyPr wrap="none" lIns="91440" tIns="45720" rIns="91440" bIns="45720">
            <a:spAutoFit/>
          </a:bodyPr>
          <a:lstStyle/>
          <a:p>
            <a:pPr marL="0" marR="0" lvl="0" indent="0" algn="ctr" defTabSz="914400" rtl="0" eaLnBrk="1" fontAlgn="base" latinLnBrk="0" hangingPunct="1">
              <a:lnSpc>
                <a:spcPct val="100000"/>
              </a:lnSpc>
              <a:spcBef>
                <a:spcPct val="20000"/>
              </a:spcBef>
              <a:spcAft>
                <a:spcPct val="0"/>
              </a:spcAft>
              <a:buClr>
                <a:srgbClr val="66CCFF"/>
              </a:buClr>
              <a:buSzPct val="65000"/>
              <a:buFont typeface="Wingdings" pitchFamily="2" charset="2"/>
              <a:buNone/>
              <a:tabLst/>
              <a:defRPr/>
            </a:pPr>
            <a:r>
              <a:rPr kumimoji="0" lang="en-US" sz="5400" b="1" i="0" u="none" strike="noStrike" kern="1200" cap="none" spc="0" normalizeH="0" baseline="0" noProof="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uLnTx/>
                <a:uFillTx/>
                <a:latin typeface="Tahoma" pitchFamily="34" charset="0"/>
                <a:ea typeface="+mn-ea"/>
                <a:cs typeface="+mn-cs"/>
              </a:rPr>
              <a:t>17</a:t>
            </a:r>
          </a:p>
        </p:txBody>
      </p:sp>
      <p:sp>
        <p:nvSpPr>
          <p:cNvPr id="3" name="TextBox 2"/>
          <p:cNvSpPr txBox="1"/>
          <p:nvPr/>
        </p:nvSpPr>
        <p:spPr>
          <a:xfrm>
            <a:off x="3962400" y="838200"/>
            <a:ext cx="4114800" cy="584775"/>
          </a:xfrm>
          <a:prstGeom prst="rect">
            <a:avLst/>
          </a:prstGeom>
          <a:noFill/>
        </p:spPr>
        <p:txBody>
          <a:bodyPr wrap="square" rtlCol="0">
            <a:spAutoFit/>
          </a:bodyPr>
          <a:lstStyle/>
          <a:p>
            <a:pPr marL="0" marR="0" lvl="0" indent="0" algn="l" defTabSz="914400" rtl="0" eaLnBrk="1" fontAlgn="base" latinLnBrk="0" hangingPunct="1">
              <a:lnSpc>
                <a:spcPct val="100000"/>
              </a:lnSpc>
              <a:spcBef>
                <a:spcPct val="20000"/>
              </a:spcBef>
              <a:spcAft>
                <a:spcPct val="0"/>
              </a:spcAft>
              <a:buClr>
                <a:srgbClr val="66CCFF"/>
              </a:buClr>
              <a:buSzPct val="65000"/>
              <a:buFont typeface="Wingdings" pitchFamily="2" charset="2"/>
              <a:buNone/>
              <a:tabLst/>
              <a:defRPr/>
            </a:pPr>
            <a:r>
              <a:rPr kumimoji="0" lang="en-US" sz="3200" b="0" i="0" u="none" strike="noStrike" kern="1200" cap="none" spc="0" normalizeH="0" baseline="0" noProof="0" dirty="0">
                <a:ln>
                  <a:noFill/>
                </a:ln>
                <a:solidFill>
                  <a:srgbClr val="FFFFFF"/>
                </a:solidFill>
                <a:effectLst>
                  <a:outerShdw blurRad="38100" dist="38100" dir="2700000" algn="tl">
                    <a:srgbClr val="000000">
                      <a:alpha val="43137"/>
                    </a:srgbClr>
                  </a:outerShdw>
                </a:effectLst>
                <a:uLnTx/>
                <a:uFillTx/>
                <a:latin typeface="Tahoma" pitchFamily="34" charset="0"/>
                <a:ea typeface="+mn-ea"/>
                <a:cs typeface="+mn-cs"/>
              </a:rPr>
              <a:t>        T             </a:t>
            </a:r>
            <a:r>
              <a:rPr kumimoji="0" lang="en-US" sz="3200" b="0" i="0" u="none" strike="noStrike" kern="1200" cap="none" spc="0" normalizeH="0" baseline="0" noProof="0" dirty="0" err="1">
                <a:ln>
                  <a:noFill/>
                </a:ln>
                <a:solidFill>
                  <a:srgbClr val="FFFFFF"/>
                </a:solidFill>
                <a:effectLst>
                  <a:outerShdw blurRad="38100" dist="38100" dir="2700000" algn="tl">
                    <a:srgbClr val="000000">
                      <a:alpha val="43137"/>
                    </a:srgbClr>
                  </a:outerShdw>
                </a:effectLst>
                <a:uLnTx/>
                <a:uFillTx/>
                <a:latin typeface="Tahoma" pitchFamily="34" charset="0"/>
                <a:ea typeface="+mn-ea"/>
                <a:cs typeface="+mn-cs"/>
              </a:rPr>
              <a:t>t</a:t>
            </a:r>
            <a:endParaRPr kumimoji="0" lang="en-US" sz="3200" b="0" i="0" u="none" strike="noStrike" kern="1200" cap="none" spc="0" normalizeH="0" baseline="0" noProof="0" dirty="0">
              <a:ln>
                <a:noFill/>
              </a:ln>
              <a:solidFill>
                <a:srgbClr val="FFFFFF"/>
              </a:solidFill>
              <a:effectLst>
                <a:outerShdw blurRad="38100" dist="38100" dir="2700000" algn="tl">
                  <a:srgbClr val="000000">
                    <a:alpha val="43137"/>
                  </a:srgbClr>
                </a:outerShdw>
              </a:effectLst>
              <a:uLnTx/>
              <a:uFillTx/>
              <a:latin typeface="Tahoma" pitchFamily="34" charset="0"/>
              <a:ea typeface="+mn-ea"/>
              <a:cs typeface="+mn-cs"/>
            </a:endParaRPr>
          </a:p>
        </p:txBody>
      </p:sp>
      <p:sp>
        <p:nvSpPr>
          <p:cNvPr id="4" name="TextBox 3"/>
          <p:cNvSpPr txBox="1"/>
          <p:nvPr/>
        </p:nvSpPr>
        <p:spPr>
          <a:xfrm>
            <a:off x="3232484" y="1702173"/>
            <a:ext cx="322524" cy="2357568"/>
          </a:xfrm>
          <a:prstGeom prst="rect">
            <a:avLst/>
          </a:prstGeom>
          <a:noFill/>
        </p:spPr>
        <p:txBody>
          <a:bodyPr wrap="none" rtlCol="0">
            <a:spAutoFit/>
          </a:bodyPr>
          <a:lstStyle/>
          <a:p>
            <a:pPr marL="0" marR="0" lvl="0" indent="0" algn="l" defTabSz="914400" rtl="0" eaLnBrk="1" fontAlgn="base" latinLnBrk="0" hangingPunct="1">
              <a:lnSpc>
                <a:spcPct val="100000"/>
              </a:lnSpc>
              <a:spcBef>
                <a:spcPct val="20000"/>
              </a:spcBef>
              <a:spcAft>
                <a:spcPct val="0"/>
              </a:spcAft>
              <a:buClr>
                <a:srgbClr val="66CCFF"/>
              </a:buClr>
              <a:buSzPct val="65000"/>
              <a:buFont typeface="Wingdings" pitchFamily="2" charset="2"/>
              <a:buNone/>
              <a:tabLst/>
              <a:defRPr/>
            </a:pPr>
            <a:r>
              <a:rPr kumimoji="0" lang="en-US" sz="3200" b="0" i="0" u="none" strike="noStrike" kern="1200" cap="none" spc="0" normalizeH="0" baseline="0" noProof="0" dirty="0">
                <a:ln>
                  <a:noFill/>
                </a:ln>
                <a:solidFill>
                  <a:srgbClr val="FFFFFF"/>
                </a:solidFill>
                <a:effectLst>
                  <a:outerShdw blurRad="38100" dist="38100" dir="2700000" algn="tl">
                    <a:srgbClr val="000000">
                      <a:alpha val="43137"/>
                    </a:srgbClr>
                  </a:outerShdw>
                </a:effectLst>
                <a:uLnTx/>
                <a:uFillTx/>
                <a:latin typeface="Tahoma" pitchFamily="34" charset="0"/>
                <a:ea typeface="+mn-ea"/>
                <a:cs typeface="+mn-cs"/>
              </a:rPr>
              <a:t>t</a:t>
            </a:r>
          </a:p>
          <a:p>
            <a:pPr marL="0" marR="0" lvl="0" indent="0" algn="l" defTabSz="914400" rtl="0" eaLnBrk="1" fontAlgn="base" latinLnBrk="0" hangingPunct="1">
              <a:lnSpc>
                <a:spcPct val="100000"/>
              </a:lnSpc>
              <a:spcBef>
                <a:spcPct val="20000"/>
              </a:spcBef>
              <a:spcAft>
                <a:spcPct val="0"/>
              </a:spcAft>
              <a:buClr>
                <a:srgbClr val="66CCFF"/>
              </a:buClr>
              <a:buSzPct val="65000"/>
              <a:buFont typeface="Wingdings" pitchFamily="2" charset="2"/>
              <a:buNone/>
              <a:tabLst/>
              <a:defRPr/>
            </a:pPr>
            <a:endParaRPr kumimoji="0" lang="en-US" sz="3200" b="0" i="0" u="none" strike="noStrike" kern="1200" cap="none" spc="0" normalizeH="0" baseline="0" noProof="0" dirty="0">
              <a:ln>
                <a:noFill/>
              </a:ln>
              <a:solidFill>
                <a:srgbClr val="FFFFFF"/>
              </a:solidFill>
              <a:effectLst>
                <a:outerShdw blurRad="38100" dist="38100" dir="2700000" algn="tl">
                  <a:srgbClr val="000000">
                    <a:alpha val="43137"/>
                  </a:srgbClr>
                </a:outerShdw>
              </a:effectLst>
              <a:uLnTx/>
              <a:uFillTx/>
              <a:latin typeface="Tahoma" pitchFamily="34" charset="0"/>
              <a:ea typeface="+mn-ea"/>
              <a:cs typeface="+mn-cs"/>
            </a:endParaRPr>
          </a:p>
          <a:p>
            <a:pPr marL="0" marR="0" lvl="0" indent="0" algn="l" defTabSz="914400" rtl="0" eaLnBrk="1" fontAlgn="base" latinLnBrk="0" hangingPunct="1">
              <a:lnSpc>
                <a:spcPct val="100000"/>
              </a:lnSpc>
              <a:spcBef>
                <a:spcPct val="20000"/>
              </a:spcBef>
              <a:spcAft>
                <a:spcPct val="0"/>
              </a:spcAft>
              <a:buClr>
                <a:srgbClr val="66CCFF"/>
              </a:buClr>
              <a:buSzPct val="65000"/>
              <a:buFont typeface="Wingdings" pitchFamily="2" charset="2"/>
              <a:buNone/>
              <a:tabLst/>
              <a:defRPr/>
            </a:pPr>
            <a:endParaRPr kumimoji="0" lang="en-US" sz="3200" b="0" i="0" u="none" strike="noStrike" kern="1200" cap="none" spc="0" normalizeH="0" baseline="0" noProof="0" dirty="0">
              <a:ln>
                <a:noFill/>
              </a:ln>
              <a:solidFill>
                <a:srgbClr val="FFFFFF"/>
              </a:solidFill>
              <a:effectLst>
                <a:outerShdw blurRad="38100" dist="38100" dir="2700000" algn="tl">
                  <a:srgbClr val="000000">
                    <a:alpha val="43137"/>
                  </a:srgbClr>
                </a:outerShdw>
              </a:effectLst>
              <a:uLnTx/>
              <a:uFillTx/>
              <a:latin typeface="Tahoma" pitchFamily="34" charset="0"/>
              <a:ea typeface="+mn-ea"/>
              <a:cs typeface="+mn-cs"/>
            </a:endParaRPr>
          </a:p>
          <a:p>
            <a:pPr marL="0" marR="0" lvl="0" indent="0" algn="l" defTabSz="914400" rtl="0" eaLnBrk="1" fontAlgn="base" latinLnBrk="0" hangingPunct="1">
              <a:lnSpc>
                <a:spcPct val="100000"/>
              </a:lnSpc>
              <a:spcBef>
                <a:spcPct val="20000"/>
              </a:spcBef>
              <a:spcAft>
                <a:spcPct val="0"/>
              </a:spcAft>
              <a:buClr>
                <a:srgbClr val="66CCFF"/>
              </a:buClr>
              <a:buSzPct val="65000"/>
              <a:buFont typeface="Wingdings" pitchFamily="2" charset="2"/>
              <a:buNone/>
              <a:tabLst/>
              <a:defRPr/>
            </a:pPr>
            <a:r>
              <a:rPr kumimoji="0" lang="en-US" sz="3200" b="0" i="0" u="none" strike="noStrike" kern="1200" cap="none" spc="0" normalizeH="0" baseline="0" noProof="0" dirty="0">
                <a:ln>
                  <a:noFill/>
                </a:ln>
                <a:solidFill>
                  <a:srgbClr val="FFFFFF"/>
                </a:solidFill>
                <a:effectLst>
                  <a:outerShdw blurRad="38100" dist="38100" dir="2700000" algn="tl">
                    <a:srgbClr val="000000">
                      <a:alpha val="43137"/>
                    </a:srgbClr>
                  </a:outerShdw>
                </a:effectLst>
                <a:uLnTx/>
                <a:uFillTx/>
                <a:latin typeface="Tahoma" pitchFamily="34" charset="0"/>
                <a:ea typeface="+mn-ea"/>
                <a:cs typeface="+mn-cs"/>
              </a:rPr>
              <a:t>t</a:t>
            </a:r>
          </a:p>
        </p:txBody>
      </p:sp>
      <p:sp>
        <p:nvSpPr>
          <p:cNvPr id="5" name="Rectangle 4"/>
          <p:cNvSpPr/>
          <p:nvPr/>
        </p:nvSpPr>
        <p:spPr>
          <a:xfrm>
            <a:off x="4454133" y="1422975"/>
            <a:ext cx="898003" cy="923330"/>
          </a:xfrm>
          <a:prstGeom prst="rect">
            <a:avLst/>
          </a:prstGeom>
        </p:spPr>
        <p:txBody>
          <a:bodyPr wrap="none">
            <a:spAutoFit/>
          </a:bodyPr>
          <a:lstStyle/>
          <a:p>
            <a:pPr marL="0" marR="0" lvl="0" indent="0" algn="ctr" defTabSz="914400" rtl="0" eaLnBrk="1" fontAlgn="base" latinLnBrk="0" hangingPunct="1">
              <a:lnSpc>
                <a:spcPct val="100000"/>
              </a:lnSpc>
              <a:spcBef>
                <a:spcPct val="20000"/>
              </a:spcBef>
              <a:spcAft>
                <a:spcPct val="0"/>
              </a:spcAft>
              <a:buClr>
                <a:srgbClr val="66CCFF"/>
              </a:buClr>
              <a:buSzPct val="65000"/>
              <a:buFont typeface="Wingdings" pitchFamily="2" charset="2"/>
              <a:buNone/>
              <a:tabLst/>
              <a:defRPr/>
            </a:pPr>
            <a:r>
              <a:rPr kumimoji="0" lang="en-US" sz="5400" b="1" i="0" u="none" strike="noStrike" kern="1200" cap="none" spc="0" normalizeH="0" baseline="0" noProof="0" dirty="0" err="1">
                <a:ln w="50800"/>
                <a:solidFill>
                  <a:srgbClr val="000000">
                    <a:shade val="50000"/>
                  </a:srgbClr>
                </a:solidFill>
                <a:effectLst/>
                <a:uLnTx/>
                <a:uFillTx/>
                <a:latin typeface="Tahoma" pitchFamily="34" charset="0"/>
                <a:ea typeface="+mn-ea"/>
                <a:cs typeface="+mn-cs"/>
              </a:rPr>
              <a:t>Tt</a:t>
            </a:r>
            <a:endParaRPr kumimoji="0" lang="en-US" sz="5400" b="1" i="0" u="none" strike="noStrike" kern="1200" cap="none" spc="0" normalizeH="0" baseline="0" noProof="0" dirty="0">
              <a:ln w="50800"/>
              <a:solidFill>
                <a:srgbClr val="000000">
                  <a:shade val="50000"/>
                </a:srgbClr>
              </a:solidFill>
              <a:effectLst/>
              <a:uLnTx/>
              <a:uFillTx/>
              <a:latin typeface="Tahoma" pitchFamily="34" charset="0"/>
              <a:ea typeface="+mn-ea"/>
              <a:cs typeface="+mn-cs"/>
            </a:endParaRPr>
          </a:p>
        </p:txBody>
      </p:sp>
      <p:sp>
        <p:nvSpPr>
          <p:cNvPr id="6" name="Rectangle 5"/>
          <p:cNvSpPr/>
          <p:nvPr/>
        </p:nvSpPr>
        <p:spPr>
          <a:xfrm>
            <a:off x="4581746" y="2924161"/>
            <a:ext cx="898003" cy="923330"/>
          </a:xfrm>
          <a:prstGeom prst="rect">
            <a:avLst/>
          </a:prstGeom>
        </p:spPr>
        <p:txBody>
          <a:bodyPr wrap="none">
            <a:spAutoFit/>
          </a:bodyPr>
          <a:lstStyle/>
          <a:p>
            <a:pPr marL="0" marR="0" lvl="0" indent="0" algn="ctr" defTabSz="914400" rtl="0" eaLnBrk="1" fontAlgn="base" latinLnBrk="0" hangingPunct="1">
              <a:lnSpc>
                <a:spcPct val="100000"/>
              </a:lnSpc>
              <a:spcBef>
                <a:spcPct val="20000"/>
              </a:spcBef>
              <a:spcAft>
                <a:spcPct val="0"/>
              </a:spcAft>
              <a:buClr>
                <a:srgbClr val="66CCFF"/>
              </a:buClr>
              <a:buSzPct val="65000"/>
              <a:buFont typeface="Wingdings" pitchFamily="2" charset="2"/>
              <a:buNone/>
              <a:tabLst/>
              <a:defRPr/>
            </a:pPr>
            <a:r>
              <a:rPr kumimoji="0" lang="en-US" sz="5400" b="1" i="0" u="none" strike="noStrike" kern="1200" cap="none" spc="0" normalizeH="0" baseline="0" noProof="0" dirty="0" err="1">
                <a:ln w="50800"/>
                <a:solidFill>
                  <a:srgbClr val="000000">
                    <a:shade val="50000"/>
                  </a:srgbClr>
                </a:solidFill>
                <a:effectLst/>
                <a:uLnTx/>
                <a:uFillTx/>
                <a:latin typeface="Tahoma" pitchFamily="34" charset="0"/>
                <a:ea typeface="+mn-ea"/>
                <a:cs typeface="+mn-cs"/>
              </a:rPr>
              <a:t>Tt</a:t>
            </a:r>
            <a:endParaRPr kumimoji="0" lang="en-US" sz="5400" b="1" i="0" u="none" strike="noStrike" kern="1200" cap="none" spc="0" normalizeH="0" baseline="0" noProof="0" dirty="0">
              <a:ln w="50800"/>
              <a:solidFill>
                <a:srgbClr val="000000">
                  <a:shade val="50000"/>
                </a:srgbClr>
              </a:solidFill>
              <a:effectLst/>
              <a:uLnTx/>
              <a:uFillTx/>
              <a:latin typeface="Tahoma" pitchFamily="34" charset="0"/>
              <a:ea typeface="+mn-ea"/>
              <a:cs typeface="+mn-cs"/>
            </a:endParaRPr>
          </a:p>
        </p:txBody>
      </p:sp>
      <p:sp>
        <p:nvSpPr>
          <p:cNvPr id="8" name="Rectangle 7"/>
          <p:cNvSpPr/>
          <p:nvPr/>
        </p:nvSpPr>
        <p:spPr>
          <a:xfrm>
            <a:off x="6705599" y="1419638"/>
            <a:ext cx="761748" cy="923330"/>
          </a:xfrm>
          <a:prstGeom prst="rect">
            <a:avLst/>
          </a:prstGeom>
        </p:spPr>
        <p:txBody>
          <a:bodyPr wrap="none">
            <a:spAutoFit/>
          </a:bodyPr>
          <a:lstStyle/>
          <a:p>
            <a:pPr marL="0" marR="0" lvl="0" indent="0" algn="ctr" defTabSz="914400" rtl="0" eaLnBrk="1" fontAlgn="base" latinLnBrk="0" hangingPunct="1">
              <a:lnSpc>
                <a:spcPct val="100000"/>
              </a:lnSpc>
              <a:spcBef>
                <a:spcPct val="20000"/>
              </a:spcBef>
              <a:spcAft>
                <a:spcPct val="0"/>
              </a:spcAft>
              <a:buClr>
                <a:srgbClr val="66CCFF"/>
              </a:buClr>
              <a:buSzPct val="65000"/>
              <a:buFont typeface="Wingdings" pitchFamily="2" charset="2"/>
              <a:buNone/>
              <a:tabLst/>
              <a:defRPr/>
            </a:pPr>
            <a:r>
              <a:rPr kumimoji="0" lang="en-US" sz="5400" b="1" i="0" u="none" strike="noStrike" kern="1200" cap="none" spc="0" normalizeH="0" baseline="0" noProof="0" dirty="0" err="1">
                <a:ln w="50800"/>
                <a:solidFill>
                  <a:srgbClr val="000000">
                    <a:shade val="50000"/>
                  </a:srgbClr>
                </a:solidFill>
                <a:effectLst/>
                <a:uLnTx/>
                <a:uFillTx/>
                <a:latin typeface="Tahoma" pitchFamily="34" charset="0"/>
                <a:ea typeface="+mn-ea"/>
                <a:cs typeface="+mn-cs"/>
              </a:rPr>
              <a:t>tt</a:t>
            </a:r>
            <a:endParaRPr kumimoji="0" lang="en-US" sz="5400" b="1" i="0" u="none" strike="noStrike" kern="1200" cap="none" spc="0" normalizeH="0" baseline="0" noProof="0" dirty="0">
              <a:ln w="50800"/>
              <a:solidFill>
                <a:srgbClr val="000000">
                  <a:shade val="50000"/>
                </a:srgbClr>
              </a:solidFill>
              <a:effectLst/>
              <a:uLnTx/>
              <a:uFillTx/>
              <a:latin typeface="Tahoma" pitchFamily="34" charset="0"/>
              <a:ea typeface="+mn-ea"/>
              <a:cs typeface="+mn-cs"/>
            </a:endParaRPr>
          </a:p>
        </p:txBody>
      </p:sp>
      <p:sp>
        <p:nvSpPr>
          <p:cNvPr id="9" name="Rectangle 8"/>
          <p:cNvSpPr/>
          <p:nvPr/>
        </p:nvSpPr>
        <p:spPr>
          <a:xfrm>
            <a:off x="6705600" y="2931457"/>
            <a:ext cx="761747" cy="923330"/>
          </a:xfrm>
          <a:prstGeom prst="rect">
            <a:avLst/>
          </a:prstGeom>
        </p:spPr>
        <p:txBody>
          <a:bodyPr wrap="none">
            <a:spAutoFit/>
          </a:bodyPr>
          <a:lstStyle/>
          <a:p>
            <a:pPr marL="0" marR="0" lvl="0" indent="0" algn="ctr" defTabSz="914400" rtl="0" eaLnBrk="1" fontAlgn="base" latinLnBrk="0" hangingPunct="1">
              <a:lnSpc>
                <a:spcPct val="100000"/>
              </a:lnSpc>
              <a:spcBef>
                <a:spcPct val="20000"/>
              </a:spcBef>
              <a:spcAft>
                <a:spcPct val="0"/>
              </a:spcAft>
              <a:buClr>
                <a:srgbClr val="66CCFF"/>
              </a:buClr>
              <a:buSzPct val="65000"/>
              <a:buFont typeface="Wingdings" pitchFamily="2" charset="2"/>
              <a:buNone/>
              <a:tabLst/>
              <a:defRPr/>
            </a:pPr>
            <a:r>
              <a:rPr kumimoji="0" lang="en-US" sz="5400" b="1" i="0" u="none" strike="noStrike" kern="1200" cap="none" spc="0" normalizeH="0" baseline="0" noProof="0" dirty="0" err="1">
                <a:ln w="50800"/>
                <a:solidFill>
                  <a:srgbClr val="000000">
                    <a:shade val="50000"/>
                  </a:srgbClr>
                </a:solidFill>
                <a:effectLst/>
                <a:uLnTx/>
                <a:uFillTx/>
                <a:latin typeface="Tahoma" pitchFamily="34" charset="0"/>
                <a:ea typeface="+mn-ea"/>
                <a:cs typeface="+mn-cs"/>
              </a:rPr>
              <a:t>tt</a:t>
            </a:r>
            <a:endParaRPr kumimoji="0" lang="en-US" sz="5400" b="1" i="0" u="none" strike="noStrike" kern="1200" cap="none" spc="0" normalizeH="0" baseline="0" noProof="0" dirty="0">
              <a:ln w="50800"/>
              <a:solidFill>
                <a:srgbClr val="000000">
                  <a:shade val="50000"/>
                </a:srgbClr>
              </a:solidFill>
              <a:effectLst/>
              <a:uLnTx/>
              <a:uFillTx/>
              <a:latin typeface="Tahoma" pitchFamily="34" charset="0"/>
              <a:ea typeface="+mn-ea"/>
              <a:cs typeface="+mn-cs"/>
            </a:endParaRPr>
          </a:p>
        </p:txBody>
      </p:sp>
    </p:spTree>
    <p:extLst>
      <p:ext uri="{BB962C8B-B14F-4D97-AF65-F5344CB8AC3E}">
        <p14:creationId xmlns:p14="http://schemas.microsoft.com/office/powerpoint/2010/main" val="1061291095"/>
      </p:ext>
    </p:extLst>
  </p:cSld>
  <p:clrMapOvr>
    <a:masterClrMapping/>
  </p:clrMapOvr>
</p:sld>
</file>

<file path=ppt/slides/slide1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1363" name="Rectangle 3"/>
          <p:cNvSpPr>
            <a:spLocks noGrp="1" noChangeArrowheads="1"/>
          </p:cNvSpPr>
          <p:nvPr>
            <p:ph type="body" idx="1"/>
          </p:nvPr>
        </p:nvSpPr>
        <p:spPr>
          <a:xfrm>
            <a:off x="228600" y="152400"/>
            <a:ext cx="8458200" cy="5897563"/>
          </a:xfrm>
        </p:spPr>
        <p:txBody>
          <a:bodyPr/>
          <a:lstStyle/>
          <a:p>
            <a:pPr eaLnBrk="1" hangingPunct="1"/>
            <a:r>
              <a:rPr lang="en-US" dirty="0"/>
              <a:t>Please complete the </a:t>
            </a:r>
            <a:r>
              <a:rPr lang="en-US" dirty="0" err="1"/>
              <a:t>Punnett</a:t>
            </a:r>
            <a:r>
              <a:rPr lang="en-US" dirty="0"/>
              <a:t> Square, </a:t>
            </a:r>
          </a:p>
          <a:p>
            <a:pPr eaLnBrk="1" hangingPunct="1"/>
            <a:r>
              <a:rPr lang="en-US" dirty="0" err="1"/>
              <a:t>Tt</a:t>
            </a:r>
            <a:r>
              <a:rPr lang="en-US" dirty="0"/>
              <a:t> and </a:t>
            </a:r>
            <a:r>
              <a:rPr lang="en-US" dirty="0" err="1"/>
              <a:t>tt</a:t>
            </a:r>
            <a:endParaRPr lang="en-US" dirty="0"/>
          </a:p>
          <a:p>
            <a:pPr lvl="1" eaLnBrk="1" hangingPunct="1"/>
            <a:r>
              <a:rPr lang="en-US" dirty="0"/>
              <a:t>T = Tall</a:t>
            </a:r>
          </a:p>
          <a:p>
            <a:pPr lvl="1" eaLnBrk="1" hangingPunct="1"/>
            <a:r>
              <a:rPr lang="en-US" dirty="0" err="1"/>
              <a:t>tt</a:t>
            </a:r>
            <a:r>
              <a:rPr lang="en-US" dirty="0"/>
              <a:t> = Short</a:t>
            </a:r>
          </a:p>
        </p:txBody>
      </p:sp>
      <p:pic>
        <p:nvPicPr>
          <p:cNvPr id="271364" name="Picture 4" descr="punnet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657600" y="1295400"/>
            <a:ext cx="4898065" cy="3200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606853" name="Text Box 5"/>
          <p:cNvSpPr txBox="1">
            <a:spLocks noChangeArrowheads="1"/>
          </p:cNvSpPr>
          <p:nvPr/>
        </p:nvSpPr>
        <p:spPr bwMode="auto">
          <a:xfrm>
            <a:off x="533400" y="5410200"/>
            <a:ext cx="7543800" cy="1077218"/>
          </a:xfrm>
          <a:prstGeom prst="rect">
            <a:avLst/>
          </a:prstGeom>
          <a:noFill/>
          <a:ln w="9525" algn="ctr">
            <a:noFill/>
            <a:miter lim="800000"/>
            <a:headEnd/>
            <a:tailEnd/>
          </a:ln>
          <a:effectLst/>
        </p:spPr>
        <p:txBody>
          <a:bodyPr>
            <a:spAutoFit/>
          </a:bodyPr>
          <a:lstStyle/>
          <a:p>
            <a:pPr marL="342900" marR="0" lvl="0" indent="-342900" algn="l" defTabSz="914400" rtl="0" eaLnBrk="1" fontAlgn="base" latinLnBrk="0" hangingPunct="1">
              <a:lnSpc>
                <a:spcPct val="100000"/>
              </a:lnSpc>
              <a:spcBef>
                <a:spcPct val="50000"/>
              </a:spcBef>
              <a:spcAft>
                <a:spcPct val="0"/>
              </a:spcAft>
              <a:buClr>
                <a:srgbClr val="66CCFF"/>
              </a:buClr>
              <a:buSzPct val="65000"/>
              <a:buFont typeface="Wingdings" pitchFamily="2" charset="2"/>
              <a:buChar char="n"/>
              <a:tabLst/>
              <a:defRPr/>
            </a:pPr>
            <a:r>
              <a:rPr kumimoji="0" lang="en-US" sz="3200" b="0" i="0" u="none" strike="noStrike" kern="1200" cap="none" spc="0" normalizeH="0" baseline="0" noProof="0" dirty="0">
                <a:ln>
                  <a:noFill/>
                </a:ln>
                <a:solidFill>
                  <a:srgbClr val="FFFFFF"/>
                </a:solidFill>
                <a:effectLst>
                  <a:outerShdw blurRad="38100" dist="38100" dir="2700000" algn="tl">
                    <a:srgbClr val="C0C0C0"/>
                  </a:outerShdw>
                </a:effectLst>
                <a:uLnTx/>
                <a:uFillTx/>
                <a:latin typeface="Tahoma" pitchFamily="34" charset="0"/>
                <a:ea typeface="+mn-ea"/>
                <a:cs typeface="+mn-cs"/>
              </a:rPr>
              <a:t>How many will be tall, and how many will be short ___ : ___</a:t>
            </a:r>
          </a:p>
        </p:txBody>
      </p:sp>
      <p:sp>
        <p:nvSpPr>
          <p:cNvPr id="271366" name="Rectangle 10"/>
          <p:cNvSpPr>
            <a:spLocks noChangeArrowheads="1"/>
          </p:cNvSpPr>
          <p:nvPr/>
        </p:nvSpPr>
        <p:spPr bwMode="auto">
          <a:xfrm>
            <a:off x="5715000" y="6629400"/>
            <a:ext cx="3124200" cy="214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p>
            <a:pPr marL="342900" marR="0" lvl="0" indent="-342900" algn="r" defTabSz="914400" rtl="0" eaLnBrk="1" fontAlgn="base" latinLnBrk="0" hangingPunct="1">
              <a:lnSpc>
                <a:spcPct val="100000"/>
              </a:lnSpc>
              <a:spcBef>
                <a:spcPct val="20000"/>
              </a:spcBef>
              <a:spcAft>
                <a:spcPct val="0"/>
              </a:spcAft>
              <a:buClr>
                <a:srgbClr val="66CCFF"/>
              </a:buClr>
              <a:buSzPct val="65000"/>
              <a:buFont typeface="Wingdings" pitchFamily="2" charset="2"/>
              <a:buNone/>
              <a:tabLst/>
              <a:defRPr/>
            </a:pPr>
            <a:r>
              <a:rPr kumimoji="0" lang="en-US" sz="800" b="1" i="0" u="none" strike="noStrike" kern="1200" cap="none" spc="0" normalizeH="0" baseline="0" noProof="0" dirty="0">
                <a:ln>
                  <a:noFill/>
                </a:ln>
                <a:solidFill>
                  <a:srgbClr val="FFFFFF"/>
                </a:solidFill>
                <a:effectLst/>
                <a:uLnTx/>
                <a:uFillTx/>
                <a:latin typeface="Verdana" pitchFamily="34" charset="0"/>
                <a:ea typeface="+mn-ea"/>
                <a:cs typeface="+mn-cs"/>
              </a:rPr>
              <a:t>Copyright © 2024 </a:t>
            </a:r>
            <a:r>
              <a:rPr kumimoji="0" lang="en-US" sz="800" b="1" i="0" u="none" strike="noStrike" kern="1200" cap="none" spc="0" normalizeH="0" baseline="0" noProof="0" dirty="0" err="1">
                <a:ln>
                  <a:noFill/>
                </a:ln>
                <a:solidFill>
                  <a:srgbClr val="FFFFFF"/>
                </a:solidFill>
                <a:effectLst/>
                <a:uLnTx/>
                <a:uFillTx/>
                <a:latin typeface="Verdana" pitchFamily="34" charset="0"/>
                <a:ea typeface="+mn-ea"/>
                <a:cs typeface="+mn-cs"/>
              </a:rPr>
              <a:t>SlideSpark</a:t>
            </a:r>
            <a:r>
              <a:rPr kumimoji="0" lang="en-US" sz="800" b="1" i="0" u="none" strike="noStrike" kern="1200" cap="none" spc="0" normalizeH="0" baseline="0" noProof="0" dirty="0">
                <a:ln>
                  <a:noFill/>
                </a:ln>
                <a:solidFill>
                  <a:srgbClr val="FFFFFF"/>
                </a:solidFill>
                <a:effectLst/>
                <a:uLnTx/>
                <a:uFillTx/>
                <a:latin typeface="Verdana" pitchFamily="34" charset="0"/>
                <a:ea typeface="+mn-ea"/>
                <a:cs typeface="+mn-cs"/>
              </a:rPr>
              <a:t> .LLC</a:t>
            </a:r>
          </a:p>
        </p:txBody>
      </p:sp>
      <p:sp>
        <p:nvSpPr>
          <p:cNvPr id="7" name="TextBox 6"/>
          <p:cNvSpPr txBox="1"/>
          <p:nvPr/>
        </p:nvSpPr>
        <p:spPr>
          <a:xfrm>
            <a:off x="381000" y="4941447"/>
            <a:ext cx="8305800" cy="461665"/>
          </a:xfrm>
          <a:prstGeom prst="rect">
            <a:avLst/>
          </a:prstGeom>
          <a:noFill/>
        </p:spPr>
        <p:txBody>
          <a:bodyPr wrap="square">
            <a:spAutoFit/>
          </a:bodyPr>
          <a:lstStyle/>
          <a:p>
            <a:pPr marL="0" marR="0" lvl="0" indent="0" algn="l" defTabSz="914400" rtl="0" eaLnBrk="1" fontAlgn="base" latinLnBrk="0" hangingPunct="1">
              <a:lnSpc>
                <a:spcPct val="100000"/>
              </a:lnSpc>
              <a:spcBef>
                <a:spcPct val="20000"/>
              </a:spcBef>
              <a:spcAft>
                <a:spcPct val="0"/>
              </a:spcAft>
              <a:buClr>
                <a:srgbClr val="66CCFF"/>
              </a:buClr>
              <a:buSzPct val="65000"/>
              <a:buFont typeface="Wingdings" pitchFamily="2" charset="2"/>
              <a:buNone/>
              <a:tabLst/>
              <a:defRPr/>
            </a:pPr>
            <a:r>
              <a:rPr kumimoji="0" lang="en-US" sz="2400" b="0" i="0" u="none" strike="noStrike" kern="1200" cap="none" spc="0" normalizeH="0" baseline="0" noProof="0" dirty="0">
                <a:ln>
                  <a:noFill/>
                </a:ln>
                <a:solidFill>
                  <a:srgbClr val="FFFFFF"/>
                </a:solidFill>
                <a:effectLst>
                  <a:outerShdw blurRad="38100" dist="38100" dir="2700000" algn="tl">
                    <a:srgbClr val="000000">
                      <a:alpha val="43137"/>
                    </a:srgbClr>
                  </a:outerShdw>
                </a:effectLst>
                <a:uLnTx/>
                <a:uFillTx/>
                <a:latin typeface="Tahoma" pitchFamily="34" charset="0"/>
                <a:ea typeface="+mn-ea"/>
                <a:cs typeface="+mn-cs"/>
              </a:rPr>
              <a:t>One parent heterozygous and one homozygous recessive.</a:t>
            </a:r>
          </a:p>
        </p:txBody>
      </p:sp>
      <p:sp>
        <p:nvSpPr>
          <p:cNvPr id="2" name="Rectangle 1"/>
          <p:cNvSpPr/>
          <p:nvPr/>
        </p:nvSpPr>
        <p:spPr>
          <a:xfrm>
            <a:off x="7924800" y="0"/>
            <a:ext cx="1066318" cy="923330"/>
          </a:xfrm>
          <a:prstGeom prst="rect">
            <a:avLst/>
          </a:prstGeom>
          <a:noFill/>
        </p:spPr>
        <p:txBody>
          <a:bodyPr wrap="none" lIns="91440" tIns="45720" rIns="91440" bIns="45720">
            <a:spAutoFit/>
          </a:bodyPr>
          <a:lstStyle/>
          <a:p>
            <a:pPr marL="0" marR="0" lvl="0" indent="0" algn="ctr" defTabSz="914400" rtl="0" eaLnBrk="1" fontAlgn="base" latinLnBrk="0" hangingPunct="1">
              <a:lnSpc>
                <a:spcPct val="100000"/>
              </a:lnSpc>
              <a:spcBef>
                <a:spcPct val="20000"/>
              </a:spcBef>
              <a:spcAft>
                <a:spcPct val="0"/>
              </a:spcAft>
              <a:buClr>
                <a:srgbClr val="66CCFF"/>
              </a:buClr>
              <a:buSzPct val="65000"/>
              <a:buFont typeface="Wingdings" pitchFamily="2" charset="2"/>
              <a:buNone/>
              <a:tabLst/>
              <a:defRPr/>
            </a:pPr>
            <a:r>
              <a:rPr kumimoji="0" lang="en-US" sz="5400" b="1" i="0" u="none" strike="noStrike" kern="1200" cap="none" spc="0" normalizeH="0" baseline="0" noProof="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uLnTx/>
                <a:uFillTx/>
                <a:latin typeface="Tahoma" pitchFamily="34" charset="0"/>
                <a:ea typeface="+mn-ea"/>
                <a:cs typeface="+mn-cs"/>
              </a:rPr>
              <a:t>17</a:t>
            </a:r>
          </a:p>
        </p:txBody>
      </p:sp>
      <p:sp>
        <p:nvSpPr>
          <p:cNvPr id="3" name="TextBox 2"/>
          <p:cNvSpPr txBox="1"/>
          <p:nvPr/>
        </p:nvSpPr>
        <p:spPr>
          <a:xfrm>
            <a:off x="3962400" y="838200"/>
            <a:ext cx="4114800" cy="584775"/>
          </a:xfrm>
          <a:prstGeom prst="rect">
            <a:avLst/>
          </a:prstGeom>
          <a:noFill/>
        </p:spPr>
        <p:txBody>
          <a:bodyPr wrap="square" rtlCol="0">
            <a:spAutoFit/>
          </a:bodyPr>
          <a:lstStyle/>
          <a:p>
            <a:pPr marL="0" marR="0" lvl="0" indent="0" algn="l" defTabSz="914400" rtl="0" eaLnBrk="1" fontAlgn="base" latinLnBrk="0" hangingPunct="1">
              <a:lnSpc>
                <a:spcPct val="100000"/>
              </a:lnSpc>
              <a:spcBef>
                <a:spcPct val="20000"/>
              </a:spcBef>
              <a:spcAft>
                <a:spcPct val="0"/>
              </a:spcAft>
              <a:buClr>
                <a:srgbClr val="66CCFF"/>
              </a:buClr>
              <a:buSzPct val="65000"/>
              <a:buFont typeface="Wingdings" pitchFamily="2" charset="2"/>
              <a:buNone/>
              <a:tabLst/>
              <a:defRPr/>
            </a:pPr>
            <a:r>
              <a:rPr kumimoji="0" lang="en-US" sz="3200" b="0" i="0" u="none" strike="noStrike" kern="1200" cap="none" spc="0" normalizeH="0" baseline="0" noProof="0" dirty="0">
                <a:ln>
                  <a:noFill/>
                </a:ln>
                <a:solidFill>
                  <a:srgbClr val="FFFFFF"/>
                </a:solidFill>
                <a:effectLst>
                  <a:outerShdw blurRad="38100" dist="38100" dir="2700000" algn="tl">
                    <a:srgbClr val="000000">
                      <a:alpha val="43137"/>
                    </a:srgbClr>
                  </a:outerShdw>
                </a:effectLst>
                <a:uLnTx/>
                <a:uFillTx/>
                <a:latin typeface="Tahoma" pitchFamily="34" charset="0"/>
                <a:ea typeface="+mn-ea"/>
                <a:cs typeface="+mn-cs"/>
              </a:rPr>
              <a:t>        T             </a:t>
            </a:r>
            <a:r>
              <a:rPr kumimoji="0" lang="en-US" sz="3200" b="0" i="0" u="none" strike="noStrike" kern="1200" cap="none" spc="0" normalizeH="0" baseline="0" noProof="0" dirty="0" err="1">
                <a:ln>
                  <a:noFill/>
                </a:ln>
                <a:solidFill>
                  <a:srgbClr val="FFFFFF"/>
                </a:solidFill>
                <a:effectLst>
                  <a:outerShdw blurRad="38100" dist="38100" dir="2700000" algn="tl">
                    <a:srgbClr val="000000">
                      <a:alpha val="43137"/>
                    </a:srgbClr>
                  </a:outerShdw>
                </a:effectLst>
                <a:uLnTx/>
                <a:uFillTx/>
                <a:latin typeface="Tahoma" pitchFamily="34" charset="0"/>
                <a:ea typeface="+mn-ea"/>
                <a:cs typeface="+mn-cs"/>
              </a:rPr>
              <a:t>t</a:t>
            </a:r>
            <a:endParaRPr kumimoji="0" lang="en-US" sz="3200" b="0" i="0" u="none" strike="noStrike" kern="1200" cap="none" spc="0" normalizeH="0" baseline="0" noProof="0" dirty="0">
              <a:ln>
                <a:noFill/>
              </a:ln>
              <a:solidFill>
                <a:srgbClr val="FFFFFF"/>
              </a:solidFill>
              <a:effectLst>
                <a:outerShdw blurRad="38100" dist="38100" dir="2700000" algn="tl">
                  <a:srgbClr val="000000">
                    <a:alpha val="43137"/>
                  </a:srgbClr>
                </a:outerShdw>
              </a:effectLst>
              <a:uLnTx/>
              <a:uFillTx/>
              <a:latin typeface="Tahoma" pitchFamily="34" charset="0"/>
              <a:ea typeface="+mn-ea"/>
              <a:cs typeface="+mn-cs"/>
            </a:endParaRPr>
          </a:p>
        </p:txBody>
      </p:sp>
      <p:sp>
        <p:nvSpPr>
          <p:cNvPr id="4" name="TextBox 3"/>
          <p:cNvSpPr txBox="1"/>
          <p:nvPr/>
        </p:nvSpPr>
        <p:spPr>
          <a:xfrm>
            <a:off x="3232484" y="1702173"/>
            <a:ext cx="322524" cy="2357568"/>
          </a:xfrm>
          <a:prstGeom prst="rect">
            <a:avLst/>
          </a:prstGeom>
          <a:noFill/>
        </p:spPr>
        <p:txBody>
          <a:bodyPr wrap="none" rtlCol="0">
            <a:spAutoFit/>
          </a:bodyPr>
          <a:lstStyle/>
          <a:p>
            <a:pPr marL="0" marR="0" lvl="0" indent="0" algn="l" defTabSz="914400" rtl="0" eaLnBrk="1" fontAlgn="base" latinLnBrk="0" hangingPunct="1">
              <a:lnSpc>
                <a:spcPct val="100000"/>
              </a:lnSpc>
              <a:spcBef>
                <a:spcPct val="20000"/>
              </a:spcBef>
              <a:spcAft>
                <a:spcPct val="0"/>
              </a:spcAft>
              <a:buClr>
                <a:srgbClr val="66CCFF"/>
              </a:buClr>
              <a:buSzPct val="65000"/>
              <a:buFont typeface="Wingdings" pitchFamily="2" charset="2"/>
              <a:buNone/>
              <a:tabLst/>
              <a:defRPr/>
            </a:pPr>
            <a:r>
              <a:rPr kumimoji="0" lang="en-US" sz="3200" b="0" i="0" u="none" strike="noStrike" kern="1200" cap="none" spc="0" normalizeH="0" baseline="0" noProof="0" dirty="0">
                <a:ln>
                  <a:noFill/>
                </a:ln>
                <a:solidFill>
                  <a:srgbClr val="FFFFFF"/>
                </a:solidFill>
                <a:effectLst>
                  <a:outerShdw blurRad="38100" dist="38100" dir="2700000" algn="tl">
                    <a:srgbClr val="000000">
                      <a:alpha val="43137"/>
                    </a:srgbClr>
                  </a:outerShdw>
                </a:effectLst>
                <a:uLnTx/>
                <a:uFillTx/>
                <a:latin typeface="Tahoma" pitchFamily="34" charset="0"/>
                <a:ea typeface="+mn-ea"/>
                <a:cs typeface="+mn-cs"/>
              </a:rPr>
              <a:t>t</a:t>
            </a:r>
          </a:p>
          <a:p>
            <a:pPr marL="0" marR="0" lvl="0" indent="0" algn="l" defTabSz="914400" rtl="0" eaLnBrk="1" fontAlgn="base" latinLnBrk="0" hangingPunct="1">
              <a:lnSpc>
                <a:spcPct val="100000"/>
              </a:lnSpc>
              <a:spcBef>
                <a:spcPct val="20000"/>
              </a:spcBef>
              <a:spcAft>
                <a:spcPct val="0"/>
              </a:spcAft>
              <a:buClr>
                <a:srgbClr val="66CCFF"/>
              </a:buClr>
              <a:buSzPct val="65000"/>
              <a:buFont typeface="Wingdings" pitchFamily="2" charset="2"/>
              <a:buNone/>
              <a:tabLst/>
              <a:defRPr/>
            </a:pPr>
            <a:endParaRPr kumimoji="0" lang="en-US" sz="3200" b="0" i="0" u="none" strike="noStrike" kern="1200" cap="none" spc="0" normalizeH="0" baseline="0" noProof="0" dirty="0">
              <a:ln>
                <a:noFill/>
              </a:ln>
              <a:solidFill>
                <a:srgbClr val="FFFFFF"/>
              </a:solidFill>
              <a:effectLst>
                <a:outerShdw blurRad="38100" dist="38100" dir="2700000" algn="tl">
                  <a:srgbClr val="000000">
                    <a:alpha val="43137"/>
                  </a:srgbClr>
                </a:outerShdw>
              </a:effectLst>
              <a:uLnTx/>
              <a:uFillTx/>
              <a:latin typeface="Tahoma" pitchFamily="34" charset="0"/>
              <a:ea typeface="+mn-ea"/>
              <a:cs typeface="+mn-cs"/>
            </a:endParaRPr>
          </a:p>
          <a:p>
            <a:pPr marL="0" marR="0" lvl="0" indent="0" algn="l" defTabSz="914400" rtl="0" eaLnBrk="1" fontAlgn="base" latinLnBrk="0" hangingPunct="1">
              <a:lnSpc>
                <a:spcPct val="100000"/>
              </a:lnSpc>
              <a:spcBef>
                <a:spcPct val="20000"/>
              </a:spcBef>
              <a:spcAft>
                <a:spcPct val="0"/>
              </a:spcAft>
              <a:buClr>
                <a:srgbClr val="66CCFF"/>
              </a:buClr>
              <a:buSzPct val="65000"/>
              <a:buFont typeface="Wingdings" pitchFamily="2" charset="2"/>
              <a:buNone/>
              <a:tabLst/>
              <a:defRPr/>
            </a:pPr>
            <a:endParaRPr kumimoji="0" lang="en-US" sz="3200" b="0" i="0" u="none" strike="noStrike" kern="1200" cap="none" spc="0" normalizeH="0" baseline="0" noProof="0" dirty="0">
              <a:ln>
                <a:noFill/>
              </a:ln>
              <a:solidFill>
                <a:srgbClr val="FFFFFF"/>
              </a:solidFill>
              <a:effectLst>
                <a:outerShdw blurRad="38100" dist="38100" dir="2700000" algn="tl">
                  <a:srgbClr val="000000">
                    <a:alpha val="43137"/>
                  </a:srgbClr>
                </a:outerShdw>
              </a:effectLst>
              <a:uLnTx/>
              <a:uFillTx/>
              <a:latin typeface="Tahoma" pitchFamily="34" charset="0"/>
              <a:ea typeface="+mn-ea"/>
              <a:cs typeface="+mn-cs"/>
            </a:endParaRPr>
          </a:p>
          <a:p>
            <a:pPr marL="0" marR="0" lvl="0" indent="0" algn="l" defTabSz="914400" rtl="0" eaLnBrk="1" fontAlgn="base" latinLnBrk="0" hangingPunct="1">
              <a:lnSpc>
                <a:spcPct val="100000"/>
              </a:lnSpc>
              <a:spcBef>
                <a:spcPct val="20000"/>
              </a:spcBef>
              <a:spcAft>
                <a:spcPct val="0"/>
              </a:spcAft>
              <a:buClr>
                <a:srgbClr val="66CCFF"/>
              </a:buClr>
              <a:buSzPct val="65000"/>
              <a:buFont typeface="Wingdings" pitchFamily="2" charset="2"/>
              <a:buNone/>
              <a:tabLst/>
              <a:defRPr/>
            </a:pPr>
            <a:r>
              <a:rPr kumimoji="0" lang="en-US" sz="3200" b="0" i="0" u="none" strike="noStrike" kern="1200" cap="none" spc="0" normalizeH="0" baseline="0" noProof="0" dirty="0">
                <a:ln>
                  <a:noFill/>
                </a:ln>
                <a:solidFill>
                  <a:srgbClr val="FFFFFF"/>
                </a:solidFill>
                <a:effectLst>
                  <a:outerShdw blurRad="38100" dist="38100" dir="2700000" algn="tl">
                    <a:srgbClr val="000000">
                      <a:alpha val="43137"/>
                    </a:srgbClr>
                  </a:outerShdw>
                </a:effectLst>
                <a:uLnTx/>
                <a:uFillTx/>
                <a:latin typeface="Tahoma" pitchFamily="34" charset="0"/>
                <a:ea typeface="+mn-ea"/>
                <a:cs typeface="+mn-cs"/>
              </a:rPr>
              <a:t>t</a:t>
            </a:r>
          </a:p>
        </p:txBody>
      </p:sp>
      <p:sp>
        <p:nvSpPr>
          <p:cNvPr id="5" name="Rectangle 4"/>
          <p:cNvSpPr/>
          <p:nvPr/>
        </p:nvSpPr>
        <p:spPr>
          <a:xfrm>
            <a:off x="4454133" y="1422975"/>
            <a:ext cx="898003" cy="923330"/>
          </a:xfrm>
          <a:prstGeom prst="rect">
            <a:avLst/>
          </a:prstGeom>
        </p:spPr>
        <p:txBody>
          <a:bodyPr wrap="none">
            <a:spAutoFit/>
          </a:bodyPr>
          <a:lstStyle/>
          <a:p>
            <a:pPr marL="0" marR="0" lvl="0" indent="0" algn="ctr" defTabSz="914400" rtl="0" eaLnBrk="1" fontAlgn="base" latinLnBrk="0" hangingPunct="1">
              <a:lnSpc>
                <a:spcPct val="100000"/>
              </a:lnSpc>
              <a:spcBef>
                <a:spcPct val="20000"/>
              </a:spcBef>
              <a:spcAft>
                <a:spcPct val="0"/>
              </a:spcAft>
              <a:buClr>
                <a:srgbClr val="66CCFF"/>
              </a:buClr>
              <a:buSzPct val="65000"/>
              <a:buFont typeface="Wingdings" pitchFamily="2" charset="2"/>
              <a:buNone/>
              <a:tabLst/>
              <a:defRPr/>
            </a:pPr>
            <a:r>
              <a:rPr kumimoji="0" lang="en-US" sz="5400" b="1" i="0" u="none" strike="noStrike" kern="1200" cap="none" spc="0" normalizeH="0" baseline="0" noProof="0" dirty="0" err="1">
                <a:ln w="50800"/>
                <a:solidFill>
                  <a:srgbClr val="000000">
                    <a:shade val="50000"/>
                  </a:srgbClr>
                </a:solidFill>
                <a:effectLst/>
                <a:uLnTx/>
                <a:uFillTx/>
                <a:latin typeface="Tahoma" pitchFamily="34" charset="0"/>
                <a:ea typeface="+mn-ea"/>
                <a:cs typeface="+mn-cs"/>
              </a:rPr>
              <a:t>Tt</a:t>
            </a:r>
            <a:endParaRPr kumimoji="0" lang="en-US" sz="5400" b="1" i="0" u="none" strike="noStrike" kern="1200" cap="none" spc="0" normalizeH="0" baseline="0" noProof="0" dirty="0">
              <a:ln w="50800"/>
              <a:solidFill>
                <a:srgbClr val="000000">
                  <a:shade val="50000"/>
                </a:srgbClr>
              </a:solidFill>
              <a:effectLst/>
              <a:uLnTx/>
              <a:uFillTx/>
              <a:latin typeface="Tahoma" pitchFamily="34" charset="0"/>
              <a:ea typeface="+mn-ea"/>
              <a:cs typeface="+mn-cs"/>
            </a:endParaRPr>
          </a:p>
        </p:txBody>
      </p:sp>
      <p:sp>
        <p:nvSpPr>
          <p:cNvPr id="6" name="Rectangle 5"/>
          <p:cNvSpPr/>
          <p:nvPr/>
        </p:nvSpPr>
        <p:spPr>
          <a:xfrm>
            <a:off x="4581746" y="2924161"/>
            <a:ext cx="898003" cy="923330"/>
          </a:xfrm>
          <a:prstGeom prst="rect">
            <a:avLst/>
          </a:prstGeom>
        </p:spPr>
        <p:txBody>
          <a:bodyPr wrap="none">
            <a:spAutoFit/>
          </a:bodyPr>
          <a:lstStyle/>
          <a:p>
            <a:pPr marL="0" marR="0" lvl="0" indent="0" algn="ctr" defTabSz="914400" rtl="0" eaLnBrk="1" fontAlgn="base" latinLnBrk="0" hangingPunct="1">
              <a:lnSpc>
                <a:spcPct val="100000"/>
              </a:lnSpc>
              <a:spcBef>
                <a:spcPct val="20000"/>
              </a:spcBef>
              <a:spcAft>
                <a:spcPct val="0"/>
              </a:spcAft>
              <a:buClr>
                <a:srgbClr val="66CCFF"/>
              </a:buClr>
              <a:buSzPct val="65000"/>
              <a:buFont typeface="Wingdings" pitchFamily="2" charset="2"/>
              <a:buNone/>
              <a:tabLst/>
              <a:defRPr/>
            </a:pPr>
            <a:r>
              <a:rPr kumimoji="0" lang="en-US" sz="5400" b="1" i="0" u="none" strike="noStrike" kern="1200" cap="none" spc="0" normalizeH="0" baseline="0" noProof="0" dirty="0" err="1">
                <a:ln w="50800"/>
                <a:solidFill>
                  <a:srgbClr val="000000">
                    <a:shade val="50000"/>
                  </a:srgbClr>
                </a:solidFill>
                <a:effectLst/>
                <a:uLnTx/>
                <a:uFillTx/>
                <a:latin typeface="Tahoma" pitchFamily="34" charset="0"/>
                <a:ea typeface="+mn-ea"/>
                <a:cs typeface="+mn-cs"/>
              </a:rPr>
              <a:t>Tt</a:t>
            </a:r>
            <a:endParaRPr kumimoji="0" lang="en-US" sz="5400" b="1" i="0" u="none" strike="noStrike" kern="1200" cap="none" spc="0" normalizeH="0" baseline="0" noProof="0" dirty="0">
              <a:ln w="50800"/>
              <a:solidFill>
                <a:srgbClr val="000000">
                  <a:shade val="50000"/>
                </a:srgbClr>
              </a:solidFill>
              <a:effectLst/>
              <a:uLnTx/>
              <a:uFillTx/>
              <a:latin typeface="Tahoma" pitchFamily="34" charset="0"/>
              <a:ea typeface="+mn-ea"/>
              <a:cs typeface="+mn-cs"/>
            </a:endParaRPr>
          </a:p>
        </p:txBody>
      </p:sp>
      <p:sp>
        <p:nvSpPr>
          <p:cNvPr id="8" name="Rectangle 7"/>
          <p:cNvSpPr/>
          <p:nvPr/>
        </p:nvSpPr>
        <p:spPr>
          <a:xfrm>
            <a:off x="6705599" y="1419638"/>
            <a:ext cx="761748" cy="923330"/>
          </a:xfrm>
          <a:prstGeom prst="rect">
            <a:avLst/>
          </a:prstGeom>
        </p:spPr>
        <p:txBody>
          <a:bodyPr wrap="none">
            <a:spAutoFit/>
          </a:bodyPr>
          <a:lstStyle/>
          <a:p>
            <a:pPr marL="0" marR="0" lvl="0" indent="0" algn="ctr" defTabSz="914400" rtl="0" eaLnBrk="1" fontAlgn="base" latinLnBrk="0" hangingPunct="1">
              <a:lnSpc>
                <a:spcPct val="100000"/>
              </a:lnSpc>
              <a:spcBef>
                <a:spcPct val="20000"/>
              </a:spcBef>
              <a:spcAft>
                <a:spcPct val="0"/>
              </a:spcAft>
              <a:buClr>
                <a:srgbClr val="66CCFF"/>
              </a:buClr>
              <a:buSzPct val="65000"/>
              <a:buFont typeface="Wingdings" pitchFamily="2" charset="2"/>
              <a:buNone/>
              <a:tabLst/>
              <a:defRPr/>
            </a:pPr>
            <a:r>
              <a:rPr kumimoji="0" lang="en-US" sz="5400" b="1" i="0" u="none" strike="noStrike" kern="1200" cap="none" spc="0" normalizeH="0" baseline="0" noProof="0" dirty="0" err="1">
                <a:ln w="50800"/>
                <a:solidFill>
                  <a:srgbClr val="000000">
                    <a:shade val="50000"/>
                  </a:srgbClr>
                </a:solidFill>
                <a:effectLst/>
                <a:uLnTx/>
                <a:uFillTx/>
                <a:latin typeface="Tahoma" pitchFamily="34" charset="0"/>
                <a:ea typeface="+mn-ea"/>
                <a:cs typeface="+mn-cs"/>
              </a:rPr>
              <a:t>tt</a:t>
            </a:r>
            <a:endParaRPr kumimoji="0" lang="en-US" sz="5400" b="1" i="0" u="none" strike="noStrike" kern="1200" cap="none" spc="0" normalizeH="0" baseline="0" noProof="0" dirty="0">
              <a:ln w="50800"/>
              <a:solidFill>
                <a:srgbClr val="000000">
                  <a:shade val="50000"/>
                </a:srgbClr>
              </a:solidFill>
              <a:effectLst/>
              <a:uLnTx/>
              <a:uFillTx/>
              <a:latin typeface="Tahoma" pitchFamily="34" charset="0"/>
              <a:ea typeface="+mn-ea"/>
              <a:cs typeface="+mn-cs"/>
            </a:endParaRPr>
          </a:p>
        </p:txBody>
      </p:sp>
      <p:sp>
        <p:nvSpPr>
          <p:cNvPr id="9" name="Rectangle 8"/>
          <p:cNvSpPr/>
          <p:nvPr/>
        </p:nvSpPr>
        <p:spPr>
          <a:xfrm>
            <a:off x="6705600" y="2931457"/>
            <a:ext cx="761747" cy="923330"/>
          </a:xfrm>
          <a:prstGeom prst="rect">
            <a:avLst/>
          </a:prstGeom>
        </p:spPr>
        <p:txBody>
          <a:bodyPr wrap="none">
            <a:spAutoFit/>
          </a:bodyPr>
          <a:lstStyle/>
          <a:p>
            <a:pPr marL="0" marR="0" lvl="0" indent="0" algn="ctr" defTabSz="914400" rtl="0" eaLnBrk="1" fontAlgn="base" latinLnBrk="0" hangingPunct="1">
              <a:lnSpc>
                <a:spcPct val="100000"/>
              </a:lnSpc>
              <a:spcBef>
                <a:spcPct val="20000"/>
              </a:spcBef>
              <a:spcAft>
                <a:spcPct val="0"/>
              </a:spcAft>
              <a:buClr>
                <a:srgbClr val="66CCFF"/>
              </a:buClr>
              <a:buSzPct val="65000"/>
              <a:buFont typeface="Wingdings" pitchFamily="2" charset="2"/>
              <a:buNone/>
              <a:tabLst/>
              <a:defRPr/>
            </a:pPr>
            <a:r>
              <a:rPr kumimoji="0" lang="en-US" sz="5400" b="1" i="0" u="none" strike="noStrike" kern="1200" cap="none" spc="0" normalizeH="0" baseline="0" noProof="0" dirty="0" err="1">
                <a:ln w="50800"/>
                <a:solidFill>
                  <a:srgbClr val="000000">
                    <a:shade val="50000"/>
                  </a:srgbClr>
                </a:solidFill>
                <a:effectLst/>
                <a:uLnTx/>
                <a:uFillTx/>
                <a:latin typeface="Tahoma" pitchFamily="34" charset="0"/>
                <a:ea typeface="+mn-ea"/>
                <a:cs typeface="+mn-cs"/>
              </a:rPr>
              <a:t>tt</a:t>
            </a:r>
            <a:endParaRPr kumimoji="0" lang="en-US" sz="5400" b="1" i="0" u="none" strike="noStrike" kern="1200" cap="none" spc="0" normalizeH="0" baseline="0" noProof="0" dirty="0">
              <a:ln w="50800"/>
              <a:solidFill>
                <a:srgbClr val="000000">
                  <a:shade val="50000"/>
                </a:srgbClr>
              </a:solidFill>
              <a:effectLst/>
              <a:uLnTx/>
              <a:uFillTx/>
              <a:latin typeface="Tahoma" pitchFamily="34" charset="0"/>
              <a:ea typeface="+mn-ea"/>
              <a:cs typeface="+mn-cs"/>
            </a:endParaRPr>
          </a:p>
        </p:txBody>
      </p:sp>
      <p:sp>
        <p:nvSpPr>
          <p:cNvPr id="11" name="Rectangle 10"/>
          <p:cNvSpPr/>
          <p:nvPr/>
        </p:nvSpPr>
        <p:spPr>
          <a:xfrm>
            <a:off x="4506387" y="2209800"/>
            <a:ext cx="928459" cy="584775"/>
          </a:xfrm>
          <a:prstGeom prst="rect">
            <a:avLst/>
          </a:prstGeom>
          <a:noFill/>
        </p:spPr>
        <p:txBody>
          <a:bodyPr wrap="none" lIns="91440" tIns="45720" rIns="91440" bIns="45720">
            <a:spAutoFit/>
            <a:scene3d>
              <a:camera prst="orthographicFront"/>
              <a:lightRig rig="balanced" dir="t">
                <a:rot lat="0" lon="0" rev="2100000"/>
              </a:lightRig>
            </a:scene3d>
            <a:sp3d extrusionH="57150" prstMaterial="metal">
              <a:bevelT w="38100" h="25400"/>
              <a:contourClr>
                <a:schemeClr val="bg2"/>
              </a:contourClr>
            </a:sp3d>
          </a:bodyPr>
          <a:lstStyle/>
          <a:p>
            <a:pPr marL="0" marR="0" lvl="0" indent="0" algn="ctr" defTabSz="914400" rtl="0" eaLnBrk="1" fontAlgn="base" latinLnBrk="0" hangingPunct="1">
              <a:lnSpc>
                <a:spcPct val="100000"/>
              </a:lnSpc>
              <a:spcBef>
                <a:spcPct val="20000"/>
              </a:spcBef>
              <a:spcAft>
                <a:spcPct val="0"/>
              </a:spcAft>
              <a:buClr>
                <a:srgbClr val="66CCFF"/>
              </a:buClr>
              <a:buSzPct val="65000"/>
              <a:buFont typeface="Wingdings" pitchFamily="2" charset="2"/>
              <a:buNone/>
              <a:tabLst/>
              <a:defRPr/>
            </a:pPr>
            <a:r>
              <a:rPr kumimoji="0" lang="en-US" sz="3200" b="1" i="0" u="none" strike="noStrike" kern="1200" cap="none" spc="0" normalizeH="0" baseline="0" noProof="0" dirty="0">
                <a:ln w="50800"/>
                <a:solidFill>
                  <a:srgbClr val="000000">
                    <a:shade val="50000"/>
                  </a:srgbClr>
                </a:solidFill>
                <a:effectLst/>
                <a:uLnTx/>
                <a:uFillTx/>
                <a:latin typeface="Tahoma" pitchFamily="34" charset="0"/>
                <a:ea typeface="+mn-ea"/>
                <a:cs typeface="+mn-cs"/>
              </a:rPr>
              <a:t>Tall</a:t>
            </a:r>
          </a:p>
        </p:txBody>
      </p:sp>
      <p:sp>
        <p:nvSpPr>
          <p:cNvPr id="12" name="Rectangle 11"/>
          <p:cNvSpPr/>
          <p:nvPr/>
        </p:nvSpPr>
        <p:spPr>
          <a:xfrm>
            <a:off x="4533900" y="3767353"/>
            <a:ext cx="928459" cy="584775"/>
          </a:xfrm>
          <a:prstGeom prst="rect">
            <a:avLst/>
          </a:prstGeom>
          <a:noFill/>
        </p:spPr>
        <p:txBody>
          <a:bodyPr wrap="none" lIns="91440" tIns="45720" rIns="91440" bIns="45720">
            <a:spAutoFit/>
            <a:scene3d>
              <a:camera prst="orthographicFront"/>
              <a:lightRig rig="balanced" dir="t">
                <a:rot lat="0" lon="0" rev="2100000"/>
              </a:lightRig>
            </a:scene3d>
            <a:sp3d extrusionH="57150" prstMaterial="metal">
              <a:bevelT w="38100" h="25400"/>
              <a:contourClr>
                <a:schemeClr val="bg2"/>
              </a:contourClr>
            </a:sp3d>
          </a:bodyPr>
          <a:lstStyle/>
          <a:p>
            <a:pPr marL="0" marR="0" lvl="0" indent="0" algn="ctr" defTabSz="914400" rtl="0" eaLnBrk="1" fontAlgn="base" latinLnBrk="0" hangingPunct="1">
              <a:lnSpc>
                <a:spcPct val="100000"/>
              </a:lnSpc>
              <a:spcBef>
                <a:spcPct val="20000"/>
              </a:spcBef>
              <a:spcAft>
                <a:spcPct val="0"/>
              </a:spcAft>
              <a:buClr>
                <a:srgbClr val="66CCFF"/>
              </a:buClr>
              <a:buSzPct val="65000"/>
              <a:buFont typeface="Wingdings" pitchFamily="2" charset="2"/>
              <a:buNone/>
              <a:tabLst/>
              <a:defRPr/>
            </a:pPr>
            <a:r>
              <a:rPr kumimoji="0" lang="en-US" sz="3200" b="1" i="0" u="none" strike="noStrike" kern="1200" cap="none" spc="0" normalizeH="0" baseline="0" noProof="0" dirty="0">
                <a:ln w="50800"/>
                <a:solidFill>
                  <a:srgbClr val="000000">
                    <a:shade val="50000"/>
                  </a:srgbClr>
                </a:solidFill>
                <a:effectLst/>
                <a:uLnTx/>
                <a:uFillTx/>
                <a:latin typeface="Tahoma" pitchFamily="34" charset="0"/>
                <a:ea typeface="+mn-ea"/>
                <a:cs typeface="+mn-cs"/>
              </a:rPr>
              <a:t>Tall</a:t>
            </a:r>
          </a:p>
        </p:txBody>
      </p:sp>
      <p:sp>
        <p:nvSpPr>
          <p:cNvPr id="13" name="Rectangle 12"/>
          <p:cNvSpPr/>
          <p:nvPr/>
        </p:nvSpPr>
        <p:spPr>
          <a:xfrm>
            <a:off x="6432287" y="2209799"/>
            <a:ext cx="1308371" cy="584775"/>
          </a:xfrm>
          <a:prstGeom prst="rect">
            <a:avLst/>
          </a:prstGeom>
          <a:noFill/>
        </p:spPr>
        <p:txBody>
          <a:bodyPr wrap="none" lIns="91440" tIns="45720" rIns="91440" bIns="45720">
            <a:spAutoFit/>
            <a:scene3d>
              <a:camera prst="orthographicFront"/>
              <a:lightRig rig="balanced" dir="t">
                <a:rot lat="0" lon="0" rev="2100000"/>
              </a:lightRig>
            </a:scene3d>
            <a:sp3d extrusionH="57150" prstMaterial="metal">
              <a:bevelT w="38100" h="25400"/>
              <a:contourClr>
                <a:schemeClr val="bg2"/>
              </a:contourClr>
            </a:sp3d>
          </a:bodyPr>
          <a:lstStyle/>
          <a:p>
            <a:pPr marL="0" marR="0" lvl="0" indent="0" algn="ctr" defTabSz="914400" rtl="0" eaLnBrk="1" fontAlgn="base" latinLnBrk="0" hangingPunct="1">
              <a:lnSpc>
                <a:spcPct val="100000"/>
              </a:lnSpc>
              <a:spcBef>
                <a:spcPct val="20000"/>
              </a:spcBef>
              <a:spcAft>
                <a:spcPct val="0"/>
              </a:spcAft>
              <a:buClr>
                <a:srgbClr val="66CCFF"/>
              </a:buClr>
              <a:buSzPct val="65000"/>
              <a:buFont typeface="Wingdings" pitchFamily="2" charset="2"/>
              <a:buNone/>
              <a:tabLst/>
              <a:defRPr/>
            </a:pPr>
            <a:r>
              <a:rPr kumimoji="0" lang="en-US" sz="3200" b="1" i="0" u="none" strike="noStrike" kern="1200" cap="none" spc="0" normalizeH="0" baseline="0" noProof="0" dirty="0">
                <a:ln w="50800"/>
                <a:solidFill>
                  <a:srgbClr val="000000">
                    <a:shade val="50000"/>
                  </a:srgbClr>
                </a:solidFill>
                <a:effectLst/>
                <a:uLnTx/>
                <a:uFillTx/>
                <a:latin typeface="Tahoma" pitchFamily="34" charset="0"/>
                <a:ea typeface="+mn-ea"/>
                <a:cs typeface="+mn-cs"/>
              </a:rPr>
              <a:t>Short</a:t>
            </a:r>
          </a:p>
        </p:txBody>
      </p:sp>
      <p:sp>
        <p:nvSpPr>
          <p:cNvPr id="14" name="Rectangle 13"/>
          <p:cNvSpPr/>
          <p:nvPr/>
        </p:nvSpPr>
        <p:spPr>
          <a:xfrm>
            <a:off x="6616429" y="3767352"/>
            <a:ext cx="1308371" cy="584775"/>
          </a:xfrm>
          <a:prstGeom prst="rect">
            <a:avLst/>
          </a:prstGeom>
          <a:noFill/>
        </p:spPr>
        <p:txBody>
          <a:bodyPr wrap="none" lIns="91440" tIns="45720" rIns="91440" bIns="45720">
            <a:spAutoFit/>
            <a:scene3d>
              <a:camera prst="orthographicFront"/>
              <a:lightRig rig="balanced" dir="t">
                <a:rot lat="0" lon="0" rev="2100000"/>
              </a:lightRig>
            </a:scene3d>
            <a:sp3d extrusionH="57150" prstMaterial="metal">
              <a:bevelT w="38100" h="25400"/>
              <a:contourClr>
                <a:schemeClr val="bg2"/>
              </a:contourClr>
            </a:sp3d>
          </a:bodyPr>
          <a:lstStyle/>
          <a:p>
            <a:pPr marL="0" marR="0" lvl="0" indent="0" algn="ctr" defTabSz="914400" rtl="0" eaLnBrk="1" fontAlgn="base" latinLnBrk="0" hangingPunct="1">
              <a:lnSpc>
                <a:spcPct val="100000"/>
              </a:lnSpc>
              <a:spcBef>
                <a:spcPct val="20000"/>
              </a:spcBef>
              <a:spcAft>
                <a:spcPct val="0"/>
              </a:spcAft>
              <a:buClr>
                <a:srgbClr val="66CCFF"/>
              </a:buClr>
              <a:buSzPct val="65000"/>
              <a:buFont typeface="Wingdings" pitchFamily="2" charset="2"/>
              <a:buNone/>
              <a:tabLst/>
              <a:defRPr/>
            </a:pPr>
            <a:r>
              <a:rPr kumimoji="0" lang="en-US" sz="3200" b="1" i="0" u="none" strike="noStrike" kern="1200" cap="none" spc="0" normalizeH="0" baseline="0" noProof="0" dirty="0">
                <a:ln w="50800"/>
                <a:solidFill>
                  <a:srgbClr val="000000">
                    <a:shade val="50000"/>
                  </a:srgbClr>
                </a:solidFill>
                <a:effectLst/>
                <a:uLnTx/>
                <a:uFillTx/>
                <a:latin typeface="Tahoma" pitchFamily="34" charset="0"/>
                <a:ea typeface="+mn-ea"/>
                <a:cs typeface="+mn-cs"/>
              </a:rPr>
              <a:t>Short</a:t>
            </a:r>
          </a:p>
        </p:txBody>
      </p:sp>
    </p:spTree>
    <p:extLst>
      <p:ext uri="{BB962C8B-B14F-4D97-AF65-F5344CB8AC3E}">
        <p14:creationId xmlns:p14="http://schemas.microsoft.com/office/powerpoint/2010/main" val="2474098548"/>
      </p:ext>
    </p:extLst>
  </p:cSld>
  <p:clrMapOvr>
    <a:masterClrMapping/>
  </p:clrMapOvr>
</p:sld>
</file>

<file path=ppt/slides/slide1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1363" name="Rectangle 3"/>
          <p:cNvSpPr>
            <a:spLocks noGrp="1" noChangeArrowheads="1"/>
          </p:cNvSpPr>
          <p:nvPr>
            <p:ph type="body" idx="1"/>
          </p:nvPr>
        </p:nvSpPr>
        <p:spPr>
          <a:xfrm>
            <a:off x="228600" y="152400"/>
            <a:ext cx="8458200" cy="5897563"/>
          </a:xfrm>
        </p:spPr>
        <p:txBody>
          <a:bodyPr/>
          <a:lstStyle/>
          <a:p>
            <a:pPr eaLnBrk="1" hangingPunct="1"/>
            <a:r>
              <a:rPr lang="en-US" dirty="0"/>
              <a:t>Please complete the </a:t>
            </a:r>
            <a:r>
              <a:rPr lang="en-US" dirty="0" err="1"/>
              <a:t>Punnett</a:t>
            </a:r>
            <a:r>
              <a:rPr lang="en-US" dirty="0"/>
              <a:t> Square, </a:t>
            </a:r>
          </a:p>
          <a:p>
            <a:pPr eaLnBrk="1" hangingPunct="1"/>
            <a:r>
              <a:rPr lang="en-US" dirty="0" err="1"/>
              <a:t>Tt</a:t>
            </a:r>
            <a:r>
              <a:rPr lang="en-US" dirty="0"/>
              <a:t> and </a:t>
            </a:r>
            <a:r>
              <a:rPr lang="en-US" dirty="0" err="1"/>
              <a:t>tt</a:t>
            </a:r>
            <a:endParaRPr lang="en-US" dirty="0"/>
          </a:p>
          <a:p>
            <a:pPr lvl="1" eaLnBrk="1" hangingPunct="1"/>
            <a:r>
              <a:rPr lang="en-US" dirty="0"/>
              <a:t>T = Tall</a:t>
            </a:r>
          </a:p>
          <a:p>
            <a:pPr lvl="1" eaLnBrk="1" hangingPunct="1"/>
            <a:r>
              <a:rPr lang="en-US" dirty="0" err="1"/>
              <a:t>tt</a:t>
            </a:r>
            <a:r>
              <a:rPr lang="en-US" dirty="0"/>
              <a:t> = Short</a:t>
            </a:r>
          </a:p>
        </p:txBody>
      </p:sp>
      <p:pic>
        <p:nvPicPr>
          <p:cNvPr id="271364" name="Picture 4" descr="punnet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657600" y="1295400"/>
            <a:ext cx="4898065" cy="3200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606853" name="Text Box 5"/>
          <p:cNvSpPr txBox="1">
            <a:spLocks noChangeArrowheads="1"/>
          </p:cNvSpPr>
          <p:nvPr/>
        </p:nvSpPr>
        <p:spPr bwMode="auto">
          <a:xfrm>
            <a:off x="533400" y="5410200"/>
            <a:ext cx="7543800" cy="1077218"/>
          </a:xfrm>
          <a:prstGeom prst="rect">
            <a:avLst/>
          </a:prstGeom>
          <a:noFill/>
          <a:ln w="9525" algn="ctr">
            <a:noFill/>
            <a:miter lim="800000"/>
            <a:headEnd/>
            <a:tailEnd/>
          </a:ln>
          <a:effectLst/>
        </p:spPr>
        <p:txBody>
          <a:bodyPr>
            <a:spAutoFit/>
          </a:bodyPr>
          <a:lstStyle/>
          <a:p>
            <a:pPr marL="342900" marR="0" lvl="0" indent="-342900" algn="l" defTabSz="914400" rtl="0" eaLnBrk="1" fontAlgn="base" latinLnBrk="0" hangingPunct="1">
              <a:lnSpc>
                <a:spcPct val="100000"/>
              </a:lnSpc>
              <a:spcBef>
                <a:spcPct val="50000"/>
              </a:spcBef>
              <a:spcAft>
                <a:spcPct val="0"/>
              </a:spcAft>
              <a:buClr>
                <a:srgbClr val="66CCFF"/>
              </a:buClr>
              <a:buSzPct val="65000"/>
              <a:buFont typeface="Wingdings" pitchFamily="2" charset="2"/>
              <a:buChar char="n"/>
              <a:tabLst/>
              <a:defRPr/>
            </a:pPr>
            <a:r>
              <a:rPr kumimoji="0" lang="en-US" sz="3200" b="0" i="0" u="none" strike="noStrike" kern="1200" cap="none" spc="0" normalizeH="0" baseline="0" noProof="0" dirty="0">
                <a:ln>
                  <a:noFill/>
                </a:ln>
                <a:solidFill>
                  <a:srgbClr val="FFFFFF"/>
                </a:solidFill>
                <a:effectLst>
                  <a:outerShdw blurRad="38100" dist="38100" dir="2700000" algn="tl">
                    <a:srgbClr val="C0C0C0"/>
                  </a:outerShdw>
                </a:effectLst>
                <a:uLnTx/>
                <a:uFillTx/>
                <a:latin typeface="Tahoma" pitchFamily="34" charset="0"/>
                <a:ea typeface="+mn-ea"/>
                <a:cs typeface="+mn-cs"/>
              </a:rPr>
              <a:t>How many will be tall, and how many will be short ___ : ___</a:t>
            </a:r>
          </a:p>
        </p:txBody>
      </p:sp>
      <p:sp>
        <p:nvSpPr>
          <p:cNvPr id="271366" name="Rectangle 10"/>
          <p:cNvSpPr>
            <a:spLocks noChangeArrowheads="1"/>
          </p:cNvSpPr>
          <p:nvPr/>
        </p:nvSpPr>
        <p:spPr bwMode="auto">
          <a:xfrm>
            <a:off x="5715000" y="6629400"/>
            <a:ext cx="3124200" cy="214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p>
            <a:pPr marL="342900" marR="0" lvl="0" indent="-342900" algn="r" defTabSz="914400" rtl="0" eaLnBrk="1" fontAlgn="base" latinLnBrk="0" hangingPunct="1">
              <a:lnSpc>
                <a:spcPct val="100000"/>
              </a:lnSpc>
              <a:spcBef>
                <a:spcPct val="20000"/>
              </a:spcBef>
              <a:spcAft>
                <a:spcPct val="0"/>
              </a:spcAft>
              <a:buClr>
                <a:srgbClr val="66CCFF"/>
              </a:buClr>
              <a:buSzPct val="65000"/>
              <a:buFont typeface="Wingdings" pitchFamily="2" charset="2"/>
              <a:buNone/>
              <a:tabLst/>
              <a:defRPr/>
            </a:pPr>
            <a:r>
              <a:rPr kumimoji="0" lang="en-US" sz="800" b="1" i="0" u="none" strike="noStrike" kern="1200" cap="none" spc="0" normalizeH="0" baseline="0" noProof="0" dirty="0">
                <a:ln>
                  <a:noFill/>
                </a:ln>
                <a:solidFill>
                  <a:srgbClr val="FFFFFF"/>
                </a:solidFill>
                <a:effectLst/>
                <a:uLnTx/>
                <a:uFillTx/>
                <a:latin typeface="Verdana" pitchFamily="34" charset="0"/>
                <a:ea typeface="+mn-ea"/>
                <a:cs typeface="+mn-cs"/>
              </a:rPr>
              <a:t>Copyright © 2024 </a:t>
            </a:r>
            <a:r>
              <a:rPr kumimoji="0" lang="en-US" sz="800" b="1" i="0" u="none" strike="noStrike" kern="1200" cap="none" spc="0" normalizeH="0" baseline="0" noProof="0" dirty="0" err="1">
                <a:ln>
                  <a:noFill/>
                </a:ln>
                <a:solidFill>
                  <a:srgbClr val="FFFFFF"/>
                </a:solidFill>
                <a:effectLst/>
                <a:uLnTx/>
                <a:uFillTx/>
                <a:latin typeface="Verdana" pitchFamily="34" charset="0"/>
                <a:ea typeface="+mn-ea"/>
                <a:cs typeface="+mn-cs"/>
              </a:rPr>
              <a:t>SlideSpark</a:t>
            </a:r>
            <a:r>
              <a:rPr kumimoji="0" lang="en-US" sz="800" b="1" i="0" u="none" strike="noStrike" kern="1200" cap="none" spc="0" normalizeH="0" baseline="0" noProof="0" dirty="0">
                <a:ln>
                  <a:noFill/>
                </a:ln>
                <a:solidFill>
                  <a:srgbClr val="FFFFFF"/>
                </a:solidFill>
                <a:effectLst/>
                <a:uLnTx/>
                <a:uFillTx/>
                <a:latin typeface="Verdana" pitchFamily="34" charset="0"/>
                <a:ea typeface="+mn-ea"/>
                <a:cs typeface="+mn-cs"/>
              </a:rPr>
              <a:t> .LLC</a:t>
            </a:r>
          </a:p>
        </p:txBody>
      </p:sp>
      <p:sp>
        <p:nvSpPr>
          <p:cNvPr id="7" name="TextBox 6"/>
          <p:cNvSpPr txBox="1"/>
          <p:nvPr/>
        </p:nvSpPr>
        <p:spPr>
          <a:xfrm>
            <a:off x="381000" y="4941447"/>
            <a:ext cx="8305800" cy="461665"/>
          </a:xfrm>
          <a:prstGeom prst="rect">
            <a:avLst/>
          </a:prstGeom>
          <a:noFill/>
        </p:spPr>
        <p:txBody>
          <a:bodyPr wrap="square">
            <a:spAutoFit/>
          </a:bodyPr>
          <a:lstStyle/>
          <a:p>
            <a:pPr marL="0" marR="0" lvl="0" indent="0" algn="l" defTabSz="914400" rtl="0" eaLnBrk="1" fontAlgn="base" latinLnBrk="0" hangingPunct="1">
              <a:lnSpc>
                <a:spcPct val="100000"/>
              </a:lnSpc>
              <a:spcBef>
                <a:spcPct val="20000"/>
              </a:spcBef>
              <a:spcAft>
                <a:spcPct val="0"/>
              </a:spcAft>
              <a:buClr>
                <a:srgbClr val="66CCFF"/>
              </a:buClr>
              <a:buSzPct val="65000"/>
              <a:buFont typeface="Wingdings" pitchFamily="2" charset="2"/>
              <a:buNone/>
              <a:tabLst/>
              <a:defRPr/>
            </a:pPr>
            <a:r>
              <a:rPr kumimoji="0" lang="en-US" sz="2400" b="0" i="0" u="none" strike="noStrike" kern="1200" cap="none" spc="0" normalizeH="0" baseline="0" noProof="0" dirty="0">
                <a:ln>
                  <a:noFill/>
                </a:ln>
                <a:solidFill>
                  <a:srgbClr val="FFFFFF"/>
                </a:solidFill>
                <a:effectLst>
                  <a:outerShdw blurRad="38100" dist="38100" dir="2700000" algn="tl">
                    <a:srgbClr val="000000">
                      <a:alpha val="43137"/>
                    </a:srgbClr>
                  </a:outerShdw>
                </a:effectLst>
                <a:uLnTx/>
                <a:uFillTx/>
                <a:latin typeface="Tahoma" pitchFamily="34" charset="0"/>
                <a:ea typeface="+mn-ea"/>
                <a:cs typeface="+mn-cs"/>
              </a:rPr>
              <a:t>One parent heterozygous and one homozygous recessive.</a:t>
            </a:r>
          </a:p>
        </p:txBody>
      </p:sp>
      <p:sp>
        <p:nvSpPr>
          <p:cNvPr id="2" name="Rectangle 1"/>
          <p:cNvSpPr/>
          <p:nvPr/>
        </p:nvSpPr>
        <p:spPr>
          <a:xfrm>
            <a:off x="7924800" y="0"/>
            <a:ext cx="1066318" cy="923330"/>
          </a:xfrm>
          <a:prstGeom prst="rect">
            <a:avLst/>
          </a:prstGeom>
          <a:noFill/>
        </p:spPr>
        <p:txBody>
          <a:bodyPr wrap="none" lIns="91440" tIns="45720" rIns="91440" bIns="45720">
            <a:spAutoFit/>
          </a:bodyPr>
          <a:lstStyle/>
          <a:p>
            <a:pPr marL="0" marR="0" lvl="0" indent="0" algn="ctr" defTabSz="914400" rtl="0" eaLnBrk="1" fontAlgn="base" latinLnBrk="0" hangingPunct="1">
              <a:lnSpc>
                <a:spcPct val="100000"/>
              </a:lnSpc>
              <a:spcBef>
                <a:spcPct val="20000"/>
              </a:spcBef>
              <a:spcAft>
                <a:spcPct val="0"/>
              </a:spcAft>
              <a:buClr>
                <a:srgbClr val="66CCFF"/>
              </a:buClr>
              <a:buSzPct val="65000"/>
              <a:buFont typeface="Wingdings" pitchFamily="2" charset="2"/>
              <a:buNone/>
              <a:tabLst/>
              <a:defRPr/>
            </a:pPr>
            <a:r>
              <a:rPr kumimoji="0" lang="en-US" sz="5400" b="1" i="0" u="none" strike="noStrike" kern="1200" cap="none" spc="0" normalizeH="0" baseline="0" noProof="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uLnTx/>
                <a:uFillTx/>
                <a:latin typeface="Tahoma" pitchFamily="34" charset="0"/>
                <a:ea typeface="+mn-ea"/>
                <a:cs typeface="+mn-cs"/>
              </a:rPr>
              <a:t>17</a:t>
            </a:r>
          </a:p>
        </p:txBody>
      </p:sp>
      <p:sp>
        <p:nvSpPr>
          <p:cNvPr id="3" name="TextBox 2"/>
          <p:cNvSpPr txBox="1"/>
          <p:nvPr/>
        </p:nvSpPr>
        <p:spPr>
          <a:xfrm>
            <a:off x="3962400" y="838200"/>
            <a:ext cx="4114800" cy="584775"/>
          </a:xfrm>
          <a:prstGeom prst="rect">
            <a:avLst/>
          </a:prstGeom>
          <a:noFill/>
        </p:spPr>
        <p:txBody>
          <a:bodyPr wrap="square" rtlCol="0">
            <a:spAutoFit/>
          </a:bodyPr>
          <a:lstStyle/>
          <a:p>
            <a:pPr marL="0" marR="0" lvl="0" indent="0" algn="l" defTabSz="914400" rtl="0" eaLnBrk="1" fontAlgn="base" latinLnBrk="0" hangingPunct="1">
              <a:lnSpc>
                <a:spcPct val="100000"/>
              </a:lnSpc>
              <a:spcBef>
                <a:spcPct val="20000"/>
              </a:spcBef>
              <a:spcAft>
                <a:spcPct val="0"/>
              </a:spcAft>
              <a:buClr>
                <a:srgbClr val="66CCFF"/>
              </a:buClr>
              <a:buSzPct val="65000"/>
              <a:buFont typeface="Wingdings" pitchFamily="2" charset="2"/>
              <a:buNone/>
              <a:tabLst/>
              <a:defRPr/>
            </a:pPr>
            <a:r>
              <a:rPr kumimoji="0" lang="en-US" sz="3200" b="0" i="0" u="none" strike="noStrike" kern="1200" cap="none" spc="0" normalizeH="0" baseline="0" noProof="0" dirty="0">
                <a:ln>
                  <a:noFill/>
                </a:ln>
                <a:solidFill>
                  <a:srgbClr val="FFFFFF"/>
                </a:solidFill>
                <a:effectLst>
                  <a:outerShdw blurRad="38100" dist="38100" dir="2700000" algn="tl">
                    <a:srgbClr val="000000">
                      <a:alpha val="43137"/>
                    </a:srgbClr>
                  </a:outerShdw>
                </a:effectLst>
                <a:uLnTx/>
                <a:uFillTx/>
                <a:latin typeface="Tahoma" pitchFamily="34" charset="0"/>
                <a:ea typeface="+mn-ea"/>
                <a:cs typeface="+mn-cs"/>
              </a:rPr>
              <a:t>        T             </a:t>
            </a:r>
            <a:r>
              <a:rPr kumimoji="0" lang="en-US" sz="3200" b="0" i="0" u="none" strike="noStrike" kern="1200" cap="none" spc="0" normalizeH="0" baseline="0" noProof="0" dirty="0" err="1">
                <a:ln>
                  <a:noFill/>
                </a:ln>
                <a:solidFill>
                  <a:srgbClr val="FFFFFF"/>
                </a:solidFill>
                <a:effectLst>
                  <a:outerShdw blurRad="38100" dist="38100" dir="2700000" algn="tl">
                    <a:srgbClr val="000000">
                      <a:alpha val="43137"/>
                    </a:srgbClr>
                  </a:outerShdw>
                </a:effectLst>
                <a:uLnTx/>
                <a:uFillTx/>
                <a:latin typeface="Tahoma" pitchFamily="34" charset="0"/>
                <a:ea typeface="+mn-ea"/>
                <a:cs typeface="+mn-cs"/>
              </a:rPr>
              <a:t>t</a:t>
            </a:r>
            <a:endParaRPr kumimoji="0" lang="en-US" sz="3200" b="0" i="0" u="none" strike="noStrike" kern="1200" cap="none" spc="0" normalizeH="0" baseline="0" noProof="0" dirty="0">
              <a:ln>
                <a:noFill/>
              </a:ln>
              <a:solidFill>
                <a:srgbClr val="FFFFFF"/>
              </a:solidFill>
              <a:effectLst>
                <a:outerShdw blurRad="38100" dist="38100" dir="2700000" algn="tl">
                  <a:srgbClr val="000000">
                    <a:alpha val="43137"/>
                  </a:srgbClr>
                </a:outerShdw>
              </a:effectLst>
              <a:uLnTx/>
              <a:uFillTx/>
              <a:latin typeface="Tahoma" pitchFamily="34" charset="0"/>
              <a:ea typeface="+mn-ea"/>
              <a:cs typeface="+mn-cs"/>
            </a:endParaRPr>
          </a:p>
        </p:txBody>
      </p:sp>
      <p:sp>
        <p:nvSpPr>
          <p:cNvPr id="4" name="TextBox 3"/>
          <p:cNvSpPr txBox="1"/>
          <p:nvPr/>
        </p:nvSpPr>
        <p:spPr>
          <a:xfrm>
            <a:off x="3232484" y="1702173"/>
            <a:ext cx="322524" cy="2357568"/>
          </a:xfrm>
          <a:prstGeom prst="rect">
            <a:avLst/>
          </a:prstGeom>
          <a:noFill/>
        </p:spPr>
        <p:txBody>
          <a:bodyPr wrap="none" rtlCol="0">
            <a:spAutoFit/>
          </a:bodyPr>
          <a:lstStyle/>
          <a:p>
            <a:pPr marL="0" marR="0" lvl="0" indent="0" algn="l" defTabSz="914400" rtl="0" eaLnBrk="1" fontAlgn="base" latinLnBrk="0" hangingPunct="1">
              <a:lnSpc>
                <a:spcPct val="100000"/>
              </a:lnSpc>
              <a:spcBef>
                <a:spcPct val="20000"/>
              </a:spcBef>
              <a:spcAft>
                <a:spcPct val="0"/>
              </a:spcAft>
              <a:buClr>
                <a:srgbClr val="66CCFF"/>
              </a:buClr>
              <a:buSzPct val="65000"/>
              <a:buFont typeface="Wingdings" pitchFamily="2" charset="2"/>
              <a:buNone/>
              <a:tabLst/>
              <a:defRPr/>
            </a:pPr>
            <a:r>
              <a:rPr kumimoji="0" lang="en-US" sz="3200" b="0" i="0" u="none" strike="noStrike" kern="1200" cap="none" spc="0" normalizeH="0" baseline="0" noProof="0" dirty="0">
                <a:ln>
                  <a:noFill/>
                </a:ln>
                <a:solidFill>
                  <a:srgbClr val="FFFFFF"/>
                </a:solidFill>
                <a:effectLst>
                  <a:outerShdw blurRad="38100" dist="38100" dir="2700000" algn="tl">
                    <a:srgbClr val="000000">
                      <a:alpha val="43137"/>
                    </a:srgbClr>
                  </a:outerShdw>
                </a:effectLst>
                <a:uLnTx/>
                <a:uFillTx/>
                <a:latin typeface="Tahoma" pitchFamily="34" charset="0"/>
                <a:ea typeface="+mn-ea"/>
                <a:cs typeface="+mn-cs"/>
              </a:rPr>
              <a:t>t</a:t>
            </a:r>
          </a:p>
          <a:p>
            <a:pPr marL="0" marR="0" lvl="0" indent="0" algn="l" defTabSz="914400" rtl="0" eaLnBrk="1" fontAlgn="base" latinLnBrk="0" hangingPunct="1">
              <a:lnSpc>
                <a:spcPct val="100000"/>
              </a:lnSpc>
              <a:spcBef>
                <a:spcPct val="20000"/>
              </a:spcBef>
              <a:spcAft>
                <a:spcPct val="0"/>
              </a:spcAft>
              <a:buClr>
                <a:srgbClr val="66CCFF"/>
              </a:buClr>
              <a:buSzPct val="65000"/>
              <a:buFont typeface="Wingdings" pitchFamily="2" charset="2"/>
              <a:buNone/>
              <a:tabLst/>
              <a:defRPr/>
            </a:pPr>
            <a:endParaRPr kumimoji="0" lang="en-US" sz="3200" b="0" i="0" u="none" strike="noStrike" kern="1200" cap="none" spc="0" normalizeH="0" baseline="0" noProof="0" dirty="0">
              <a:ln>
                <a:noFill/>
              </a:ln>
              <a:solidFill>
                <a:srgbClr val="FFFFFF"/>
              </a:solidFill>
              <a:effectLst>
                <a:outerShdw blurRad="38100" dist="38100" dir="2700000" algn="tl">
                  <a:srgbClr val="000000">
                    <a:alpha val="43137"/>
                  </a:srgbClr>
                </a:outerShdw>
              </a:effectLst>
              <a:uLnTx/>
              <a:uFillTx/>
              <a:latin typeface="Tahoma" pitchFamily="34" charset="0"/>
              <a:ea typeface="+mn-ea"/>
              <a:cs typeface="+mn-cs"/>
            </a:endParaRPr>
          </a:p>
          <a:p>
            <a:pPr marL="0" marR="0" lvl="0" indent="0" algn="l" defTabSz="914400" rtl="0" eaLnBrk="1" fontAlgn="base" latinLnBrk="0" hangingPunct="1">
              <a:lnSpc>
                <a:spcPct val="100000"/>
              </a:lnSpc>
              <a:spcBef>
                <a:spcPct val="20000"/>
              </a:spcBef>
              <a:spcAft>
                <a:spcPct val="0"/>
              </a:spcAft>
              <a:buClr>
                <a:srgbClr val="66CCFF"/>
              </a:buClr>
              <a:buSzPct val="65000"/>
              <a:buFont typeface="Wingdings" pitchFamily="2" charset="2"/>
              <a:buNone/>
              <a:tabLst/>
              <a:defRPr/>
            </a:pPr>
            <a:endParaRPr kumimoji="0" lang="en-US" sz="3200" b="0" i="0" u="none" strike="noStrike" kern="1200" cap="none" spc="0" normalizeH="0" baseline="0" noProof="0" dirty="0">
              <a:ln>
                <a:noFill/>
              </a:ln>
              <a:solidFill>
                <a:srgbClr val="FFFFFF"/>
              </a:solidFill>
              <a:effectLst>
                <a:outerShdw blurRad="38100" dist="38100" dir="2700000" algn="tl">
                  <a:srgbClr val="000000">
                    <a:alpha val="43137"/>
                  </a:srgbClr>
                </a:outerShdw>
              </a:effectLst>
              <a:uLnTx/>
              <a:uFillTx/>
              <a:latin typeface="Tahoma" pitchFamily="34" charset="0"/>
              <a:ea typeface="+mn-ea"/>
              <a:cs typeface="+mn-cs"/>
            </a:endParaRPr>
          </a:p>
          <a:p>
            <a:pPr marL="0" marR="0" lvl="0" indent="0" algn="l" defTabSz="914400" rtl="0" eaLnBrk="1" fontAlgn="base" latinLnBrk="0" hangingPunct="1">
              <a:lnSpc>
                <a:spcPct val="100000"/>
              </a:lnSpc>
              <a:spcBef>
                <a:spcPct val="20000"/>
              </a:spcBef>
              <a:spcAft>
                <a:spcPct val="0"/>
              </a:spcAft>
              <a:buClr>
                <a:srgbClr val="66CCFF"/>
              </a:buClr>
              <a:buSzPct val="65000"/>
              <a:buFont typeface="Wingdings" pitchFamily="2" charset="2"/>
              <a:buNone/>
              <a:tabLst/>
              <a:defRPr/>
            </a:pPr>
            <a:r>
              <a:rPr kumimoji="0" lang="en-US" sz="3200" b="0" i="0" u="none" strike="noStrike" kern="1200" cap="none" spc="0" normalizeH="0" baseline="0" noProof="0" dirty="0">
                <a:ln>
                  <a:noFill/>
                </a:ln>
                <a:solidFill>
                  <a:srgbClr val="FFFFFF"/>
                </a:solidFill>
                <a:effectLst>
                  <a:outerShdw blurRad="38100" dist="38100" dir="2700000" algn="tl">
                    <a:srgbClr val="000000">
                      <a:alpha val="43137"/>
                    </a:srgbClr>
                  </a:outerShdw>
                </a:effectLst>
                <a:uLnTx/>
                <a:uFillTx/>
                <a:latin typeface="Tahoma" pitchFamily="34" charset="0"/>
                <a:ea typeface="+mn-ea"/>
                <a:cs typeface="+mn-cs"/>
              </a:rPr>
              <a:t>t</a:t>
            </a:r>
          </a:p>
        </p:txBody>
      </p:sp>
      <p:sp>
        <p:nvSpPr>
          <p:cNvPr id="5" name="Rectangle 4"/>
          <p:cNvSpPr/>
          <p:nvPr/>
        </p:nvSpPr>
        <p:spPr>
          <a:xfrm>
            <a:off x="4454133" y="1422975"/>
            <a:ext cx="898003" cy="923330"/>
          </a:xfrm>
          <a:prstGeom prst="rect">
            <a:avLst/>
          </a:prstGeom>
        </p:spPr>
        <p:txBody>
          <a:bodyPr wrap="none">
            <a:spAutoFit/>
          </a:bodyPr>
          <a:lstStyle/>
          <a:p>
            <a:pPr marL="0" marR="0" lvl="0" indent="0" algn="ctr" defTabSz="914400" rtl="0" eaLnBrk="1" fontAlgn="base" latinLnBrk="0" hangingPunct="1">
              <a:lnSpc>
                <a:spcPct val="100000"/>
              </a:lnSpc>
              <a:spcBef>
                <a:spcPct val="20000"/>
              </a:spcBef>
              <a:spcAft>
                <a:spcPct val="0"/>
              </a:spcAft>
              <a:buClr>
                <a:srgbClr val="66CCFF"/>
              </a:buClr>
              <a:buSzPct val="65000"/>
              <a:buFont typeface="Wingdings" pitchFamily="2" charset="2"/>
              <a:buNone/>
              <a:tabLst/>
              <a:defRPr/>
            </a:pPr>
            <a:r>
              <a:rPr kumimoji="0" lang="en-US" sz="5400" b="1" i="0" u="none" strike="noStrike" kern="1200" cap="none" spc="0" normalizeH="0" baseline="0" noProof="0" dirty="0" err="1">
                <a:ln w="50800"/>
                <a:solidFill>
                  <a:srgbClr val="000000">
                    <a:shade val="50000"/>
                  </a:srgbClr>
                </a:solidFill>
                <a:effectLst/>
                <a:uLnTx/>
                <a:uFillTx/>
                <a:latin typeface="Tahoma" pitchFamily="34" charset="0"/>
                <a:ea typeface="+mn-ea"/>
                <a:cs typeface="+mn-cs"/>
              </a:rPr>
              <a:t>Tt</a:t>
            </a:r>
            <a:endParaRPr kumimoji="0" lang="en-US" sz="5400" b="1" i="0" u="none" strike="noStrike" kern="1200" cap="none" spc="0" normalizeH="0" baseline="0" noProof="0" dirty="0">
              <a:ln w="50800"/>
              <a:solidFill>
                <a:srgbClr val="000000">
                  <a:shade val="50000"/>
                </a:srgbClr>
              </a:solidFill>
              <a:effectLst/>
              <a:uLnTx/>
              <a:uFillTx/>
              <a:latin typeface="Tahoma" pitchFamily="34" charset="0"/>
              <a:ea typeface="+mn-ea"/>
              <a:cs typeface="+mn-cs"/>
            </a:endParaRPr>
          </a:p>
        </p:txBody>
      </p:sp>
      <p:sp>
        <p:nvSpPr>
          <p:cNvPr id="6" name="Rectangle 5"/>
          <p:cNvSpPr/>
          <p:nvPr/>
        </p:nvSpPr>
        <p:spPr>
          <a:xfrm>
            <a:off x="4581746" y="2924161"/>
            <a:ext cx="898003" cy="923330"/>
          </a:xfrm>
          <a:prstGeom prst="rect">
            <a:avLst/>
          </a:prstGeom>
        </p:spPr>
        <p:txBody>
          <a:bodyPr wrap="none">
            <a:spAutoFit/>
          </a:bodyPr>
          <a:lstStyle/>
          <a:p>
            <a:pPr marL="0" marR="0" lvl="0" indent="0" algn="ctr" defTabSz="914400" rtl="0" eaLnBrk="1" fontAlgn="base" latinLnBrk="0" hangingPunct="1">
              <a:lnSpc>
                <a:spcPct val="100000"/>
              </a:lnSpc>
              <a:spcBef>
                <a:spcPct val="20000"/>
              </a:spcBef>
              <a:spcAft>
                <a:spcPct val="0"/>
              </a:spcAft>
              <a:buClr>
                <a:srgbClr val="66CCFF"/>
              </a:buClr>
              <a:buSzPct val="65000"/>
              <a:buFont typeface="Wingdings" pitchFamily="2" charset="2"/>
              <a:buNone/>
              <a:tabLst/>
              <a:defRPr/>
            </a:pPr>
            <a:r>
              <a:rPr kumimoji="0" lang="en-US" sz="5400" b="1" i="0" u="none" strike="noStrike" kern="1200" cap="none" spc="0" normalizeH="0" baseline="0" noProof="0" dirty="0" err="1">
                <a:ln w="50800"/>
                <a:solidFill>
                  <a:srgbClr val="000000">
                    <a:shade val="50000"/>
                  </a:srgbClr>
                </a:solidFill>
                <a:effectLst/>
                <a:uLnTx/>
                <a:uFillTx/>
                <a:latin typeface="Tahoma" pitchFamily="34" charset="0"/>
                <a:ea typeface="+mn-ea"/>
                <a:cs typeface="+mn-cs"/>
              </a:rPr>
              <a:t>Tt</a:t>
            </a:r>
            <a:endParaRPr kumimoji="0" lang="en-US" sz="5400" b="1" i="0" u="none" strike="noStrike" kern="1200" cap="none" spc="0" normalizeH="0" baseline="0" noProof="0" dirty="0">
              <a:ln w="50800"/>
              <a:solidFill>
                <a:srgbClr val="000000">
                  <a:shade val="50000"/>
                </a:srgbClr>
              </a:solidFill>
              <a:effectLst/>
              <a:uLnTx/>
              <a:uFillTx/>
              <a:latin typeface="Tahoma" pitchFamily="34" charset="0"/>
              <a:ea typeface="+mn-ea"/>
              <a:cs typeface="+mn-cs"/>
            </a:endParaRPr>
          </a:p>
        </p:txBody>
      </p:sp>
      <p:sp>
        <p:nvSpPr>
          <p:cNvPr id="8" name="Rectangle 7"/>
          <p:cNvSpPr/>
          <p:nvPr/>
        </p:nvSpPr>
        <p:spPr>
          <a:xfrm>
            <a:off x="6705599" y="1419638"/>
            <a:ext cx="761748" cy="923330"/>
          </a:xfrm>
          <a:prstGeom prst="rect">
            <a:avLst/>
          </a:prstGeom>
        </p:spPr>
        <p:txBody>
          <a:bodyPr wrap="none">
            <a:spAutoFit/>
          </a:bodyPr>
          <a:lstStyle/>
          <a:p>
            <a:pPr marL="0" marR="0" lvl="0" indent="0" algn="ctr" defTabSz="914400" rtl="0" eaLnBrk="1" fontAlgn="base" latinLnBrk="0" hangingPunct="1">
              <a:lnSpc>
                <a:spcPct val="100000"/>
              </a:lnSpc>
              <a:spcBef>
                <a:spcPct val="20000"/>
              </a:spcBef>
              <a:spcAft>
                <a:spcPct val="0"/>
              </a:spcAft>
              <a:buClr>
                <a:srgbClr val="66CCFF"/>
              </a:buClr>
              <a:buSzPct val="65000"/>
              <a:buFont typeface="Wingdings" pitchFamily="2" charset="2"/>
              <a:buNone/>
              <a:tabLst/>
              <a:defRPr/>
            </a:pPr>
            <a:r>
              <a:rPr kumimoji="0" lang="en-US" sz="5400" b="1" i="0" u="none" strike="noStrike" kern="1200" cap="none" spc="0" normalizeH="0" baseline="0" noProof="0" dirty="0" err="1">
                <a:ln w="50800"/>
                <a:solidFill>
                  <a:srgbClr val="000000">
                    <a:shade val="50000"/>
                  </a:srgbClr>
                </a:solidFill>
                <a:effectLst/>
                <a:uLnTx/>
                <a:uFillTx/>
                <a:latin typeface="Tahoma" pitchFamily="34" charset="0"/>
                <a:ea typeface="+mn-ea"/>
                <a:cs typeface="+mn-cs"/>
              </a:rPr>
              <a:t>tt</a:t>
            </a:r>
            <a:endParaRPr kumimoji="0" lang="en-US" sz="5400" b="1" i="0" u="none" strike="noStrike" kern="1200" cap="none" spc="0" normalizeH="0" baseline="0" noProof="0" dirty="0">
              <a:ln w="50800"/>
              <a:solidFill>
                <a:srgbClr val="000000">
                  <a:shade val="50000"/>
                </a:srgbClr>
              </a:solidFill>
              <a:effectLst/>
              <a:uLnTx/>
              <a:uFillTx/>
              <a:latin typeface="Tahoma" pitchFamily="34" charset="0"/>
              <a:ea typeface="+mn-ea"/>
              <a:cs typeface="+mn-cs"/>
            </a:endParaRPr>
          </a:p>
        </p:txBody>
      </p:sp>
      <p:sp>
        <p:nvSpPr>
          <p:cNvPr id="9" name="Rectangle 8"/>
          <p:cNvSpPr/>
          <p:nvPr/>
        </p:nvSpPr>
        <p:spPr>
          <a:xfrm>
            <a:off x="6705600" y="2931457"/>
            <a:ext cx="761747" cy="923330"/>
          </a:xfrm>
          <a:prstGeom prst="rect">
            <a:avLst/>
          </a:prstGeom>
        </p:spPr>
        <p:txBody>
          <a:bodyPr wrap="none">
            <a:spAutoFit/>
          </a:bodyPr>
          <a:lstStyle/>
          <a:p>
            <a:pPr marL="0" marR="0" lvl="0" indent="0" algn="ctr" defTabSz="914400" rtl="0" eaLnBrk="1" fontAlgn="base" latinLnBrk="0" hangingPunct="1">
              <a:lnSpc>
                <a:spcPct val="100000"/>
              </a:lnSpc>
              <a:spcBef>
                <a:spcPct val="20000"/>
              </a:spcBef>
              <a:spcAft>
                <a:spcPct val="0"/>
              </a:spcAft>
              <a:buClr>
                <a:srgbClr val="66CCFF"/>
              </a:buClr>
              <a:buSzPct val="65000"/>
              <a:buFont typeface="Wingdings" pitchFamily="2" charset="2"/>
              <a:buNone/>
              <a:tabLst/>
              <a:defRPr/>
            </a:pPr>
            <a:r>
              <a:rPr kumimoji="0" lang="en-US" sz="5400" b="1" i="0" u="none" strike="noStrike" kern="1200" cap="none" spc="0" normalizeH="0" baseline="0" noProof="0" dirty="0" err="1">
                <a:ln w="50800"/>
                <a:solidFill>
                  <a:srgbClr val="000000">
                    <a:shade val="50000"/>
                  </a:srgbClr>
                </a:solidFill>
                <a:effectLst/>
                <a:uLnTx/>
                <a:uFillTx/>
                <a:latin typeface="Tahoma" pitchFamily="34" charset="0"/>
                <a:ea typeface="+mn-ea"/>
                <a:cs typeface="+mn-cs"/>
              </a:rPr>
              <a:t>tt</a:t>
            </a:r>
            <a:endParaRPr kumimoji="0" lang="en-US" sz="5400" b="1" i="0" u="none" strike="noStrike" kern="1200" cap="none" spc="0" normalizeH="0" baseline="0" noProof="0" dirty="0">
              <a:ln w="50800"/>
              <a:solidFill>
                <a:srgbClr val="000000">
                  <a:shade val="50000"/>
                </a:srgbClr>
              </a:solidFill>
              <a:effectLst/>
              <a:uLnTx/>
              <a:uFillTx/>
              <a:latin typeface="Tahoma" pitchFamily="34" charset="0"/>
              <a:ea typeface="+mn-ea"/>
              <a:cs typeface="+mn-cs"/>
            </a:endParaRPr>
          </a:p>
        </p:txBody>
      </p:sp>
      <p:sp>
        <p:nvSpPr>
          <p:cNvPr id="11" name="Rectangle 10"/>
          <p:cNvSpPr/>
          <p:nvPr/>
        </p:nvSpPr>
        <p:spPr>
          <a:xfrm>
            <a:off x="4506387" y="2209800"/>
            <a:ext cx="928459" cy="584775"/>
          </a:xfrm>
          <a:prstGeom prst="rect">
            <a:avLst/>
          </a:prstGeom>
          <a:noFill/>
        </p:spPr>
        <p:txBody>
          <a:bodyPr wrap="none" lIns="91440" tIns="45720" rIns="91440" bIns="45720">
            <a:spAutoFit/>
            <a:scene3d>
              <a:camera prst="orthographicFront"/>
              <a:lightRig rig="balanced" dir="t">
                <a:rot lat="0" lon="0" rev="2100000"/>
              </a:lightRig>
            </a:scene3d>
            <a:sp3d extrusionH="57150" prstMaterial="metal">
              <a:bevelT w="38100" h="25400"/>
              <a:contourClr>
                <a:schemeClr val="bg2"/>
              </a:contourClr>
            </a:sp3d>
          </a:bodyPr>
          <a:lstStyle/>
          <a:p>
            <a:pPr marL="0" marR="0" lvl="0" indent="0" algn="ctr" defTabSz="914400" rtl="0" eaLnBrk="1" fontAlgn="base" latinLnBrk="0" hangingPunct="1">
              <a:lnSpc>
                <a:spcPct val="100000"/>
              </a:lnSpc>
              <a:spcBef>
                <a:spcPct val="20000"/>
              </a:spcBef>
              <a:spcAft>
                <a:spcPct val="0"/>
              </a:spcAft>
              <a:buClr>
                <a:srgbClr val="66CCFF"/>
              </a:buClr>
              <a:buSzPct val="65000"/>
              <a:buFont typeface="Wingdings" pitchFamily="2" charset="2"/>
              <a:buNone/>
              <a:tabLst/>
              <a:defRPr/>
            </a:pPr>
            <a:r>
              <a:rPr kumimoji="0" lang="en-US" sz="3200" b="1" i="0" u="none" strike="noStrike" kern="1200" cap="none" spc="0" normalizeH="0" baseline="0" noProof="0" dirty="0">
                <a:ln w="50800"/>
                <a:solidFill>
                  <a:srgbClr val="000000">
                    <a:shade val="50000"/>
                  </a:srgbClr>
                </a:solidFill>
                <a:effectLst/>
                <a:uLnTx/>
                <a:uFillTx/>
                <a:latin typeface="Tahoma" pitchFamily="34" charset="0"/>
                <a:ea typeface="+mn-ea"/>
                <a:cs typeface="+mn-cs"/>
              </a:rPr>
              <a:t>Tall</a:t>
            </a:r>
          </a:p>
        </p:txBody>
      </p:sp>
      <p:sp>
        <p:nvSpPr>
          <p:cNvPr id="12" name="Rectangle 11"/>
          <p:cNvSpPr/>
          <p:nvPr/>
        </p:nvSpPr>
        <p:spPr>
          <a:xfrm>
            <a:off x="4533900" y="3767353"/>
            <a:ext cx="928459" cy="584775"/>
          </a:xfrm>
          <a:prstGeom prst="rect">
            <a:avLst/>
          </a:prstGeom>
          <a:noFill/>
        </p:spPr>
        <p:txBody>
          <a:bodyPr wrap="none" lIns="91440" tIns="45720" rIns="91440" bIns="45720">
            <a:spAutoFit/>
            <a:scene3d>
              <a:camera prst="orthographicFront"/>
              <a:lightRig rig="balanced" dir="t">
                <a:rot lat="0" lon="0" rev="2100000"/>
              </a:lightRig>
            </a:scene3d>
            <a:sp3d extrusionH="57150" prstMaterial="metal">
              <a:bevelT w="38100" h="25400"/>
              <a:contourClr>
                <a:schemeClr val="bg2"/>
              </a:contourClr>
            </a:sp3d>
          </a:bodyPr>
          <a:lstStyle/>
          <a:p>
            <a:pPr marL="0" marR="0" lvl="0" indent="0" algn="ctr" defTabSz="914400" rtl="0" eaLnBrk="1" fontAlgn="base" latinLnBrk="0" hangingPunct="1">
              <a:lnSpc>
                <a:spcPct val="100000"/>
              </a:lnSpc>
              <a:spcBef>
                <a:spcPct val="20000"/>
              </a:spcBef>
              <a:spcAft>
                <a:spcPct val="0"/>
              </a:spcAft>
              <a:buClr>
                <a:srgbClr val="66CCFF"/>
              </a:buClr>
              <a:buSzPct val="65000"/>
              <a:buFont typeface="Wingdings" pitchFamily="2" charset="2"/>
              <a:buNone/>
              <a:tabLst/>
              <a:defRPr/>
            </a:pPr>
            <a:r>
              <a:rPr kumimoji="0" lang="en-US" sz="3200" b="1" i="0" u="none" strike="noStrike" kern="1200" cap="none" spc="0" normalizeH="0" baseline="0" noProof="0" dirty="0">
                <a:ln w="50800"/>
                <a:solidFill>
                  <a:srgbClr val="000000">
                    <a:shade val="50000"/>
                  </a:srgbClr>
                </a:solidFill>
                <a:effectLst/>
                <a:uLnTx/>
                <a:uFillTx/>
                <a:latin typeface="Tahoma" pitchFamily="34" charset="0"/>
                <a:ea typeface="+mn-ea"/>
                <a:cs typeface="+mn-cs"/>
              </a:rPr>
              <a:t>Tall</a:t>
            </a:r>
          </a:p>
        </p:txBody>
      </p:sp>
      <p:sp>
        <p:nvSpPr>
          <p:cNvPr id="13" name="Rectangle 12"/>
          <p:cNvSpPr/>
          <p:nvPr/>
        </p:nvSpPr>
        <p:spPr>
          <a:xfrm>
            <a:off x="6432287" y="2209799"/>
            <a:ext cx="1308371" cy="584775"/>
          </a:xfrm>
          <a:prstGeom prst="rect">
            <a:avLst/>
          </a:prstGeom>
          <a:noFill/>
        </p:spPr>
        <p:txBody>
          <a:bodyPr wrap="none" lIns="91440" tIns="45720" rIns="91440" bIns="45720">
            <a:spAutoFit/>
            <a:scene3d>
              <a:camera prst="orthographicFront"/>
              <a:lightRig rig="balanced" dir="t">
                <a:rot lat="0" lon="0" rev="2100000"/>
              </a:lightRig>
            </a:scene3d>
            <a:sp3d extrusionH="57150" prstMaterial="metal">
              <a:bevelT w="38100" h="25400"/>
              <a:contourClr>
                <a:schemeClr val="bg2"/>
              </a:contourClr>
            </a:sp3d>
          </a:bodyPr>
          <a:lstStyle/>
          <a:p>
            <a:pPr marL="0" marR="0" lvl="0" indent="0" algn="ctr" defTabSz="914400" rtl="0" eaLnBrk="1" fontAlgn="base" latinLnBrk="0" hangingPunct="1">
              <a:lnSpc>
                <a:spcPct val="100000"/>
              </a:lnSpc>
              <a:spcBef>
                <a:spcPct val="20000"/>
              </a:spcBef>
              <a:spcAft>
                <a:spcPct val="0"/>
              </a:spcAft>
              <a:buClr>
                <a:srgbClr val="66CCFF"/>
              </a:buClr>
              <a:buSzPct val="65000"/>
              <a:buFont typeface="Wingdings" pitchFamily="2" charset="2"/>
              <a:buNone/>
              <a:tabLst/>
              <a:defRPr/>
            </a:pPr>
            <a:r>
              <a:rPr kumimoji="0" lang="en-US" sz="3200" b="1" i="0" u="none" strike="noStrike" kern="1200" cap="none" spc="0" normalizeH="0" baseline="0" noProof="0" dirty="0">
                <a:ln w="50800"/>
                <a:solidFill>
                  <a:srgbClr val="000000">
                    <a:shade val="50000"/>
                  </a:srgbClr>
                </a:solidFill>
                <a:effectLst/>
                <a:uLnTx/>
                <a:uFillTx/>
                <a:latin typeface="Tahoma" pitchFamily="34" charset="0"/>
                <a:ea typeface="+mn-ea"/>
                <a:cs typeface="+mn-cs"/>
              </a:rPr>
              <a:t>Short</a:t>
            </a:r>
          </a:p>
        </p:txBody>
      </p:sp>
      <p:sp>
        <p:nvSpPr>
          <p:cNvPr id="14" name="Rectangle 13"/>
          <p:cNvSpPr/>
          <p:nvPr/>
        </p:nvSpPr>
        <p:spPr>
          <a:xfrm>
            <a:off x="6616429" y="3767352"/>
            <a:ext cx="1308371" cy="584775"/>
          </a:xfrm>
          <a:prstGeom prst="rect">
            <a:avLst/>
          </a:prstGeom>
          <a:noFill/>
        </p:spPr>
        <p:txBody>
          <a:bodyPr wrap="none" lIns="91440" tIns="45720" rIns="91440" bIns="45720">
            <a:spAutoFit/>
            <a:scene3d>
              <a:camera prst="orthographicFront"/>
              <a:lightRig rig="balanced" dir="t">
                <a:rot lat="0" lon="0" rev="2100000"/>
              </a:lightRig>
            </a:scene3d>
            <a:sp3d extrusionH="57150" prstMaterial="metal">
              <a:bevelT w="38100" h="25400"/>
              <a:contourClr>
                <a:schemeClr val="bg2"/>
              </a:contourClr>
            </a:sp3d>
          </a:bodyPr>
          <a:lstStyle/>
          <a:p>
            <a:pPr marL="0" marR="0" lvl="0" indent="0" algn="ctr" defTabSz="914400" rtl="0" eaLnBrk="1" fontAlgn="base" latinLnBrk="0" hangingPunct="1">
              <a:lnSpc>
                <a:spcPct val="100000"/>
              </a:lnSpc>
              <a:spcBef>
                <a:spcPct val="20000"/>
              </a:spcBef>
              <a:spcAft>
                <a:spcPct val="0"/>
              </a:spcAft>
              <a:buClr>
                <a:srgbClr val="66CCFF"/>
              </a:buClr>
              <a:buSzPct val="65000"/>
              <a:buFont typeface="Wingdings" pitchFamily="2" charset="2"/>
              <a:buNone/>
              <a:tabLst/>
              <a:defRPr/>
            </a:pPr>
            <a:r>
              <a:rPr kumimoji="0" lang="en-US" sz="3200" b="1" i="0" u="none" strike="noStrike" kern="1200" cap="none" spc="0" normalizeH="0" baseline="0" noProof="0" dirty="0">
                <a:ln w="50800"/>
                <a:solidFill>
                  <a:srgbClr val="000000">
                    <a:shade val="50000"/>
                  </a:srgbClr>
                </a:solidFill>
                <a:effectLst/>
                <a:uLnTx/>
                <a:uFillTx/>
                <a:latin typeface="Tahoma" pitchFamily="34" charset="0"/>
                <a:ea typeface="+mn-ea"/>
                <a:cs typeface="+mn-cs"/>
              </a:rPr>
              <a:t>Short</a:t>
            </a:r>
          </a:p>
        </p:txBody>
      </p:sp>
      <p:sp>
        <p:nvSpPr>
          <p:cNvPr id="18" name="Rectangle 17"/>
          <p:cNvSpPr/>
          <p:nvPr/>
        </p:nvSpPr>
        <p:spPr bwMode="auto">
          <a:xfrm>
            <a:off x="3810000" y="1346775"/>
            <a:ext cx="2229293" cy="1548825"/>
          </a:xfrm>
          <a:prstGeom prst="rect">
            <a:avLst/>
          </a:prstGeom>
          <a:solidFill>
            <a:schemeClr val="accent1">
              <a:lumMod val="60000"/>
              <a:lumOff val="40000"/>
              <a:alpha val="61000"/>
            </a:schemeClr>
          </a:solidFill>
          <a:ln w="76200" cap="flat" cmpd="sng" algn="ctr">
            <a:solidFill>
              <a:schemeClr val="accent1">
                <a:lumMod val="60000"/>
                <a:lumOff val="40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342900" marR="0" lvl="0" indent="-342900" algn="l" defTabSz="914400" rtl="0" eaLnBrk="1" fontAlgn="base" latinLnBrk="0" hangingPunct="1">
              <a:lnSpc>
                <a:spcPct val="100000"/>
              </a:lnSpc>
              <a:spcBef>
                <a:spcPct val="20000"/>
              </a:spcBef>
              <a:spcAft>
                <a:spcPct val="0"/>
              </a:spcAft>
              <a:buClr>
                <a:srgbClr val="66CCFF"/>
              </a:buClr>
              <a:buSzPct val="65000"/>
              <a:buFont typeface="Wingdings" pitchFamily="2" charset="2"/>
              <a:buChar char="n"/>
              <a:tabLst/>
              <a:defRPr/>
            </a:pPr>
            <a:endParaRPr kumimoji="0" lang="en-US" sz="9600" b="0" i="0" u="none" strike="noStrike" kern="1200" cap="none" spc="0" normalizeH="0" baseline="0" noProof="0">
              <a:ln>
                <a:noFill/>
              </a:ln>
              <a:solidFill>
                <a:srgbClr val="FFFFFF"/>
              </a:solidFill>
              <a:effectLst>
                <a:outerShdw blurRad="38100" dist="38100" dir="2700000" algn="tl">
                  <a:srgbClr val="000000">
                    <a:alpha val="43137"/>
                  </a:srgbClr>
                </a:outerShdw>
              </a:effectLst>
              <a:uLnTx/>
              <a:uFillTx/>
              <a:latin typeface="Tahoma" pitchFamily="34" charset="0"/>
              <a:ea typeface="+mn-ea"/>
              <a:cs typeface="+mn-cs"/>
            </a:endParaRPr>
          </a:p>
        </p:txBody>
      </p:sp>
      <p:sp>
        <p:nvSpPr>
          <p:cNvPr id="19" name="Rectangle 18"/>
          <p:cNvSpPr/>
          <p:nvPr/>
        </p:nvSpPr>
        <p:spPr bwMode="auto">
          <a:xfrm>
            <a:off x="3801140" y="2911587"/>
            <a:ext cx="2229293" cy="1548825"/>
          </a:xfrm>
          <a:prstGeom prst="rect">
            <a:avLst/>
          </a:prstGeom>
          <a:solidFill>
            <a:schemeClr val="accent1">
              <a:lumMod val="60000"/>
              <a:lumOff val="40000"/>
              <a:alpha val="61000"/>
            </a:schemeClr>
          </a:solidFill>
          <a:ln w="76200" cap="flat" cmpd="sng" algn="ctr">
            <a:solidFill>
              <a:schemeClr val="accent1">
                <a:lumMod val="60000"/>
                <a:lumOff val="40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342900" marR="0" lvl="0" indent="-342900" algn="l" defTabSz="914400" rtl="0" eaLnBrk="1" fontAlgn="base" latinLnBrk="0" hangingPunct="1">
              <a:lnSpc>
                <a:spcPct val="100000"/>
              </a:lnSpc>
              <a:spcBef>
                <a:spcPct val="20000"/>
              </a:spcBef>
              <a:spcAft>
                <a:spcPct val="0"/>
              </a:spcAft>
              <a:buClr>
                <a:srgbClr val="66CCFF"/>
              </a:buClr>
              <a:buSzPct val="65000"/>
              <a:buFont typeface="Wingdings" pitchFamily="2" charset="2"/>
              <a:buChar char="n"/>
              <a:tabLst/>
              <a:defRPr/>
            </a:pPr>
            <a:endParaRPr kumimoji="0" lang="en-US" sz="9600" b="0" i="0" u="none" strike="noStrike" kern="1200" cap="none" spc="0" normalizeH="0" baseline="0" noProof="0">
              <a:ln>
                <a:noFill/>
              </a:ln>
              <a:solidFill>
                <a:srgbClr val="FFFFFF"/>
              </a:solidFill>
              <a:effectLst>
                <a:outerShdw blurRad="38100" dist="38100" dir="2700000" algn="tl">
                  <a:srgbClr val="000000">
                    <a:alpha val="43137"/>
                  </a:srgbClr>
                </a:outerShdw>
              </a:effectLst>
              <a:uLnTx/>
              <a:uFillTx/>
              <a:latin typeface="Tahoma" pitchFamily="34" charset="0"/>
              <a:ea typeface="+mn-ea"/>
              <a:cs typeface="+mn-cs"/>
            </a:endParaRPr>
          </a:p>
        </p:txBody>
      </p:sp>
      <p:sp>
        <p:nvSpPr>
          <p:cNvPr id="20" name="Rectangle 19"/>
          <p:cNvSpPr/>
          <p:nvPr/>
        </p:nvSpPr>
        <p:spPr bwMode="auto">
          <a:xfrm>
            <a:off x="6106632" y="1362762"/>
            <a:ext cx="2351327" cy="1548825"/>
          </a:xfrm>
          <a:prstGeom prst="rect">
            <a:avLst/>
          </a:prstGeom>
          <a:solidFill>
            <a:srgbClr val="92D050">
              <a:alpha val="61000"/>
            </a:srgbClr>
          </a:solidFill>
          <a:ln w="76200" cap="flat" cmpd="sng" algn="ctr">
            <a:solidFill>
              <a:schemeClr val="accent2">
                <a:lumMod val="60000"/>
                <a:lumOff val="40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342900" marR="0" lvl="0" indent="-342900" algn="l" defTabSz="914400" rtl="0" eaLnBrk="1" fontAlgn="base" latinLnBrk="0" hangingPunct="1">
              <a:lnSpc>
                <a:spcPct val="100000"/>
              </a:lnSpc>
              <a:spcBef>
                <a:spcPct val="20000"/>
              </a:spcBef>
              <a:spcAft>
                <a:spcPct val="0"/>
              </a:spcAft>
              <a:buClr>
                <a:srgbClr val="66CCFF"/>
              </a:buClr>
              <a:buSzPct val="65000"/>
              <a:buFont typeface="Wingdings" pitchFamily="2" charset="2"/>
              <a:buChar char="n"/>
              <a:tabLst/>
              <a:defRPr/>
            </a:pPr>
            <a:endParaRPr kumimoji="0" lang="en-US" sz="9600" b="0" i="0" u="none" strike="noStrike" kern="1200" cap="none" spc="0" normalizeH="0" baseline="0" noProof="0">
              <a:ln>
                <a:noFill/>
              </a:ln>
              <a:solidFill>
                <a:srgbClr val="FFFFFF"/>
              </a:solidFill>
              <a:effectLst>
                <a:outerShdw blurRad="38100" dist="38100" dir="2700000" algn="tl">
                  <a:srgbClr val="000000">
                    <a:alpha val="43137"/>
                  </a:srgbClr>
                </a:outerShdw>
              </a:effectLst>
              <a:uLnTx/>
              <a:uFillTx/>
              <a:latin typeface="Tahoma" pitchFamily="34" charset="0"/>
              <a:ea typeface="+mn-ea"/>
              <a:cs typeface="+mn-cs"/>
            </a:endParaRPr>
          </a:p>
        </p:txBody>
      </p:sp>
      <p:sp>
        <p:nvSpPr>
          <p:cNvPr id="21" name="Rectangle 20"/>
          <p:cNvSpPr/>
          <p:nvPr/>
        </p:nvSpPr>
        <p:spPr bwMode="auto">
          <a:xfrm>
            <a:off x="6106632" y="2927735"/>
            <a:ext cx="2351327" cy="1548825"/>
          </a:xfrm>
          <a:prstGeom prst="rect">
            <a:avLst/>
          </a:prstGeom>
          <a:solidFill>
            <a:srgbClr val="92D050">
              <a:alpha val="61000"/>
            </a:srgbClr>
          </a:solidFill>
          <a:ln w="76200" cap="flat" cmpd="sng" algn="ctr">
            <a:solidFill>
              <a:schemeClr val="accent2">
                <a:lumMod val="60000"/>
                <a:lumOff val="40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342900" marR="0" lvl="0" indent="-342900" algn="l" defTabSz="914400" rtl="0" eaLnBrk="1" fontAlgn="base" latinLnBrk="0" hangingPunct="1">
              <a:lnSpc>
                <a:spcPct val="100000"/>
              </a:lnSpc>
              <a:spcBef>
                <a:spcPct val="20000"/>
              </a:spcBef>
              <a:spcAft>
                <a:spcPct val="0"/>
              </a:spcAft>
              <a:buClr>
                <a:srgbClr val="66CCFF"/>
              </a:buClr>
              <a:buSzPct val="65000"/>
              <a:buFont typeface="Wingdings" pitchFamily="2" charset="2"/>
              <a:buChar char="n"/>
              <a:tabLst/>
              <a:defRPr/>
            </a:pPr>
            <a:endParaRPr kumimoji="0" lang="en-US" sz="9600" b="0" i="0" u="none" strike="noStrike" kern="1200" cap="none" spc="0" normalizeH="0" baseline="0" noProof="0">
              <a:ln>
                <a:noFill/>
              </a:ln>
              <a:solidFill>
                <a:srgbClr val="FFFFFF"/>
              </a:solidFill>
              <a:effectLst>
                <a:outerShdw blurRad="38100" dist="38100" dir="2700000" algn="tl">
                  <a:srgbClr val="000000">
                    <a:alpha val="43137"/>
                  </a:srgbClr>
                </a:outerShdw>
              </a:effectLst>
              <a:uLnTx/>
              <a:uFillTx/>
              <a:latin typeface="Tahoma" pitchFamily="34" charset="0"/>
              <a:ea typeface="+mn-ea"/>
              <a:cs typeface="+mn-cs"/>
            </a:endParaRPr>
          </a:p>
        </p:txBody>
      </p:sp>
    </p:spTree>
    <p:extLst>
      <p:ext uri="{BB962C8B-B14F-4D97-AF65-F5344CB8AC3E}">
        <p14:creationId xmlns:p14="http://schemas.microsoft.com/office/powerpoint/2010/main" val="78199599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5" name="Rectangle 3"/>
          <p:cNvSpPr>
            <a:spLocks noGrp="1" noChangeArrowheads="1"/>
          </p:cNvSpPr>
          <p:nvPr>
            <p:ph type="body" idx="1"/>
          </p:nvPr>
        </p:nvSpPr>
        <p:spPr>
          <a:xfrm>
            <a:off x="228600" y="152400"/>
            <a:ext cx="8686800" cy="5943600"/>
          </a:xfrm>
        </p:spPr>
        <p:txBody>
          <a:bodyPr/>
          <a:lstStyle/>
          <a:p>
            <a:pPr eaLnBrk="1" hangingPunct="1"/>
            <a:r>
              <a:rPr lang="en-US" dirty="0"/>
              <a:t>When two purebreds mate, they always produce…</a:t>
            </a:r>
          </a:p>
          <a:p>
            <a:pPr lvl="1" eaLnBrk="1" hangingPunct="1"/>
            <a:r>
              <a:rPr lang="en-US" dirty="0">
                <a:solidFill>
                  <a:srgbClr val="FF99FF"/>
                </a:solidFill>
              </a:rPr>
              <a:t>A.) Offspring with different traits as the parent.</a:t>
            </a:r>
          </a:p>
          <a:p>
            <a:pPr lvl="1" eaLnBrk="1" hangingPunct="1"/>
            <a:r>
              <a:rPr lang="en-US" dirty="0">
                <a:solidFill>
                  <a:schemeClr val="accent1">
                    <a:lumMod val="40000"/>
                    <a:lumOff val="60000"/>
                  </a:schemeClr>
                </a:solidFill>
              </a:rPr>
              <a:t>B.) </a:t>
            </a:r>
            <a:r>
              <a:rPr lang="en-US" dirty="0">
                <a:solidFill>
                  <a:schemeClr val="bg1"/>
                </a:solidFill>
              </a:rPr>
              <a:t>Offspring with the same traits as the parent.</a:t>
            </a:r>
          </a:p>
          <a:p>
            <a:pPr lvl="1" eaLnBrk="1" hangingPunct="1"/>
            <a:r>
              <a:rPr lang="en-US" dirty="0">
                <a:solidFill>
                  <a:srgbClr val="FFCC99"/>
                </a:solidFill>
              </a:rPr>
              <a:t>C.) </a:t>
            </a:r>
            <a:r>
              <a:rPr lang="en-US" dirty="0">
                <a:solidFill>
                  <a:schemeClr val="bg1"/>
                </a:solidFill>
              </a:rPr>
              <a:t>Offspring without any traits.</a:t>
            </a:r>
          </a:p>
          <a:p>
            <a:pPr lvl="1" eaLnBrk="1" hangingPunct="1"/>
            <a:r>
              <a:rPr lang="en-US" dirty="0">
                <a:solidFill>
                  <a:srgbClr val="FF00FF"/>
                </a:solidFill>
              </a:rPr>
              <a:t>D.) </a:t>
            </a:r>
            <a:r>
              <a:rPr lang="en-US" dirty="0">
                <a:solidFill>
                  <a:schemeClr val="bg1"/>
                </a:solidFill>
              </a:rPr>
              <a:t>Purebreds cannot produce offspring.</a:t>
            </a:r>
          </a:p>
        </p:txBody>
      </p:sp>
      <p:pic>
        <p:nvPicPr>
          <p:cNvPr id="79876" name="Picture 5" descr="mai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5436" y="3352800"/>
            <a:ext cx="8816163" cy="3209925"/>
          </a:xfrm>
          <a:prstGeom prst="rect">
            <a:avLst/>
          </a:prstGeom>
          <a:noFill/>
          <a:ln w="38100">
            <a:solidFill>
              <a:srgbClr val="9900FF"/>
            </a:solidFill>
            <a:miter lim="800000"/>
            <a:headEnd/>
            <a:tailEnd/>
          </a:ln>
          <a:extLst>
            <a:ext uri="{909E8E84-426E-40DD-AFC4-6F175D3DCCD1}">
              <a14:hiddenFill xmlns:a14="http://schemas.microsoft.com/office/drawing/2010/main">
                <a:solidFill>
                  <a:srgbClr val="FFFFFF"/>
                </a:solidFill>
              </a14:hiddenFill>
            </a:ext>
          </a:extLst>
        </p:spPr>
      </p:pic>
      <p:sp>
        <p:nvSpPr>
          <p:cNvPr id="79877" name="Rectangle 9"/>
          <p:cNvSpPr>
            <a:spLocks noChangeArrowheads="1"/>
          </p:cNvSpPr>
          <p:nvPr/>
        </p:nvSpPr>
        <p:spPr bwMode="auto">
          <a:xfrm>
            <a:off x="5715000" y="6629400"/>
            <a:ext cx="3124200" cy="214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p>
            <a:pPr marL="342900" indent="-342900" algn="r">
              <a:buFont typeface="Wingdings" pitchFamily="2" charset="2"/>
              <a:buNone/>
            </a:pPr>
            <a:r>
              <a:rPr lang="en-US" sz="800" b="1" dirty="0">
                <a:effectLst/>
                <a:latin typeface="Verdana" pitchFamily="34" charset="0"/>
              </a:rPr>
              <a:t>Copyright © 2024 </a:t>
            </a:r>
            <a:r>
              <a:rPr lang="en-US" sz="800" b="1" dirty="0" err="1">
                <a:effectLst/>
                <a:latin typeface="Verdana" pitchFamily="34" charset="0"/>
              </a:rPr>
              <a:t>SlideSpark</a:t>
            </a:r>
            <a:r>
              <a:rPr lang="en-US" sz="800" b="1" dirty="0">
                <a:effectLst/>
                <a:latin typeface="Verdana" pitchFamily="34" charset="0"/>
              </a:rPr>
              <a:t> .LLC</a:t>
            </a:r>
          </a:p>
        </p:txBody>
      </p:sp>
      <p:sp>
        <p:nvSpPr>
          <p:cNvPr id="2" name="Rectangle 1"/>
          <p:cNvSpPr/>
          <p:nvPr/>
        </p:nvSpPr>
        <p:spPr>
          <a:xfrm>
            <a:off x="7914967" y="3371372"/>
            <a:ext cx="968535" cy="1569660"/>
          </a:xfrm>
          <a:prstGeom prst="rect">
            <a:avLst/>
          </a:prstGeom>
          <a:noFill/>
        </p:spPr>
        <p:txBody>
          <a:bodyPr wrap="none" lIns="91440" tIns="45720" rIns="91440" bIns="45720">
            <a:spAutoFit/>
          </a:bodyPr>
          <a:lstStyle/>
          <a:p>
            <a:pPr algn="ctr">
              <a:buNone/>
            </a:pPr>
            <a:r>
              <a:rPr lang="en-US" b="1" cap="none" spc="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3</a:t>
            </a:r>
          </a:p>
        </p:txBody>
      </p:sp>
      <p:pic>
        <p:nvPicPr>
          <p:cNvPr id="6" name="Picture 4" descr="http://www.clker.com/cliparts/9/a/e/e/12154415151126295659lemmling_Cartoon_owl.svg.hi.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657600" y="4267200"/>
            <a:ext cx="175436" cy="159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626017009"/>
      </p:ext>
    </p:extLst>
  </p:cSld>
  <p:clrMapOvr>
    <a:masterClrMapping/>
  </p:clrMapOvr>
</p:sld>
</file>

<file path=ppt/slides/slide1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1363" name="Rectangle 3"/>
          <p:cNvSpPr>
            <a:spLocks noGrp="1" noChangeArrowheads="1"/>
          </p:cNvSpPr>
          <p:nvPr>
            <p:ph type="body" idx="1"/>
          </p:nvPr>
        </p:nvSpPr>
        <p:spPr>
          <a:xfrm>
            <a:off x="228600" y="152400"/>
            <a:ext cx="8458200" cy="5897563"/>
          </a:xfrm>
        </p:spPr>
        <p:txBody>
          <a:bodyPr/>
          <a:lstStyle/>
          <a:p>
            <a:pPr eaLnBrk="1" hangingPunct="1"/>
            <a:r>
              <a:rPr lang="en-US" dirty="0"/>
              <a:t>Please complete the </a:t>
            </a:r>
            <a:r>
              <a:rPr lang="en-US" dirty="0" err="1"/>
              <a:t>Punnett</a:t>
            </a:r>
            <a:r>
              <a:rPr lang="en-US" dirty="0"/>
              <a:t> Square, </a:t>
            </a:r>
          </a:p>
          <a:p>
            <a:pPr eaLnBrk="1" hangingPunct="1"/>
            <a:r>
              <a:rPr lang="en-US" dirty="0" err="1"/>
              <a:t>Tt</a:t>
            </a:r>
            <a:r>
              <a:rPr lang="en-US" dirty="0"/>
              <a:t> and </a:t>
            </a:r>
            <a:r>
              <a:rPr lang="en-US" dirty="0" err="1"/>
              <a:t>tt</a:t>
            </a:r>
            <a:endParaRPr lang="en-US" dirty="0"/>
          </a:p>
          <a:p>
            <a:pPr lvl="1" eaLnBrk="1" hangingPunct="1"/>
            <a:r>
              <a:rPr lang="en-US" dirty="0"/>
              <a:t>T = Tall</a:t>
            </a:r>
          </a:p>
          <a:p>
            <a:pPr lvl="1" eaLnBrk="1" hangingPunct="1"/>
            <a:r>
              <a:rPr lang="en-US" dirty="0" err="1"/>
              <a:t>tt</a:t>
            </a:r>
            <a:r>
              <a:rPr lang="en-US" dirty="0"/>
              <a:t> = Short</a:t>
            </a:r>
          </a:p>
        </p:txBody>
      </p:sp>
      <p:pic>
        <p:nvPicPr>
          <p:cNvPr id="271364" name="Picture 4" descr="punnet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657600" y="1295400"/>
            <a:ext cx="4898065" cy="3200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606853" name="Text Box 5"/>
          <p:cNvSpPr txBox="1">
            <a:spLocks noChangeArrowheads="1"/>
          </p:cNvSpPr>
          <p:nvPr/>
        </p:nvSpPr>
        <p:spPr bwMode="auto">
          <a:xfrm>
            <a:off x="533400" y="5410200"/>
            <a:ext cx="7543800" cy="1077218"/>
          </a:xfrm>
          <a:prstGeom prst="rect">
            <a:avLst/>
          </a:prstGeom>
          <a:noFill/>
          <a:ln w="9525" algn="ctr">
            <a:noFill/>
            <a:miter lim="800000"/>
            <a:headEnd/>
            <a:tailEnd/>
          </a:ln>
          <a:effectLst/>
        </p:spPr>
        <p:txBody>
          <a:bodyPr>
            <a:spAutoFit/>
          </a:bodyPr>
          <a:lstStyle/>
          <a:p>
            <a:pPr marL="342900" marR="0" lvl="0" indent="-342900" algn="l" defTabSz="914400" rtl="0" eaLnBrk="1" fontAlgn="base" latinLnBrk="0" hangingPunct="1">
              <a:lnSpc>
                <a:spcPct val="100000"/>
              </a:lnSpc>
              <a:spcBef>
                <a:spcPct val="50000"/>
              </a:spcBef>
              <a:spcAft>
                <a:spcPct val="0"/>
              </a:spcAft>
              <a:buClr>
                <a:srgbClr val="66CCFF"/>
              </a:buClr>
              <a:buSzPct val="65000"/>
              <a:buFont typeface="Wingdings" pitchFamily="2" charset="2"/>
              <a:buChar char="n"/>
              <a:tabLst/>
              <a:defRPr/>
            </a:pPr>
            <a:r>
              <a:rPr kumimoji="0" lang="en-US" sz="3200" b="0" i="0" u="none" strike="noStrike" kern="1200" cap="none" spc="0" normalizeH="0" baseline="0" noProof="0" dirty="0">
                <a:ln>
                  <a:noFill/>
                </a:ln>
                <a:solidFill>
                  <a:srgbClr val="FFFFFF"/>
                </a:solidFill>
                <a:effectLst>
                  <a:outerShdw blurRad="38100" dist="38100" dir="2700000" algn="tl">
                    <a:srgbClr val="C0C0C0"/>
                  </a:outerShdw>
                </a:effectLst>
                <a:uLnTx/>
                <a:uFillTx/>
                <a:latin typeface="Tahoma" pitchFamily="34" charset="0"/>
                <a:ea typeface="+mn-ea"/>
                <a:cs typeface="+mn-cs"/>
              </a:rPr>
              <a:t>How many will be tall, and how many will be short ___ : ___</a:t>
            </a:r>
          </a:p>
        </p:txBody>
      </p:sp>
      <p:sp>
        <p:nvSpPr>
          <p:cNvPr id="271366" name="Rectangle 10"/>
          <p:cNvSpPr>
            <a:spLocks noChangeArrowheads="1"/>
          </p:cNvSpPr>
          <p:nvPr/>
        </p:nvSpPr>
        <p:spPr bwMode="auto">
          <a:xfrm>
            <a:off x="5715000" y="6629400"/>
            <a:ext cx="3124200" cy="214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p>
            <a:pPr marL="342900" marR="0" lvl="0" indent="-342900" algn="r" defTabSz="914400" rtl="0" eaLnBrk="1" fontAlgn="base" latinLnBrk="0" hangingPunct="1">
              <a:lnSpc>
                <a:spcPct val="100000"/>
              </a:lnSpc>
              <a:spcBef>
                <a:spcPct val="20000"/>
              </a:spcBef>
              <a:spcAft>
                <a:spcPct val="0"/>
              </a:spcAft>
              <a:buClr>
                <a:srgbClr val="66CCFF"/>
              </a:buClr>
              <a:buSzPct val="65000"/>
              <a:buFont typeface="Wingdings" pitchFamily="2" charset="2"/>
              <a:buNone/>
              <a:tabLst/>
              <a:defRPr/>
            </a:pPr>
            <a:r>
              <a:rPr kumimoji="0" lang="en-US" sz="800" b="1" i="0" u="none" strike="noStrike" kern="1200" cap="none" spc="0" normalizeH="0" baseline="0" noProof="0" dirty="0">
                <a:ln>
                  <a:noFill/>
                </a:ln>
                <a:solidFill>
                  <a:srgbClr val="FFFFFF"/>
                </a:solidFill>
                <a:effectLst/>
                <a:uLnTx/>
                <a:uFillTx/>
                <a:latin typeface="Verdana" pitchFamily="34" charset="0"/>
                <a:ea typeface="+mn-ea"/>
                <a:cs typeface="+mn-cs"/>
              </a:rPr>
              <a:t>Copyright © 2024 </a:t>
            </a:r>
            <a:r>
              <a:rPr kumimoji="0" lang="en-US" sz="800" b="1" i="0" u="none" strike="noStrike" kern="1200" cap="none" spc="0" normalizeH="0" baseline="0" noProof="0" dirty="0" err="1">
                <a:ln>
                  <a:noFill/>
                </a:ln>
                <a:solidFill>
                  <a:srgbClr val="FFFFFF"/>
                </a:solidFill>
                <a:effectLst/>
                <a:uLnTx/>
                <a:uFillTx/>
                <a:latin typeface="Verdana" pitchFamily="34" charset="0"/>
                <a:ea typeface="+mn-ea"/>
                <a:cs typeface="+mn-cs"/>
              </a:rPr>
              <a:t>SlideSpark</a:t>
            </a:r>
            <a:r>
              <a:rPr kumimoji="0" lang="en-US" sz="800" b="1" i="0" u="none" strike="noStrike" kern="1200" cap="none" spc="0" normalizeH="0" baseline="0" noProof="0" dirty="0">
                <a:ln>
                  <a:noFill/>
                </a:ln>
                <a:solidFill>
                  <a:srgbClr val="FFFFFF"/>
                </a:solidFill>
                <a:effectLst/>
                <a:uLnTx/>
                <a:uFillTx/>
                <a:latin typeface="Verdana" pitchFamily="34" charset="0"/>
                <a:ea typeface="+mn-ea"/>
                <a:cs typeface="+mn-cs"/>
              </a:rPr>
              <a:t> .LLC</a:t>
            </a:r>
          </a:p>
        </p:txBody>
      </p:sp>
      <p:sp>
        <p:nvSpPr>
          <p:cNvPr id="7" name="TextBox 6"/>
          <p:cNvSpPr txBox="1"/>
          <p:nvPr/>
        </p:nvSpPr>
        <p:spPr>
          <a:xfrm>
            <a:off x="381000" y="4941447"/>
            <a:ext cx="8305800" cy="461665"/>
          </a:xfrm>
          <a:prstGeom prst="rect">
            <a:avLst/>
          </a:prstGeom>
          <a:noFill/>
        </p:spPr>
        <p:txBody>
          <a:bodyPr wrap="square">
            <a:spAutoFit/>
          </a:bodyPr>
          <a:lstStyle/>
          <a:p>
            <a:pPr marL="0" marR="0" lvl="0" indent="0" algn="l" defTabSz="914400" rtl="0" eaLnBrk="1" fontAlgn="base" latinLnBrk="0" hangingPunct="1">
              <a:lnSpc>
                <a:spcPct val="100000"/>
              </a:lnSpc>
              <a:spcBef>
                <a:spcPct val="20000"/>
              </a:spcBef>
              <a:spcAft>
                <a:spcPct val="0"/>
              </a:spcAft>
              <a:buClr>
                <a:srgbClr val="66CCFF"/>
              </a:buClr>
              <a:buSzPct val="65000"/>
              <a:buFont typeface="Wingdings" pitchFamily="2" charset="2"/>
              <a:buNone/>
              <a:tabLst/>
              <a:defRPr/>
            </a:pPr>
            <a:r>
              <a:rPr kumimoji="0" lang="en-US" sz="2400" b="0" i="0" u="none" strike="noStrike" kern="1200" cap="none" spc="0" normalizeH="0" baseline="0" noProof="0" dirty="0">
                <a:ln>
                  <a:noFill/>
                </a:ln>
                <a:solidFill>
                  <a:srgbClr val="FFFFFF"/>
                </a:solidFill>
                <a:effectLst>
                  <a:outerShdw blurRad="38100" dist="38100" dir="2700000" algn="tl">
                    <a:srgbClr val="000000">
                      <a:alpha val="43137"/>
                    </a:srgbClr>
                  </a:outerShdw>
                </a:effectLst>
                <a:uLnTx/>
                <a:uFillTx/>
                <a:latin typeface="Tahoma" pitchFamily="34" charset="0"/>
                <a:ea typeface="+mn-ea"/>
                <a:cs typeface="+mn-cs"/>
              </a:rPr>
              <a:t>One parent heterozygous and one homozygous recessive.</a:t>
            </a:r>
          </a:p>
        </p:txBody>
      </p:sp>
      <p:sp>
        <p:nvSpPr>
          <p:cNvPr id="2" name="Rectangle 1"/>
          <p:cNvSpPr/>
          <p:nvPr/>
        </p:nvSpPr>
        <p:spPr>
          <a:xfrm>
            <a:off x="7924800" y="0"/>
            <a:ext cx="1066318" cy="923330"/>
          </a:xfrm>
          <a:prstGeom prst="rect">
            <a:avLst/>
          </a:prstGeom>
          <a:noFill/>
        </p:spPr>
        <p:txBody>
          <a:bodyPr wrap="none" lIns="91440" tIns="45720" rIns="91440" bIns="45720">
            <a:spAutoFit/>
          </a:bodyPr>
          <a:lstStyle/>
          <a:p>
            <a:pPr marL="0" marR="0" lvl="0" indent="0" algn="ctr" defTabSz="914400" rtl="0" eaLnBrk="1" fontAlgn="base" latinLnBrk="0" hangingPunct="1">
              <a:lnSpc>
                <a:spcPct val="100000"/>
              </a:lnSpc>
              <a:spcBef>
                <a:spcPct val="20000"/>
              </a:spcBef>
              <a:spcAft>
                <a:spcPct val="0"/>
              </a:spcAft>
              <a:buClr>
                <a:srgbClr val="66CCFF"/>
              </a:buClr>
              <a:buSzPct val="65000"/>
              <a:buFont typeface="Wingdings" pitchFamily="2" charset="2"/>
              <a:buNone/>
              <a:tabLst/>
              <a:defRPr/>
            </a:pPr>
            <a:r>
              <a:rPr kumimoji="0" lang="en-US" sz="5400" b="1" i="0" u="none" strike="noStrike" kern="1200" cap="none" spc="0" normalizeH="0" baseline="0" noProof="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uLnTx/>
                <a:uFillTx/>
                <a:latin typeface="Tahoma" pitchFamily="34" charset="0"/>
                <a:ea typeface="+mn-ea"/>
                <a:cs typeface="+mn-cs"/>
              </a:rPr>
              <a:t>17</a:t>
            </a:r>
          </a:p>
        </p:txBody>
      </p:sp>
      <p:sp>
        <p:nvSpPr>
          <p:cNvPr id="3" name="TextBox 2"/>
          <p:cNvSpPr txBox="1"/>
          <p:nvPr/>
        </p:nvSpPr>
        <p:spPr>
          <a:xfrm>
            <a:off x="3962400" y="838200"/>
            <a:ext cx="4114800" cy="584775"/>
          </a:xfrm>
          <a:prstGeom prst="rect">
            <a:avLst/>
          </a:prstGeom>
          <a:noFill/>
        </p:spPr>
        <p:txBody>
          <a:bodyPr wrap="square" rtlCol="0">
            <a:spAutoFit/>
          </a:bodyPr>
          <a:lstStyle/>
          <a:p>
            <a:pPr marL="0" marR="0" lvl="0" indent="0" algn="l" defTabSz="914400" rtl="0" eaLnBrk="1" fontAlgn="base" latinLnBrk="0" hangingPunct="1">
              <a:lnSpc>
                <a:spcPct val="100000"/>
              </a:lnSpc>
              <a:spcBef>
                <a:spcPct val="20000"/>
              </a:spcBef>
              <a:spcAft>
                <a:spcPct val="0"/>
              </a:spcAft>
              <a:buClr>
                <a:srgbClr val="66CCFF"/>
              </a:buClr>
              <a:buSzPct val="65000"/>
              <a:buFont typeface="Wingdings" pitchFamily="2" charset="2"/>
              <a:buNone/>
              <a:tabLst/>
              <a:defRPr/>
            </a:pPr>
            <a:r>
              <a:rPr kumimoji="0" lang="en-US" sz="3200" b="0" i="0" u="none" strike="noStrike" kern="1200" cap="none" spc="0" normalizeH="0" baseline="0" noProof="0" dirty="0">
                <a:ln>
                  <a:noFill/>
                </a:ln>
                <a:solidFill>
                  <a:srgbClr val="FFFFFF"/>
                </a:solidFill>
                <a:effectLst>
                  <a:outerShdw blurRad="38100" dist="38100" dir="2700000" algn="tl">
                    <a:srgbClr val="000000">
                      <a:alpha val="43137"/>
                    </a:srgbClr>
                  </a:outerShdw>
                </a:effectLst>
                <a:uLnTx/>
                <a:uFillTx/>
                <a:latin typeface="Tahoma" pitchFamily="34" charset="0"/>
                <a:ea typeface="+mn-ea"/>
                <a:cs typeface="+mn-cs"/>
              </a:rPr>
              <a:t>        T             </a:t>
            </a:r>
            <a:r>
              <a:rPr kumimoji="0" lang="en-US" sz="3200" b="0" i="0" u="none" strike="noStrike" kern="1200" cap="none" spc="0" normalizeH="0" baseline="0" noProof="0" dirty="0" err="1">
                <a:ln>
                  <a:noFill/>
                </a:ln>
                <a:solidFill>
                  <a:srgbClr val="FFFFFF"/>
                </a:solidFill>
                <a:effectLst>
                  <a:outerShdw blurRad="38100" dist="38100" dir="2700000" algn="tl">
                    <a:srgbClr val="000000">
                      <a:alpha val="43137"/>
                    </a:srgbClr>
                  </a:outerShdw>
                </a:effectLst>
                <a:uLnTx/>
                <a:uFillTx/>
                <a:latin typeface="Tahoma" pitchFamily="34" charset="0"/>
                <a:ea typeface="+mn-ea"/>
                <a:cs typeface="+mn-cs"/>
              </a:rPr>
              <a:t>t</a:t>
            </a:r>
            <a:endParaRPr kumimoji="0" lang="en-US" sz="3200" b="0" i="0" u="none" strike="noStrike" kern="1200" cap="none" spc="0" normalizeH="0" baseline="0" noProof="0" dirty="0">
              <a:ln>
                <a:noFill/>
              </a:ln>
              <a:solidFill>
                <a:srgbClr val="FFFFFF"/>
              </a:solidFill>
              <a:effectLst>
                <a:outerShdw blurRad="38100" dist="38100" dir="2700000" algn="tl">
                  <a:srgbClr val="000000">
                    <a:alpha val="43137"/>
                  </a:srgbClr>
                </a:outerShdw>
              </a:effectLst>
              <a:uLnTx/>
              <a:uFillTx/>
              <a:latin typeface="Tahoma" pitchFamily="34" charset="0"/>
              <a:ea typeface="+mn-ea"/>
              <a:cs typeface="+mn-cs"/>
            </a:endParaRPr>
          </a:p>
        </p:txBody>
      </p:sp>
      <p:sp>
        <p:nvSpPr>
          <p:cNvPr id="4" name="TextBox 3"/>
          <p:cNvSpPr txBox="1"/>
          <p:nvPr/>
        </p:nvSpPr>
        <p:spPr>
          <a:xfrm>
            <a:off x="3232484" y="1702173"/>
            <a:ext cx="322524" cy="2357568"/>
          </a:xfrm>
          <a:prstGeom prst="rect">
            <a:avLst/>
          </a:prstGeom>
          <a:noFill/>
        </p:spPr>
        <p:txBody>
          <a:bodyPr wrap="none" rtlCol="0">
            <a:spAutoFit/>
          </a:bodyPr>
          <a:lstStyle/>
          <a:p>
            <a:pPr marL="0" marR="0" lvl="0" indent="0" algn="l" defTabSz="914400" rtl="0" eaLnBrk="1" fontAlgn="base" latinLnBrk="0" hangingPunct="1">
              <a:lnSpc>
                <a:spcPct val="100000"/>
              </a:lnSpc>
              <a:spcBef>
                <a:spcPct val="20000"/>
              </a:spcBef>
              <a:spcAft>
                <a:spcPct val="0"/>
              </a:spcAft>
              <a:buClr>
                <a:srgbClr val="66CCFF"/>
              </a:buClr>
              <a:buSzPct val="65000"/>
              <a:buFont typeface="Wingdings" pitchFamily="2" charset="2"/>
              <a:buNone/>
              <a:tabLst/>
              <a:defRPr/>
            </a:pPr>
            <a:r>
              <a:rPr kumimoji="0" lang="en-US" sz="3200" b="0" i="0" u="none" strike="noStrike" kern="1200" cap="none" spc="0" normalizeH="0" baseline="0" noProof="0" dirty="0">
                <a:ln>
                  <a:noFill/>
                </a:ln>
                <a:solidFill>
                  <a:srgbClr val="FFFFFF"/>
                </a:solidFill>
                <a:effectLst>
                  <a:outerShdw blurRad="38100" dist="38100" dir="2700000" algn="tl">
                    <a:srgbClr val="000000">
                      <a:alpha val="43137"/>
                    </a:srgbClr>
                  </a:outerShdw>
                </a:effectLst>
                <a:uLnTx/>
                <a:uFillTx/>
                <a:latin typeface="Tahoma" pitchFamily="34" charset="0"/>
                <a:ea typeface="+mn-ea"/>
                <a:cs typeface="+mn-cs"/>
              </a:rPr>
              <a:t>t</a:t>
            </a:r>
          </a:p>
          <a:p>
            <a:pPr marL="0" marR="0" lvl="0" indent="0" algn="l" defTabSz="914400" rtl="0" eaLnBrk="1" fontAlgn="base" latinLnBrk="0" hangingPunct="1">
              <a:lnSpc>
                <a:spcPct val="100000"/>
              </a:lnSpc>
              <a:spcBef>
                <a:spcPct val="20000"/>
              </a:spcBef>
              <a:spcAft>
                <a:spcPct val="0"/>
              </a:spcAft>
              <a:buClr>
                <a:srgbClr val="66CCFF"/>
              </a:buClr>
              <a:buSzPct val="65000"/>
              <a:buFont typeface="Wingdings" pitchFamily="2" charset="2"/>
              <a:buNone/>
              <a:tabLst/>
              <a:defRPr/>
            </a:pPr>
            <a:endParaRPr kumimoji="0" lang="en-US" sz="3200" b="0" i="0" u="none" strike="noStrike" kern="1200" cap="none" spc="0" normalizeH="0" baseline="0" noProof="0" dirty="0">
              <a:ln>
                <a:noFill/>
              </a:ln>
              <a:solidFill>
                <a:srgbClr val="FFFFFF"/>
              </a:solidFill>
              <a:effectLst>
                <a:outerShdw blurRad="38100" dist="38100" dir="2700000" algn="tl">
                  <a:srgbClr val="000000">
                    <a:alpha val="43137"/>
                  </a:srgbClr>
                </a:outerShdw>
              </a:effectLst>
              <a:uLnTx/>
              <a:uFillTx/>
              <a:latin typeface="Tahoma" pitchFamily="34" charset="0"/>
              <a:ea typeface="+mn-ea"/>
              <a:cs typeface="+mn-cs"/>
            </a:endParaRPr>
          </a:p>
          <a:p>
            <a:pPr marL="0" marR="0" lvl="0" indent="0" algn="l" defTabSz="914400" rtl="0" eaLnBrk="1" fontAlgn="base" latinLnBrk="0" hangingPunct="1">
              <a:lnSpc>
                <a:spcPct val="100000"/>
              </a:lnSpc>
              <a:spcBef>
                <a:spcPct val="20000"/>
              </a:spcBef>
              <a:spcAft>
                <a:spcPct val="0"/>
              </a:spcAft>
              <a:buClr>
                <a:srgbClr val="66CCFF"/>
              </a:buClr>
              <a:buSzPct val="65000"/>
              <a:buFont typeface="Wingdings" pitchFamily="2" charset="2"/>
              <a:buNone/>
              <a:tabLst/>
              <a:defRPr/>
            </a:pPr>
            <a:endParaRPr kumimoji="0" lang="en-US" sz="3200" b="0" i="0" u="none" strike="noStrike" kern="1200" cap="none" spc="0" normalizeH="0" baseline="0" noProof="0" dirty="0">
              <a:ln>
                <a:noFill/>
              </a:ln>
              <a:solidFill>
                <a:srgbClr val="FFFFFF"/>
              </a:solidFill>
              <a:effectLst>
                <a:outerShdw blurRad="38100" dist="38100" dir="2700000" algn="tl">
                  <a:srgbClr val="000000">
                    <a:alpha val="43137"/>
                  </a:srgbClr>
                </a:outerShdw>
              </a:effectLst>
              <a:uLnTx/>
              <a:uFillTx/>
              <a:latin typeface="Tahoma" pitchFamily="34" charset="0"/>
              <a:ea typeface="+mn-ea"/>
              <a:cs typeface="+mn-cs"/>
            </a:endParaRPr>
          </a:p>
          <a:p>
            <a:pPr marL="0" marR="0" lvl="0" indent="0" algn="l" defTabSz="914400" rtl="0" eaLnBrk="1" fontAlgn="base" latinLnBrk="0" hangingPunct="1">
              <a:lnSpc>
                <a:spcPct val="100000"/>
              </a:lnSpc>
              <a:spcBef>
                <a:spcPct val="20000"/>
              </a:spcBef>
              <a:spcAft>
                <a:spcPct val="0"/>
              </a:spcAft>
              <a:buClr>
                <a:srgbClr val="66CCFF"/>
              </a:buClr>
              <a:buSzPct val="65000"/>
              <a:buFont typeface="Wingdings" pitchFamily="2" charset="2"/>
              <a:buNone/>
              <a:tabLst/>
              <a:defRPr/>
            </a:pPr>
            <a:r>
              <a:rPr kumimoji="0" lang="en-US" sz="3200" b="0" i="0" u="none" strike="noStrike" kern="1200" cap="none" spc="0" normalizeH="0" baseline="0" noProof="0" dirty="0">
                <a:ln>
                  <a:noFill/>
                </a:ln>
                <a:solidFill>
                  <a:srgbClr val="FFFFFF"/>
                </a:solidFill>
                <a:effectLst>
                  <a:outerShdw blurRad="38100" dist="38100" dir="2700000" algn="tl">
                    <a:srgbClr val="000000">
                      <a:alpha val="43137"/>
                    </a:srgbClr>
                  </a:outerShdw>
                </a:effectLst>
                <a:uLnTx/>
                <a:uFillTx/>
                <a:latin typeface="Tahoma" pitchFamily="34" charset="0"/>
                <a:ea typeface="+mn-ea"/>
                <a:cs typeface="+mn-cs"/>
              </a:rPr>
              <a:t>t</a:t>
            </a:r>
          </a:p>
        </p:txBody>
      </p:sp>
      <p:sp>
        <p:nvSpPr>
          <p:cNvPr id="5" name="Rectangle 4"/>
          <p:cNvSpPr/>
          <p:nvPr/>
        </p:nvSpPr>
        <p:spPr>
          <a:xfrm>
            <a:off x="4454133" y="1422975"/>
            <a:ext cx="898003" cy="923330"/>
          </a:xfrm>
          <a:prstGeom prst="rect">
            <a:avLst/>
          </a:prstGeom>
        </p:spPr>
        <p:txBody>
          <a:bodyPr wrap="none">
            <a:spAutoFit/>
          </a:bodyPr>
          <a:lstStyle/>
          <a:p>
            <a:pPr marL="0" marR="0" lvl="0" indent="0" algn="ctr" defTabSz="914400" rtl="0" eaLnBrk="1" fontAlgn="base" latinLnBrk="0" hangingPunct="1">
              <a:lnSpc>
                <a:spcPct val="100000"/>
              </a:lnSpc>
              <a:spcBef>
                <a:spcPct val="20000"/>
              </a:spcBef>
              <a:spcAft>
                <a:spcPct val="0"/>
              </a:spcAft>
              <a:buClr>
                <a:srgbClr val="66CCFF"/>
              </a:buClr>
              <a:buSzPct val="65000"/>
              <a:buFont typeface="Wingdings" pitchFamily="2" charset="2"/>
              <a:buNone/>
              <a:tabLst/>
              <a:defRPr/>
            </a:pPr>
            <a:r>
              <a:rPr kumimoji="0" lang="en-US" sz="5400" b="1" i="0" u="none" strike="noStrike" kern="1200" cap="none" spc="0" normalizeH="0" baseline="0" noProof="0" dirty="0" err="1">
                <a:ln w="50800"/>
                <a:solidFill>
                  <a:srgbClr val="000000">
                    <a:shade val="50000"/>
                  </a:srgbClr>
                </a:solidFill>
                <a:effectLst/>
                <a:uLnTx/>
                <a:uFillTx/>
                <a:latin typeface="Tahoma" pitchFamily="34" charset="0"/>
                <a:ea typeface="+mn-ea"/>
                <a:cs typeface="+mn-cs"/>
              </a:rPr>
              <a:t>Tt</a:t>
            </a:r>
            <a:endParaRPr kumimoji="0" lang="en-US" sz="5400" b="1" i="0" u="none" strike="noStrike" kern="1200" cap="none" spc="0" normalizeH="0" baseline="0" noProof="0" dirty="0">
              <a:ln w="50800"/>
              <a:solidFill>
                <a:srgbClr val="000000">
                  <a:shade val="50000"/>
                </a:srgbClr>
              </a:solidFill>
              <a:effectLst/>
              <a:uLnTx/>
              <a:uFillTx/>
              <a:latin typeface="Tahoma" pitchFamily="34" charset="0"/>
              <a:ea typeface="+mn-ea"/>
              <a:cs typeface="+mn-cs"/>
            </a:endParaRPr>
          </a:p>
        </p:txBody>
      </p:sp>
      <p:sp>
        <p:nvSpPr>
          <p:cNvPr id="6" name="Rectangle 5"/>
          <p:cNvSpPr/>
          <p:nvPr/>
        </p:nvSpPr>
        <p:spPr>
          <a:xfrm>
            <a:off x="4581746" y="2924161"/>
            <a:ext cx="898003" cy="923330"/>
          </a:xfrm>
          <a:prstGeom prst="rect">
            <a:avLst/>
          </a:prstGeom>
        </p:spPr>
        <p:txBody>
          <a:bodyPr wrap="none">
            <a:spAutoFit/>
          </a:bodyPr>
          <a:lstStyle/>
          <a:p>
            <a:pPr marL="0" marR="0" lvl="0" indent="0" algn="ctr" defTabSz="914400" rtl="0" eaLnBrk="1" fontAlgn="base" latinLnBrk="0" hangingPunct="1">
              <a:lnSpc>
                <a:spcPct val="100000"/>
              </a:lnSpc>
              <a:spcBef>
                <a:spcPct val="20000"/>
              </a:spcBef>
              <a:spcAft>
                <a:spcPct val="0"/>
              </a:spcAft>
              <a:buClr>
                <a:srgbClr val="66CCFF"/>
              </a:buClr>
              <a:buSzPct val="65000"/>
              <a:buFont typeface="Wingdings" pitchFamily="2" charset="2"/>
              <a:buNone/>
              <a:tabLst/>
              <a:defRPr/>
            </a:pPr>
            <a:r>
              <a:rPr kumimoji="0" lang="en-US" sz="5400" b="1" i="0" u="none" strike="noStrike" kern="1200" cap="none" spc="0" normalizeH="0" baseline="0" noProof="0" dirty="0" err="1">
                <a:ln w="50800"/>
                <a:solidFill>
                  <a:srgbClr val="000000">
                    <a:shade val="50000"/>
                  </a:srgbClr>
                </a:solidFill>
                <a:effectLst/>
                <a:uLnTx/>
                <a:uFillTx/>
                <a:latin typeface="Tahoma" pitchFamily="34" charset="0"/>
                <a:ea typeface="+mn-ea"/>
                <a:cs typeface="+mn-cs"/>
              </a:rPr>
              <a:t>Tt</a:t>
            </a:r>
            <a:endParaRPr kumimoji="0" lang="en-US" sz="5400" b="1" i="0" u="none" strike="noStrike" kern="1200" cap="none" spc="0" normalizeH="0" baseline="0" noProof="0" dirty="0">
              <a:ln w="50800"/>
              <a:solidFill>
                <a:srgbClr val="000000">
                  <a:shade val="50000"/>
                </a:srgbClr>
              </a:solidFill>
              <a:effectLst/>
              <a:uLnTx/>
              <a:uFillTx/>
              <a:latin typeface="Tahoma" pitchFamily="34" charset="0"/>
              <a:ea typeface="+mn-ea"/>
              <a:cs typeface="+mn-cs"/>
            </a:endParaRPr>
          </a:p>
        </p:txBody>
      </p:sp>
      <p:sp>
        <p:nvSpPr>
          <p:cNvPr id="8" name="Rectangle 7"/>
          <p:cNvSpPr/>
          <p:nvPr/>
        </p:nvSpPr>
        <p:spPr>
          <a:xfrm>
            <a:off x="6705599" y="1419638"/>
            <a:ext cx="761748" cy="923330"/>
          </a:xfrm>
          <a:prstGeom prst="rect">
            <a:avLst/>
          </a:prstGeom>
        </p:spPr>
        <p:txBody>
          <a:bodyPr wrap="none">
            <a:spAutoFit/>
          </a:bodyPr>
          <a:lstStyle/>
          <a:p>
            <a:pPr marL="0" marR="0" lvl="0" indent="0" algn="ctr" defTabSz="914400" rtl="0" eaLnBrk="1" fontAlgn="base" latinLnBrk="0" hangingPunct="1">
              <a:lnSpc>
                <a:spcPct val="100000"/>
              </a:lnSpc>
              <a:spcBef>
                <a:spcPct val="20000"/>
              </a:spcBef>
              <a:spcAft>
                <a:spcPct val="0"/>
              </a:spcAft>
              <a:buClr>
                <a:srgbClr val="66CCFF"/>
              </a:buClr>
              <a:buSzPct val="65000"/>
              <a:buFont typeface="Wingdings" pitchFamily="2" charset="2"/>
              <a:buNone/>
              <a:tabLst/>
              <a:defRPr/>
            </a:pPr>
            <a:r>
              <a:rPr kumimoji="0" lang="en-US" sz="5400" b="1" i="0" u="none" strike="noStrike" kern="1200" cap="none" spc="0" normalizeH="0" baseline="0" noProof="0" dirty="0" err="1">
                <a:ln w="50800"/>
                <a:solidFill>
                  <a:srgbClr val="000000">
                    <a:shade val="50000"/>
                  </a:srgbClr>
                </a:solidFill>
                <a:effectLst/>
                <a:uLnTx/>
                <a:uFillTx/>
                <a:latin typeface="Tahoma" pitchFamily="34" charset="0"/>
                <a:ea typeface="+mn-ea"/>
                <a:cs typeface="+mn-cs"/>
              </a:rPr>
              <a:t>tt</a:t>
            </a:r>
            <a:endParaRPr kumimoji="0" lang="en-US" sz="5400" b="1" i="0" u="none" strike="noStrike" kern="1200" cap="none" spc="0" normalizeH="0" baseline="0" noProof="0" dirty="0">
              <a:ln w="50800"/>
              <a:solidFill>
                <a:srgbClr val="000000">
                  <a:shade val="50000"/>
                </a:srgbClr>
              </a:solidFill>
              <a:effectLst/>
              <a:uLnTx/>
              <a:uFillTx/>
              <a:latin typeface="Tahoma" pitchFamily="34" charset="0"/>
              <a:ea typeface="+mn-ea"/>
              <a:cs typeface="+mn-cs"/>
            </a:endParaRPr>
          </a:p>
        </p:txBody>
      </p:sp>
      <p:sp>
        <p:nvSpPr>
          <p:cNvPr id="9" name="Rectangle 8"/>
          <p:cNvSpPr/>
          <p:nvPr/>
        </p:nvSpPr>
        <p:spPr>
          <a:xfrm>
            <a:off x="6705600" y="2931457"/>
            <a:ext cx="761747" cy="923330"/>
          </a:xfrm>
          <a:prstGeom prst="rect">
            <a:avLst/>
          </a:prstGeom>
        </p:spPr>
        <p:txBody>
          <a:bodyPr wrap="none">
            <a:spAutoFit/>
          </a:bodyPr>
          <a:lstStyle/>
          <a:p>
            <a:pPr marL="0" marR="0" lvl="0" indent="0" algn="ctr" defTabSz="914400" rtl="0" eaLnBrk="1" fontAlgn="base" latinLnBrk="0" hangingPunct="1">
              <a:lnSpc>
                <a:spcPct val="100000"/>
              </a:lnSpc>
              <a:spcBef>
                <a:spcPct val="20000"/>
              </a:spcBef>
              <a:spcAft>
                <a:spcPct val="0"/>
              </a:spcAft>
              <a:buClr>
                <a:srgbClr val="66CCFF"/>
              </a:buClr>
              <a:buSzPct val="65000"/>
              <a:buFont typeface="Wingdings" pitchFamily="2" charset="2"/>
              <a:buNone/>
              <a:tabLst/>
              <a:defRPr/>
            </a:pPr>
            <a:r>
              <a:rPr kumimoji="0" lang="en-US" sz="5400" b="1" i="0" u="none" strike="noStrike" kern="1200" cap="none" spc="0" normalizeH="0" baseline="0" noProof="0" dirty="0" err="1">
                <a:ln w="50800"/>
                <a:solidFill>
                  <a:srgbClr val="000000">
                    <a:shade val="50000"/>
                  </a:srgbClr>
                </a:solidFill>
                <a:effectLst/>
                <a:uLnTx/>
                <a:uFillTx/>
                <a:latin typeface="Tahoma" pitchFamily="34" charset="0"/>
                <a:ea typeface="+mn-ea"/>
                <a:cs typeface="+mn-cs"/>
              </a:rPr>
              <a:t>tt</a:t>
            </a:r>
            <a:endParaRPr kumimoji="0" lang="en-US" sz="5400" b="1" i="0" u="none" strike="noStrike" kern="1200" cap="none" spc="0" normalizeH="0" baseline="0" noProof="0" dirty="0">
              <a:ln w="50800"/>
              <a:solidFill>
                <a:srgbClr val="000000">
                  <a:shade val="50000"/>
                </a:srgbClr>
              </a:solidFill>
              <a:effectLst/>
              <a:uLnTx/>
              <a:uFillTx/>
              <a:latin typeface="Tahoma" pitchFamily="34" charset="0"/>
              <a:ea typeface="+mn-ea"/>
              <a:cs typeface="+mn-cs"/>
            </a:endParaRPr>
          </a:p>
        </p:txBody>
      </p:sp>
      <p:sp>
        <p:nvSpPr>
          <p:cNvPr id="11" name="Rectangle 10"/>
          <p:cNvSpPr/>
          <p:nvPr/>
        </p:nvSpPr>
        <p:spPr>
          <a:xfrm>
            <a:off x="4506387" y="2209800"/>
            <a:ext cx="928459" cy="584775"/>
          </a:xfrm>
          <a:prstGeom prst="rect">
            <a:avLst/>
          </a:prstGeom>
          <a:noFill/>
        </p:spPr>
        <p:txBody>
          <a:bodyPr wrap="none" lIns="91440" tIns="45720" rIns="91440" bIns="45720">
            <a:spAutoFit/>
            <a:scene3d>
              <a:camera prst="orthographicFront"/>
              <a:lightRig rig="balanced" dir="t">
                <a:rot lat="0" lon="0" rev="2100000"/>
              </a:lightRig>
            </a:scene3d>
            <a:sp3d extrusionH="57150" prstMaterial="metal">
              <a:bevelT w="38100" h="25400"/>
              <a:contourClr>
                <a:schemeClr val="bg2"/>
              </a:contourClr>
            </a:sp3d>
          </a:bodyPr>
          <a:lstStyle/>
          <a:p>
            <a:pPr marL="0" marR="0" lvl="0" indent="0" algn="ctr" defTabSz="914400" rtl="0" eaLnBrk="1" fontAlgn="base" latinLnBrk="0" hangingPunct="1">
              <a:lnSpc>
                <a:spcPct val="100000"/>
              </a:lnSpc>
              <a:spcBef>
                <a:spcPct val="20000"/>
              </a:spcBef>
              <a:spcAft>
                <a:spcPct val="0"/>
              </a:spcAft>
              <a:buClr>
                <a:srgbClr val="66CCFF"/>
              </a:buClr>
              <a:buSzPct val="65000"/>
              <a:buFont typeface="Wingdings" pitchFamily="2" charset="2"/>
              <a:buNone/>
              <a:tabLst/>
              <a:defRPr/>
            </a:pPr>
            <a:r>
              <a:rPr kumimoji="0" lang="en-US" sz="3200" b="1" i="0" u="none" strike="noStrike" kern="1200" cap="none" spc="0" normalizeH="0" baseline="0" noProof="0" dirty="0">
                <a:ln w="50800"/>
                <a:solidFill>
                  <a:srgbClr val="000000">
                    <a:shade val="50000"/>
                  </a:srgbClr>
                </a:solidFill>
                <a:effectLst/>
                <a:uLnTx/>
                <a:uFillTx/>
                <a:latin typeface="Tahoma" pitchFamily="34" charset="0"/>
                <a:ea typeface="+mn-ea"/>
                <a:cs typeface="+mn-cs"/>
              </a:rPr>
              <a:t>Tall</a:t>
            </a:r>
          </a:p>
        </p:txBody>
      </p:sp>
      <p:sp>
        <p:nvSpPr>
          <p:cNvPr id="12" name="Rectangle 11"/>
          <p:cNvSpPr/>
          <p:nvPr/>
        </p:nvSpPr>
        <p:spPr>
          <a:xfrm>
            <a:off x="4533900" y="3767353"/>
            <a:ext cx="928459" cy="584775"/>
          </a:xfrm>
          <a:prstGeom prst="rect">
            <a:avLst/>
          </a:prstGeom>
          <a:noFill/>
        </p:spPr>
        <p:txBody>
          <a:bodyPr wrap="none" lIns="91440" tIns="45720" rIns="91440" bIns="45720">
            <a:spAutoFit/>
            <a:scene3d>
              <a:camera prst="orthographicFront"/>
              <a:lightRig rig="balanced" dir="t">
                <a:rot lat="0" lon="0" rev="2100000"/>
              </a:lightRig>
            </a:scene3d>
            <a:sp3d extrusionH="57150" prstMaterial="metal">
              <a:bevelT w="38100" h="25400"/>
              <a:contourClr>
                <a:schemeClr val="bg2"/>
              </a:contourClr>
            </a:sp3d>
          </a:bodyPr>
          <a:lstStyle/>
          <a:p>
            <a:pPr marL="0" marR="0" lvl="0" indent="0" algn="ctr" defTabSz="914400" rtl="0" eaLnBrk="1" fontAlgn="base" latinLnBrk="0" hangingPunct="1">
              <a:lnSpc>
                <a:spcPct val="100000"/>
              </a:lnSpc>
              <a:spcBef>
                <a:spcPct val="20000"/>
              </a:spcBef>
              <a:spcAft>
                <a:spcPct val="0"/>
              </a:spcAft>
              <a:buClr>
                <a:srgbClr val="66CCFF"/>
              </a:buClr>
              <a:buSzPct val="65000"/>
              <a:buFont typeface="Wingdings" pitchFamily="2" charset="2"/>
              <a:buNone/>
              <a:tabLst/>
              <a:defRPr/>
            </a:pPr>
            <a:r>
              <a:rPr kumimoji="0" lang="en-US" sz="3200" b="1" i="0" u="none" strike="noStrike" kern="1200" cap="none" spc="0" normalizeH="0" baseline="0" noProof="0" dirty="0">
                <a:ln w="50800"/>
                <a:solidFill>
                  <a:srgbClr val="000000">
                    <a:shade val="50000"/>
                  </a:srgbClr>
                </a:solidFill>
                <a:effectLst/>
                <a:uLnTx/>
                <a:uFillTx/>
                <a:latin typeface="Tahoma" pitchFamily="34" charset="0"/>
                <a:ea typeface="+mn-ea"/>
                <a:cs typeface="+mn-cs"/>
              </a:rPr>
              <a:t>Tall</a:t>
            </a:r>
          </a:p>
        </p:txBody>
      </p:sp>
      <p:sp>
        <p:nvSpPr>
          <p:cNvPr id="13" name="Rectangle 12"/>
          <p:cNvSpPr/>
          <p:nvPr/>
        </p:nvSpPr>
        <p:spPr>
          <a:xfrm>
            <a:off x="6432287" y="2209799"/>
            <a:ext cx="1308371" cy="584775"/>
          </a:xfrm>
          <a:prstGeom prst="rect">
            <a:avLst/>
          </a:prstGeom>
          <a:noFill/>
        </p:spPr>
        <p:txBody>
          <a:bodyPr wrap="none" lIns="91440" tIns="45720" rIns="91440" bIns="45720">
            <a:spAutoFit/>
            <a:scene3d>
              <a:camera prst="orthographicFront"/>
              <a:lightRig rig="balanced" dir="t">
                <a:rot lat="0" lon="0" rev="2100000"/>
              </a:lightRig>
            </a:scene3d>
            <a:sp3d extrusionH="57150" prstMaterial="metal">
              <a:bevelT w="38100" h="25400"/>
              <a:contourClr>
                <a:schemeClr val="bg2"/>
              </a:contourClr>
            </a:sp3d>
          </a:bodyPr>
          <a:lstStyle/>
          <a:p>
            <a:pPr marL="0" marR="0" lvl="0" indent="0" algn="ctr" defTabSz="914400" rtl="0" eaLnBrk="1" fontAlgn="base" latinLnBrk="0" hangingPunct="1">
              <a:lnSpc>
                <a:spcPct val="100000"/>
              </a:lnSpc>
              <a:spcBef>
                <a:spcPct val="20000"/>
              </a:spcBef>
              <a:spcAft>
                <a:spcPct val="0"/>
              </a:spcAft>
              <a:buClr>
                <a:srgbClr val="66CCFF"/>
              </a:buClr>
              <a:buSzPct val="65000"/>
              <a:buFont typeface="Wingdings" pitchFamily="2" charset="2"/>
              <a:buNone/>
              <a:tabLst/>
              <a:defRPr/>
            </a:pPr>
            <a:r>
              <a:rPr kumimoji="0" lang="en-US" sz="3200" b="1" i="0" u="none" strike="noStrike" kern="1200" cap="none" spc="0" normalizeH="0" baseline="0" noProof="0" dirty="0">
                <a:ln w="50800"/>
                <a:solidFill>
                  <a:srgbClr val="000000">
                    <a:shade val="50000"/>
                  </a:srgbClr>
                </a:solidFill>
                <a:effectLst/>
                <a:uLnTx/>
                <a:uFillTx/>
                <a:latin typeface="Tahoma" pitchFamily="34" charset="0"/>
                <a:ea typeface="+mn-ea"/>
                <a:cs typeface="+mn-cs"/>
              </a:rPr>
              <a:t>Short</a:t>
            </a:r>
          </a:p>
        </p:txBody>
      </p:sp>
      <p:sp>
        <p:nvSpPr>
          <p:cNvPr id="14" name="Rectangle 13"/>
          <p:cNvSpPr/>
          <p:nvPr/>
        </p:nvSpPr>
        <p:spPr>
          <a:xfrm>
            <a:off x="6616429" y="3767352"/>
            <a:ext cx="1308371" cy="584775"/>
          </a:xfrm>
          <a:prstGeom prst="rect">
            <a:avLst/>
          </a:prstGeom>
          <a:noFill/>
        </p:spPr>
        <p:txBody>
          <a:bodyPr wrap="none" lIns="91440" tIns="45720" rIns="91440" bIns="45720">
            <a:spAutoFit/>
            <a:scene3d>
              <a:camera prst="orthographicFront"/>
              <a:lightRig rig="balanced" dir="t">
                <a:rot lat="0" lon="0" rev="2100000"/>
              </a:lightRig>
            </a:scene3d>
            <a:sp3d extrusionH="57150" prstMaterial="metal">
              <a:bevelT w="38100" h="25400"/>
              <a:contourClr>
                <a:schemeClr val="bg2"/>
              </a:contourClr>
            </a:sp3d>
          </a:bodyPr>
          <a:lstStyle/>
          <a:p>
            <a:pPr marL="0" marR="0" lvl="0" indent="0" algn="ctr" defTabSz="914400" rtl="0" eaLnBrk="1" fontAlgn="base" latinLnBrk="0" hangingPunct="1">
              <a:lnSpc>
                <a:spcPct val="100000"/>
              </a:lnSpc>
              <a:spcBef>
                <a:spcPct val="20000"/>
              </a:spcBef>
              <a:spcAft>
                <a:spcPct val="0"/>
              </a:spcAft>
              <a:buClr>
                <a:srgbClr val="66CCFF"/>
              </a:buClr>
              <a:buSzPct val="65000"/>
              <a:buFont typeface="Wingdings" pitchFamily="2" charset="2"/>
              <a:buNone/>
              <a:tabLst/>
              <a:defRPr/>
            </a:pPr>
            <a:r>
              <a:rPr kumimoji="0" lang="en-US" sz="3200" b="1" i="0" u="none" strike="noStrike" kern="1200" cap="none" spc="0" normalizeH="0" baseline="0" noProof="0" dirty="0">
                <a:ln w="50800"/>
                <a:solidFill>
                  <a:srgbClr val="000000">
                    <a:shade val="50000"/>
                  </a:srgbClr>
                </a:solidFill>
                <a:effectLst/>
                <a:uLnTx/>
                <a:uFillTx/>
                <a:latin typeface="Tahoma" pitchFamily="34" charset="0"/>
                <a:ea typeface="+mn-ea"/>
                <a:cs typeface="+mn-cs"/>
              </a:rPr>
              <a:t>Short</a:t>
            </a:r>
          </a:p>
        </p:txBody>
      </p:sp>
      <p:sp>
        <p:nvSpPr>
          <p:cNvPr id="18" name="Rectangle 17"/>
          <p:cNvSpPr/>
          <p:nvPr/>
        </p:nvSpPr>
        <p:spPr bwMode="auto">
          <a:xfrm>
            <a:off x="3810000" y="1346775"/>
            <a:ext cx="2229293" cy="1548825"/>
          </a:xfrm>
          <a:prstGeom prst="rect">
            <a:avLst/>
          </a:prstGeom>
          <a:solidFill>
            <a:schemeClr val="accent1">
              <a:lumMod val="60000"/>
              <a:lumOff val="40000"/>
              <a:alpha val="61000"/>
            </a:schemeClr>
          </a:solidFill>
          <a:ln w="76200" cap="flat" cmpd="sng" algn="ctr">
            <a:solidFill>
              <a:schemeClr val="accent1">
                <a:lumMod val="60000"/>
                <a:lumOff val="40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342900" marR="0" lvl="0" indent="-342900" algn="l" defTabSz="914400" rtl="0" eaLnBrk="1" fontAlgn="base" latinLnBrk="0" hangingPunct="1">
              <a:lnSpc>
                <a:spcPct val="100000"/>
              </a:lnSpc>
              <a:spcBef>
                <a:spcPct val="20000"/>
              </a:spcBef>
              <a:spcAft>
                <a:spcPct val="0"/>
              </a:spcAft>
              <a:buClr>
                <a:srgbClr val="66CCFF"/>
              </a:buClr>
              <a:buSzPct val="65000"/>
              <a:buFont typeface="Wingdings" pitchFamily="2" charset="2"/>
              <a:buChar char="n"/>
              <a:tabLst/>
              <a:defRPr/>
            </a:pPr>
            <a:endParaRPr kumimoji="0" lang="en-US" sz="9600" b="0" i="0" u="none" strike="noStrike" kern="1200" cap="none" spc="0" normalizeH="0" baseline="0" noProof="0">
              <a:ln>
                <a:noFill/>
              </a:ln>
              <a:solidFill>
                <a:srgbClr val="FFFFFF"/>
              </a:solidFill>
              <a:effectLst>
                <a:outerShdw blurRad="38100" dist="38100" dir="2700000" algn="tl">
                  <a:srgbClr val="000000">
                    <a:alpha val="43137"/>
                  </a:srgbClr>
                </a:outerShdw>
              </a:effectLst>
              <a:uLnTx/>
              <a:uFillTx/>
              <a:latin typeface="Tahoma" pitchFamily="34" charset="0"/>
              <a:ea typeface="+mn-ea"/>
              <a:cs typeface="+mn-cs"/>
            </a:endParaRPr>
          </a:p>
        </p:txBody>
      </p:sp>
      <p:sp>
        <p:nvSpPr>
          <p:cNvPr id="19" name="Rectangle 18"/>
          <p:cNvSpPr/>
          <p:nvPr/>
        </p:nvSpPr>
        <p:spPr bwMode="auto">
          <a:xfrm>
            <a:off x="3801140" y="2911587"/>
            <a:ext cx="2229293" cy="1548825"/>
          </a:xfrm>
          <a:prstGeom prst="rect">
            <a:avLst/>
          </a:prstGeom>
          <a:solidFill>
            <a:schemeClr val="accent1">
              <a:lumMod val="60000"/>
              <a:lumOff val="40000"/>
              <a:alpha val="61000"/>
            </a:schemeClr>
          </a:solidFill>
          <a:ln w="76200" cap="flat" cmpd="sng" algn="ctr">
            <a:solidFill>
              <a:schemeClr val="accent1">
                <a:lumMod val="60000"/>
                <a:lumOff val="40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342900" marR="0" lvl="0" indent="-342900" algn="l" defTabSz="914400" rtl="0" eaLnBrk="1" fontAlgn="base" latinLnBrk="0" hangingPunct="1">
              <a:lnSpc>
                <a:spcPct val="100000"/>
              </a:lnSpc>
              <a:spcBef>
                <a:spcPct val="20000"/>
              </a:spcBef>
              <a:spcAft>
                <a:spcPct val="0"/>
              </a:spcAft>
              <a:buClr>
                <a:srgbClr val="66CCFF"/>
              </a:buClr>
              <a:buSzPct val="65000"/>
              <a:buFont typeface="Wingdings" pitchFamily="2" charset="2"/>
              <a:buChar char="n"/>
              <a:tabLst/>
              <a:defRPr/>
            </a:pPr>
            <a:endParaRPr kumimoji="0" lang="en-US" sz="9600" b="0" i="0" u="none" strike="noStrike" kern="1200" cap="none" spc="0" normalizeH="0" baseline="0" noProof="0">
              <a:ln>
                <a:noFill/>
              </a:ln>
              <a:solidFill>
                <a:srgbClr val="FFFFFF"/>
              </a:solidFill>
              <a:effectLst>
                <a:outerShdw blurRad="38100" dist="38100" dir="2700000" algn="tl">
                  <a:srgbClr val="000000">
                    <a:alpha val="43137"/>
                  </a:srgbClr>
                </a:outerShdw>
              </a:effectLst>
              <a:uLnTx/>
              <a:uFillTx/>
              <a:latin typeface="Tahoma" pitchFamily="34" charset="0"/>
              <a:ea typeface="+mn-ea"/>
              <a:cs typeface="+mn-cs"/>
            </a:endParaRPr>
          </a:p>
        </p:txBody>
      </p:sp>
      <p:sp>
        <p:nvSpPr>
          <p:cNvPr id="20" name="Rectangle 19"/>
          <p:cNvSpPr/>
          <p:nvPr/>
        </p:nvSpPr>
        <p:spPr bwMode="auto">
          <a:xfrm>
            <a:off x="6106632" y="1362762"/>
            <a:ext cx="2351327" cy="1548825"/>
          </a:xfrm>
          <a:prstGeom prst="rect">
            <a:avLst/>
          </a:prstGeom>
          <a:solidFill>
            <a:srgbClr val="92D050">
              <a:alpha val="61000"/>
            </a:srgbClr>
          </a:solidFill>
          <a:ln w="76200" cap="flat" cmpd="sng" algn="ctr">
            <a:solidFill>
              <a:schemeClr val="accent2">
                <a:lumMod val="60000"/>
                <a:lumOff val="40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342900" marR="0" lvl="0" indent="-342900" algn="l" defTabSz="914400" rtl="0" eaLnBrk="1" fontAlgn="base" latinLnBrk="0" hangingPunct="1">
              <a:lnSpc>
                <a:spcPct val="100000"/>
              </a:lnSpc>
              <a:spcBef>
                <a:spcPct val="20000"/>
              </a:spcBef>
              <a:spcAft>
                <a:spcPct val="0"/>
              </a:spcAft>
              <a:buClr>
                <a:srgbClr val="66CCFF"/>
              </a:buClr>
              <a:buSzPct val="65000"/>
              <a:buFont typeface="Wingdings" pitchFamily="2" charset="2"/>
              <a:buChar char="n"/>
              <a:tabLst/>
              <a:defRPr/>
            </a:pPr>
            <a:endParaRPr kumimoji="0" lang="en-US" sz="9600" b="0" i="0" u="none" strike="noStrike" kern="1200" cap="none" spc="0" normalizeH="0" baseline="0" noProof="0">
              <a:ln>
                <a:noFill/>
              </a:ln>
              <a:solidFill>
                <a:srgbClr val="FFFFFF"/>
              </a:solidFill>
              <a:effectLst>
                <a:outerShdw blurRad="38100" dist="38100" dir="2700000" algn="tl">
                  <a:srgbClr val="000000">
                    <a:alpha val="43137"/>
                  </a:srgbClr>
                </a:outerShdw>
              </a:effectLst>
              <a:uLnTx/>
              <a:uFillTx/>
              <a:latin typeface="Tahoma" pitchFamily="34" charset="0"/>
              <a:ea typeface="+mn-ea"/>
              <a:cs typeface="+mn-cs"/>
            </a:endParaRPr>
          </a:p>
        </p:txBody>
      </p:sp>
      <p:sp>
        <p:nvSpPr>
          <p:cNvPr id="21" name="Rectangle 20"/>
          <p:cNvSpPr/>
          <p:nvPr/>
        </p:nvSpPr>
        <p:spPr bwMode="auto">
          <a:xfrm>
            <a:off x="6106632" y="2927735"/>
            <a:ext cx="2351327" cy="1548825"/>
          </a:xfrm>
          <a:prstGeom prst="rect">
            <a:avLst/>
          </a:prstGeom>
          <a:solidFill>
            <a:srgbClr val="92D050">
              <a:alpha val="61000"/>
            </a:srgbClr>
          </a:solidFill>
          <a:ln w="76200" cap="flat" cmpd="sng" algn="ctr">
            <a:solidFill>
              <a:schemeClr val="accent2">
                <a:lumMod val="60000"/>
                <a:lumOff val="40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342900" marR="0" lvl="0" indent="-342900" algn="l" defTabSz="914400" rtl="0" eaLnBrk="1" fontAlgn="base" latinLnBrk="0" hangingPunct="1">
              <a:lnSpc>
                <a:spcPct val="100000"/>
              </a:lnSpc>
              <a:spcBef>
                <a:spcPct val="20000"/>
              </a:spcBef>
              <a:spcAft>
                <a:spcPct val="0"/>
              </a:spcAft>
              <a:buClr>
                <a:srgbClr val="66CCFF"/>
              </a:buClr>
              <a:buSzPct val="65000"/>
              <a:buFont typeface="Wingdings" pitchFamily="2" charset="2"/>
              <a:buChar char="n"/>
              <a:tabLst/>
              <a:defRPr/>
            </a:pPr>
            <a:endParaRPr kumimoji="0" lang="en-US" sz="9600" b="0" i="0" u="none" strike="noStrike" kern="1200" cap="none" spc="0" normalizeH="0" baseline="0" noProof="0">
              <a:ln>
                <a:noFill/>
              </a:ln>
              <a:solidFill>
                <a:srgbClr val="FFFFFF"/>
              </a:solidFill>
              <a:effectLst>
                <a:outerShdw blurRad="38100" dist="38100" dir="2700000" algn="tl">
                  <a:srgbClr val="000000">
                    <a:alpha val="43137"/>
                  </a:srgbClr>
                </a:outerShdw>
              </a:effectLst>
              <a:uLnTx/>
              <a:uFillTx/>
              <a:latin typeface="Tahoma" pitchFamily="34" charset="0"/>
              <a:ea typeface="+mn-ea"/>
              <a:cs typeface="+mn-cs"/>
            </a:endParaRPr>
          </a:p>
        </p:txBody>
      </p:sp>
      <p:sp>
        <p:nvSpPr>
          <p:cNvPr id="10" name="Rectangle 9"/>
          <p:cNvSpPr/>
          <p:nvPr/>
        </p:nvSpPr>
        <p:spPr>
          <a:xfrm>
            <a:off x="3335999" y="5564939"/>
            <a:ext cx="625492" cy="923330"/>
          </a:xfrm>
          <a:prstGeom prst="rect">
            <a:avLst/>
          </a:prstGeom>
          <a:noFill/>
        </p:spPr>
        <p:txBody>
          <a:bodyPr wrap="none" lIns="91440" tIns="45720" rIns="91440" bIns="45720">
            <a:spAutoFit/>
          </a:bodyPr>
          <a:lstStyle/>
          <a:p>
            <a:pPr marL="0" marR="0" lvl="0" indent="0" algn="ctr" defTabSz="914400" rtl="0" eaLnBrk="1" fontAlgn="base" latinLnBrk="0" hangingPunct="1">
              <a:lnSpc>
                <a:spcPct val="100000"/>
              </a:lnSpc>
              <a:spcBef>
                <a:spcPct val="20000"/>
              </a:spcBef>
              <a:spcAft>
                <a:spcPct val="0"/>
              </a:spcAft>
              <a:buClr>
                <a:srgbClr val="66CCFF"/>
              </a:buClr>
              <a:buSzPct val="65000"/>
              <a:buFont typeface="Wingdings" pitchFamily="2" charset="2"/>
              <a:buNone/>
              <a:tabLst/>
              <a:defRPr/>
            </a:pPr>
            <a:r>
              <a:rPr kumimoji="0" lang="en-US" sz="5400" b="1" i="0" u="none" strike="noStrike" kern="1200" cap="none" spc="0" normalizeH="0" baseline="0" noProof="0" dirty="0">
                <a:ln w="17780" cmpd="sng">
                  <a:solidFill>
                    <a:srgbClr val="003399">
                      <a:tint val="3000"/>
                    </a:srgbClr>
                  </a:solidFill>
                  <a:prstDash val="solid"/>
                  <a:miter lim="800000"/>
                </a:ln>
                <a:gradFill>
                  <a:gsLst>
                    <a:gs pos="10000">
                      <a:srgbClr val="003399">
                        <a:tint val="63000"/>
                        <a:sat val="105000"/>
                      </a:srgbClr>
                    </a:gs>
                    <a:gs pos="90000">
                      <a:srgbClr val="003399">
                        <a:shade val="50000"/>
                        <a:satMod val="100000"/>
                      </a:srgbClr>
                    </a:gs>
                  </a:gsLst>
                  <a:lin ang="5400000"/>
                </a:gradFill>
                <a:effectLst>
                  <a:outerShdw blurRad="55000" dist="50800" dir="5400000" algn="tl">
                    <a:srgbClr val="000000">
                      <a:alpha val="33000"/>
                    </a:srgbClr>
                  </a:outerShdw>
                </a:effectLst>
                <a:uLnTx/>
                <a:uFillTx/>
                <a:latin typeface="Tahoma" pitchFamily="34" charset="0"/>
                <a:ea typeface="+mn-ea"/>
                <a:cs typeface="+mn-cs"/>
              </a:rPr>
              <a:t>2</a:t>
            </a:r>
          </a:p>
        </p:txBody>
      </p:sp>
      <p:sp>
        <p:nvSpPr>
          <p:cNvPr id="15" name="Rectangle 14"/>
          <p:cNvSpPr/>
          <p:nvPr/>
        </p:nvSpPr>
        <p:spPr>
          <a:xfrm>
            <a:off x="4338712" y="5565790"/>
            <a:ext cx="631904" cy="923330"/>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marL="0" marR="0" lvl="0" indent="0" algn="ctr" defTabSz="914400" rtl="0" eaLnBrk="1" fontAlgn="base" latinLnBrk="0" hangingPunct="1">
              <a:lnSpc>
                <a:spcPct val="100000"/>
              </a:lnSpc>
              <a:spcBef>
                <a:spcPct val="20000"/>
              </a:spcBef>
              <a:spcAft>
                <a:spcPct val="0"/>
              </a:spcAft>
              <a:buClr>
                <a:srgbClr val="66CCFF"/>
              </a:buClr>
              <a:buSzPct val="65000"/>
              <a:buFont typeface="Wingdings" pitchFamily="2" charset="2"/>
              <a:buNone/>
              <a:tabLst/>
              <a:defRPr/>
            </a:pPr>
            <a:r>
              <a:rPr kumimoji="0" lang="en-US" sz="5400" b="1" i="0" u="none" strike="noStrike" kern="1200" cap="none" spc="50" normalizeH="0" baseline="0" noProof="0" dirty="0">
                <a:ln w="11430"/>
                <a:gradFill>
                  <a:gsLst>
                    <a:gs pos="25000">
                      <a:srgbClr val="468A4B">
                        <a:satMod val="155000"/>
                      </a:srgbClr>
                    </a:gs>
                    <a:gs pos="100000">
                      <a:srgbClr val="468A4B">
                        <a:shade val="45000"/>
                        <a:satMod val="165000"/>
                      </a:srgbClr>
                    </a:gs>
                  </a:gsLst>
                  <a:lin ang="5400000"/>
                </a:gradFill>
                <a:effectLst>
                  <a:outerShdw blurRad="76200" dist="50800" dir="5400000" algn="tl" rotWithShape="0">
                    <a:srgbClr val="000000">
                      <a:alpha val="65000"/>
                    </a:srgbClr>
                  </a:outerShdw>
                </a:effectLst>
                <a:uLnTx/>
                <a:uFillTx/>
                <a:latin typeface="Tahoma" pitchFamily="34" charset="0"/>
                <a:ea typeface="+mn-ea"/>
                <a:cs typeface="+mn-cs"/>
              </a:rPr>
              <a:t>2</a:t>
            </a:r>
          </a:p>
        </p:txBody>
      </p:sp>
    </p:spTree>
    <p:extLst>
      <p:ext uri="{BB962C8B-B14F-4D97-AF65-F5344CB8AC3E}">
        <p14:creationId xmlns:p14="http://schemas.microsoft.com/office/powerpoint/2010/main" val="847949706"/>
      </p:ext>
    </p:extLst>
  </p:cSld>
  <p:clrMapOvr>
    <a:masterClrMapping/>
  </p:clrMapOvr>
</p:sld>
</file>

<file path=ppt/slides/slide1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1363" name="Rectangle 3"/>
          <p:cNvSpPr>
            <a:spLocks noGrp="1" noChangeArrowheads="1"/>
          </p:cNvSpPr>
          <p:nvPr>
            <p:ph type="body" idx="1"/>
          </p:nvPr>
        </p:nvSpPr>
        <p:spPr>
          <a:xfrm>
            <a:off x="228600" y="152400"/>
            <a:ext cx="8458200" cy="5897563"/>
          </a:xfrm>
        </p:spPr>
        <p:txBody>
          <a:bodyPr/>
          <a:lstStyle/>
          <a:p>
            <a:pPr eaLnBrk="1" hangingPunct="1"/>
            <a:r>
              <a:rPr lang="en-US" dirty="0"/>
              <a:t>Please complete the </a:t>
            </a:r>
            <a:r>
              <a:rPr lang="en-US" dirty="0" err="1"/>
              <a:t>Punnett</a:t>
            </a:r>
            <a:r>
              <a:rPr lang="en-US" dirty="0"/>
              <a:t> Square, </a:t>
            </a:r>
          </a:p>
          <a:p>
            <a:pPr eaLnBrk="1" hangingPunct="1"/>
            <a:r>
              <a:rPr lang="en-US" dirty="0" err="1"/>
              <a:t>Tt</a:t>
            </a:r>
            <a:r>
              <a:rPr lang="en-US" dirty="0"/>
              <a:t> and </a:t>
            </a:r>
            <a:r>
              <a:rPr lang="en-US" dirty="0" err="1"/>
              <a:t>tt</a:t>
            </a:r>
            <a:endParaRPr lang="en-US" dirty="0"/>
          </a:p>
          <a:p>
            <a:pPr lvl="1" eaLnBrk="1" hangingPunct="1"/>
            <a:r>
              <a:rPr lang="en-US" dirty="0"/>
              <a:t>T = Tall</a:t>
            </a:r>
          </a:p>
          <a:p>
            <a:pPr lvl="1" eaLnBrk="1" hangingPunct="1"/>
            <a:r>
              <a:rPr lang="en-US" dirty="0" err="1"/>
              <a:t>tt</a:t>
            </a:r>
            <a:r>
              <a:rPr lang="en-US" dirty="0"/>
              <a:t> = Short</a:t>
            </a:r>
          </a:p>
        </p:txBody>
      </p:sp>
      <p:pic>
        <p:nvPicPr>
          <p:cNvPr id="271364" name="Picture 4" descr="punnet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657600" y="1295400"/>
            <a:ext cx="4898065" cy="3200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606853" name="Text Box 5"/>
          <p:cNvSpPr txBox="1">
            <a:spLocks noChangeArrowheads="1"/>
          </p:cNvSpPr>
          <p:nvPr/>
        </p:nvSpPr>
        <p:spPr bwMode="auto">
          <a:xfrm>
            <a:off x="533400" y="5410200"/>
            <a:ext cx="7543800" cy="1077218"/>
          </a:xfrm>
          <a:prstGeom prst="rect">
            <a:avLst/>
          </a:prstGeom>
          <a:noFill/>
          <a:ln w="9525" algn="ctr">
            <a:noFill/>
            <a:miter lim="800000"/>
            <a:headEnd/>
            <a:tailEnd/>
          </a:ln>
          <a:effectLst/>
        </p:spPr>
        <p:txBody>
          <a:bodyPr>
            <a:spAutoFit/>
          </a:bodyPr>
          <a:lstStyle/>
          <a:p>
            <a:pPr marL="342900" marR="0" lvl="0" indent="-342900" algn="l" defTabSz="914400" rtl="0" eaLnBrk="1" fontAlgn="base" latinLnBrk="0" hangingPunct="1">
              <a:lnSpc>
                <a:spcPct val="100000"/>
              </a:lnSpc>
              <a:spcBef>
                <a:spcPct val="50000"/>
              </a:spcBef>
              <a:spcAft>
                <a:spcPct val="0"/>
              </a:spcAft>
              <a:buClr>
                <a:srgbClr val="66CCFF"/>
              </a:buClr>
              <a:buSzPct val="65000"/>
              <a:buFont typeface="Wingdings" pitchFamily="2" charset="2"/>
              <a:buChar char="n"/>
              <a:tabLst/>
              <a:defRPr/>
            </a:pPr>
            <a:r>
              <a:rPr kumimoji="0" lang="en-US" sz="3200" b="0" i="0" u="none" strike="noStrike" kern="1200" cap="none" spc="0" normalizeH="0" baseline="0" noProof="0" dirty="0">
                <a:ln>
                  <a:noFill/>
                </a:ln>
                <a:solidFill>
                  <a:srgbClr val="FFFFFF"/>
                </a:solidFill>
                <a:effectLst>
                  <a:outerShdw blurRad="38100" dist="38100" dir="2700000" algn="tl">
                    <a:srgbClr val="C0C0C0"/>
                  </a:outerShdw>
                </a:effectLst>
                <a:uLnTx/>
                <a:uFillTx/>
                <a:latin typeface="Tahoma" pitchFamily="34" charset="0"/>
                <a:ea typeface="+mn-ea"/>
                <a:cs typeface="+mn-cs"/>
              </a:rPr>
              <a:t>How many will be tall, and how many will be short ___ : ___</a:t>
            </a:r>
          </a:p>
        </p:txBody>
      </p:sp>
      <p:sp>
        <p:nvSpPr>
          <p:cNvPr id="271366" name="Rectangle 10"/>
          <p:cNvSpPr>
            <a:spLocks noChangeArrowheads="1"/>
          </p:cNvSpPr>
          <p:nvPr/>
        </p:nvSpPr>
        <p:spPr bwMode="auto">
          <a:xfrm>
            <a:off x="5715000" y="6629400"/>
            <a:ext cx="3124200" cy="214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p>
            <a:pPr marL="342900" marR="0" lvl="0" indent="-342900" algn="r" defTabSz="914400" rtl="0" eaLnBrk="1" fontAlgn="base" latinLnBrk="0" hangingPunct="1">
              <a:lnSpc>
                <a:spcPct val="100000"/>
              </a:lnSpc>
              <a:spcBef>
                <a:spcPct val="20000"/>
              </a:spcBef>
              <a:spcAft>
                <a:spcPct val="0"/>
              </a:spcAft>
              <a:buClr>
                <a:srgbClr val="66CCFF"/>
              </a:buClr>
              <a:buSzPct val="65000"/>
              <a:buFont typeface="Wingdings" pitchFamily="2" charset="2"/>
              <a:buNone/>
              <a:tabLst/>
              <a:defRPr/>
            </a:pPr>
            <a:r>
              <a:rPr kumimoji="0" lang="en-US" sz="800" b="1" i="0" u="none" strike="noStrike" kern="1200" cap="none" spc="0" normalizeH="0" baseline="0" noProof="0" dirty="0">
                <a:ln>
                  <a:noFill/>
                </a:ln>
                <a:solidFill>
                  <a:srgbClr val="FFFFFF"/>
                </a:solidFill>
                <a:effectLst/>
                <a:uLnTx/>
                <a:uFillTx/>
                <a:latin typeface="Verdana" pitchFamily="34" charset="0"/>
                <a:ea typeface="+mn-ea"/>
                <a:cs typeface="+mn-cs"/>
              </a:rPr>
              <a:t>Copyright © 2024 </a:t>
            </a:r>
            <a:r>
              <a:rPr kumimoji="0" lang="en-US" sz="800" b="1" i="0" u="none" strike="noStrike" kern="1200" cap="none" spc="0" normalizeH="0" baseline="0" noProof="0" dirty="0" err="1">
                <a:ln>
                  <a:noFill/>
                </a:ln>
                <a:solidFill>
                  <a:srgbClr val="FFFFFF"/>
                </a:solidFill>
                <a:effectLst/>
                <a:uLnTx/>
                <a:uFillTx/>
                <a:latin typeface="Verdana" pitchFamily="34" charset="0"/>
                <a:ea typeface="+mn-ea"/>
                <a:cs typeface="+mn-cs"/>
              </a:rPr>
              <a:t>SlideSpark</a:t>
            </a:r>
            <a:r>
              <a:rPr kumimoji="0" lang="en-US" sz="800" b="1" i="0" u="none" strike="noStrike" kern="1200" cap="none" spc="0" normalizeH="0" baseline="0" noProof="0" dirty="0">
                <a:ln>
                  <a:noFill/>
                </a:ln>
                <a:solidFill>
                  <a:srgbClr val="FFFFFF"/>
                </a:solidFill>
                <a:effectLst/>
                <a:uLnTx/>
                <a:uFillTx/>
                <a:latin typeface="Verdana" pitchFamily="34" charset="0"/>
                <a:ea typeface="+mn-ea"/>
                <a:cs typeface="+mn-cs"/>
              </a:rPr>
              <a:t> .LLC</a:t>
            </a:r>
          </a:p>
        </p:txBody>
      </p:sp>
      <p:sp>
        <p:nvSpPr>
          <p:cNvPr id="7" name="TextBox 6"/>
          <p:cNvSpPr txBox="1"/>
          <p:nvPr/>
        </p:nvSpPr>
        <p:spPr>
          <a:xfrm>
            <a:off x="381000" y="4941447"/>
            <a:ext cx="8305800" cy="461665"/>
          </a:xfrm>
          <a:prstGeom prst="rect">
            <a:avLst/>
          </a:prstGeom>
          <a:noFill/>
        </p:spPr>
        <p:txBody>
          <a:bodyPr wrap="square">
            <a:spAutoFit/>
          </a:bodyPr>
          <a:lstStyle/>
          <a:p>
            <a:pPr marL="0" marR="0" lvl="0" indent="0" algn="l" defTabSz="914400" rtl="0" eaLnBrk="1" fontAlgn="base" latinLnBrk="0" hangingPunct="1">
              <a:lnSpc>
                <a:spcPct val="100000"/>
              </a:lnSpc>
              <a:spcBef>
                <a:spcPct val="20000"/>
              </a:spcBef>
              <a:spcAft>
                <a:spcPct val="0"/>
              </a:spcAft>
              <a:buClr>
                <a:srgbClr val="66CCFF"/>
              </a:buClr>
              <a:buSzPct val="65000"/>
              <a:buFont typeface="Wingdings" pitchFamily="2" charset="2"/>
              <a:buNone/>
              <a:tabLst/>
              <a:defRPr/>
            </a:pPr>
            <a:r>
              <a:rPr kumimoji="0" lang="en-US" sz="2400" b="0" i="0" u="none" strike="noStrike" kern="1200" cap="none" spc="0" normalizeH="0" baseline="0" noProof="0" dirty="0">
                <a:ln>
                  <a:noFill/>
                </a:ln>
                <a:solidFill>
                  <a:srgbClr val="FFFFFF"/>
                </a:solidFill>
                <a:effectLst>
                  <a:outerShdw blurRad="38100" dist="38100" dir="2700000" algn="tl">
                    <a:srgbClr val="000000">
                      <a:alpha val="43137"/>
                    </a:srgbClr>
                  </a:outerShdw>
                </a:effectLst>
                <a:uLnTx/>
                <a:uFillTx/>
                <a:latin typeface="Tahoma" pitchFamily="34" charset="0"/>
                <a:ea typeface="+mn-ea"/>
                <a:cs typeface="+mn-cs"/>
              </a:rPr>
              <a:t>One parent heterozygous and one homozygous recessive.</a:t>
            </a:r>
          </a:p>
        </p:txBody>
      </p:sp>
      <p:sp>
        <p:nvSpPr>
          <p:cNvPr id="2" name="Rectangle 1"/>
          <p:cNvSpPr/>
          <p:nvPr/>
        </p:nvSpPr>
        <p:spPr>
          <a:xfrm>
            <a:off x="7924800" y="0"/>
            <a:ext cx="1066318" cy="923330"/>
          </a:xfrm>
          <a:prstGeom prst="rect">
            <a:avLst/>
          </a:prstGeom>
          <a:noFill/>
        </p:spPr>
        <p:txBody>
          <a:bodyPr wrap="none" lIns="91440" tIns="45720" rIns="91440" bIns="45720">
            <a:spAutoFit/>
          </a:bodyPr>
          <a:lstStyle/>
          <a:p>
            <a:pPr marL="0" marR="0" lvl="0" indent="0" algn="ctr" defTabSz="914400" rtl="0" eaLnBrk="1" fontAlgn="base" latinLnBrk="0" hangingPunct="1">
              <a:lnSpc>
                <a:spcPct val="100000"/>
              </a:lnSpc>
              <a:spcBef>
                <a:spcPct val="20000"/>
              </a:spcBef>
              <a:spcAft>
                <a:spcPct val="0"/>
              </a:spcAft>
              <a:buClr>
                <a:srgbClr val="66CCFF"/>
              </a:buClr>
              <a:buSzPct val="65000"/>
              <a:buFont typeface="Wingdings" pitchFamily="2" charset="2"/>
              <a:buNone/>
              <a:tabLst/>
              <a:defRPr/>
            </a:pPr>
            <a:r>
              <a:rPr kumimoji="0" lang="en-US" sz="5400" b="1" i="0" u="none" strike="noStrike" kern="1200" cap="none" spc="0" normalizeH="0" baseline="0" noProof="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uLnTx/>
                <a:uFillTx/>
                <a:latin typeface="Tahoma" pitchFamily="34" charset="0"/>
                <a:ea typeface="+mn-ea"/>
                <a:cs typeface="+mn-cs"/>
              </a:rPr>
              <a:t>17</a:t>
            </a:r>
          </a:p>
        </p:txBody>
      </p:sp>
      <p:sp>
        <p:nvSpPr>
          <p:cNvPr id="3" name="TextBox 2"/>
          <p:cNvSpPr txBox="1"/>
          <p:nvPr/>
        </p:nvSpPr>
        <p:spPr>
          <a:xfrm>
            <a:off x="3962400" y="838200"/>
            <a:ext cx="4114800" cy="584775"/>
          </a:xfrm>
          <a:prstGeom prst="rect">
            <a:avLst/>
          </a:prstGeom>
          <a:noFill/>
        </p:spPr>
        <p:txBody>
          <a:bodyPr wrap="square" rtlCol="0">
            <a:spAutoFit/>
          </a:bodyPr>
          <a:lstStyle/>
          <a:p>
            <a:pPr marL="0" marR="0" lvl="0" indent="0" algn="l" defTabSz="914400" rtl="0" eaLnBrk="1" fontAlgn="base" latinLnBrk="0" hangingPunct="1">
              <a:lnSpc>
                <a:spcPct val="100000"/>
              </a:lnSpc>
              <a:spcBef>
                <a:spcPct val="20000"/>
              </a:spcBef>
              <a:spcAft>
                <a:spcPct val="0"/>
              </a:spcAft>
              <a:buClr>
                <a:srgbClr val="66CCFF"/>
              </a:buClr>
              <a:buSzPct val="65000"/>
              <a:buFont typeface="Wingdings" pitchFamily="2" charset="2"/>
              <a:buNone/>
              <a:tabLst/>
              <a:defRPr/>
            </a:pPr>
            <a:r>
              <a:rPr kumimoji="0" lang="en-US" sz="3200" b="0" i="0" u="none" strike="noStrike" kern="1200" cap="none" spc="0" normalizeH="0" baseline="0" noProof="0" dirty="0">
                <a:ln>
                  <a:noFill/>
                </a:ln>
                <a:solidFill>
                  <a:srgbClr val="FFFFFF"/>
                </a:solidFill>
                <a:effectLst>
                  <a:outerShdw blurRad="38100" dist="38100" dir="2700000" algn="tl">
                    <a:srgbClr val="000000">
                      <a:alpha val="43137"/>
                    </a:srgbClr>
                  </a:outerShdw>
                </a:effectLst>
                <a:uLnTx/>
                <a:uFillTx/>
                <a:latin typeface="Tahoma" pitchFamily="34" charset="0"/>
                <a:ea typeface="+mn-ea"/>
                <a:cs typeface="+mn-cs"/>
              </a:rPr>
              <a:t>        T             </a:t>
            </a:r>
            <a:r>
              <a:rPr kumimoji="0" lang="en-US" sz="3200" b="0" i="0" u="none" strike="noStrike" kern="1200" cap="none" spc="0" normalizeH="0" baseline="0" noProof="0" dirty="0" err="1">
                <a:ln>
                  <a:noFill/>
                </a:ln>
                <a:solidFill>
                  <a:srgbClr val="FFFFFF"/>
                </a:solidFill>
                <a:effectLst>
                  <a:outerShdw blurRad="38100" dist="38100" dir="2700000" algn="tl">
                    <a:srgbClr val="000000">
                      <a:alpha val="43137"/>
                    </a:srgbClr>
                  </a:outerShdw>
                </a:effectLst>
                <a:uLnTx/>
                <a:uFillTx/>
                <a:latin typeface="Tahoma" pitchFamily="34" charset="0"/>
                <a:ea typeface="+mn-ea"/>
                <a:cs typeface="+mn-cs"/>
              </a:rPr>
              <a:t>t</a:t>
            </a:r>
            <a:endParaRPr kumimoji="0" lang="en-US" sz="3200" b="0" i="0" u="none" strike="noStrike" kern="1200" cap="none" spc="0" normalizeH="0" baseline="0" noProof="0" dirty="0">
              <a:ln>
                <a:noFill/>
              </a:ln>
              <a:solidFill>
                <a:srgbClr val="FFFFFF"/>
              </a:solidFill>
              <a:effectLst>
                <a:outerShdw blurRad="38100" dist="38100" dir="2700000" algn="tl">
                  <a:srgbClr val="000000">
                    <a:alpha val="43137"/>
                  </a:srgbClr>
                </a:outerShdw>
              </a:effectLst>
              <a:uLnTx/>
              <a:uFillTx/>
              <a:latin typeface="Tahoma" pitchFamily="34" charset="0"/>
              <a:ea typeface="+mn-ea"/>
              <a:cs typeface="+mn-cs"/>
            </a:endParaRPr>
          </a:p>
        </p:txBody>
      </p:sp>
      <p:sp>
        <p:nvSpPr>
          <p:cNvPr id="4" name="TextBox 3"/>
          <p:cNvSpPr txBox="1"/>
          <p:nvPr/>
        </p:nvSpPr>
        <p:spPr>
          <a:xfrm>
            <a:off x="3232484" y="1702173"/>
            <a:ext cx="322524" cy="2357568"/>
          </a:xfrm>
          <a:prstGeom prst="rect">
            <a:avLst/>
          </a:prstGeom>
          <a:noFill/>
        </p:spPr>
        <p:txBody>
          <a:bodyPr wrap="none" rtlCol="0">
            <a:spAutoFit/>
          </a:bodyPr>
          <a:lstStyle/>
          <a:p>
            <a:pPr marL="0" marR="0" lvl="0" indent="0" algn="l" defTabSz="914400" rtl="0" eaLnBrk="1" fontAlgn="base" latinLnBrk="0" hangingPunct="1">
              <a:lnSpc>
                <a:spcPct val="100000"/>
              </a:lnSpc>
              <a:spcBef>
                <a:spcPct val="20000"/>
              </a:spcBef>
              <a:spcAft>
                <a:spcPct val="0"/>
              </a:spcAft>
              <a:buClr>
                <a:srgbClr val="66CCFF"/>
              </a:buClr>
              <a:buSzPct val="65000"/>
              <a:buFont typeface="Wingdings" pitchFamily="2" charset="2"/>
              <a:buNone/>
              <a:tabLst/>
              <a:defRPr/>
            </a:pPr>
            <a:r>
              <a:rPr kumimoji="0" lang="en-US" sz="3200" b="0" i="0" u="none" strike="noStrike" kern="1200" cap="none" spc="0" normalizeH="0" baseline="0" noProof="0" dirty="0">
                <a:ln>
                  <a:noFill/>
                </a:ln>
                <a:solidFill>
                  <a:srgbClr val="FFFFFF"/>
                </a:solidFill>
                <a:effectLst>
                  <a:outerShdw blurRad="38100" dist="38100" dir="2700000" algn="tl">
                    <a:srgbClr val="000000">
                      <a:alpha val="43137"/>
                    </a:srgbClr>
                  </a:outerShdw>
                </a:effectLst>
                <a:uLnTx/>
                <a:uFillTx/>
                <a:latin typeface="Tahoma" pitchFamily="34" charset="0"/>
                <a:ea typeface="+mn-ea"/>
                <a:cs typeface="+mn-cs"/>
              </a:rPr>
              <a:t>t</a:t>
            </a:r>
          </a:p>
          <a:p>
            <a:pPr marL="0" marR="0" lvl="0" indent="0" algn="l" defTabSz="914400" rtl="0" eaLnBrk="1" fontAlgn="base" latinLnBrk="0" hangingPunct="1">
              <a:lnSpc>
                <a:spcPct val="100000"/>
              </a:lnSpc>
              <a:spcBef>
                <a:spcPct val="20000"/>
              </a:spcBef>
              <a:spcAft>
                <a:spcPct val="0"/>
              </a:spcAft>
              <a:buClr>
                <a:srgbClr val="66CCFF"/>
              </a:buClr>
              <a:buSzPct val="65000"/>
              <a:buFont typeface="Wingdings" pitchFamily="2" charset="2"/>
              <a:buNone/>
              <a:tabLst/>
              <a:defRPr/>
            </a:pPr>
            <a:endParaRPr kumimoji="0" lang="en-US" sz="3200" b="0" i="0" u="none" strike="noStrike" kern="1200" cap="none" spc="0" normalizeH="0" baseline="0" noProof="0" dirty="0">
              <a:ln>
                <a:noFill/>
              </a:ln>
              <a:solidFill>
                <a:srgbClr val="FFFFFF"/>
              </a:solidFill>
              <a:effectLst>
                <a:outerShdw blurRad="38100" dist="38100" dir="2700000" algn="tl">
                  <a:srgbClr val="000000">
                    <a:alpha val="43137"/>
                  </a:srgbClr>
                </a:outerShdw>
              </a:effectLst>
              <a:uLnTx/>
              <a:uFillTx/>
              <a:latin typeface="Tahoma" pitchFamily="34" charset="0"/>
              <a:ea typeface="+mn-ea"/>
              <a:cs typeface="+mn-cs"/>
            </a:endParaRPr>
          </a:p>
          <a:p>
            <a:pPr marL="0" marR="0" lvl="0" indent="0" algn="l" defTabSz="914400" rtl="0" eaLnBrk="1" fontAlgn="base" latinLnBrk="0" hangingPunct="1">
              <a:lnSpc>
                <a:spcPct val="100000"/>
              </a:lnSpc>
              <a:spcBef>
                <a:spcPct val="20000"/>
              </a:spcBef>
              <a:spcAft>
                <a:spcPct val="0"/>
              </a:spcAft>
              <a:buClr>
                <a:srgbClr val="66CCFF"/>
              </a:buClr>
              <a:buSzPct val="65000"/>
              <a:buFont typeface="Wingdings" pitchFamily="2" charset="2"/>
              <a:buNone/>
              <a:tabLst/>
              <a:defRPr/>
            </a:pPr>
            <a:endParaRPr kumimoji="0" lang="en-US" sz="3200" b="0" i="0" u="none" strike="noStrike" kern="1200" cap="none" spc="0" normalizeH="0" baseline="0" noProof="0" dirty="0">
              <a:ln>
                <a:noFill/>
              </a:ln>
              <a:solidFill>
                <a:srgbClr val="FFFFFF"/>
              </a:solidFill>
              <a:effectLst>
                <a:outerShdw blurRad="38100" dist="38100" dir="2700000" algn="tl">
                  <a:srgbClr val="000000">
                    <a:alpha val="43137"/>
                  </a:srgbClr>
                </a:outerShdw>
              </a:effectLst>
              <a:uLnTx/>
              <a:uFillTx/>
              <a:latin typeface="Tahoma" pitchFamily="34" charset="0"/>
              <a:ea typeface="+mn-ea"/>
              <a:cs typeface="+mn-cs"/>
            </a:endParaRPr>
          </a:p>
          <a:p>
            <a:pPr marL="0" marR="0" lvl="0" indent="0" algn="l" defTabSz="914400" rtl="0" eaLnBrk="1" fontAlgn="base" latinLnBrk="0" hangingPunct="1">
              <a:lnSpc>
                <a:spcPct val="100000"/>
              </a:lnSpc>
              <a:spcBef>
                <a:spcPct val="20000"/>
              </a:spcBef>
              <a:spcAft>
                <a:spcPct val="0"/>
              </a:spcAft>
              <a:buClr>
                <a:srgbClr val="66CCFF"/>
              </a:buClr>
              <a:buSzPct val="65000"/>
              <a:buFont typeface="Wingdings" pitchFamily="2" charset="2"/>
              <a:buNone/>
              <a:tabLst/>
              <a:defRPr/>
            </a:pPr>
            <a:r>
              <a:rPr kumimoji="0" lang="en-US" sz="3200" b="0" i="0" u="none" strike="noStrike" kern="1200" cap="none" spc="0" normalizeH="0" baseline="0" noProof="0" dirty="0">
                <a:ln>
                  <a:noFill/>
                </a:ln>
                <a:solidFill>
                  <a:srgbClr val="FFFFFF"/>
                </a:solidFill>
                <a:effectLst>
                  <a:outerShdw blurRad="38100" dist="38100" dir="2700000" algn="tl">
                    <a:srgbClr val="000000">
                      <a:alpha val="43137"/>
                    </a:srgbClr>
                  </a:outerShdw>
                </a:effectLst>
                <a:uLnTx/>
                <a:uFillTx/>
                <a:latin typeface="Tahoma" pitchFamily="34" charset="0"/>
                <a:ea typeface="+mn-ea"/>
                <a:cs typeface="+mn-cs"/>
              </a:rPr>
              <a:t>t</a:t>
            </a:r>
          </a:p>
        </p:txBody>
      </p:sp>
      <p:sp>
        <p:nvSpPr>
          <p:cNvPr id="5" name="Rectangle 4"/>
          <p:cNvSpPr/>
          <p:nvPr/>
        </p:nvSpPr>
        <p:spPr>
          <a:xfrm>
            <a:off x="4454133" y="1422975"/>
            <a:ext cx="898003" cy="923330"/>
          </a:xfrm>
          <a:prstGeom prst="rect">
            <a:avLst/>
          </a:prstGeom>
        </p:spPr>
        <p:txBody>
          <a:bodyPr wrap="none">
            <a:spAutoFit/>
          </a:bodyPr>
          <a:lstStyle/>
          <a:p>
            <a:pPr marL="0" marR="0" lvl="0" indent="0" algn="ctr" defTabSz="914400" rtl="0" eaLnBrk="1" fontAlgn="base" latinLnBrk="0" hangingPunct="1">
              <a:lnSpc>
                <a:spcPct val="100000"/>
              </a:lnSpc>
              <a:spcBef>
                <a:spcPct val="20000"/>
              </a:spcBef>
              <a:spcAft>
                <a:spcPct val="0"/>
              </a:spcAft>
              <a:buClr>
                <a:srgbClr val="66CCFF"/>
              </a:buClr>
              <a:buSzPct val="65000"/>
              <a:buFont typeface="Wingdings" pitchFamily="2" charset="2"/>
              <a:buNone/>
              <a:tabLst/>
              <a:defRPr/>
            </a:pPr>
            <a:r>
              <a:rPr kumimoji="0" lang="en-US" sz="5400" b="1" i="0" u="none" strike="noStrike" kern="1200" cap="none" spc="0" normalizeH="0" baseline="0" noProof="0" dirty="0" err="1">
                <a:ln w="50800"/>
                <a:solidFill>
                  <a:srgbClr val="000000">
                    <a:shade val="50000"/>
                  </a:srgbClr>
                </a:solidFill>
                <a:effectLst/>
                <a:uLnTx/>
                <a:uFillTx/>
                <a:latin typeface="Tahoma" pitchFamily="34" charset="0"/>
                <a:ea typeface="+mn-ea"/>
                <a:cs typeface="+mn-cs"/>
              </a:rPr>
              <a:t>Tt</a:t>
            </a:r>
            <a:endParaRPr kumimoji="0" lang="en-US" sz="5400" b="1" i="0" u="none" strike="noStrike" kern="1200" cap="none" spc="0" normalizeH="0" baseline="0" noProof="0" dirty="0">
              <a:ln w="50800"/>
              <a:solidFill>
                <a:srgbClr val="000000">
                  <a:shade val="50000"/>
                </a:srgbClr>
              </a:solidFill>
              <a:effectLst/>
              <a:uLnTx/>
              <a:uFillTx/>
              <a:latin typeface="Tahoma" pitchFamily="34" charset="0"/>
              <a:ea typeface="+mn-ea"/>
              <a:cs typeface="+mn-cs"/>
            </a:endParaRPr>
          </a:p>
        </p:txBody>
      </p:sp>
      <p:sp>
        <p:nvSpPr>
          <p:cNvPr id="6" name="Rectangle 5"/>
          <p:cNvSpPr/>
          <p:nvPr/>
        </p:nvSpPr>
        <p:spPr>
          <a:xfrm>
            <a:off x="4581746" y="2924161"/>
            <a:ext cx="898003" cy="923330"/>
          </a:xfrm>
          <a:prstGeom prst="rect">
            <a:avLst/>
          </a:prstGeom>
        </p:spPr>
        <p:txBody>
          <a:bodyPr wrap="none">
            <a:spAutoFit/>
          </a:bodyPr>
          <a:lstStyle/>
          <a:p>
            <a:pPr marL="0" marR="0" lvl="0" indent="0" algn="ctr" defTabSz="914400" rtl="0" eaLnBrk="1" fontAlgn="base" latinLnBrk="0" hangingPunct="1">
              <a:lnSpc>
                <a:spcPct val="100000"/>
              </a:lnSpc>
              <a:spcBef>
                <a:spcPct val="20000"/>
              </a:spcBef>
              <a:spcAft>
                <a:spcPct val="0"/>
              </a:spcAft>
              <a:buClr>
                <a:srgbClr val="66CCFF"/>
              </a:buClr>
              <a:buSzPct val="65000"/>
              <a:buFont typeface="Wingdings" pitchFamily="2" charset="2"/>
              <a:buNone/>
              <a:tabLst/>
              <a:defRPr/>
            </a:pPr>
            <a:r>
              <a:rPr kumimoji="0" lang="en-US" sz="5400" b="1" i="0" u="none" strike="noStrike" kern="1200" cap="none" spc="0" normalizeH="0" baseline="0" noProof="0" dirty="0" err="1">
                <a:ln w="50800"/>
                <a:solidFill>
                  <a:srgbClr val="000000">
                    <a:shade val="50000"/>
                  </a:srgbClr>
                </a:solidFill>
                <a:effectLst/>
                <a:uLnTx/>
                <a:uFillTx/>
                <a:latin typeface="Tahoma" pitchFamily="34" charset="0"/>
                <a:ea typeface="+mn-ea"/>
                <a:cs typeface="+mn-cs"/>
              </a:rPr>
              <a:t>Tt</a:t>
            </a:r>
            <a:endParaRPr kumimoji="0" lang="en-US" sz="5400" b="1" i="0" u="none" strike="noStrike" kern="1200" cap="none" spc="0" normalizeH="0" baseline="0" noProof="0" dirty="0">
              <a:ln w="50800"/>
              <a:solidFill>
                <a:srgbClr val="000000">
                  <a:shade val="50000"/>
                </a:srgbClr>
              </a:solidFill>
              <a:effectLst/>
              <a:uLnTx/>
              <a:uFillTx/>
              <a:latin typeface="Tahoma" pitchFamily="34" charset="0"/>
              <a:ea typeface="+mn-ea"/>
              <a:cs typeface="+mn-cs"/>
            </a:endParaRPr>
          </a:p>
        </p:txBody>
      </p:sp>
      <p:sp>
        <p:nvSpPr>
          <p:cNvPr id="8" name="Rectangle 7"/>
          <p:cNvSpPr/>
          <p:nvPr/>
        </p:nvSpPr>
        <p:spPr>
          <a:xfrm>
            <a:off x="6705599" y="1419638"/>
            <a:ext cx="761748" cy="923330"/>
          </a:xfrm>
          <a:prstGeom prst="rect">
            <a:avLst/>
          </a:prstGeom>
        </p:spPr>
        <p:txBody>
          <a:bodyPr wrap="none">
            <a:spAutoFit/>
          </a:bodyPr>
          <a:lstStyle/>
          <a:p>
            <a:pPr marL="0" marR="0" lvl="0" indent="0" algn="ctr" defTabSz="914400" rtl="0" eaLnBrk="1" fontAlgn="base" latinLnBrk="0" hangingPunct="1">
              <a:lnSpc>
                <a:spcPct val="100000"/>
              </a:lnSpc>
              <a:spcBef>
                <a:spcPct val="20000"/>
              </a:spcBef>
              <a:spcAft>
                <a:spcPct val="0"/>
              </a:spcAft>
              <a:buClr>
                <a:srgbClr val="66CCFF"/>
              </a:buClr>
              <a:buSzPct val="65000"/>
              <a:buFont typeface="Wingdings" pitchFamily="2" charset="2"/>
              <a:buNone/>
              <a:tabLst/>
              <a:defRPr/>
            </a:pPr>
            <a:r>
              <a:rPr kumimoji="0" lang="en-US" sz="5400" b="1" i="0" u="none" strike="noStrike" kern="1200" cap="none" spc="0" normalizeH="0" baseline="0" noProof="0" dirty="0" err="1">
                <a:ln w="50800"/>
                <a:solidFill>
                  <a:srgbClr val="000000">
                    <a:shade val="50000"/>
                  </a:srgbClr>
                </a:solidFill>
                <a:effectLst/>
                <a:uLnTx/>
                <a:uFillTx/>
                <a:latin typeface="Tahoma" pitchFamily="34" charset="0"/>
                <a:ea typeface="+mn-ea"/>
                <a:cs typeface="+mn-cs"/>
              </a:rPr>
              <a:t>tt</a:t>
            </a:r>
            <a:endParaRPr kumimoji="0" lang="en-US" sz="5400" b="1" i="0" u="none" strike="noStrike" kern="1200" cap="none" spc="0" normalizeH="0" baseline="0" noProof="0" dirty="0">
              <a:ln w="50800"/>
              <a:solidFill>
                <a:srgbClr val="000000">
                  <a:shade val="50000"/>
                </a:srgbClr>
              </a:solidFill>
              <a:effectLst/>
              <a:uLnTx/>
              <a:uFillTx/>
              <a:latin typeface="Tahoma" pitchFamily="34" charset="0"/>
              <a:ea typeface="+mn-ea"/>
              <a:cs typeface="+mn-cs"/>
            </a:endParaRPr>
          </a:p>
        </p:txBody>
      </p:sp>
      <p:sp>
        <p:nvSpPr>
          <p:cNvPr id="9" name="Rectangle 8"/>
          <p:cNvSpPr/>
          <p:nvPr/>
        </p:nvSpPr>
        <p:spPr>
          <a:xfrm>
            <a:off x="6705600" y="2931457"/>
            <a:ext cx="761747" cy="923330"/>
          </a:xfrm>
          <a:prstGeom prst="rect">
            <a:avLst/>
          </a:prstGeom>
        </p:spPr>
        <p:txBody>
          <a:bodyPr wrap="none">
            <a:spAutoFit/>
          </a:bodyPr>
          <a:lstStyle/>
          <a:p>
            <a:pPr marL="0" marR="0" lvl="0" indent="0" algn="ctr" defTabSz="914400" rtl="0" eaLnBrk="1" fontAlgn="base" latinLnBrk="0" hangingPunct="1">
              <a:lnSpc>
                <a:spcPct val="100000"/>
              </a:lnSpc>
              <a:spcBef>
                <a:spcPct val="20000"/>
              </a:spcBef>
              <a:spcAft>
                <a:spcPct val="0"/>
              </a:spcAft>
              <a:buClr>
                <a:srgbClr val="66CCFF"/>
              </a:buClr>
              <a:buSzPct val="65000"/>
              <a:buFont typeface="Wingdings" pitchFamily="2" charset="2"/>
              <a:buNone/>
              <a:tabLst/>
              <a:defRPr/>
            </a:pPr>
            <a:r>
              <a:rPr kumimoji="0" lang="en-US" sz="5400" b="1" i="0" u="none" strike="noStrike" kern="1200" cap="none" spc="0" normalizeH="0" baseline="0" noProof="0" dirty="0" err="1">
                <a:ln w="50800"/>
                <a:solidFill>
                  <a:srgbClr val="000000">
                    <a:shade val="50000"/>
                  </a:srgbClr>
                </a:solidFill>
                <a:effectLst/>
                <a:uLnTx/>
                <a:uFillTx/>
                <a:latin typeface="Tahoma" pitchFamily="34" charset="0"/>
                <a:ea typeface="+mn-ea"/>
                <a:cs typeface="+mn-cs"/>
              </a:rPr>
              <a:t>tt</a:t>
            </a:r>
            <a:endParaRPr kumimoji="0" lang="en-US" sz="5400" b="1" i="0" u="none" strike="noStrike" kern="1200" cap="none" spc="0" normalizeH="0" baseline="0" noProof="0" dirty="0">
              <a:ln w="50800"/>
              <a:solidFill>
                <a:srgbClr val="000000">
                  <a:shade val="50000"/>
                </a:srgbClr>
              </a:solidFill>
              <a:effectLst/>
              <a:uLnTx/>
              <a:uFillTx/>
              <a:latin typeface="Tahoma" pitchFamily="34" charset="0"/>
              <a:ea typeface="+mn-ea"/>
              <a:cs typeface="+mn-cs"/>
            </a:endParaRPr>
          </a:p>
        </p:txBody>
      </p:sp>
      <p:sp>
        <p:nvSpPr>
          <p:cNvPr id="11" name="Rectangle 10"/>
          <p:cNvSpPr/>
          <p:nvPr/>
        </p:nvSpPr>
        <p:spPr>
          <a:xfrm>
            <a:off x="4506387" y="2209800"/>
            <a:ext cx="928459" cy="584775"/>
          </a:xfrm>
          <a:prstGeom prst="rect">
            <a:avLst/>
          </a:prstGeom>
          <a:noFill/>
        </p:spPr>
        <p:txBody>
          <a:bodyPr wrap="none" lIns="91440" tIns="45720" rIns="91440" bIns="45720">
            <a:spAutoFit/>
            <a:scene3d>
              <a:camera prst="orthographicFront"/>
              <a:lightRig rig="balanced" dir="t">
                <a:rot lat="0" lon="0" rev="2100000"/>
              </a:lightRig>
            </a:scene3d>
            <a:sp3d extrusionH="57150" prstMaterial="metal">
              <a:bevelT w="38100" h="25400"/>
              <a:contourClr>
                <a:schemeClr val="bg2"/>
              </a:contourClr>
            </a:sp3d>
          </a:bodyPr>
          <a:lstStyle/>
          <a:p>
            <a:pPr marL="0" marR="0" lvl="0" indent="0" algn="ctr" defTabSz="914400" rtl="0" eaLnBrk="1" fontAlgn="base" latinLnBrk="0" hangingPunct="1">
              <a:lnSpc>
                <a:spcPct val="100000"/>
              </a:lnSpc>
              <a:spcBef>
                <a:spcPct val="20000"/>
              </a:spcBef>
              <a:spcAft>
                <a:spcPct val="0"/>
              </a:spcAft>
              <a:buClr>
                <a:srgbClr val="66CCFF"/>
              </a:buClr>
              <a:buSzPct val="65000"/>
              <a:buFont typeface="Wingdings" pitchFamily="2" charset="2"/>
              <a:buNone/>
              <a:tabLst/>
              <a:defRPr/>
            </a:pPr>
            <a:r>
              <a:rPr kumimoji="0" lang="en-US" sz="3200" b="1" i="0" u="none" strike="noStrike" kern="1200" cap="none" spc="0" normalizeH="0" baseline="0" noProof="0" dirty="0">
                <a:ln w="50800"/>
                <a:solidFill>
                  <a:srgbClr val="000000">
                    <a:shade val="50000"/>
                  </a:srgbClr>
                </a:solidFill>
                <a:effectLst/>
                <a:uLnTx/>
                <a:uFillTx/>
                <a:latin typeface="Tahoma" pitchFamily="34" charset="0"/>
                <a:ea typeface="+mn-ea"/>
                <a:cs typeface="+mn-cs"/>
              </a:rPr>
              <a:t>Tall</a:t>
            </a:r>
          </a:p>
        </p:txBody>
      </p:sp>
      <p:sp>
        <p:nvSpPr>
          <p:cNvPr id="12" name="Rectangle 11"/>
          <p:cNvSpPr/>
          <p:nvPr/>
        </p:nvSpPr>
        <p:spPr>
          <a:xfrm>
            <a:off x="4533900" y="3767353"/>
            <a:ext cx="928459" cy="584775"/>
          </a:xfrm>
          <a:prstGeom prst="rect">
            <a:avLst/>
          </a:prstGeom>
          <a:noFill/>
        </p:spPr>
        <p:txBody>
          <a:bodyPr wrap="none" lIns="91440" tIns="45720" rIns="91440" bIns="45720">
            <a:spAutoFit/>
            <a:scene3d>
              <a:camera prst="orthographicFront"/>
              <a:lightRig rig="balanced" dir="t">
                <a:rot lat="0" lon="0" rev="2100000"/>
              </a:lightRig>
            </a:scene3d>
            <a:sp3d extrusionH="57150" prstMaterial="metal">
              <a:bevelT w="38100" h="25400"/>
              <a:contourClr>
                <a:schemeClr val="bg2"/>
              </a:contourClr>
            </a:sp3d>
          </a:bodyPr>
          <a:lstStyle/>
          <a:p>
            <a:pPr marL="0" marR="0" lvl="0" indent="0" algn="ctr" defTabSz="914400" rtl="0" eaLnBrk="1" fontAlgn="base" latinLnBrk="0" hangingPunct="1">
              <a:lnSpc>
                <a:spcPct val="100000"/>
              </a:lnSpc>
              <a:spcBef>
                <a:spcPct val="20000"/>
              </a:spcBef>
              <a:spcAft>
                <a:spcPct val="0"/>
              </a:spcAft>
              <a:buClr>
                <a:srgbClr val="66CCFF"/>
              </a:buClr>
              <a:buSzPct val="65000"/>
              <a:buFont typeface="Wingdings" pitchFamily="2" charset="2"/>
              <a:buNone/>
              <a:tabLst/>
              <a:defRPr/>
            </a:pPr>
            <a:r>
              <a:rPr kumimoji="0" lang="en-US" sz="3200" b="1" i="0" u="none" strike="noStrike" kern="1200" cap="none" spc="0" normalizeH="0" baseline="0" noProof="0" dirty="0">
                <a:ln w="50800"/>
                <a:solidFill>
                  <a:srgbClr val="000000">
                    <a:shade val="50000"/>
                  </a:srgbClr>
                </a:solidFill>
                <a:effectLst/>
                <a:uLnTx/>
                <a:uFillTx/>
                <a:latin typeface="Tahoma" pitchFamily="34" charset="0"/>
                <a:ea typeface="+mn-ea"/>
                <a:cs typeface="+mn-cs"/>
              </a:rPr>
              <a:t>Tall</a:t>
            </a:r>
          </a:p>
        </p:txBody>
      </p:sp>
      <p:sp>
        <p:nvSpPr>
          <p:cNvPr id="13" name="Rectangle 12"/>
          <p:cNvSpPr/>
          <p:nvPr/>
        </p:nvSpPr>
        <p:spPr>
          <a:xfrm>
            <a:off x="6432287" y="2209799"/>
            <a:ext cx="1308371" cy="584775"/>
          </a:xfrm>
          <a:prstGeom prst="rect">
            <a:avLst/>
          </a:prstGeom>
          <a:noFill/>
        </p:spPr>
        <p:txBody>
          <a:bodyPr wrap="none" lIns="91440" tIns="45720" rIns="91440" bIns="45720">
            <a:spAutoFit/>
            <a:scene3d>
              <a:camera prst="orthographicFront"/>
              <a:lightRig rig="balanced" dir="t">
                <a:rot lat="0" lon="0" rev="2100000"/>
              </a:lightRig>
            </a:scene3d>
            <a:sp3d extrusionH="57150" prstMaterial="metal">
              <a:bevelT w="38100" h="25400"/>
              <a:contourClr>
                <a:schemeClr val="bg2"/>
              </a:contourClr>
            </a:sp3d>
          </a:bodyPr>
          <a:lstStyle/>
          <a:p>
            <a:pPr marL="0" marR="0" lvl="0" indent="0" algn="ctr" defTabSz="914400" rtl="0" eaLnBrk="1" fontAlgn="base" latinLnBrk="0" hangingPunct="1">
              <a:lnSpc>
                <a:spcPct val="100000"/>
              </a:lnSpc>
              <a:spcBef>
                <a:spcPct val="20000"/>
              </a:spcBef>
              <a:spcAft>
                <a:spcPct val="0"/>
              </a:spcAft>
              <a:buClr>
                <a:srgbClr val="66CCFF"/>
              </a:buClr>
              <a:buSzPct val="65000"/>
              <a:buFont typeface="Wingdings" pitchFamily="2" charset="2"/>
              <a:buNone/>
              <a:tabLst/>
              <a:defRPr/>
            </a:pPr>
            <a:r>
              <a:rPr kumimoji="0" lang="en-US" sz="3200" b="1" i="0" u="none" strike="noStrike" kern="1200" cap="none" spc="0" normalizeH="0" baseline="0" noProof="0" dirty="0">
                <a:ln w="50800"/>
                <a:solidFill>
                  <a:srgbClr val="000000">
                    <a:shade val="50000"/>
                  </a:srgbClr>
                </a:solidFill>
                <a:effectLst/>
                <a:uLnTx/>
                <a:uFillTx/>
                <a:latin typeface="Tahoma" pitchFamily="34" charset="0"/>
                <a:ea typeface="+mn-ea"/>
                <a:cs typeface="+mn-cs"/>
              </a:rPr>
              <a:t>Short</a:t>
            </a:r>
          </a:p>
        </p:txBody>
      </p:sp>
      <p:sp>
        <p:nvSpPr>
          <p:cNvPr id="14" name="Rectangle 13"/>
          <p:cNvSpPr/>
          <p:nvPr/>
        </p:nvSpPr>
        <p:spPr>
          <a:xfrm>
            <a:off x="6616429" y="3767352"/>
            <a:ext cx="1308371" cy="584775"/>
          </a:xfrm>
          <a:prstGeom prst="rect">
            <a:avLst/>
          </a:prstGeom>
          <a:noFill/>
        </p:spPr>
        <p:txBody>
          <a:bodyPr wrap="none" lIns="91440" tIns="45720" rIns="91440" bIns="45720">
            <a:spAutoFit/>
            <a:scene3d>
              <a:camera prst="orthographicFront"/>
              <a:lightRig rig="balanced" dir="t">
                <a:rot lat="0" lon="0" rev="2100000"/>
              </a:lightRig>
            </a:scene3d>
            <a:sp3d extrusionH="57150" prstMaterial="metal">
              <a:bevelT w="38100" h="25400"/>
              <a:contourClr>
                <a:schemeClr val="bg2"/>
              </a:contourClr>
            </a:sp3d>
          </a:bodyPr>
          <a:lstStyle/>
          <a:p>
            <a:pPr marL="0" marR="0" lvl="0" indent="0" algn="ctr" defTabSz="914400" rtl="0" eaLnBrk="1" fontAlgn="base" latinLnBrk="0" hangingPunct="1">
              <a:lnSpc>
                <a:spcPct val="100000"/>
              </a:lnSpc>
              <a:spcBef>
                <a:spcPct val="20000"/>
              </a:spcBef>
              <a:spcAft>
                <a:spcPct val="0"/>
              </a:spcAft>
              <a:buClr>
                <a:srgbClr val="66CCFF"/>
              </a:buClr>
              <a:buSzPct val="65000"/>
              <a:buFont typeface="Wingdings" pitchFamily="2" charset="2"/>
              <a:buNone/>
              <a:tabLst/>
              <a:defRPr/>
            </a:pPr>
            <a:r>
              <a:rPr kumimoji="0" lang="en-US" sz="3200" b="1" i="0" u="none" strike="noStrike" kern="1200" cap="none" spc="0" normalizeH="0" baseline="0" noProof="0" dirty="0">
                <a:ln w="50800"/>
                <a:solidFill>
                  <a:srgbClr val="000000">
                    <a:shade val="50000"/>
                  </a:srgbClr>
                </a:solidFill>
                <a:effectLst/>
                <a:uLnTx/>
                <a:uFillTx/>
                <a:latin typeface="Tahoma" pitchFamily="34" charset="0"/>
                <a:ea typeface="+mn-ea"/>
                <a:cs typeface="+mn-cs"/>
              </a:rPr>
              <a:t>Short</a:t>
            </a:r>
          </a:p>
        </p:txBody>
      </p:sp>
      <p:sp>
        <p:nvSpPr>
          <p:cNvPr id="18" name="Rectangle 17"/>
          <p:cNvSpPr/>
          <p:nvPr/>
        </p:nvSpPr>
        <p:spPr bwMode="auto">
          <a:xfrm>
            <a:off x="3810000" y="1346775"/>
            <a:ext cx="2229293" cy="1548825"/>
          </a:xfrm>
          <a:prstGeom prst="rect">
            <a:avLst/>
          </a:prstGeom>
          <a:solidFill>
            <a:schemeClr val="accent1">
              <a:lumMod val="60000"/>
              <a:lumOff val="40000"/>
              <a:alpha val="61000"/>
            </a:schemeClr>
          </a:solidFill>
          <a:ln w="76200" cap="flat" cmpd="sng" algn="ctr">
            <a:solidFill>
              <a:schemeClr val="accent1">
                <a:lumMod val="60000"/>
                <a:lumOff val="40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342900" marR="0" lvl="0" indent="-342900" algn="l" defTabSz="914400" rtl="0" eaLnBrk="1" fontAlgn="base" latinLnBrk="0" hangingPunct="1">
              <a:lnSpc>
                <a:spcPct val="100000"/>
              </a:lnSpc>
              <a:spcBef>
                <a:spcPct val="20000"/>
              </a:spcBef>
              <a:spcAft>
                <a:spcPct val="0"/>
              </a:spcAft>
              <a:buClr>
                <a:srgbClr val="66CCFF"/>
              </a:buClr>
              <a:buSzPct val="65000"/>
              <a:buFont typeface="Wingdings" pitchFamily="2" charset="2"/>
              <a:buChar char="n"/>
              <a:tabLst/>
              <a:defRPr/>
            </a:pPr>
            <a:endParaRPr kumimoji="0" lang="en-US" sz="9600" b="0" i="0" u="none" strike="noStrike" kern="1200" cap="none" spc="0" normalizeH="0" baseline="0" noProof="0">
              <a:ln>
                <a:noFill/>
              </a:ln>
              <a:solidFill>
                <a:srgbClr val="FFFFFF"/>
              </a:solidFill>
              <a:effectLst>
                <a:outerShdw blurRad="38100" dist="38100" dir="2700000" algn="tl">
                  <a:srgbClr val="000000">
                    <a:alpha val="43137"/>
                  </a:srgbClr>
                </a:outerShdw>
              </a:effectLst>
              <a:uLnTx/>
              <a:uFillTx/>
              <a:latin typeface="Tahoma" pitchFamily="34" charset="0"/>
              <a:ea typeface="+mn-ea"/>
              <a:cs typeface="+mn-cs"/>
            </a:endParaRPr>
          </a:p>
        </p:txBody>
      </p:sp>
      <p:sp>
        <p:nvSpPr>
          <p:cNvPr id="19" name="Rectangle 18"/>
          <p:cNvSpPr/>
          <p:nvPr/>
        </p:nvSpPr>
        <p:spPr bwMode="auto">
          <a:xfrm>
            <a:off x="3801140" y="2911587"/>
            <a:ext cx="2229293" cy="1548825"/>
          </a:xfrm>
          <a:prstGeom prst="rect">
            <a:avLst/>
          </a:prstGeom>
          <a:solidFill>
            <a:schemeClr val="accent1">
              <a:lumMod val="60000"/>
              <a:lumOff val="40000"/>
              <a:alpha val="61000"/>
            </a:schemeClr>
          </a:solidFill>
          <a:ln w="76200" cap="flat" cmpd="sng" algn="ctr">
            <a:solidFill>
              <a:schemeClr val="accent1">
                <a:lumMod val="60000"/>
                <a:lumOff val="40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342900" marR="0" lvl="0" indent="-342900" algn="l" defTabSz="914400" rtl="0" eaLnBrk="1" fontAlgn="base" latinLnBrk="0" hangingPunct="1">
              <a:lnSpc>
                <a:spcPct val="100000"/>
              </a:lnSpc>
              <a:spcBef>
                <a:spcPct val="20000"/>
              </a:spcBef>
              <a:spcAft>
                <a:spcPct val="0"/>
              </a:spcAft>
              <a:buClr>
                <a:srgbClr val="66CCFF"/>
              </a:buClr>
              <a:buSzPct val="65000"/>
              <a:buFont typeface="Wingdings" pitchFamily="2" charset="2"/>
              <a:buChar char="n"/>
              <a:tabLst/>
              <a:defRPr/>
            </a:pPr>
            <a:endParaRPr kumimoji="0" lang="en-US" sz="9600" b="0" i="0" u="none" strike="noStrike" kern="1200" cap="none" spc="0" normalizeH="0" baseline="0" noProof="0">
              <a:ln>
                <a:noFill/>
              </a:ln>
              <a:solidFill>
                <a:srgbClr val="FFFFFF"/>
              </a:solidFill>
              <a:effectLst>
                <a:outerShdw blurRad="38100" dist="38100" dir="2700000" algn="tl">
                  <a:srgbClr val="000000">
                    <a:alpha val="43137"/>
                  </a:srgbClr>
                </a:outerShdw>
              </a:effectLst>
              <a:uLnTx/>
              <a:uFillTx/>
              <a:latin typeface="Tahoma" pitchFamily="34" charset="0"/>
              <a:ea typeface="+mn-ea"/>
              <a:cs typeface="+mn-cs"/>
            </a:endParaRPr>
          </a:p>
        </p:txBody>
      </p:sp>
      <p:sp>
        <p:nvSpPr>
          <p:cNvPr id="20" name="Rectangle 19"/>
          <p:cNvSpPr/>
          <p:nvPr/>
        </p:nvSpPr>
        <p:spPr bwMode="auto">
          <a:xfrm>
            <a:off x="6106632" y="1362762"/>
            <a:ext cx="2351327" cy="1548825"/>
          </a:xfrm>
          <a:prstGeom prst="rect">
            <a:avLst/>
          </a:prstGeom>
          <a:solidFill>
            <a:srgbClr val="92D050">
              <a:alpha val="61000"/>
            </a:srgbClr>
          </a:solidFill>
          <a:ln w="76200" cap="flat" cmpd="sng" algn="ctr">
            <a:solidFill>
              <a:schemeClr val="accent2">
                <a:lumMod val="60000"/>
                <a:lumOff val="40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342900" marR="0" lvl="0" indent="-342900" algn="l" defTabSz="914400" rtl="0" eaLnBrk="1" fontAlgn="base" latinLnBrk="0" hangingPunct="1">
              <a:lnSpc>
                <a:spcPct val="100000"/>
              </a:lnSpc>
              <a:spcBef>
                <a:spcPct val="20000"/>
              </a:spcBef>
              <a:spcAft>
                <a:spcPct val="0"/>
              </a:spcAft>
              <a:buClr>
                <a:srgbClr val="66CCFF"/>
              </a:buClr>
              <a:buSzPct val="65000"/>
              <a:buFont typeface="Wingdings" pitchFamily="2" charset="2"/>
              <a:buChar char="n"/>
              <a:tabLst/>
              <a:defRPr/>
            </a:pPr>
            <a:endParaRPr kumimoji="0" lang="en-US" sz="9600" b="0" i="0" u="none" strike="noStrike" kern="1200" cap="none" spc="0" normalizeH="0" baseline="0" noProof="0">
              <a:ln>
                <a:noFill/>
              </a:ln>
              <a:solidFill>
                <a:srgbClr val="FFFFFF"/>
              </a:solidFill>
              <a:effectLst>
                <a:outerShdw blurRad="38100" dist="38100" dir="2700000" algn="tl">
                  <a:srgbClr val="000000">
                    <a:alpha val="43137"/>
                  </a:srgbClr>
                </a:outerShdw>
              </a:effectLst>
              <a:uLnTx/>
              <a:uFillTx/>
              <a:latin typeface="Tahoma" pitchFamily="34" charset="0"/>
              <a:ea typeface="+mn-ea"/>
              <a:cs typeface="+mn-cs"/>
            </a:endParaRPr>
          </a:p>
        </p:txBody>
      </p:sp>
      <p:sp>
        <p:nvSpPr>
          <p:cNvPr id="21" name="Rectangle 20"/>
          <p:cNvSpPr/>
          <p:nvPr/>
        </p:nvSpPr>
        <p:spPr bwMode="auto">
          <a:xfrm>
            <a:off x="6106632" y="2927735"/>
            <a:ext cx="2351327" cy="1548825"/>
          </a:xfrm>
          <a:prstGeom prst="rect">
            <a:avLst/>
          </a:prstGeom>
          <a:solidFill>
            <a:srgbClr val="92D050">
              <a:alpha val="61000"/>
            </a:srgbClr>
          </a:solidFill>
          <a:ln w="76200" cap="flat" cmpd="sng" algn="ctr">
            <a:solidFill>
              <a:schemeClr val="accent2">
                <a:lumMod val="60000"/>
                <a:lumOff val="40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342900" marR="0" lvl="0" indent="-342900" algn="l" defTabSz="914400" rtl="0" eaLnBrk="1" fontAlgn="base" latinLnBrk="0" hangingPunct="1">
              <a:lnSpc>
                <a:spcPct val="100000"/>
              </a:lnSpc>
              <a:spcBef>
                <a:spcPct val="20000"/>
              </a:spcBef>
              <a:spcAft>
                <a:spcPct val="0"/>
              </a:spcAft>
              <a:buClr>
                <a:srgbClr val="66CCFF"/>
              </a:buClr>
              <a:buSzPct val="65000"/>
              <a:buFont typeface="Wingdings" pitchFamily="2" charset="2"/>
              <a:buChar char="n"/>
              <a:tabLst/>
              <a:defRPr/>
            </a:pPr>
            <a:endParaRPr kumimoji="0" lang="en-US" sz="9600" b="0" i="0" u="none" strike="noStrike" kern="1200" cap="none" spc="0" normalizeH="0" baseline="0" noProof="0">
              <a:ln>
                <a:noFill/>
              </a:ln>
              <a:solidFill>
                <a:srgbClr val="FFFFFF"/>
              </a:solidFill>
              <a:effectLst>
                <a:outerShdw blurRad="38100" dist="38100" dir="2700000" algn="tl">
                  <a:srgbClr val="000000">
                    <a:alpha val="43137"/>
                  </a:srgbClr>
                </a:outerShdw>
              </a:effectLst>
              <a:uLnTx/>
              <a:uFillTx/>
              <a:latin typeface="Tahoma" pitchFamily="34" charset="0"/>
              <a:ea typeface="+mn-ea"/>
              <a:cs typeface="+mn-cs"/>
            </a:endParaRPr>
          </a:p>
        </p:txBody>
      </p:sp>
      <p:sp>
        <p:nvSpPr>
          <p:cNvPr id="10" name="Rectangle 9"/>
          <p:cNvSpPr/>
          <p:nvPr/>
        </p:nvSpPr>
        <p:spPr>
          <a:xfrm>
            <a:off x="3335999" y="5564939"/>
            <a:ext cx="625492" cy="923330"/>
          </a:xfrm>
          <a:prstGeom prst="rect">
            <a:avLst/>
          </a:prstGeom>
          <a:noFill/>
        </p:spPr>
        <p:txBody>
          <a:bodyPr wrap="none" lIns="91440" tIns="45720" rIns="91440" bIns="45720">
            <a:spAutoFit/>
          </a:bodyPr>
          <a:lstStyle/>
          <a:p>
            <a:pPr marL="0" marR="0" lvl="0" indent="0" algn="ctr" defTabSz="914400" rtl="0" eaLnBrk="1" fontAlgn="base" latinLnBrk="0" hangingPunct="1">
              <a:lnSpc>
                <a:spcPct val="100000"/>
              </a:lnSpc>
              <a:spcBef>
                <a:spcPct val="20000"/>
              </a:spcBef>
              <a:spcAft>
                <a:spcPct val="0"/>
              </a:spcAft>
              <a:buClr>
                <a:srgbClr val="66CCFF"/>
              </a:buClr>
              <a:buSzPct val="65000"/>
              <a:buFont typeface="Wingdings" pitchFamily="2" charset="2"/>
              <a:buNone/>
              <a:tabLst/>
              <a:defRPr/>
            </a:pPr>
            <a:r>
              <a:rPr kumimoji="0" lang="en-US" sz="5400" b="1" i="0" u="none" strike="noStrike" kern="1200" cap="none" spc="0" normalizeH="0" baseline="0" noProof="0" dirty="0">
                <a:ln w="17780" cmpd="sng">
                  <a:solidFill>
                    <a:srgbClr val="003399">
                      <a:tint val="3000"/>
                    </a:srgbClr>
                  </a:solidFill>
                  <a:prstDash val="solid"/>
                  <a:miter lim="800000"/>
                </a:ln>
                <a:gradFill>
                  <a:gsLst>
                    <a:gs pos="10000">
                      <a:srgbClr val="003399">
                        <a:tint val="63000"/>
                        <a:sat val="105000"/>
                      </a:srgbClr>
                    </a:gs>
                    <a:gs pos="90000">
                      <a:srgbClr val="003399">
                        <a:shade val="50000"/>
                        <a:satMod val="100000"/>
                      </a:srgbClr>
                    </a:gs>
                  </a:gsLst>
                  <a:lin ang="5400000"/>
                </a:gradFill>
                <a:effectLst>
                  <a:outerShdw blurRad="55000" dist="50800" dir="5400000" algn="tl">
                    <a:srgbClr val="000000">
                      <a:alpha val="33000"/>
                    </a:srgbClr>
                  </a:outerShdw>
                </a:effectLst>
                <a:uLnTx/>
                <a:uFillTx/>
                <a:latin typeface="Tahoma" pitchFamily="34" charset="0"/>
                <a:ea typeface="+mn-ea"/>
                <a:cs typeface="+mn-cs"/>
              </a:rPr>
              <a:t>2</a:t>
            </a:r>
          </a:p>
        </p:txBody>
      </p:sp>
      <p:sp>
        <p:nvSpPr>
          <p:cNvPr id="15" name="Rectangle 14"/>
          <p:cNvSpPr/>
          <p:nvPr/>
        </p:nvSpPr>
        <p:spPr>
          <a:xfrm>
            <a:off x="4338712" y="5565790"/>
            <a:ext cx="631904" cy="923330"/>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marL="0" marR="0" lvl="0" indent="0" algn="ctr" defTabSz="914400" rtl="0" eaLnBrk="1" fontAlgn="base" latinLnBrk="0" hangingPunct="1">
              <a:lnSpc>
                <a:spcPct val="100000"/>
              </a:lnSpc>
              <a:spcBef>
                <a:spcPct val="20000"/>
              </a:spcBef>
              <a:spcAft>
                <a:spcPct val="0"/>
              </a:spcAft>
              <a:buClr>
                <a:srgbClr val="66CCFF"/>
              </a:buClr>
              <a:buSzPct val="65000"/>
              <a:buFont typeface="Wingdings" pitchFamily="2" charset="2"/>
              <a:buNone/>
              <a:tabLst/>
              <a:defRPr/>
            </a:pPr>
            <a:r>
              <a:rPr kumimoji="0" lang="en-US" sz="5400" b="1" i="0" u="none" strike="noStrike" kern="1200" cap="none" spc="50" normalizeH="0" baseline="0" noProof="0" dirty="0">
                <a:ln w="11430"/>
                <a:gradFill>
                  <a:gsLst>
                    <a:gs pos="25000">
                      <a:srgbClr val="468A4B">
                        <a:satMod val="155000"/>
                      </a:srgbClr>
                    </a:gs>
                    <a:gs pos="100000">
                      <a:srgbClr val="468A4B">
                        <a:shade val="45000"/>
                        <a:satMod val="165000"/>
                      </a:srgbClr>
                    </a:gs>
                  </a:gsLst>
                  <a:lin ang="5400000"/>
                </a:gradFill>
                <a:effectLst>
                  <a:outerShdw blurRad="76200" dist="50800" dir="5400000" algn="tl" rotWithShape="0">
                    <a:srgbClr val="000000">
                      <a:alpha val="65000"/>
                    </a:srgbClr>
                  </a:outerShdw>
                </a:effectLst>
                <a:uLnTx/>
                <a:uFillTx/>
                <a:latin typeface="Tahoma" pitchFamily="34" charset="0"/>
                <a:ea typeface="+mn-ea"/>
                <a:cs typeface="+mn-cs"/>
              </a:rPr>
              <a:t>2</a:t>
            </a:r>
          </a:p>
        </p:txBody>
      </p:sp>
      <p:sp>
        <p:nvSpPr>
          <p:cNvPr id="16" name="Rectangle 15"/>
          <p:cNvSpPr/>
          <p:nvPr/>
        </p:nvSpPr>
        <p:spPr>
          <a:xfrm>
            <a:off x="127793" y="551527"/>
            <a:ext cx="8863325" cy="1569660"/>
          </a:xfrm>
          <a:prstGeom prst="rect">
            <a:avLst/>
          </a:prstGeom>
          <a:noFill/>
        </p:spPr>
        <p:txBody>
          <a:bodyPr wrap="none" lIns="91440" tIns="45720" rIns="91440" bIns="45720">
            <a:prstTxWarp prst="textArchUp">
              <a:avLst/>
            </a:prstTxWarp>
            <a:spAutoFit/>
          </a:bodyPr>
          <a:lstStyle/>
          <a:p>
            <a:pPr marL="0" marR="0" lvl="0" indent="0" algn="ctr" defTabSz="914400" rtl="0" eaLnBrk="1" fontAlgn="base" latinLnBrk="0" hangingPunct="1">
              <a:lnSpc>
                <a:spcPct val="100000"/>
              </a:lnSpc>
              <a:spcBef>
                <a:spcPct val="20000"/>
              </a:spcBef>
              <a:spcAft>
                <a:spcPct val="0"/>
              </a:spcAft>
              <a:buClr>
                <a:srgbClr val="66CCFF"/>
              </a:buClr>
              <a:buSzPct val="65000"/>
              <a:buFont typeface="Wingdings" pitchFamily="2" charset="2"/>
              <a:buNone/>
              <a:tabLst/>
              <a:defRPr/>
            </a:pPr>
            <a:r>
              <a:rPr kumimoji="0" lang="en-US" sz="9600" b="1" i="0" u="none" strike="noStrike" kern="1200" cap="none" spc="0" normalizeH="0" baseline="0" noProof="0" dirty="0">
                <a:ln w="17780" cmpd="sng">
                  <a:solidFill>
                    <a:sysClr val="windowText" lastClr="000000"/>
                  </a:solidFill>
                  <a:prstDash val="solid"/>
                  <a:miter lim="800000"/>
                </a:ln>
                <a:solidFill>
                  <a:srgbClr val="FF00FF"/>
                </a:solidFill>
                <a:effectLst>
                  <a:outerShdw blurRad="50800" algn="tl" rotWithShape="0">
                    <a:srgbClr val="000000"/>
                  </a:outerShdw>
                </a:effectLst>
                <a:uLnTx/>
                <a:uFillTx/>
                <a:latin typeface="Tahoma" pitchFamily="34" charset="0"/>
                <a:ea typeface="+mn-ea"/>
                <a:cs typeface="+mn-cs"/>
              </a:rPr>
              <a:t>All Probability</a:t>
            </a:r>
          </a:p>
        </p:txBody>
      </p:sp>
      <p:pic>
        <p:nvPicPr>
          <p:cNvPr id="25" name="Picture 2" descr="https://encrypted-tbn2.gstatic.com/images?q=tbn:ANd9GcTeQ1gjsMAb2c7vWGAUm0skvcpXaMtxqK657srYUx-DT00luIyv0w"/>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2012" y="1553856"/>
            <a:ext cx="8153400" cy="3281363"/>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17" name="Picture 16">
            <a:extLst>
              <a:ext uri="{FF2B5EF4-FFF2-40B4-BE49-F238E27FC236}">
                <a16:creationId xmlns:a16="http://schemas.microsoft.com/office/drawing/2014/main" id="{71B4C968-496C-3D06-E12F-8236B0F4B2C9}"/>
              </a:ext>
            </a:extLst>
          </p:cNvPr>
          <p:cNvPicPr>
            <a:picLocks noChangeAspect="1"/>
          </p:cNvPicPr>
          <p:nvPr/>
        </p:nvPicPr>
        <p:blipFill>
          <a:blip r:embed="rId4"/>
          <a:stretch>
            <a:fillRect/>
          </a:stretch>
        </p:blipFill>
        <p:spPr>
          <a:xfrm>
            <a:off x="2998895" y="1967875"/>
            <a:ext cx="1155063" cy="510400"/>
          </a:xfrm>
          <a:prstGeom prst="rect">
            <a:avLst/>
          </a:prstGeom>
        </p:spPr>
      </p:pic>
      <p:pic>
        <p:nvPicPr>
          <p:cNvPr id="22" name="Picture 21">
            <a:extLst>
              <a:ext uri="{FF2B5EF4-FFF2-40B4-BE49-F238E27FC236}">
                <a16:creationId xmlns:a16="http://schemas.microsoft.com/office/drawing/2014/main" id="{82DEC780-7FE7-10B8-B326-029313B072B7}"/>
              </a:ext>
            </a:extLst>
          </p:cNvPr>
          <p:cNvPicPr>
            <a:picLocks noChangeAspect="1"/>
          </p:cNvPicPr>
          <p:nvPr/>
        </p:nvPicPr>
        <p:blipFill>
          <a:blip r:embed="rId4"/>
          <a:stretch>
            <a:fillRect/>
          </a:stretch>
        </p:blipFill>
        <p:spPr>
          <a:xfrm>
            <a:off x="4276815" y="2376797"/>
            <a:ext cx="1155063" cy="510400"/>
          </a:xfrm>
          <a:prstGeom prst="rect">
            <a:avLst/>
          </a:prstGeom>
        </p:spPr>
      </p:pic>
    </p:spTree>
    <p:extLst>
      <p:ext uri="{BB962C8B-B14F-4D97-AF65-F5344CB8AC3E}">
        <p14:creationId xmlns:p14="http://schemas.microsoft.com/office/powerpoint/2010/main" val="1180121070"/>
      </p:ext>
    </p:extLst>
  </p:cSld>
  <p:clrMapOvr>
    <a:masterClrMapping/>
  </p:clrMapOvr>
</p:sld>
</file>

<file path=ppt/slides/slide1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5" name="Rectangle 3"/>
          <p:cNvSpPr>
            <a:spLocks noGrp="1" noChangeArrowheads="1"/>
          </p:cNvSpPr>
          <p:nvPr>
            <p:ph type="body" idx="1"/>
          </p:nvPr>
        </p:nvSpPr>
        <p:spPr>
          <a:xfrm>
            <a:off x="457200" y="304800"/>
            <a:ext cx="8229600" cy="5821363"/>
          </a:xfrm>
        </p:spPr>
        <p:txBody>
          <a:bodyPr/>
          <a:lstStyle/>
          <a:p>
            <a:r>
              <a:rPr lang="en-US" dirty="0"/>
              <a:t>What color body and eye type will the fly  be for A, B, C, and D?</a:t>
            </a:r>
          </a:p>
          <a:p>
            <a:r>
              <a:rPr lang="en-US" dirty="0">
                <a:solidFill>
                  <a:srgbClr val="996633"/>
                </a:solidFill>
              </a:rPr>
              <a:t>B=Brown</a:t>
            </a:r>
            <a:r>
              <a:rPr lang="en-US" dirty="0"/>
              <a:t>, </a:t>
            </a:r>
            <a:r>
              <a:rPr lang="en-US" dirty="0">
                <a:solidFill>
                  <a:schemeClr val="tx1">
                    <a:lumMod val="50000"/>
                  </a:schemeClr>
                </a:solidFill>
              </a:rPr>
              <a:t>b=black</a:t>
            </a:r>
            <a:r>
              <a:rPr lang="en-US" dirty="0"/>
              <a:t>,</a:t>
            </a:r>
            <a:r>
              <a:rPr lang="en-US" dirty="0">
                <a:solidFill>
                  <a:schemeClr val="tx1">
                    <a:lumMod val="50000"/>
                  </a:schemeClr>
                </a:solidFill>
              </a:rPr>
              <a:t> </a:t>
            </a:r>
            <a:r>
              <a:rPr lang="en-US" dirty="0">
                <a:solidFill>
                  <a:srgbClr val="FF5050"/>
                </a:solidFill>
              </a:rPr>
              <a:t>E=Red</a:t>
            </a:r>
            <a:r>
              <a:rPr lang="en-US" dirty="0"/>
              <a:t>, </a:t>
            </a:r>
            <a:r>
              <a:rPr lang="en-US" dirty="0">
                <a:solidFill>
                  <a:srgbClr val="996600"/>
                </a:solidFill>
              </a:rPr>
              <a:t>e=brown</a:t>
            </a:r>
          </a:p>
        </p:txBody>
      </p:sp>
      <p:pic>
        <p:nvPicPr>
          <p:cNvPr id="2050" name="Picture 2" descr="http://www.tokresource.org/tok_classes/biobiobio/biomenu/dihybrid_cross_linkage/EssGen3-3_Figure1_LARGE_0.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0" y="2057400"/>
            <a:ext cx="8610600" cy="4495800"/>
          </a:xfrm>
          <a:prstGeom prst="rect">
            <a:avLst/>
          </a:prstGeom>
          <a:noFill/>
          <a:ln w="38100">
            <a:solidFill>
              <a:schemeClr val="tx1">
                <a:lumMod val="50000"/>
              </a:schemeClr>
            </a:solidFill>
          </a:ln>
          <a:extLst>
            <a:ext uri="{909E8E84-426E-40DD-AFC4-6F175D3DCCD1}">
              <a14:hiddenFill xmlns:a14="http://schemas.microsoft.com/office/drawing/2010/main">
                <a:solidFill>
                  <a:srgbClr val="FFFFFF"/>
                </a:solidFill>
              </a14:hiddenFill>
            </a:ext>
          </a:extLst>
        </p:spPr>
      </p:pic>
      <p:sp>
        <p:nvSpPr>
          <p:cNvPr id="4" name="Freeform 3"/>
          <p:cNvSpPr/>
          <p:nvPr/>
        </p:nvSpPr>
        <p:spPr bwMode="auto">
          <a:xfrm>
            <a:off x="2434856" y="5497033"/>
            <a:ext cx="755214" cy="499730"/>
          </a:xfrm>
          <a:custGeom>
            <a:avLst/>
            <a:gdLst>
              <a:gd name="connsiteX0" fmla="*/ 329609 w 755214"/>
              <a:gd name="connsiteY0" fmla="*/ 0 h 499730"/>
              <a:gd name="connsiteX1" fmla="*/ 276446 w 755214"/>
              <a:gd name="connsiteY1" fmla="*/ 42530 h 499730"/>
              <a:gd name="connsiteX2" fmla="*/ 223284 w 755214"/>
              <a:gd name="connsiteY2" fmla="*/ 85060 h 499730"/>
              <a:gd name="connsiteX3" fmla="*/ 202018 w 755214"/>
              <a:gd name="connsiteY3" fmla="*/ 106325 h 499730"/>
              <a:gd name="connsiteX4" fmla="*/ 138223 w 755214"/>
              <a:gd name="connsiteY4" fmla="*/ 127590 h 499730"/>
              <a:gd name="connsiteX5" fmla="*/ 106325 w 755214"/>
              <a:gd name="connsiteY5" fmla="*/ 148855 h 499730"/>
              <a:gd name="connsiteX6" fmla="*/ 53163 w 755214"/>
              <a:gd name="connsiteY6" fmla="*/ 202018 h 499730"/>
              <a:gd name="connsiteX7" fmla="*/ 42530 w 755214"/>
              <a:gd name="connsiteY7" fmla="*/ 233916 h 499730"/>
              <a:gd name="connsiteX8" fmla="*/ 0 w 755214"/>
              <a:gd name="connsiteY8" fmla="*/ 297711 h 499730"/>
              <a:gd name="connsiteX9" fmla="*/ 21265 w 755214"/>
              <a:gd name="connsiteY9" fmla="*/ 382772 h 499730"/>
              <a:gd name="connsiteX10" fmla="*/ 53163 w 755214"/>
              <a:gd name="connsiteY10" fmla="*/ 414669 h 499730"/>
              <a:gd name="connsiteX11" fmla="*/ 74428 w 755214"/>
              <a:gd name="connsiteY11" fmla="*/ 446567 h 499730"/>
              <a:gd name="connsiteX12" fmla="*/ 138223 w 755214"/>
              <a:gd name="connsiteY12" fmla="*/ 467832 h 499730"/>
              <a:gd name="connsiteX13" fmla="*/ 170121 w 755214"/>
              <a:gd name="connsiteY13" fmla="*/ 478465 h 499730"/>
              <a:gd name="connsiteX14" fmla="*/ 202018 w 755214"/>
              <a:gd name="connsiteY14" fmla="*/ 489097 h 499730"/>
              <a:gd name="connsiteX15" fmla="*/ 233916 w 755214"/>
              <a:gd name="connsiteY15" fmla="*/ 499730 h 499730"/>
              <a:gd name="connsiteX16" fmla="*/ 318977 w 755214"/>
              <a:gd name="connsiteY16" fmla="*/ 489097 h 499730"/>
              <a:gd name="connsiteX17" fmla="*/ 404037 w 755214"/>
              <a:gd name="connsiteY17" fmla="*/ 467832 h 499730"/>
              <a:gd name="connsiteX18" fmla="*/ 595423 w 755214"/>
              <a:gd name="connsiteY18" fmla="*/ 457200 h 499730"/>
              <a:gd name="connsiteX19" fmla="*/ 648586 w 755214"/>
              <a:gd name="connsiteY19" fmla="*/ 414669 h 499730"/>
              <a:gd name="connsiteX20" fmla="*/ 680484 w 755214"/>
              <a:gd name="connsiteY20" fmla="*/ 382772 h 499730"/>
              <a:gd name="connsiteX21" fmla="*/ 733646 w 755214"/>
              <a:gd name="connsiteY21" fmla="*/ 340241 h 499730"/>
              <a:gd name="connsiteX22" fmla="*/ 733646 w 755214"/>
              <a:gd name="connsiteY22" fmla="*/ 244548 h 499730"/>
              <a:gd name="connsiteX23" fmla="*/ 701749 w 755214"/>
              <a:gd name="connsiteY23" fmla="*/ 223283 h 499730"/>
              <a:gd name="connsiteX24" fmla="*/ 669851 w 755214"/>
              <a:gd name="connsiteY24" fmla="*/ 212651 h 499730"/>
              <a:gd name="connsiteX25" fmla="*/ 584791 w 755214"/>
              <a:gd name="connsiteY25" fmla="*/ 138223 h 499730"/>
              <a:gd name="connsiteX26" fmla="*/ 499730 w 755214"/>
              <a:gd name="connsiteY26" fmla="*/ 74427 h 499730"/>
              <a:gd name="connsiteX27" fmla="*/ 467832 w 755214"/>
              <a:gd name="connsiteY27" fmla="*/ 63795 h 499730"/>
              <a:gd name="connsiteX28" fmla="*/ 435935 w 755214"/>
              <a:gd name="connsiteY28" fmla="*/ 42530 h 499730"/>
              <a:gd name="connsiteX29" fmla="*/ 329609 w 755214"/>
              <a:gd name="connsiteY29" fmla="*/ 0 h 4997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755214" h="499730">
                <a:moveTo>
                  <a:pt x="329609" y="0"/>
                </a:moveTo>
                <a:cubicBezTo>
                  <a:pt x="303028" y="0"/>
                  <a:pt x="292493" y="26483"/>
                  <a:pt x="276446" y="42530"/>
                </a:cubicBezTo>
                <a:cubicBezTo>
                  <a:pt x="228352" y="90623"/>
                  <a:pt x="285382" y="64359"/>
                  <a:pt x="223284" y="85060"/>
                </a:cubicBezTo>
                <a:cubicBezTo>
                  <a:pt x="216195" y="92148"/>
                  <a:pt x="210984" y="101842"/>
                  <a:pt x="202018" y="106325"/>
                </a:cubicBezTo>
                <a:cubicBezTo>
                  <a:pt x="181969" y="116349"/>
                  <a:pt x="138223" y="127590"/>
                  <a:pt x="138223" y="127590"/>
                </a:cubicBezTo>
                <a:cubicBezTo>
                  <a:pt x="127590" y="134678"/>
                  <a:pt x="115361" y="139819"/>
                  <a:pt x="106325" y="148855"/>
                </a:cubicBezTo>
                <a:cubicBezTo>
                  <a:pt x="35439" y="219741"/>
                  <a:pt x="138225" y="145309"/>
                  <a:pt x="53163" y="202018"/>
                </a:cubicBezTo>
                <a:cubicBezTo>
                  <a:pt x="49619" y="212651"/>
                  <a:pt x="48747" y="224591"/>
                  <a:pt x="42530" y="233916"/>
                </a:cubicBezTo>
                <a:cubicBezTo>
                  <a:pt x="-10566" y="313559"/>
                  <a:pt x="25280" y="221869"/>
                  <a:pt x="0" y="297711"/>
                </a:cubicBezTo>
                <a:cubicBezTo>
                  <a:pt x="1534" y="305383"/>
                  <a:pt x="11922" y="368758"/>
                  <a:pt x="21265" y="382772"/>
                </a:cubicBezTo>
                <a:cubicBezTo>
                  <a:pt x="29606" y="395283"/>
                  <a:pt x="43537" y="403118"/>
                  <a:pt x="53163" y="414669"/>
                </a:cubicBezTo>
                <a:cubicBezTo>
                  <a:pt x="61344" y="424486"/>
                  <a:pt x="63592" y="439794"/>
                  <a:pt x="74428" y="446567"/>
                </a:cubicBezTo>
                <a:cubicBezTo>
                  <a:pt x="93436" y="458447"/>
                  <a:pt x="116958" y="460744"/>
                  <a:pt x="138223" y="467832"/>
                </a:cubicBezTo>
                <a:lnTo>
                  <a:pt x="170121" y="478465"/>
                </a:lnTo>
                <a:lnTo>
                  <a:pt x="202018" y="489097"/>
                </a:lnTo>
                <a:lnTo>
                  <a:pt x="233916" y="499730"/>
                </a:lnTo>
                <a:cubicBezTo>
                  <a:pt x="262270" y="496186"/>
                  <a:pt x="290864" y="494209"/>
                  <a:pt x="318977" y="489097"/>
                </a:cubicBezTo>
                <a:cubicBezTo>
                  <a:pt x="398931" y="474560"/>
                  <a:pt x="290039" y="477745"/>
                  <a:pt x="404037" y="467832"/>
                </a:cubicBezTo>
                <a:cubicBezTo>
                  <a:pt x="467690" y="462297"/>
                  <a:pt x="531628" y="460744"/>
                  <a:pt x="595423" y="457200"/>
                </a:cubicBezTo>
                <a:cubicBezTo>
                  <a:pt x="657275" y="395345"/>
                  <a:pt x="568127" y="481717"/>
                  <a:pt x="648586" y="414669"/>
                </a:cubicBezTo>
                <a:cubicBezTo>
                  <a:pt x="660138" y="405043"/>
                  <a:pt x="668932" y="392398"/>
                  <a:pt x="680484" y="382772"/>
                </a:cubicBezTo>
                <a:cubicBezTo>
                  <a:pt x="760942" y="315724"/>
                  <a:pt x="671793" y="402097"/>
                  <a:pt x="733646" y="340241"/>
                </a:cubicBezTo>
                <a:cubicBezTo>
                  <a:pt x="751563" y="286490"/>
                  <a:pt x="771557" y="282460"/>
                  <a:pt x="733646" y="244548"/>
                </a:cubicBezTo>
                <a:cubicBezTo>
                  <a:pt x="724610" y="235512"/>
                  <a:pt x="713179" y="228998"/>
                  <a:pt x="701749" y="223283"/>
                </a:cubicBezTo>
                <a:cubicBezTo>
                  <a:pt x="691724" y="218271"/>
                  <a:pt x="680484" y="216195"/>
                  <a:pt x="669851" y="212651"/>
                </a:cubicBezTo>
                <a:cubicBezTo>
                  <a:pt x="609607" y="122284"/>
                  <a:pt x="708823" y="262249"/>
                  <a:pt x="584791" y="138223"/>
                </a:cubicBezTo>
                <a:cubicBezTo>
                  <a:pt x="559602" y="113035"/>
                  <a:pt x="535793" y="86447"/>
                  <a:pt x="499730" y="74427"/>
                </a:cubicBezTo>
                <a:lnTo>
                  <a:pt x="467832" y="63795"/>
                </a:lnTo>
                <a:cubicBezTo>
                  <a:pt x="457200" y="56707"/>
                  <a:pt x="447612" y="47720"/>
                  <a:pt x="435935" y="42530"/>
                </a:cubicBezTo>
                <a:cubicBezTo>
                  <a:pt x="367915" y="12299"/>
                  <a:pt x="356190" y="0"/>
                  <a:pt x="329609" y="0"/>
                </a:cubicBezTo>
                <a:close/>
              </a:path>
            </a:pathLst>
          </a:custGeom>
          <a:solidFill>
            <a:schemeClr val="tx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342900" marR="0" lvl="0" indent="-342900" algn="l" defTabSz="914400" rtl="0" eaLnBrk="1" fontAlgn="base" latinLnBrk="0" hangingPunct="1">
              <a:lnSpc>
                <a:spcPct val="100000"/>
              </a:lnSpc>
              <a:spcBef>
                <a:spcPct val="20000"/>
              </a:spcBef>
              <a:spcAft>
                <a:spcPct val="0"/>
              </a:spcAft>
              <a:buClr>
                <a:srgbClr val="66CCFF"/>
              </a:buClr>
              <a:buSzPct val="65000"/>
              <a:buFont typeface="Wingdings" pitchFamily="2" charset="2"/>
              <a:buChar char="n"/>
              <a:tabLst/>
              <a:defRPr/>
            </a:pPr>
            <a:endParaRPr kumimoji="0" lang="en-US" sz="9600" b="0" i="0" u="none" strike="noStrike" kern="1200" cap="none" spc="0" normalizeH="0" baseline="0" noProof="0">
              <a:ln>
                <a:noFill/>
              </a:ln>
              <a:solidFill>
                <a:srgbClr val="FFFFFF"/>
              </a:solidFill>
              <a:effectLst>
                <a:outerShdw blurRad="38100" dist="38100" dir="2700000" algn="tl">
                  <a:srgbClr val="000000">
                    <a:alpha val="43137"/>
                  </a:srgbClr>
                </a:outerShdw>
              </a:effectLst>
              <a:uLnTx/>
              <a:uFillTx/>
              <a:latin typeface="Tahoma" pitchFamily="34" charset="0"/>
              <a:ea typeface="+mn-ea"/>
              <a:cs typeface="+mn-cs"/>
            </a:endParaRPr>
          </a:p>
        </p:txBody>
      </p:sp>
      <p:sp>
        <p:nvSpPr>
          <p:cNvPr id="11" name="Freeform 10"/>
          <p:cNvSpPr/>
          <p:nvPr/>
        </p:nvSpPr>
        <p:spPr bwMode="auto">
          <a:xfrm>
            <a:off x="3962400" y="3962400"/>
            <a:ext cx="838200" cy="499730"/>
          </a:xfrm>
          <a:custGeom>
            <a:avLst/>
            <a:gdLst>
              <a:gd name="connsiteX0" fmla="*/ 329609 w 755214"/>
              <a:gd name="connsiteY0" fmla="*/ 0 h 499730"/>
              <a:gd name="connsiteX1" fmla="*/ 276446 w 755214"/>
              <a:gd name="connsiteY1" fmla="*/ 42530 h 499730"/>
              <a:gd name="connsiteX2" fmla="*/ 223284 w 755214"/>
              <a:gd name="connsiteY2" fmla="*/ 85060 h 499730"/>
              <a:gd name="connsiteX3" fmla="*/ 202018 w 755214"/>
              <a:gd name="connsiteY3" fmla="*/ 106325 h 499730"/>
              <a:gd name="connsiteX4" fmla="*/ 138223 w 755214"/>
              <a:gd name="connsiteY4" fmla="*/ 127590 h 499730"/>
              <a:gd name="connsiteX5" fmla="*/ 106325 w 755214"/>
              <a:gd name="connsiteY5" fmla="*/ 148855 h 499730"/>
              <a:gd name="connsiteX6" fmla="*/ 53163 w 755214"/>
              <a:gd name="connsiteY6" fmla="*/ 202018 h 499730"/>
              <a:gd name="connsiteX7" fmla="*/ 42530 w 755214"/>
              <a:gd name="connsiteY7" fmla="*/ 233916 h 499730"/>
              <a:gd name="connsiteX8" fmla="*/ 0 w 755214"/>
              <a:gd name="connsiteY8" fmla="*/ 297711 h 499730"/>
              <a:gd name="connsiteX9" fmla="*/ 21265 w 755214"/>
              <a:gd name="connsiteY9" fmla="*/ 382772 h 499730"/>
              <a:gd name="connsiteX10" fmla="*/ 53163 w 755214"/>
              <a:gd name="connsiteY10" fmla="*/ 414669 h 499730"/>
              <a:gd name="connsiteX11" fmla="*/ 74428 w 755214"/>
              <a:gd name="connsiteY11" fmla="*/ 446567 h 499730"/>
              <a:gd name="connsiteX12" fmla="*/ 138223 w 755214"/>
              <a:gd name="connsiteY12" fmla="*/ 467832 h 499730"/>
              <a:gd name="connsiteX13" fmla="*/ 170121 w 755214"/>
              <a:gd name="connsiteY13" fmla="*/ 478465 h 499730"/>
              <a:gd name="connsiteX14" fmla="*/ 202018 w 755214"/>
              <a:gd name="connsiteY14" fmla="*/ 489097 h 499730"/>
              <a:gd name="connsiteX15" fmla="*/ 233916 w 755214"/>
              <a:gd name="connsiteY15" fmla="*/ 499730 h 499730"/>
              <a:gd name="connsiteX16" fmla="*/ 318977 w 755214"/>
              <a:gd name="connsiteY16" fmla="*/ 489097 h 499730"/>
              <a:gd name="connsiteX17" fmla="*/ 404037 w 755214"/>
              <a:gd name="connsiteY17" fmla="*/ 467832 h 499730"/>
              <a:gd name="connsiteX18" fmla="*/ 595423 w 755214"/>
              <a:gd name="connsiteY18" fmla="*/ 457200 h 499730"/>
              <a:gd name="connsiteX19" fmla="*/ 648586 w 755214"/>
              <a:gd name="connsiteY19" fmla="*/ 414669 h 499730"/>
              <a:gd name="connsiteX20" fmla="*/ 680484 w 755214"/>
              <a:gd name="connsiteY20" fmla="*/ 382772 h 499730"/>
              <a:gd name="connsiteX21" fmla="*/ 733646 w 755214"/>
              <a:gd name="connsiteY21" fmla="*/ 340241 h 499730"/>
              <a:gd name="connsiteX22" fmla="*/ 733646 w 755214"/>
              <a:gd name="connsiteY22" fmla="*/ 244548 h 499730"/>
              <a:gd name="connsiteX23" fmla="*/ 701749 w 755214"/>
              <a:gd name="connsiteY23" fmla="*/ 223283 h 499730"/>
              <a:gd name="connsiteX24" fmla="*/ 669851 w 755214"/>
              <a:gd name="connsiteY24" fmla="*/ 212651 h 499730"/>
              <a:gd name="connsiteX25" fmla="*/ 584791 w 755214"/>
              <a:gd name="connsiteY25" fmla="*/ 138223 h 499730"/>
              <a:gd name="connsiteX26" fmla="*/ 499730 w 755214"/>
              <a:gd name="connsiteY26" fmla="*/ 74427 h 499730"/>
              <a:gd name="connsiteX27" fmla="*/ 467832 w 755214"/>
              <a:gd name="connsiteY27" fmla="*/ 63795 h 499730"/>
              <a:gd name="connsiteX28" fmla="*/ 435935 w 755214"/>
              <a:gd name="connsiteY28" fmla="*/ 42530 h 499730"/>
              <a:gd name="connsiteX29" fmla="*/ 329609 w 755214"/>
              <a:gd name="connsiteY29" fmla="*/ 0 h 4997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755214" h="499730">
                <a:moveTo>
                  <a:pt x="329609" y="0"/>
                </a:moveTo>
                <a:cubicBezTo>
                  <a:pt x="303028" y="0"/>
                  <a:pt x="292493" y="26483"/>
                  <a:pt x="276446" y="42530"/>
                </a:cubicBezTo>
                <a:cubicBezTo>
                  <a:pt x="228352" y="90623"/>
                  <a:pt x="285382" y="64359"/>
                  <a:pt x="223284" y="85060"/>
                </a:cubicBezTo>
                <a:cubicBezTo>
                  <a:pt x="216195" y="92148"/>
                  <a:pt x="210984" y="101842"/>
                  <a:pt x="202018" y="106325"/>
                </a:cubicBezTo>
                <a:cubicBezTo>
                  <a:pt x="181969" y="116349"/>
                  <a:pt x="138223" y="127590"/>
                  <a:pt x="138223" y="127590"/>
                </a:cubicBezTo>
                <a:cubicBezTo>
                  <a:pt x="127590" y="134678"/>
                  <a:pt x="115361" y="139819"/>
                  <a:pt x="106325" y="148855"/>
                </a:cubicBezTo>
                <a:cubicBezTo>
                  <a:pt x="35439" y="219741"/>
                  <a:pt x="138225" y="145309"/>
                  <a:pt x="53163" y="202018"/>
                </a:cubicBezTo>
                <a:cubicBezTo>
                  <a:pt x="49619" y="212651"/>
                  <a:pt x="48747" y="224591"/>
                  <a:pt x="42530" y="233916"/>
                </a:cubicBezTo>
                <a:cubicBezTo>
                  <a:pt x="-10566" y="313559"/>
                  <a:pt x="25280" y="221869"/>
                  <a:pt x="0" y="297711"/>
                </a:cubicBezTo>
                <a:cubicBezTo>
                  <a:pt x="1534" y="305383"/>
                  <a:pt x="11922" y="368758"/>
                  <a:pt x="21265" y="382772"/>
                </a:cubicBezTo>
                <a:cubicBezTo>
                  <a:pt x="29606" y="395283"/>
                  <a:pt x="43537" y="403118"/>
                  <a:pt x="53163" y="414669"/>
                </a:cubicBezTo>
                <a:cubicBezTo>
                  <a:pt x="61344" y="424486"/>
                  <a:pt x="63592" y="439794"/>
                  <a:pt x="74428" y="446567"/>
                </a:cubicBezTo>
                <a:cubicBezTo>
                  <a:pt x="93436" y="458447"/>
                  <a:pt x="116958" y="460744"/>
                  <a:pt x="138223" y="467832"/>
                </a:cubicBezTo>
                <a:lnTo>
                  <a:pt x="170121" y="478465"/>
                </a:lnTo>
                <a:lnTo>
                  <a:pt x="202018" y="489097"/>
                </a:lnTo>
                <a:lnTo>
                  <a:pt x="233916" y="499730"/>
                </a:lnTo>
                <a:cubicBezTo>
                  <a:pt x="262270" y="496186"/>
                  <a:pt x="290864" y="494209"/>
                  <a:pt x="318977" y="489097"/>
                </a:cubicBezTo>
                <a:cubicBezTo>
                  <a:pt x="398931" y="474560"/>
                  <a:pt x="290039" y="477745"/>
                  <a:pt x="404037" y="467832"/>
                </a:cubicBezTo>
                <a:cubicBezTo>
                  <a:pt x="467690" y="462297"/>
                  <a:pt x="531628" y="460744"/>
                  <a:pt x="595423" y="457200"/>
                </a:cubicBezTo>
                <a:cubicBezTo>
                  <a:pt x="657275" y="395345"/>
                  <a:pt x="568127" y="481717"/>
                  <a:pt x="648586" y="414669"/>
                </a:cubicBezTo>
                <a:cubicBezTo>
                  <a:pt x="660138" y="405043"/>
                  <a:pt x="668932" y="392398"/>
                  <a:pt x="680484" y="382772"/>
                </a:cubicBezTo>
                <a:cubicBezTo>
                  <a:pt x="760942" y="315724"/>
                  <a:pt x="671793" y="402097"/>
                  <a:pt x="733646" y="340241"/>
                </a:cubicBezTo>
                <a:cubicBezTo>
                  <a:pt x="751563" y="286490"/>
                  <a:pt x="771557" y="282460"/>
                  <a:pt x="733646" y="244548"/>
                </a:cubicBezTo>
                <a:cubicBezTo>
                  <a:pt x="724610" y="235512"/>
                  <a:pt x="713179" y="228998"/>
                  <a:pt x="701749" y="223283"/>
                </a:cubicBezTo>
                <a:cubicBezTo>
                  <a:pt x="691724" y="218271"/>
                  <a:pt x="680484" y="216195"/>
                  <a:pt x="669851" y="212651"/>
                </a:cubicBezTo>
                <a:cubicBezTo>
                  <a:pt x="609607" y="122284"/>
                  <a:pt x="708823" y="262249"/>
                  <a:pt x="584791" y="138223"/>
                </a:cubicBezTo>
                <a:cubicBezTo>
                  <a:pt x="559602" y="113035"/>
                  <a:pt x="535793" y="86447"/>
                  <a:pt x="499730" y="74427"/>
                </a:cubicBezTo>
                <a:lnTo>
                  <a:pt x="467832" y="63795"/>
                </a:lnTo>
                <a:cubicBezTo>
                  <a:pt x="457200" y="56707"/>
                  <a:pt x="447612" y="47720"/>
                  <a:pt x="435935" y="42530"/>
                </a:cubicBezTo>
                <a:cubicBezTo>
                  <a:pt x="367915" y="12299"/>
                  <a:pt x="356190" y="0"/>
                  <a:pt x="329609" y="0"/>
                </a:cubicBezTo>
                <a:close/>
              </a:path>
            </a:pathLst>
          </a:custGeom>
          <a:solidFill>
            <a:schemeClr val="tx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342900" marR="0" lvl="0" indent="-342900" algn="l" defTabSz="914400" rtl="0" eaLnBrk="1" fontAlgn="base" latinLnBrk="0" hangingPunct="1">
              <a:lnSpc>
                <a:spcPct val="100000"/>
              </a:lnSpc>
              <a:spcBef>
                <a:spcPct val="20000"/>
              </a:spcBef>
              <a:spcAft>
                <a:spcPct val="0"/>
              </a:spcAft>
              <a:buClr>
                <a:srgbClr val="66CCFF"/>
              </a:buClr>
              <a:buSzPct val="65000"/>
              <a:buFont typeface="Wingdings" pitchFamily="2" charset="2"/>
              <a:buChar char="n"/>
              <a:tabLst/>
              <a:defRPr/>
            </a:pPr>
            <a:endParaRPr kumimoji="0" lang="en-US" sz="9600" b="0" i="0" u="none" strike="noStrike" kern="1200" cap="none" spc="0" normalizeH="0" baseline="0" noProof="0">
              <a:ln>
                <a:noFill/>
              </a:ln>
              <a:solidFill>
                <a:srgbClr val="FFFFFF"/>
              </a:solidFill>
              <a:effectLst>
                <a:outerShdw blurRad="38100" dist="38100" dir="2700000" algn="tl">
                  <a:srgbClr val="000000">
                    <a:alpha val="43137"/>
                  </a:srgbClr>
                </a:outerShdw>
              </a:effectLst>
              <a:uLnTx/>
              <a:uFillTx/>
              <a:latin typeface="Tahoma" pitchFamily="34" charset="0"/>
              <a:ea typeface="+mn-ea"/>
              <a:cs typeface="+mn-cs"/>
            </a:endParaRPr>
          </a:p>
        </p:txBody>
      </p:sp>
      <p:sp>
        <p:nvSpPr>
          <p:cNvPr id="12" name="Freeform 11"/>
          <p:cNvSpPr/>
          <p:nvPr/>
        </p:nvSpPr>
        <p:spPr bwMode="auto">
          <a:xfrm>
            <a:off x="2355414" y="3505200"/>
            <a:ext cx="838200" cy="457200"/>
          </a:xfrm>
          <a:custGeom>
            <a:avLst/>
            <a:gdLst>
              <a:gd name="connsiteX0" fmla="*/ 329609 w 755214"/>
              <a:gd name="connsiteY0" fmla="*/ 0 h 499730"/>
              <a:gd name="connsiteX1" fmla="*/ 276446 w 755214"/>
              <a:gd name="connsiteY1" fmla="*/ 42530 h 499730"/>
              <a:gd name="connsiteX2" fmla="*/ 223284 w 755214"/>
              <a:gd name="connsiteY2" fmla="*/ 85060 h 499730"/>
              <a:gd name="connsiteX3" fmla="*/ 202018 w 755214"/>
              <a:gd name="connsiteY3" fmla="*/ 106325 h 499730"/>
              <a:gd name="connsiteX4" fmla="*/ 138223 w 755214"/>
              <a:gd name="connsiteY4" fmla="*/ 127590 h 499730"/>
              <a:gd name="connsiteX5" fmla="*/ 106325 w 755214"/>
              <a:gd name="connsiteY5" fmla="*/ 148855 h 499730"/>
              <a:gd name="connsiteX6" fmla="*/ 53163 w 755214"/>
              <a:gd name="connsiteY6" fmla="*/ 202018 h 499730"/>
              <a:gd name="connsiteX7" fmla="*/ 42530 w 755214"/>
              <a:gd name="connsiteY7" fmla="*/ 233916 h 499730"/>
              <a:gd name="connsiteX8" fmla="*/ 0 w 755214"/>
              <a:gd name="connsiteY8" fmla="*/ 297711 h 499730"/>
              <a:gd name="connsiteX9" fmla="*/ 21265 w 755214"/>
              <a:gd name="connsiteY9" fmla="*/ 382772 h 499730"/>
              <a:gd name="connsiteX10" fmla="*/ 53163 w 755214"/>
              <a:gd name="connsiteY10" fmla="*/ 414669 h 499730"/>
              <a:gd name="connsiteX11" fmla="*/ 74428 w 755214"/>
              <a:gd name="connsiteY11" fmla="*/ 446567 h 499730"/>
              <a:gd name="connsiteX12" fmla="*/ 138223 w 755214"/>
              <a:gd name="connsiteY12" fmla="*/ 467832 h 499730"/>
              <a:gd name="connsiteX13" fmla="*/ 170121 w 755214"/>
              <a:gd name="connsiteY13" fmla="*/ 478465 h 499730"/>
              <a:gd name="connsiteX14" fmla="*/ 202018 w 755214"/>
              <a:gd name="connsiteY14" fmla="*/ 489097 h 499730"/>
              <a:gd name="connsiteX15" fmla="*/ 233916 w 755214"/>
              <a:gd name="connsiteY15" fmla="*/ 499730 h 499730"/>
              <a:gd name="connsiteX16" fmla="*/ 318977 w 755214"/>
              <a:gd name="connsiteY16" fmla="*/ 489097 h 499730"/>
              <a:gd name="connsiteX17" fmla="*/ 404037 w 755214"/>
              <a:gd name="connsiteY17" fmla="*/ 467832 h 499730"/>
              <a:gd name="connsiteX18" fmla="*/ 595423 w 755214"/>
              <a:gd name="connsiteY18" fmla="*/ 457200 h 499730"/>
              <a:gd name="connsiteX19" fmla="*/ 648586 w 755214"/>
              <a:gd name="connsiteY19" fmla="*/ 414669 h 499730"/>
              <a:gd name="connsiteX20" fmla="*/ 680484 w 755214"/>
              <a:gd name="connsiteY20" fmla="*/ 382772 h 499730"/>
              <a:gd name="connsiteX21" fmla="*/ 733646 w 755214"/>
              <a:gd name="connsiteY21" fmla="*/ 340241 h 499730"/>
              <a:gd name="connsiteX22" fmla="*/ 733646 w 755214"/>
              <a:gd name="connsiteY22" fmla="*/ 244548 h 499730"/>
              <a:gd name="connsiteX23" fmla="*/ 701749 w 755214"/>
              <a:gd name="connsiteY23" fmla="*/ 223283 h 499730"/>
              <a:gd name="connsiteX24" fmla="*/ 669851 w 755214"/>
              <a:gd name="connsiteY24" fmla="*/ 212651 h 499730"/>
              <a:gd name="connsiteX25" fmla="*/ 584791 w 755214"/>
              <a:gd name="connsiteY25" fmla="*/ 138223 h 499730"/>
              <a:gd name="connsiteX26" fmla="*/ 499730 w 755214"/>
              <a:gd name="connsiteY26" fmla="*/ 74427 h 499730"/>
              <a:gd name="connsiteX27" fmla="*/ 467832 w 755214"/>
              <a:gd name="connsiteY27" fmla="*/ 63795 h 499730"/>
              <a:gd name="connsiteX28" fmla="*/ 435935 w 755214"/>
              <a:gd name="connsiteY28" fmla="*/ 42530 h 499730"/>
              <a:gd name="connsiteX29" fmla="*/ 329609 w 755214"/>
              <a:gd name="connsiteY29" fmla="*/ 0 h 4997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755214" h="499730">
                <a:moveTo>
                  <a:pt x="329609" y="0"/>
                </a:moveTo>
                <a:cubicBezTo>
                  <a:pt x="303028" y="0"/>
                  <a:pt x="292493" y="26483"/>
                  <a:pt x="276446" y="42530"/>
                </a:cubicBezTo>
                <a:cubicBezTo>
                  <a:pt x="228352" y="90623"/>
                  <a:pt x="285382" y="64359"/>
                  <a:pt x="223284" y="85060"/>
                </a:cubicBezTo>
                <a:cubicBezTo>
                  <a:pt x="216195" y="92148"/>
                  <a:pt x="210984" y="101842"/>
                  <a:pt x="202018" y="106325"/>
                </a:cubicBezTo>
                <a:cubicBezTo>
                  <a:pt x="181969" y="116349"/>
                  <a:pt x="138223" y="127590"/>
                  <a:pt x="138223" y="127590"/>
                </a:cubicBezTo>
                <a:cubicBezTo>
                  <a:pt x="127590" y="134678"/>
                  <a:pt x="115361" y="139819"/>
                  <a:pt x="106325" y="148855"/>
                </a:cubicBezTo>
                <a:cubicBezTo>
                  <a:pt x="35439" y="219741"/>
                  <a:pt x="138225" y="145309"/>
                  <a:pt x="53163" y="202018"/>
                </a:cubicBezTo>
                <a:cubicBezTo>
                  <a:pt x="49619" y="212651"/>
                  <a:pt x="48747" y="224591"/>
                  <a:pt x="42530" y="233916"/>
                </a:cubicBezTo>
                <a:cubicBezTo>
                  <a:pt x="-10566" y="313559"/>
                  <a:pt x="25280" y="221869"/>
                  <a:pt x="0" y="297711"/>
                </a:cubicBezTo>
                <a:cubicBezTo>
                  <a:pt x="1534" y="305383"/>
                  <a:pt x="11922" y="368758"/>
                  <a:pt x="21265" y="382772"/>
                </a:cubicBezTo>
                <a:cubicBezTo>
                  <a:pt x="29606" y="395283"/>
                  <a:pt x="43537" y="403118"/>
                  <a:pt x="53163" y="414669"/>
                </a:cubicBezTo>
                <a:cubicBezTo>
                  <a:pt x="61344" y="424486"/>
                  <a:pt x="63592" y="439794"/>
                  <a:pt x="74428" y="446567"/>
                </a:cubicBezTo>
                <a:cubicBezTo>
                  <a:pt x="93436" y="458447"/>
                  <a:pt x="116958" y="460744"/>
                  <a:pt x="138223" y="467832"/>
                </a:cubicBezTo>
                <a:lnTo>
                  <a:pt x="170121" y="478465"/>
                </a:lnTo>
                <a:lnTo>
                  <a:pt x="202018" y="489097"/>
                </a:lnTo>
                <a:lnTo>
                  <a:pt x="233916" y="499730"/>
                </a:lnTo>
                <a:cubicBezTo>
                  <a:pt x="262270" y="496186"/>
                  <a:pt x="290864" y="494209"/>
                  <a:pt x="318977" y="489097"/>
                </a:cubicBezTo>
                <a:cubicBezTo>
                  <a:pt x="398931" y="474560"/>
                  <a:pt x="290039" y="477745"/>
                  <a:pt x="404037" y="467832"/>
                </a:cubicBezTo>
                <a:cubicBezTo>
                  <a:pt x="467690" y="462297"/>
                  <a:pt x="531628" y="460744"/>
                  <a:pt x="595423" y="457200"/>
                </a:cubicBezTo>
                <a:cubicBezTo>
                  <a:pt x="657275" y="395345"/>
                  <a:pt x="568127" y="481717"/>
                  <a:pt x="648586" y="414669"/>
                </a:cubicBezTo>
                <a:cubicBezTo>
                  <a:pt x="660138" y="405043"/>
                  <a:pt x="668932" y="392398"/>
                  <a:pt x="680484" y="382772"/>
                </a:cubicBezTo>
                <a:cubicBezTo>
                  <a:pt x="760942" y="315724"/>
                  <a:pt x="671793" y="402097"/>
                  <a:pt x="733646" y="340241"/>
                </a:cubicBezTo>
                <a:cubicBezTo>
                  <a:pt x="751563" y="286490"/>
                  <a:pt x="771557" y="282460"/>
                  <a:pt x="733646" y="244548"/>
                </a:cubicBezTo>
                <a:cubicBezTo>
                  <a:pt x="724610" y="235512"/>
                  <a:pt x="713179" y="228998"/>
                  <a:pt x="701749" y="223283"/>
                </a:cubicBezTo>
                <a:cubicBezTo>
                  <a:pt x="691724" y="218271"/>
                  <a:pt x="680484" y="216195"/>
                  <a:pt x="669851" y="212651"/>
                </a:cubicBezTo>
                <a:cubicBezTo>
                  <a:pt x="609607" y="122284"/>
                  <a:pt x="708823" y="262249"/>
                  <a:pt x="584791" y="138223"/>
                </a:cubicBezTo>
                <a:cubicBezTo>
                  <a:pt x="559602" y="113035"/>
                  <a:pt x="535793" y="86447"/>
                  <a:pt x="499730" y="74427"/>
                </a:cubicBezTo>
                <a:lnTo>
                  <a:pt x="467832" y="63795"/>
                </a:lnTo>
                <a:cubicBezTo>
                  <a:pt x="457200" y="56707"/>
                  <a:pt x="447612" y="47720"/>
                  <a:pt x="435935" y="42530"/>
                </a:cubicBezTo>
                <a:cubicBezTo>
                  <a:pt x="367915" y="12299"/>
                  <a:pt x="356190" y="0"/>
                  <a:pt x="329609" y="0"/>
                </a:cubicBezTo>
                <a:close/>
              </a:path>
            </a:pathLst>
          </a:custGeom>
          <a:solidFill>
            <a:schemeClr val="tx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342900" marR="0" lvl="0" indent="-342900" algn="l" defTabSz="914400" rtl="0" eaLnBrk="1" fontAlgn="base" latinLnBrk="0" hangingPunct="1">
              <a:lnSpc>
                <a:spcPct val="100000"/>
              </a:lnSpc>
              <a:spcBef>
                <a:spcPct val="20000"/>
              </a:spcBef>
              <a:spcAft>
                <a:spcPct val="0"/>
              </a:spcAft>
              <a:buClr>
                <a:srgbClr val="66CCFF"/>
              </a:buClr>
              <a:buSzPct val="65000"/>
              <a:buFont typeface="Wingdings" pitchFamily="2" charset="2"/>
              <a:buChar char="n"/>
              <a:tabLst/>
              <a:defRPr/>
            </a:pPr>
            <a:endParaRPr kumimoji="0" lang="en-US" sz="9600" b="0" i="0" u="none" strike="noStrike" kern="1200" cap="none" spc="0" normalizeH="0" baseline="0" noProof="0">
              <a:ln>
                <a:noFill/>
              </a:ln>
              <a:solidFill>
                <a:srgbClr val="FFFFFF"/>
              </a:solidFill>
              <a:effectLst>
                <a:outerShdw blurRad="38100" dist="38100" dir="2700000" algn="tl">
                  <a:srgbClr val="000000">
                    <a:alpha val="43137"/>
                  </a:srgbClr>
                </a:outerShdw>
              </a:effectLst>
              <a:uLnTx/>
              <a:uFillTx/>
              <a:latin typeface="Tahoma" pitchFamily="34" charset="0"/>
              <a:ea typeface="+mn-ea"/>
              <a:cs typeface="+mn-cs"/>
            </a:endParaRPr>
          </a:p>
        </p:txBody>
      </p:sp>
      <p:sp>
        <p:nvSpPr>
          <p:cNvPr id="6" name="Rectangle 5"/>
          <p:cNvSpPr/>
          <p:nvPr/>
        </p:nvSpPr>
        <p:spPr bwMode="auto">
          <a:xfrm>
            <a:off x="6858000" y="2209800"/>
            <a:ext cx="2057400" cy="4191000"/>
          </a:xfrm>
          <a:prstGeom prst="rect">
            <a:avLst/>
          </a:prstGeom>
          <a:solidFill>
            <a:schemeClr val="tx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342900" marR="0" lvl="0" indent="-342900" algn="l" defTabSz="914400" rtl="0" eaLnBrk="1" fontAlgn="base" latinLnBrk="0" hangingPunct="1">
              <a:lnSpc>
                <a:spcPct val="100000"/>
              </a:lnSpc>
              <a:spcBef>
                <a:spcPct val="20000"/>
              </a:spcBef>
              <a:spcAft>
                <a:spcPct val="0"/>
              </a:spcAft>
              <a:buClr>
                <a:srgbClr val="66CCFF"/>
              </a:buClr>
              <a:buSzPct val="65000"/>
              <a:buFont typeface="Wingdings" pitchFamily="2" charset="2"/>
              <a:buChar char="n"/>
              <a:tabLst/>
              <a:defRPr/>
            </a:pPr>
            <a:endParaRPr kumimoji="0" lang="en-US" sz="9600" b="0" i="0" u="none" strike="noStrike" kern="1200" cap="none" spc="0" normalizeH="0" baseline="0" noProof="0">
              <a:ln>
                <a:noFill/>
              </a:ln>
              <a:solidFill>
                <a:srgbClr val="FFFFFF"/>
              </a:solidFill>
              <a:effectLst>
                <a:outerShdw blurRad="38100" dist="38100" dir="2700000" algn="tl">
                  <a:srgbClr val="000000">
                    <a:alpha val="43137"/>
                  </a:srgbClr>
                </a:outerShdw>
              </a:effectLst>
              <a:uLnTx/>
              <a:uFillTx/>
              <a:latin typeface="Tahoma" pitchFamily="34" charset="0"/>
              <a:ea typeface="+mn-ea"/>
              <a:cs typeface="+mn-cs"/>
            </a:endParaRPr>
          </a:p>
        </p:txBody>
      </p:sp>
      <p:sp>
        <p:nvSpPr>
          <p:cNvPr id="7" name="Rectangle 6"/>
          <p:cNvSpPr/>
          <p:nvPr/>
        </p:nvSpPr>
        <p:spPr>
          <a:xfrm>
            <a:off x="2562233" y="3315378"/>
            <a:ext cx="500458" cy="646331"/>
          </a:xfrm>
          <a:prstGeom prst="rect">
            <a:avLst/>
          </a:prstGeom>
          <a:noFill/>
        </p:spPr>
        <p:txBody>
          <a:bodyPr wrap="none" lIns="91440" tIns="45720" rIns="91440" bIns="45720">
            <a:spAutoFit/>
          </a:bodyPr>
          <a:lstStyle/>
          <a:p>
            <a:pPr marL="0" marR="0" lvl="0" indent="0" algn="ctr" defTabSz="914400" rtl="0" eaLnBrk="1" fontAlgn="base" latinLnBrk="0" hangingPunct="1">
              <a:lnSpc>
                <a:spcPct val="100000"/>
              </a:lnSpc>
              <a:spcBef>
                <a:spcPct val="20000"/>
              </a:spcBef>
              <a:spcAft>
                <a:spcPct val="0"/>
              </a:spcAft>
              <a:buClr>
                <a:srgbClr val="66CCFF"/>
              </a:buClr>
              <a:buSzPct val="65000"/>
              <a:buFont typeface="Wingdings" pitchFamily="2" charset="2"/>
              <a:buNone/>
              <a:tabLst/>
              <a:defRPr/>
            </a:pPr>
            <a:r>
              <a:rPr kumimoji="0" lang="en-US" sz="3600" b="1" i="0" u="none" strike="noStrike" kern="1200" cap="none" spc="0" normalizeH="0" baseline="0" noProof="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uLnTx/>
                <a:uFillTx/>
                <a:latin typeface="Tahoma" pitchFamily="34" charset="0"/>
                <a:ea typeface="+mn-ea"/>
                <a:cs typeface="+mn-cs"/>
              </a:rPr>
              <a:t>A</a:t>
            </a:r>
          </a:p>
        </p:txBody>
      </p:sp>
      <p:sp>
        <p:nvSpPr>
          <p:cNvPr id="9" name="Rectangle 8"/>
          <p:cNvSpPr/>
          <p:nvPr/>
        </p:nvSpPr>
        <p:spPr>
          <a:xfrm>
            <a:off x="4130469" y="3827544"/>
            <a:ext cx="502061" cy="646331"/>
          </a:xfrm>
          <a:prstGeom prst="rect">
            <a:avLst/>
          </a:prstGeom>
          <a:noFill/>
        </p:spPr>
        <p:txBody>
          <a:bodyPr wrap="none" lIns="91440" tIns="45720" rIns="91440" bIns="45720">
            <a:spAutoFit/>
          </a:bodyPr>
          <a:lstStyle/>
          <a:p>
            <a:pPr marL="0" marR="0" lvl="0" indent="0" algn="ctr" defTabSz="914400" rtl="0" eaLnBrk="1" fontAlgn="base" latinLnBrk="0" hangingPunct="1">
              <a:lnSpc>
                <a:spcPct val="100000"/>
              </a:lnSpc>
              <a:spcBef>
                <a:spcPct val="20000"/>
              </a:spcBef>
              <a:spcAft>
                <a:spcPct val="0"/>
              </a:spcAft>
              <a:buClr>
                <a:srgbClr val="66CCFF"/>
              </a:buClr>
              <a:buSzPct val="65000"/>
              <a:buFont typeface="Wingdings" pitchFamily="2" charset="2"/>
              <a:buNone/>
              <a:tabLst/>
              <a:defRPr/>
            </a:pPr>
            <a:r>
              <a:rPr kumimoji="0" lang="en-US" sz="3600" b="1" i="0" u="none" strike="noStrike" kern="1200" cap="none" spc="0" normalizeH="0" baseline="0" noProof="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uLnTx/>
                <a:uFillTx/>
                <a:latin typeface="Tahoma" pitchFamily="34" charset="0"/>
                <a:ea typeface="+mn-ea"/>
                <a:cs typeface="+mn-cs"/>
              </a:rPr>
              <a:t>B</a:t>
            </a:r>
          </a:p>
        </p:txBody>
      </p:sp>
      <p:sp>
        <p:nvSpPr>
          <p:cNvPr id="10" name="Rectangle 9"/>
          <p:cNvSpPr/>
          <p:nvPr/>
        </p:nvSpPr>
        <p:spPr>
          <a:xfrm>
            <a:off x="2540611" y="5423732"/>
            <a:ext cx="534121" cy="646331"/>
          </a:xfrm>
          <a:prstGeom prst="rect">
            <a:avLst/>
          </a:prstGeom>
          <a:noFill/>
        </p:spPr>
        <p:txBody>
          <a:bodyPr wrap="none" lIns="91440" tIns="45720" rIns="91440" bIns="45720">
            <a:spAutoFit/>
          </a:bodyPr>
          <a:lstStyle/>
          <a:p>
            <a:pPr marL="0" marR="0" lvl="0" indent="0" algn="ctr" defTabSz="914400" rtl="0" eaLnBrk="1" fontAlgn="base" latinLnBrk="0" hangingPunct="1">
              <a:lnSpc>
                <a:spcPct val="100000"/>
              </a:lnSpc>
              <a:spcBef>
                <a:spcPct val="20000"/>
              </a:spcBef>
              <a:spcAft>
                <a:spcPct val="0"/>
              </a:spcAft>
              <a:buClr>
                <a:srgbClr val="66CCFF"/>
              </a:buClr>
              <a:buSzPct val="65000"/>
              <a:buFont typeface="Wingdings" pitchFamily="2" charset="2"/>
              <a:buNone/>
              <a:tabLst/>
              <a:defRPr/>
            </a:pPr>
            <a:r>
              <a:rPr kumimoji="0" lang="en-US" sz="3600" b="1" i="0" u="none" strike="noStrike" kern="1200" cap="none" spc="0" normalizeH="0" baseline="0" noProof="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uLnTx/>
                <a:uFillTx/>
                <a:latin typeface="Tahoma" pitchFamily="34" charset="0"/>
                <a:ea typeface="+mn-ea"/>
                <a:cs typeface="+mn-cs"/>
              </a:rPr>
              <a:t>D</a:t>
            </a:r>
          </a:p>
        </p:txBody>
      </p:sp>
      <p:sp>
        <p:nvSpPr>
          <p:cNvPr id="17" name="Freeform 16"/>
          <p:cNvSpPr/>
          <p:nvPr/>
        </p:nvSpPr>
        <p:spPr bwMode="auto">
          <a:xfrm>
            <a:off x="1896744" y="5039833"/>
            <a:ext cx="838200" cy="457200"/>
          </a:xfrm>
          <a:custGeom>
            <a:avLst/>
            <a:gdLst>
              <a:gd name="connsiteX0" fmla="*/ 329609 w 755214"/>
              <a:gd name="connsiteY0" fmla="*/ 0 h 499730"/>
              <a:gd name="connsiteX1" fmla="*/ 276446 w 755214"/>
              <a:gd name="connsiteY1" fmla="*/ 42530 h 499730"/>
              <a:gd name="connsiteX2" fmla="*/ 223284 w 755214"/>
              <a:gd name="connsiteY2" fmla="*/ 85060 h 499730"/>
              <a:gd name="connsiteX3" fmla="*/ 202018 w 755214"/>
              <a:gd name="connsiteY3" fmla="*/ 106325 h 499730"/>
              <a:gd name="connsiteX4" fmla="*/ 138223 w 755214"/>
              <a:gd name="connsiteY4" fmla="*/ 127590 h 499730"/>
              <a:gd name="connsiteX5" fmla="*/ 106325 w 755214"/>
              <a:gd name="connsiteY5" fmla="*/ 148855 h 499730"/>
              <a:gd name="connsiteX6" fmla="*/ 53163 w 755214"/>
              <a:gd name="connsiteY6" fmla="*/ 202018 h 499730"/>
              <a:gd name="connsiteX7" fmla="*/ 42530 w 755214"/>
              <a:gd name="connsiteY7" fmla="*/ 233916 h 499730"/>
              <a:gd name="connsiteX8" fmla="*/ 0 w 755214"/>
              <a:gd name="connsiteY8" fmla="*/ 297711 h 499730"/>
              <a:gd name="connsiteX9" fmla="*/ 21265 w 755214"/>
              <a:gd name="connsiteY9" fmla="*/ 382772 h 499730"/>
              <a:gd name="connsiteX10" fmla="*/ 53163 w 755214"/>
              <a:gd name="connsiteY10" fmla="*/ 414669 h 499730"/>
              <a:gd name="connsiteX11" fmla="*/ 74428 w 755214"/>
              <a:gd name="connsiteY11" fmla="*/ 446567 h 499730"/>
              <a:gd name="connsiteX12" fmla="*/ 138223 w 755214"/>
              <a:gd name="connsiteY12" fmla="*/ 467832 h 499730"/>
              <a:gd name="connsiteX13" fmla="*/ 170121 w 755214"/>
              <a:gd name="connsiteY13" fmla="*/ 478465 h 499730"/>
              <a:gd name="connsiteX14" fmla="*/ 202018 w 755214"/>
              <a:gd name="connsiteY14" fmla="*/ 489097 h 499730"/>
              <a:gd name="connsiteX15" fmla="*/ 233916 w 755214"/>
              <a:gd name="connsiteY15" fmla="*/ 499730 h 499730"/>
              <a:gd name="connsiteX16" fmla="*/ 318977 w 755214"/>
              <a:gd name="connsiteY16" fmla="*/ 489097 h 499730"/>
              <a:gd name="connsiteX17" fmla="*/ 404037 w 755214"/>
              <a:gd name="connsiteY17" fmla="*/ 467832 h 499730"/>
              <a:gd name="connsiteX18" fmla="*/ 595423 w 755214"/>
              <a:gd name="connsiteY18" fmla="*/ 457200 h 499730"/>
              <a:gd name="connsiteX19" fmla="*/ 648586 w 755214"/>
              <a:gd name="connsiteY19" fmla="*/ 414669 h 499730"/>
              <a:gd name="connsiteX20" fmla="*/ 680484 w 755214"/>
              <a:gd name="connsiteY20" fmla="*/ 382772 h 499730"/>
              <a:gd name="connsiteX21" fmla="*/ 733646 w 755214"/>
              <a:gd name="connsiteY21" fmla="*/ 340241 h 499730"/>
              <a:gd name="connsiteX22" fmla="*/ 733646 w 755214"/>
              <a:gd name="connsiteY22" fmla="*/ 244548 h 499730"/>
              <a:gd name="connsiteX23" fmla="*/ 701749 w 755214"/>
              <a:gd name="connsiteY23" fmla="*/ 223283 h 499730"/>
              <a:gd name="connsiteX24" fmla="*/ 669851 w 755214"/>
              <a:gd name="connsiteY24" fmla="*/ 212651 h 499730"/>
              <a:gd name="connsiteX25" fmla="*/ 584791 w 755214"/>
              <a:gd name="connsiteY25" fmla="*/ 138223 h 499730"/>
              <a:gd name="connsiteX26" fmla="*/ 499730 w 755214"/>
              <a:gd name="connsiteY26" fmla="*/ 74427 h 499730"/>
              <a:gd name="connsiteX27" fmla="*/ 467832 w 755214"/>
              <a:gd name="connsiteY27" fmla="*/ 63795 h 499730"/>
              <a:gd name="connsiteX28" fmla="*/ 435935 w 755214"/>
              <a:gd name="connsiteY28" fmla="*/ 42530 h 499730"/>
              <a:gd name="connsiteX29" fmla="*/ 329609 w 755214"/>
              <a:gd name="connsiteY29" fmla="*/ 0 h 4997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755214" h="499730">
                <a:moveTo>
                  <a:pt x="329609" y="0"/>
                </a:moveTo>
                <a:cubicBezTo>
                  <a:pt x="303028" y="0"/>
                  <a:pt x="292493" y="26483"/>
                  <a:pt x="276446" y="42530"/>
                </a:cubicBezTo>
                <a:cubicBezTo>
                  <a:pt x="228352" y="90623"/>
                  <a:pt x="285382" y="64359"/>
                  <a:pt x="223284" y="85060"/>
                </a:cubicBezTo>
                <a:cubicBezTo>
                  <a:pt x="216195" y="92148"/>
                  <a:pt x="210984" y="101842"/>
                  <a:pt x="202018" y="106325"/>
                </a:cubicBezTo>
                <a:cubicBezTo>
                  <a:pt x="181969" y="116349"/>
                  <a:pt x="138223" y="127590"/>
                  <a:pt x="138223" y="127590"/>
                </a:cubicBezTo>
                <a:cubicBezTo>
                  <a:pt x="127590" y="134678"/>
                  <a:pt x="115361" y="139819"/>
                  <a:pt x="106325" y="148855"/>
                </a:cubicBezTo>
                <a:cubicBezTo>
                  <a:pt x="35439" y="219741"/>
                  <a:pt x="138225" y="145309"/>
                  <a:pt x="53163" y="202018"/>
                </a:cubicBezTo>
                <a:cubicBezTo>
                  <a:pt x="49619" y="212651"/>
                  <a:pt x="48747" y="224591"/>
                  <a:pt x="42530" y="233916"/>
                </a:cubicBezTo>
                <a:cubicBezTo>
                  <a:pt x="-10566" y="313559"/>
                  <a:pt x="25280" y="221869"/>
                  <a:pt x="0" y="297711"/>
                </a:cubicBezTo>
                <a:cubicBezTo>
                  <a:pt x="1534" y="305383"/>
                  <a:pt x="11922" y="368758"/>
                  <a:pt x="21265" y="382772"/>
                </a:cubicBezTo>
                <a:cubicBezTo>
                  <a:pt x="29606" y="395283"/>
                  <a:pt x="43537" y="403118"/>
                  <a:pt x="53163" y="414669"/>
                </a:cubicBezTo>
                <a:cubicBezTo>
                  <a:pt x="61344" y="424486"/>
                  <a:pt x="63592" y="439794"/>
                  <a:pt x="74428" y="446567"/>
                </a:cubicBezTo>
                <a:cubicBezTo>
                  <a:pt x="93436" y="458447"/>
                  <a:pt x="116958" y="460744"/>
                  <a:pt x="138223" y="467832"/>
                </a:cubicBezTo>
                <a:lnTo>
                  <a:pt x="170121" y="478465"/>
                </a:lnTo>
                <a:lnTo>
                  <a:pt x="202018" y="489097"/>
                </a:lnTo>
                <a:lnTo>
                  <a:pt x="233916" y="499730"/>
                </a:lnTo>
                <a:cubicBezTo>
                  <a:pt x="262270" y="496186"/>
                  <a:pt x="290864" y="494209"/>
                  <a:pt x="318977" y="489097"/>
                </a:cubicBezTo>
                <a:cubicBezTo>
                  <a:pt x="398931" y="474560"/>
                  <a:pt x="290039" y="477745"/>
                  <a:pt x="404037" y="467832"/>
                </a:cubicBezTo>
                <a:cubicBezTo>
                  <a:pt x="467690" y="462297"/>
                  <a:pt x="531628" y="460744"/>
                  <a:pt x="595423" y="457200"/>
                </a:cubicBezTo>
                <a:cubicBezTo>
                  <a:pt x="657275" y="395345"/>
                  <a:pt x="568127" y="481717"/>
                  <a:pt x="648586" y="414669"/>
                </a:cubicBezTo>
                <a:cubicBezTo>
                  <a:pt x="660138" y="405043"/>
                  <a:pt x="668932" y="392398"/>
                  <a:pt x="680484" y="382772"/>
                </a:cubicBezTo>
                <a:cubicBezTo>
                  <a:pt x="760942" y="315724"/>
                  <a:pt x="671793" y="402097"/>
                  <a:pt x="733646" y="340241"/>
                </a:cubicBezTo>
                <a:cubicBezTo>
                  <a:pt x="751563" y="286490"/>
                  <a:pt x="771557" y="282460"/>
                  <a:pt x="733646" y="244548"/>
                </a:cubicBezTo>
                <a:cubicBezTo>
                  <a:pt x="724610" y="235512"/>
                  <a:pt x="713179" y="228998"/>
                  <a:pt x="701749" y="223283"/>
                </a:cubicBezTo>
                <a:cubicBezTo>
                  <a:pt x="691724" y="218271"/>
                  <a:pt x="680484" y="216195"/>
                  <a:pt x="669851" y="212651"/>
                </a:cubicBezTo>
                <a:cubicBezTo>
                  <a:pt x="609607" y="122284"/>
                  <a:pt x="708823" y="262249"/>
                  <a:pt x="584791" y="138223"/>
                </a:cubicBezTo>
                <a:cubicBezTo>
                  <a:pt x="559602" y="113035"/>
                  <a:pt x="535793" y="86447"/>
                  <a:pt x="499730" y="74427"/>
                </a:cubicBezTo>
                <a:lnTo>
                  <a:pt x="467832" y="63795"/>
                </a:lnTo>
                <a:cubicBezTo>
                  <a:pt x="457200" y="56707"/>
                  <a:pt x="447612" y="47720"/>
                  <a:pt x="435935" y="42530"/>
                </a:cubicBezTo>
                <a:cubicBezTo>
                  <a:pt x="367915" y="12299"/>
                  <a:pt x="356190" y="0"/>
                  <a:pt x="329609" y="0"/>
                </a:cubicBezTo>
                <a:close/>
              </a:path>
            </a:pathLst>
          </a:custGeom>
          <a:solidFill>
            <a:schemeClr val="tx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342900" marR="0" lvl="0" indent="-342900" algn="l" defTabSz="914400" rtl="0" eaLnBrk="1" fontAlgn="base" latinLnBrk="0" hangingPunct="1">
              <a:lnSpc>
                <a:spcPct val="100000"/>
              </a:lnSpc>
              <a:spcBef>
                <a:spcPct val="20000"/>
              </a:spcBef>
              <a:spcAft>
                <a:spcPct val="0"/>
              </a:spcAft>
              <a:buClr>
                <a:srgbClr val="66CCFF"/>
              </a:buClr>
              <a:buSzPct val="65000"/>
              <a:buFont typeface="Wingdings" pitchFamily="2" charset="2"/>
              <a:buChar char="n"/>
              <a:tabLst/>
              <a:defRPr/>
            </a:pPr>
            <a:endParaRPr kumimoji="0" lang="en-US" sz="9600" b="0" i="0" u="none" strike="noStrike" kern="1200" cap="none" spc="0" normalizeH="0" baseline="0" noProof="0">
              <a:ln>
                <a:noFill/>
              </a:ln>
              <a:solidFill>
                <a:srgbClr val="FFFFFF"/>
              </a:solidFill>
              <a:effectLst>
                <a:outerShdw blurRad="38100" dist="38100" dir="2700000" algn="tl">
                  <a:srgbClr val="000000">
                    <a:alpha val="43137"/>
                  </a:srgbClr>
                </a:outerShdw>
              </a:effectLst>
              <a:uLnTx/>
              <a:uFillTx/>
              <a:latin typeface="Tahoma" pitchFamily="34" charset="0"/>
              <a:ea typeface="+mn-ea"/>
              <a:cs typeface="+mn-cs"/>
            </a:endParaRPr>
          </a:p>
        </p:txBody>
      </p:sp>
      <p:sp>
        <p:nvSpPr>
          <p:cNvPr id="13" name="Rectangle 12"/>
          <p:cNvSpPr/>
          <p:nvPr/>
        </p:nvSpPr>
        <p:spPr>
          <a:xfrm>
            <a:off x="1961905" y="4851569"/>
            <a:ext cx="492444" cy="646331"/>
          </a:xfrm>
          <a:prstGeom prst="rect">
            <a:avLst/>
          </a:prstGeom>
          <a:noFill/>
        </p:spPr>
        <p:txBody>
          <a:bodyPr wrap="none" lIns="91440" tIns="45720" rIns="91440" bIns="45720">
            <a:spAutoFit/>
          </a:bodyPr>
          <a:lstStyle/>
          <a:p>
            <a:pPr marL="0" marR="0" lvl="0" indent="0" algn="ctr" defTabSz="914400" rtl="0" eaLnBrk="1" fontAlgn="base" latinLnBrk="0" hangingPunct="1">
              <a:lnSpc>
                <a:spcPct val="100000"/>
              </a:lnSpc>
              <a:spcBef>
                <a:spcPct val="20000"/>
              </a:spcBef>
              <a:spcAft>
                <a:spcPct val="0"/>
              </a:spcAft>
              <a:buClr>
                <a:srgbClr val="66CCFF"/>
              </a:buClr>
              <a:buSzPct val="65000"/>
              <a:buFont typeface="Wingdings" pitchFamily="2" charset="2"/>
              <a:buNone/>
              <a:tabLst/>
              <a:defRPr/>
            </a:pPr>
            <a:r>
              <a:rPr kumimoji="0" lang="en-US" sz="3600" b="1" i="0" u="none" strike="noStrike" kern="1200" cap="none" spc="0" normalizeH="0" baseline="0" noProof="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uLnTx/>
                <a:uFillTx/>
                <a:latin typeface="Tahoma" pitchFamily="34" charset="0"/>
                <a:ea typeface="+mn-ea"/>
                <a:cs typeface="+mn-cs"/>
              </a:rPr>
              <a:t>C</a:t>
            </a:r>
          </a:p>
        </p:txBody>
      </p:sp>
      <p:sp>
        <p:nvSpPr>
          <p:cNvPr id="14" name="Rectangle 13"/>
          <p:cNvSpPr/>
          <p:nvPr/>
        </p:nvSpPr>
        <p:spPr>
          <a:xfrm>
            <a:off x="7391596" y="762000"/>
            <a:ext cx="1752404" cy="1569660"/>
          </a:xfrm>
          <a:prstGeom prst="rect">
            <a:avLst/>
          </a:prstGeom>
          <a:noFill/>
        </p:spPr>
        <p:txBody>
          <a:bodyPr wrap="none" lIns="91440" tIns="45720" rIns="91440" bIns="45720">
            <a:spAutoFit/>
          </a:bodyPr>
          <a:lstStyle/>
          <a:p>
            <a:pPr marL="0" marR="0" lvl="0" indent="0" algn="ctr" defTabSz="914400" rtl="0" eaLnBrk="1" fontAlgn="base" latinLnBrk="0" hangingPunct="1">
              <a:lnSpc>
                <a:spcPct val="100000"/>
              </a:lnSpc>
              <a:spcBef>
                <a:spcPct val="20000"/>
              </a:spcBef>
              <a:spcAft>
                <a:spcPct val="0"/>
              </a:spcAft>
              <a:buClr>
                <a:srgbClr val="66CCFF"/>
              </a:buClr>
              <a:buSzPct val="65000"/>
              <a:buFont typeface="Wingdings" pitchFamily="2" charset="2"/>
              <a:buNone/>
              <a:tabLst/>
              <a:defRPr/>
            </a:pPr>
            <a:r>
              <a:rPr kumimoji="0" lang="en-US" sz="9600" b="1" i="0" u="none" strike="noStrike" kern="1200" cap="none" spc="0" normalizeH="0" baseline="0" noProof="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uLnTx/>
                <a:uFillTx/>
                <a:latin typeface="Tahoma" pitchFamily="34" charset="0"/>
                <a:ea typeface="+mn-ea"/>
                <a:cs typeface="+mn-cs"/>
              </a:rPr>
              <a:t>18</a:t>
            </a:r>
          </a:p>
        </p:txBody>
      </p:sp>
    </p:spTree>
    <p:extLst>
      <p:ext uri="{BB962C8B-B14F-4D97-AF65-F5344CB8AC3E}">
        <p14:creationId xmlns:p14="http://schemas.microsoft.com/office/powerpoint/2010/main" val="141316659"/>
      </p:ext>
    </p:extLst>
  </p:cSld>
  <p:clrMapOvr>
    <a:masterClrMapping/>
  </p:clrMapOvr>
</p:sld>
</file>

<file path=ppt/slides/slide1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5" name="Rectangle 3"/>
          <p:cNvSpPr>
            <a:spLocks noGrp="1" noChangeArrowheads="1"/>
          </p:cNvSpPr>
          <p:nvPr>
            <p:ph type="body" idx="1"/>
          </p:nvPr>
        </p:nvSpPr>
        <p:spPr>
          <a:xfrm>
            <a:off x="457200" y="304800"/>
            <a:ext cx="8229600" cy="5821363"/>
          </a:xfrm>
        </p:spPr>
        <p:txBody>
          <a:bodyPr/>
          <a:lstStyle/>
          <a:p>
            <a:r>
              <a:rPr lang="en-US" dirty="0"/>
              <a:t>What color body and eye type will the fly  be for A, B, C, and D?</a:t>
            </a:r>
          </a:p>
          <a:p>
            <a:r>
              <a:rPr lang="en-US" dirty="0">
                <a:solidFill>
                  <a:srgbClr val="996633"/>
                </a:solidFill>
              </a:rPr>
              <a:t>B=Brown</a:t>
            </a:r>
            <a:r>
              <a:rPr lang="en-US" dirty="0"/>
              <a:t>, </a:t>
            </a:r>
            <a:r>
              <a:rPr lang="en-US" dirty="0">
                <a:solidFill>
                  <a:schemeClr val="tx1">
                    <a:lumMod val="50000"/>
                  </a:schemeClr>
                </a:solidFill>
              </a:rPr>
              <a:t>b=black</a:t>
            </a:r>
            <a:r>
              <a:rPr lang="en-US" dirty="0"/>
              <a:t>,</a:t>
            </a:r>
            <a:r>
              <a:rPr lang="en-US" dirty="0">
                <a:solidFill>
                  <a:schemeClr val="tx1">
                    <a:lumMod val="50000"/>
                  </a:schemeClr>
                </a:solidFill>
              </a:rPr>
              <a:t> </a:t>
            </a:r>
            <a:r>
              <a:rPr lang="en-US" dirty="0">
                <a:solidFill>
                  <a:srgbClr val="FF5050"/>
                </a:solidFill>
              </a:rPr>
              <a:t>E=Red</a:t>
            </a:r>
            <a:r>
              <a:rPr lang="en-US" dirty="0"/>
              <a:t>, </a:t>
            </a:r>
            <a:r>
              <a:rPr lang="en-US" dirty="0">
                <a:solidFill>
                  <a:srgbClr val="996600"/>
                </a:solidFill>
              </a:rPr>
              <a:t>e=brown</a:t>
            </a:r>
          </a:p>
        </p:txBody>
      </p:sp>
      <p:pic>
        <p:nvPicPr>
          <p:cNvPr id="2050" name="Picture 2" descr="http://www.tokresource.org/tok_classes/biobiobio/biomenu/dihybrid_cross_linkage/EssGen3-3_Figure1_LARGE_0.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0" y="2057400"/>
            <a:ext cx="8610600" cy="4495800"/>
          </a:xfrm>
          <a:prstGeom prst="rect">
            <a:avLst/>
          </a:prstGeom>
          <a:noFill/>
          <a:ln w="38100">
            <a:solidFill>
              <a:schemeClr val="tx1">
                <a:lumMod val="50000"/>
              </a:schemeClr>
            </a:solidFill>
          </a:ln>
          <a:extLst>
            <a:ext uri="{909E8E84-426E-40DD-AFC4-6F175D3DCCD1}">
              <a14:hiddenFill xmlns:a14="http://schemas.microsoft.com/office/drawing/2010/main">
                <a:solidFill>
                  <a:srgbClr val="FFFFFF"/>
                </a:solidFill>
              </a14:hiddenFill>
            </a:ext>
          </a:extLst>
        </p:spPr>
      </p:pic>
      <p:sp>
        <p:nvSpPr>
          <p:cNvPr id="4" name="Freeform 3"/>
          <p:cNvSpPr/>
          <p:nvPr/>
        </p:nvSpPr>
        <p:spPr bwMode="auto">
          <a:xfrm>
            <a:off x="2434856" y="5497033"/>
            <a:ext cx="755214" cy="499730"/>
          </a:xfrm>
          <a:custGeom>
            <a:avLst/>
            <a:gdLst>
              <a:gd name="connsiteX0" fmla="*/ 329609 w 755214"/>
              <a:gd name="connsiteY0" fmla="*/ 0 h 499730"/>
              <a:gd name="connsiteX1" fmla="*/ 276446 w 755214"/>
              <a:gd name="connsiteY1" fmla="*/ 42530 h 499730"/>
              <a:gd name="connsiteX2" fmla="*/ 223284 w 755214"/>
              <a:gd name="connsiteY2" fmla="*/ 85060 h 499730"/>
              <a:gd name="connsiteX3" fmla="*/ 202018 w 755214"/>
              <a:gd name="connsiteY3" fmla="*/ 106325 h 499730"/>
              <a:gd name="connsiteX4" fmla="*/ 138223 w 755214"/>
              <a:gd name="connsiteY4" fmla="*/ 127590 h 499730"/>
              <a:gd name="connsiteX5" fmla="*/ 106325 w 755214"/>
              <a:gd name="connsiteY5" fmla="*/ 148855 h 499730"/>
              <a:gd name="connsiteX6" fmla="*/ 53163 w 755214"/>
              <a:gd name="connsiteY6" fmla="*/ 202018 h 499730"/>
              <a:gd name="connsiteX7" fmla="*/ 42530 w 755214"/>
              <a:gd name="connsiteY7" fmla="*/ 233916 h 499730"/>
              <a:gd name="connsiteX8" fmla="*/ 0 w 755214"/>
              <a:gd name="connsiteY8" fmla="*/ 297711 h 499730"/>
              <a:gd name="connsiteX9" fmla="*/ 21265 w 755214"/>
              <a:gd name="connsiteY9" fmla="*/ 382772 h 499730"/>
              <a:gd name="connsiteX10" fmla="*/ 53163 w 755214"/>
              <a:gd name="connsiteY10" fmla="*/ 414669 h 499730"/>
              <a:gd name="connsiteX11" fmla="*/ 74428 w 755214"/>
              <a:gd name="connsiteY11" fmla="*/ 446567 h 499730"/>
              <a:gd name="connsiteX12" fmla="*/ 138223 w 755214"/>
              <a:gd name="connsiteY12" fmla="*/ 467832 h 499730"/>
              <a:gd name="connsiteX13" fmla="*/ 170121 w 755214"/>
              <a:gd name="connsiteY13" fmla="*/ 478465 h 499730"/>
              <a:gd name="connsiteX14" fmla="*/ 202018 w 755214"/>
              <a:gd name="connsiteY14" fmla="*/ 489097 h 499730"/>
              <a:gd name="connsiteX15" fmla="*/ 233916 w 755214"/>
              <a:gd name="connsiteY15" fmla="*/ 499730 h 499730"/>
              <a:gd name="connsiteX16" fmla="*/ 318977 w 755214"/>
              <a:gd name="connsiteY16" fmla="*/ 489097 h 499730"/>
              <a:gd name="connsiteX17" fmla="*/ 404037 w 755214"/>
              <a:gd name="connsiteY17" fmla="*/ 467832 h 499730"/>
              <a:gd name="connsiteX18" fmla="*/ 595423 w 755214"/>
              <a:gd name="connsiteY18" fmla="*/ 457200 h 499730"/>
              <a:gd name="connsiteX19" fmla="*/ 648586 w 755214"/>
              <a:gd name="connsiteY19" fmla="*/ 414669 h 499730"/>
              <a:gd name="connsiteX20" fmla="*/ 680484 w 755214"/>
              <a:gd name="connsiteY20" fmla="*/ 382772 h 499730"/>
              <a:gd name="connsiteX21" fmla="*/ 733646 w 755214"/>
              <a:gd name="connsiteY21" fmla="*/ 340241 h 499730"/>
              <a:gd name="connsiteX22" fmla="*/ 733646 w 755214"/>
              <a:gd name="connsiteY22" fmla="*/ 244548 h 499730"/>
              <a:gd name="connsiteX23" fmla="*/ 701749 w 755214"/>
              <a:gd name="connsiteY23" fmla="*/ 223283 h 499730"/>
              <a:gd name="connsiteX24" fmla="*/ 669851 w 755214"/>
              <a:gd name="connsiteY24" fmla="*/ 212651 h 499730"/>
              <a:gd name="connsiteX25" fmla="*/ 584791 w 755214"/>
              <a:gd name="connsiteY25" fmla="*/ 138223 h 499730"/>
              <a:gd name="connsiteX26" fmla="*/ 499730 w 755214"/>
              <a:gd name="connsiteY26" fmla="*/ 74427 h 499730"/>
              <a:gd name="connsiteX27" fmla="*/ 467832 w 755214"/>
              <a:gd name="connsiteY27" fmla="*/ 63795 h 499730"/>
              <a:gd name="connsiteX28" fmla="*/ 435935 w 755214"/>
              <a:gd name="connsiteY28" fmla="*/ 42530 h 499730"/>
              <a:gd name="connsiteX29" fmla="*/ 329609 w 755214"/>
              <a:gd name="connsiteY29" fmla="*/ 0 h 4997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755214" h="499730">
                <a:moveTo>
                  <a:pt x="329609" y="0"/>
                </a:moveTo>
                <a:cubicBezTo>
                  <a:pt x="303028" y="0"/>
                  <a:pt x="292493" y="26483"/>
                  <a:pt x="276446" y="42530"/>
                </a:cubicBezTo>
                <a:cubicBezTo>
                  <a:pt x="228352" y="90623"/>
                  <a:pt x="285382" y="64359"/>
                  <a:pt x="223284" y="85060"/>
                </a:cubicBezTo>
                <a:cubicBezTo>
                  <a:pt x="216195" y="92148"/>
                  <a:pt x="210984" y="101842"/>
                  <a:pt x="202018" y="106325"/>
                </a:cubicBezTo>
                <a:cubicBezTo>
                  <a:pt x="181969" y="116349"/>
                  <a:pt x="138223" y="127590"/>
                  <a:pt x="138223" y="127590"/>
                </a:cubicBezTo>
                <a:cubicBezTo>
                  <a:pt x="127590" y="134678"/>
                  <a:pt x="115361" y="139819"/>
                  <a:pt x="106325" y="148855"/>
                </a:cubicBezTo>
                <a:cubicBezTo>
                  <a:pt x="35439" y="219741"/>
                  <a:pt x="138225" y="145309"/>
                  <a:pt x="53163" y="202018"/>
                </a:cubicBezTo>
                <a:cubicBezTo>
                  <a:pt x="49619" y="212651"/>
                  <a:pt x="48747" y="224591"/>
                  <a:pt x="42530" y="233916"/>
                </a:cubicBezTo>
                <a:cubicBezTo>
                  <a:pt x="-10566" y="313559"/>
                  <a:pt x="25280" y="221869"/>
                  <a:pt x="0" y="297711"/>
                </a:cubicBezTo>
                <a:cubicBezTo>
                  <a:pt x="1534" y="305383"/>
                  <a:pt x="11922" y="368758"/>
                  <a:pt x="21265" y="382772"/>
                </a:cubicBezTo>
                <a:cubicBezTo>
                  <a:pt x="29606" y="395283"/>
                  <a:pt x="43537" y="403118"/>
                  <a:pt x="53163" y="414669"/>
                </a:cubicBezTo>
                <a:cubicBezTo>
                  <a:pt x="61344" y="424486"/>
                  <a:pt x="63592" y="439794"/>
                  <a:pt x="74428" y="446567"/>
                </a:cubicBezTo>
                <a:cubicBezTo>
                  <a:pt x="93436" y="458447"/>
                  <a:pt x="116958" y="460744"/>
                  <a:pt x="138223" y="467832"/>
                </a:cubicBezTo>
                <a:lnTo>
                  <a:pt x="170121" y="478465"/>
                </a:lnTo>
                <a:lnTo>
                  <a:pt x="202018" y="489097"/>
                </a:lnTo>
                <a:lnTo>
                  <a:pt x="233916" y="499730"/>
                </a:lnTo>
                <a:cubicBezTo>
                  <a:pt x="262270" y="496186"/>
                  <a:pt x="290864" y="494209"/>
                  <a:pt x="318977" y="489097"/>
                </a:cubicBezTo>
                <a:cubicBezTo>
                  <a:pt x="398931" y="474560"/>
                  <a:pt x="290039" y="477745"/>
                  <a:pt x="404037" y="467832"/>
                </a:cubicBezTo>
                <a:cubicBezTo>
                  <a:pt x="467690" y="462297"/>
                  <a:pt x="531628" y="460744"/>
                  <a:pt x="595423" y="457200"/>
                </a:cubicBezTo>
                <a:cubicBezTo>
                  <a:pt x="657275" y="395345"/>
                  <a:pt x="568127" y="481717"/>
                  <a:pt x="648586" y="414669"/>
                </a:cubicBezTo>
                <a:cubicBezTo>
                  <a:pt x="660138" y="405043"/>
                  <a:pt x="668932" y="392398"/>
                  <a:pt x="680484" y="382772"/>
                </a:cubicBezTo>
                <a:cubicBezTo>
                  <a:pt x="760942" y="315724"/>
                  <a:pt x="671793" y="402097"/>
                  <a:pt x="733646" y="340241"/>
                </a:cubicBezTo>
                <a:cubicBezTo>
                  <a:pt x="751563" y="286490"/>
                  <a:pt x="771557" y="282460"/>
                  <a:pt x="733646" y="244548"/>
                </a:cubicBezTo>
                <a:cubicBezTo>
                  <a:pt x="724610" y="235512"/>
                  <a:pt x="713179" y="228998"/>
                  <a:pt x="701749" y="223283"/>
                </a:cubicBezTo>
                <a:cubicBezTo>
                  <a:pt x="691724" y="218271"/>
                  <a:pt x="680484" y="216195"/>
                  <a:pt x="669851" y="212651"/>
                </a:cubicBezTo>
                <a:cubicBezTo>
                  <a:pt x="609607" y="122284"/>
                  <a:pt x="708823" y="262249"/>
                  <a:pt x="584791" y="138223"/>
                </a:cubicBezTo>
                <a:cubicBezTo>
                  <a:pt x="559602" y="113035"/>
                  <a:pt x="535793" y="86447"/>
                  <a:pt x="499730" y="74427"/>
                </a:cubicBezTo>
                <a:lnTo>
                  <a:pt x="467832" y="63795"/>
                </a:lnTo>
                <a:cubicBezTo>
                  <a:pt x="457200" y="56707"/>
                  <a:pt x="447612" y="47720"/>
                  <a:pt x="435935" y="42530"/>
                </a:cubicBezTo>
                <a:cubicBezTo>
                  <a:pt x="367915" y="12299"/>
                  <a:pt x="356190" y="0"/>
                  <a:pt x="329609" y="0"/>
                </a:cubicBezTo>
                <a:close/>
              </a:path>
            </a:pathLst>
          </a:custGeom>
          <a:solidFill>
            <a:schemeClr val="tx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342900" marR="0" lvl="0" indent="-342900" algn="l" defTabSz="914400" rtl="0" eaLnBrk="1" fontAlgn="base" latinLnBrk="0" hangingPunct="1">
              <a:lnSpc>
                <a:spcPct val="100000"/>
              </a:lnSpc>
              <a:spcBef>
                <a:spcPct val="20000"/>
              </a:spcBef>
              <a:spcAft>
                <a:spcPct val="0"/>
              </a:spcAft>
              <a:buClr>
                <a:srgbClr val="66CCFF"/>
              </a:buClr>
              <a:buSzPct val="65000"/>
              <a:buFont typeface="Wingdings" pitchFamily="2" charset="2"/>
              <a:buChar char="n"/>
              <a:tabLst/>
              <a:defRPr/>
            </a:pPr>
            <a:endParaRPr kumimoji="0" lang="en-US" sz="9600" b="0" i="0" u="none" strike="noStrike" kern="1200" cap="none" spc="0" normalizeH="0" baseline="0" noProof="0">
              <a:ln>
                <a:noFill/>
              </a:ln>
              <a:solidFill>
                <a:srgbClr val="FFFFFF"/>
              </a:solidFill>
              <a:effectLst>
                <a:outerShdw blurRad="38100" dist="38100" dir="2700000" algn="tl">
                  <a:srgbClr val="000000">
                    <a:alpha val="43137"/>
                  </a:srgbClr>
                </a:outerShdw>
              </a:effectLst>
              <a:uLnTx/>
              <a:uFillTx/>
              <a:latin typeface="Tahoma" pitchFamily="34" charset="0"/>
              <a:ea typeface="+mn-ea"/>
              <a:cs typeface="+mn-cs"/>
            </a:endParaRPr>
          </a:p>
        </p:txBody>
      </p:sp>
      <p:sp>
        <p:nvSpPr>
          <p:cNvPr id="11" name="Freeform 10"/>
          <p:cNvSpPr/>
          <p:nvPr/>
        </p:nvSpPr>
        <p:spPr bwMode="auto">
          <a:xfrm>
            <a:off x="3962400" y="3962400"/>
            <a:ext cx="838200" cy="499730"/>
          </a:xfrm>
          <a:custGeom>
            <a:avLst/>
            <a:gdLst>
              <a:gd name="connsiteX0" fmla="*/ 329609 w 755214"/>
              <a:gd name="connsiteY0" fmla="*/ 0 h 499730"/>
              <a:gd name="connsiteX1" fmla="*/ 276446 w 755214"/>
              <a:gd name="connsiteY1" fmla="*/ 42530 h 499730"/>
              <a:gd name="connsiteX2" fmla="*/ 223284 w 755214"/>
              <a:gd name="connsiteY2" fmla="*/ 85060 h 499730"/>
              <a:gd name="connsiteX3" fmla="*/ 202018 w 755214"/>
              <a:gd name="connsiteY3" fmla="*/ 106325 h 499730"/>
              <a:gd name="connsiteX4" fmla="*/ 138223 w 755214"/>
              <a:gd name="connsiteY4" fmla="*/ 127590 h 499730"/>
              <a:gd name="connsiteX5" fmla="*/ 106325 w 755214"/>
              <a:gd name="connsiteY5" fmla="*/ 148855 h 499730"/>
              <a:gd name="connsiteX6" fmla="*/ 53163 w 755214"/>
              <a:gd name="connsiteY6" fmla="*/ 202018 h 499730"/>
              <a:gd name="connsiteX7" fmla="*/ 42530 w 755214"/>
              <a:gd name="connsiteY7" fmla="*/ 233916 h 499730"/>
              <a:gd name="connsiteX8" fmla="*/ 0 w 755214"/>
              <a:gd name="connsiteY8" fmla="*/ 297711 h 499730"/>
              <a:gd name="connsiteX9" fmla="*/ 21265 w 755214"/>
              <a:gd name="connsiteY9" fmla="*/ 382772 h 499730"/>
              <a:gd name="connsiteX10" fmla="*/ 53163 w 755214"/>
              <a:gd name="connsiteY10" fmla="*/ 414669 h 499730"/>
              <a:gd name="connsiteX11" fmla="*/ 74428 w 755214"/>
              <a:gd name="connsiteY11" fmla="*/ 446567 h 499730"/>
              <a:gd name="connsiteX12" fmla="*/ 138223 w 755214"/>
              <a:gd name="connsiteY12" fmla="*/ 467832 h 499730"/>
              <a:gd name="connsiteX13" fmla="*/ 170121 w 755214"/>
              <a:gd name="connsiteY13" fmla="*/ 478465 h 499730"/>
              <a:gd name="connsiteX14" fmla="*/ 202018 w 755214"/>
              <a:gd name="connsiteY14" fmla="*/ 489097 h 499730"/>
              <a:gd name="connsiteX15" fmla="*/ 233916 w 755214"/>
              <a:gd name="connsiteY15" fmla="*/ 499730 h 499730"/>
              <a:gd name="connsiteX16" fmla="*/ 318977 w 755214"/>
              <a:gd name="connsiteY16" fmla="*/ 489097 h 499730"/>
              <a:gd name="connsiteX17" fmla="*/ 404037 w 755214"/>
              <a:gd name="connsiteY17" fmla="*/ 467832 h 499730"/>
              <a:gd name="connsiteX18" fmla="*/ 595423 w 755214"/>
              <a:gd name="connsiteY18" fmla="*/ 457200 h 499730"/>
              <a:gd name="connsiteX19" fmla="*/ 648586 w 755214"/>
              <a:gd name="connsiteY19" fmla="*/ 414669 h 499730"/>
              <a:gd name="connsiteX20" fmla="*/ 680484 w 755214"/>
              <a:gd name="connsiteY20" fmla="*/ 382772 h 499730"/>
              <a:gd name="connsiteX21" fmla="*/ 733646 w 755214"/>
              <a:gd name="connsiteY21" fmla="*/ 340241 h 499730"/>
              <a:gd name="connsiteX22" fmla="*/ 733646 w 755214"/>
              <a:gd name="connsiteY22" fmla="*/ 244548 h 499730"/>
              <a:gd name="connsiteX23" fmla="*/ 701749 w 755214"/>
              <a:gd name="connsiteY23" fmla="*/ 223283 h 499730"/>
              <a:gd name="connsiteX24" fmla="*/ 669851 w 755214"/>
              <a:gd name="connsiteY24" fmla="*/ 212651 h 499730"/>
              <a:gd name="connsiteX25" fmla="*/ 584791 w 755214"/>
              <a:gd name="connsiteY25" fmla="*/ 138223 h 499730"/>
              <a:gd name="connsiteX26" fmla="*/ 499730 w 755214"/>
              <a:gd name="connsiteY26" fmla="*/ 74427 h 499730"/>
              <a:gd name="connsiteX27" fmla="*/ 467832 w 755214"/>
              <a:gd name="connsiteY27" fmla="*/ 63795 h 499730"/>
              <a:gd name="connsiteX28" fmla="*/ 435935 w 755214"/>
              <a:gd name="connsiteY28" fmla="*/ 42530 h 499730"/>
              <a:gd name="connsiteX29" fmla="*/ 329609 w 755214"/>
              <a:gd name="connsiteY29" fmla="*/ 0 h 4997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755214" h="499730">
                <a:moveTo>
                  <a:pt x="329609" y="0"/>
                </a:moveTo>
                <a:cubicBezTo>
                  <a:pt x="303028" y="0"/>
                  <a:pt x="292493" y="26483"/>
                  <a:pt x="276446" y="42530"/>
                </a:cubicBezTo>
                <a:cubicBezTo>
                  <a:pt x="228352" y="90623"/>
                  <a:pt x="285382" y="64359"/>
                  <a:pt x="223284" y="85060"/>
                </a:cubicBezTo>
                <a:cubicBezTo>
                  <a:pt x="216195" y="92148"/>
                  <a:pt x="210984" y="101842"/>
                  <a:pt x="202018" y="106325"/>
                </a:cubicBezTo>
                <a:cubicBezTo>
                  <a:pt x="181969" y="116349"/>
                  <a:pt x="138223" y="127590"/>
                  <a:pt x="138223" y="127590"/>
                </a:cubicBezTo>
                <a:cubicBezTo>
                  <a:pt x="127590" y="134678"/>
                  <a:pt x="115361" y="139819"/>
                  <a:pt x="106325" y="148855"/>
                </a:cubicBezTo>
                <a:cubicBezTo>
                  <a:pt x="35439" y="219741"/>
                  <a:pt x="138225" y="145309"/>
                  <a:pt x="53163" y="202018"/>
                </a:cubicBezTo>
                <a:cubicBezTo>
                  <a:pt x="49619" y="212651"/>
                  <a:pt x="48747" y="224591"/>
                  <a:pt x="42530" y="233916"/>
                </a:cubicBezTo>
                <a:cubicBezTo>
                  <a:pt x="-10566" y="313559"/>
                  <a:pt x="25280" y="221869"/>
                  <a:pt x="0" y="297711"/>
                </a:cubicBezTo>
                <a:cubicBezTo>
                  <a:pt x="1534" y="305383"/>
                  <a:pt x="11922" y="368758"/>
                  <a:pt x="21265" y="382772"/>
                </a:cubicBezTo>
                <a:cubicBezTo>
                  <a:pt x="29606" y="395283"/>
                  <a:pt x="43537" y="403118"/>
                  <a:pt x="53163" y="414669"/>
                </a:cubicBezTo>
                <a:cubicBezTo>
                  <a:pt x="61344" y="424486"/>
                  <a:pt x="63592" y="439794"/>
                  <a:pt x="74428" y="446567"/>
                </a:cubicBezTo>
                <a:cubicBezTo>
                  <a:pt x="93436" y="458447"/>
                  <a:pt x="116958" y="460744"/>
                  <a:pt x="138223" y="467832"/>
                </a:cubicBezTo>
                <a:lnTo>
                  <a:pt x="170121" y="478465"/>
                </a:lnTo>
                <a:lnTo>
                  <a:pt x="202018" y="489097"/>
                </a:lnTo>
                <a:lnTo>
                  <a:pt x="233916" y="499730"/>
                </a:lnTo>
                <a:cubicBezTo>
                  <a:pt x="262270" y="496186"/>
                  <a:pt x="290864" y="494209"/>
                  <a:pt x="318977" y="489097"/>
                </a:cubicBezTo>
                <a:cubicBezTo>
                  <a:pt x="398931" y="474560"/>
                  <a:pt x="290039" y="477745"/>
                  <a:pt x="404037" y="467832"/>
                </a:cubicBezTo>
                <a:cubicBezTo>
                  <a:pt x="467690" y="462297"/>
                  <a:pt x="531628" y="460744"/>
                  <a:pt x="595423" y="457200"/>
                </a:cubicBezTo>
                <a:cubicBezTo>
                  <a:pt x="657275" y="395345"/>
                  <a:pt x="568127" y="481717"/>
                  <a:pt x="648586" y="414669"/>
                </a:cubicBezTo>
                <a:cubicBezTo>
                  <a:pt x="660138" y="405043"/>
                  <a:pt x="668932" y="392398"/>
                  <a:pt x="680484" y="382772"/>
                </a:cubicBezTo>
                <a:cubicBezTo>
                  <a:pt x="760942" y="315724"/>
                  <a:pt x="671793" y="402097"/>
                  <a:pt x="733646" y="340241"/>
                </a:cubicBezTo>
                <a:cubicBezTo>
                  <a:pt x="751563" y="286490"/>
                  <a:pt x="771557" y="282460"/>
                  <a:pt x="733646" y="244548"/>
                </a:cubicBezTo>
                <a:cubicBezTo>
                  <a:pt x="724610" y="235512"/>
                  <a:pt x="713179" y="228998"/>
                  <a:pt x="701749" y="223283"/>
                </a:cubicBezTo>
                <a:cubicBezTo>
                  <a:pt x="691724" y="218271"/>
                  <a:pt x="680484" y="216195"/>
                  <a:pt x="669851" y="212651"/>
                </a:cubicBezTo>
                <a:cubicBezTo>
                  <a:pt x="609607" y="122284"/>
                  <a:pt x="708823" y="262249"/>
                  <a:pt x="584791" y="138223"/>
                </a:cubicBezTo>
                <a:cubicBezTo>
                  <a:pt x="559602" y="113035"/>
                  <a:pt x="535793" y="86447"/>
                  <a:pt x="499730" y="74427"/>
                </a:cubicBezTo>
                <a:lnTo>
                  <a:pt x="467832" y="63795"/>
                </a:lnTo>
                <a:cubicBezTo>
                  <a:pt x="457200" y="56707"/>
                  <a:pt x="447612" y="47720"/>
                  <a:pt x="435935" y="42530"/>
                </a:cubicBezTo>
                <a:cubicBezTo>
                  <a:pt x="367915" y="12299"/>
                  <a:pt x="356190" y="0"/>
                  <a:pt x="329609" y="0"/>
                </a:cubicBezTo>
                <a:close/>
              </a:path>
            </a:pathLst>
          </a:custGeom>
          <a:solidFill>
            <a:schemeClr val="tx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342900" marR="0" lvl="0" indent="-342900" algn="l" defTabSz="914400" rtl="0" eaLnBrk="1" fontAlgn="base" latinLnBrk="0" hangingPunct="1">
              <a:lnSpc>
                <a:spcPct val="100000"/>
              </a:lnSpc>
              <a:spcBef>
                <a:spcPct val="20000"/>
              </a:spcBef>
              <a:spcAft>
                <a:spcPct val="0"/>
              </a:spcAft>
              <a:buClr>
                <a:srgbClr val="66CCFF"/>
              </a:buClr>
              <a:buSzPct val="65000"/>
              <a:buFont typeface="Wingdings" pitchFamily="2" charset="2"/>
              <a:buChar char="n"/>
              <a:tabLst/>
              <a:defRPr/>
            </a:pPr>
            <a:endParaRPr kumimoji="0" lang="en-US" sz="9600" b="0" i="0" u="none" strike="noStrike" kern="1200" cap="none" spc="0" normalizeH="0" baseline="0" noProof="0">
              <a:ln>
                <a:noFill/>
              </a:ln>
              <a:solidFill>
                <a:srgbClr val="FFFFFF"/>
              </a:solidFill>
              <a:effectLst>
                <a:outerShdw blurRad="38100" dist="38100" dir="2700000" algn="tl">
                  <a:srgbClr val="000000">
                    <a:alpha val="43137"/>
                  </a:srgbClr>
                </a:outerShdw>
              </a:effectLst>
              <a:uLnTx/>
              <a:uFillTx/>
              <a:latin typeface="Tahoma" pitchFamily="34" charset="0"/>
              <a:ea typeface="+mn-ea"/>
              <a:cs typeface="+mn-cs"/>
            </a:endParaRPr>
          </a:p>
        </p:txBody>
      </p:sp>
      <p:sp>
        <p:nvSpPr>
          <p:cNvPr id="12" name="Freeform 11"/>
          <p:cNvSpPr/>
          <p:nvPr/>
        </p:nvSpPr>
        <p:spPr bwMode="auto">
          <a:xfrm>
            <a:off x="2355414" y="3505200"/>
            <a:ext cx="838200" cy="457200"/>
          </a:xfrm>
          <a:custGeom>
            <a:avLst/>
            <a:gdLst>
              <a:gd name="connsiteX0" fmla="*/ 329609 w 755214"/>
              <a:gd name="connsiteY0" fmla="*/ 0 h 499730"/>
              <a:gd name="connsiteX1" fmla="*/ 276446 w 755214"/>
              <a:gd name="connsiteY1" fmla="*/ 42530 h 499730"/>
              <a:gd name="connsiteX2" fmla="*/ 223284 w 755214"/>
              <a:gd name="connsiteY2" fmla="*/ 85060 h 499730"/>
              <a:gd name="connsiteX3" fmla="*/ 202018 w 755214"/>
              <a:gd name="connsiteY3" fmla="*/ 106325 h 499730"/>
              <a:gd name="connsiteX4" fmla="*/ 138223 w 755214"/>
              <a:gd name="connsiteY4" fmla="*/ 127590 h 499730"/>
              <a:gd name="connsiteX5" fmla="*/ 106325 w 755214"/>
              <a:gd name="connsiteY5" fmla="*/ 148855 h 499730"/>
              <a:gd name="connsiteX6" fmla="*/ 53163 w 755214"/>
              <a:gd name="connsiteY6" fmla="*/ 202018 h 499730"/>
              <a:gd name="connsiteX7" fmla="*/ 42530 w 755214"/>
              <a:gd name="connsiteY7" fmla="*/ 233916 h 499730"/>
              <a:gd name="connsiteX8" fmla="*/ 0 w 755214"/>
              <a:gd name="connsiteY8" fmla="*/ 297711 h 499730"/>
              <a:gd name="connsiteX9" fmla="*/ 21265 w 755214"/>
              <a:gd name="connsiteY9" fmla="*/ 382772 h 499730"/>
              <a:gd name="connsiteX10" fmla="*/ 53163 w 755214"/>
              <a:gd name="connsiteY10" fmla="*/ 414669 h 499730"/>
              <a:gd name="connsiteX11" fmla="*/ 74428 w 755214"/>
              <a:gd name="connsiteY11" fmla="*/ 446567 h 499730"/>
              <a:gd name="connsiteX12" fmla="*/ 138223 w 755214"/>
              <a:gd name="connsiteY12" fmla="*/ 467832 h 499730"/>
              <a:gd name="connsiteX13" fmla="*/ 170121 w 755214"/>
              <a:gd name="connsiteY13" fmla="*/ 478465 h 499730"/>
              <a:gd name="connsiteX14" fmla="*/ 202018 w 755214"/>
              <a:gd name="connsiteY14" fmla="*/ 489097 h 499730"/>
              <a:gd name="connsiteX15" fmla="*/ 233916 w 755214"/>
              <a:gd name="connsiteY15" fmla="*/ 499730 h 499730"/>
              <a:gd name="connsiteX16" fmla="*/ 318977 w 755214"/>
              <a:gd name="connsiteY16" fmla="*/ 489097 h 499730"/>
              <a:gd name="connsiteX17" fmla="*/ 404037 w 755214"/>
              <a:gd name="connsiteY17" fmla="*/ 467832 h 499730"/>
              <a:gd name="connsiteX18" fmla="*/ 595423 w 755214"/>
              <a:gd name="connsiteY18" fmla="*/ 457200 h 499730"/>
              <a:gd name="connsiteX19" fmla="*/ 648586 w 755214"/>
              <a:gd name="connsiteY19" fmla="*/ 414669 h 499730"/>
              <a:gd name="connsiteX20" fmla="*/ 680484 w 755214"/>
              <a:gd name="connsiteY20" fmla="*/ 382772 h 499730"/>
              <a:gd name="connsiteX21" fmla="*/ 733646 w 755214"/>
              <a:gd name="connsiteY21" fmla="*/ 340241 h 499730"/>
              <a:gd name="connsiteX22" fmla="*/ 733646 w 755214"/>
              <a:gd name="connsiteY22" fmla="*/ 244548 h 499730"/>
              <a:gd name="connsiteX23" fmla="*/ 701749 w 755214"/>
              <a:gd name="connsiteY23" fmla="*/ 223283 h 499730"/>
              <a:gd name="connsiteX24" fmla="*/ 669851 w 755214"/>
              <a:gd name="connsiteY24" fmla="*/ 212651 h 499730"/>
              <a:gd name="connsiteX25" fmla="*/ 584791 w 755214"/>
              <a:gd name="connsiteY25" fmla="*/ 138223 h 499730"/>
              <a:gd name="connsiteX26" fmla="*/ 499730 w 755214"/>
              <a:gd name="connsiteY26" fmla="*/ 74427 h 499730"/>
              <a:gd name="connsiteX27" fmla="*/ 467832 w 755214"/>
              <a:gd name="connsiteY27" fmla="*/ 63795 h 499730"/>
              <a:gd name="connsiteX28" fmla="*/ 435935 w 755214"/>
              <a:gd name="connsiteY28" fmla="*/ 42530 h 499730"/>
              <a:gd name="connsiteX29" fmla="*/ 329609 w 755214"/>
              <a:gd name="connsiteY29" fmla="*/ 0 h 4997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755214" h="499730">
                <a:moveTo>
                  <a:pt x="329609" y="0"/>
                </a:moveTo>
                <a:cubicBezTo>
                  <a:pt x="303028" y="0"/>
                  <a:pt x="292493" y="26483"/>
                  <a:pt x="276446" y="42530"/>
                </a:cubicBezTo>
                <a:cubicBezTo>
                  <a:pt x="228352" y="90623"/>
                  <a:pt x="285382" y="64359"/>
                  <a:pt x="223284" y="85060"/>
                </a:cubicBezTo>
                <a:cubicBezTo>
                  <a:pt x="216195" y="92148"/>
                  <a:pt x="210984" y="101842"/>
                  <a:pt x="202018" y="106325"/>
                </a:cubicBezTo>
                <a:cubicBezTo>
                  <a:pt x="181969" y="116349"/>
                  <a:pt x="138223" y="127590"/>
                  <a:pt x="138223" y="127590"/>
                </a:cubicBezTo>
                <a:cubicBezTo>
                  <a:pt x="127590" y="134678"/>
                  <a:pt x="115361" y="139819"/>
                  <a:pt x="106325" y="148855"/>
                </a:cubicBezTo>
                <a:cubicBezTo>
                  <a:pt x="35439" y="219741"/>
                  <a:pt x="138225" y="145309"/>
                  <a:pt x="53163" y="202018"/>
                </a:cubicBezTo>
                <a:cubicBezTo>
                  <a:pt x="49619" y="212651"/>
                  <a:pt x="48747" y="224591"/>
                  <a:pt x="42530" y="233916"/>
                </a:cubicBezTo>
                <a:cubicBezTo>
                  <a:pt x="-10566" y="313559"/>
                  <a:pt x="25280" y="221869"/>
                  <a:pt x="0" y="297711"/>
                </a:cubicBezTo>
                <a:cubicBezTo>
                  <a:pt x="1534" y="305383"/>
                  <a:pt x="11922" y="368758"/>
                  <a:pt x="21265" y="382772"/>
                </a:cubicBezTo>
                <a:cubicBezTo>
                  <a:pt x="29606" y="395283"/>
                  <a:pt x="43537" y="403118"/>
                  <a:pt x="53163" y="414669"/>
                </a:cubicBezTo>
                <a:cubicBezTo>
                  <a:pt x="61344" y="424486"/>
                  <a:pt x="63592" y="439794"/>
                  <a:pt x="74428" y="446567"/>
                </a:cubicBezTo>
                <a:cubicBezTo>
                  <a:pt x="93436" y="458447"/>
                  <a:pt x="116958" y="460744"/>
                  <a:pt x="138223" y="467832"/>
                </a:cubicBezTo>
                <a:lnTo>
                  <a:pt x="170121" y="478465"/>
                </a:lnTo>
                <a:lnTo>
                  <a:pt x="202018" y="489097"/>
                </a:lnTo>
                <a:lnTo>
                  <a:pt x="233916" y="499730"/>
                </a:lnTo>
                <a:cubicBezTo>
                  <a:pt x="262270" y="496186"/>
                  <a:pt x="290864" y="494209"/>
                  <a:pt x="318977" y="489097"/>
                </a:cubicBezTo>
                <a:cubicBezTo>
                  <a:pt x="398931" y="474560"/>
                  <a:pt x="290039" y="477745"/>
                  <a:pt x="404037" y="467832"/>
                </a:cubicBezTo>
                <a:cubicBezTo>
                  <a:pt x="467690" y="462297"/>
                  <a:pt x="531628" y="460744"/>
                  <a:pt x="595423" y="457200"/>
                </a:cubicBezTo>
                <a:cubicBezTo>
                  <a:pt x="657275" y="395345"/>
                  <a:pt x="568127" y="481717"/>
                  <a:pt x="648586" y="414669"/>
                </a:cubicBezTo>
                <a:cubicBezTo>
                  <a:pt x="660138" y="405043"/>
                  <a:pt x="668932" y="392398"/>
                  <a:pt x="680484" y="382772"/>
                </a:cubicBezTo>
                <a:cubicBezTo>
                  <a:pt x="760942" y="315724"/>
                  <a:pt x="671793" y="402097"/>
                  <a:pt x="733646" y="340241"/>
                </a:cubicBezTo>
                <a:cubicBezTo>
                  <a:pt x="751563" y="286490"/>
                  <a:pt x="771557" y="282460"/>
                  <a:pt x="733646" y="244548"/>
                </a:cubicBezTo>
                <a:cubicBezTo>
                  <a:pt x="724610" y="235512"/>
                  <a:pt x="713179" y="228998"/>
                  <a:pt x="701749" y="223283"/>
                </a:cubicBezTo>
                <a:cubicBezTo>
                  <a:pt x="691724" y="218271"/>
                  <a:pt x="680484" y="216195"/>
                  <a:pt x="669851" y="212651"/>
                </a:cubicBezTo>
                <a:cubicBezTo>
                  <a:pt x="609607" y="122284"/>
                  <a:pt x="708823" y="262249"/>
                  <a:pt x="584791" y="138223"/>
                </a:cubicBezTo>
                <a:cubicBezTo>
                  <a:pt x="559602" y="113035"/>
                  <a:pt x="535793" y="86447"/>
                  <a:pt x="499730" y="74427"/>
                </a:cubicBezTo>
                <a:lnTo>
                  <a:pt x="467832" y="63795"/>
                </a:lnTo>
                <a:cubicBezTo>
                  <a:pt x="457200" y="56707"/>
                  <a:pt x="447612" y="47720"/>
                  <a:pt x="435935" y="42530"/>
                </a:cubicBezTo>
                <a:cubicBezTo>
                  <a:pt x="367915" y="12299"/>
                  <a:pt x="356190" y="0"/>
                  <a:pt x="329609" y="0"/>
                </a:cubicBezTo>
                <a:close/>
              </a:path>
            </a:pathLst>
          </a:custGeom>
          <a:solidFill>
            <a:schemeClr val="tx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342900" marR="0" lvl="0" indent="-342900" algn="l" defTabSz="914400" rtl="0" eaLnBrk="1" fontAlgn="base" latinLnBrk="0" hangingPunct="1">
              <a:lnSpc>
                <a:spcPct val="100000"/>
              </a:lnSpc>
              <a:spcBef>
                <a:spcPct val="20000"/>
              </a:spcBef>
              <a:spcAft>
                <a:spcPct val="0"/>
              </a:spcAft>
              <a:buClr>
                <a:srgbClr val="66CCFF"/>
              </a:buClr>
              <a:buSzPct val="65000"/>
              <a:buFont typeface="Wingdings" pitchFamily="2" charset="2"/>
              <a:buChar char="n"/>
              <a:tabLst/>
              <a:defRPr/>
            </a:pPr>
            <a:endParaRPr kumimoji="0" lang="en-US" sz="9600" b="0" i="0" u="none" strike="noStrike" kern="1200" cap="none" spc="0" normalizeH="0" baseline="0" noProof="0">
              <a:ln>
                <a:noFill/>
              </a:ln>
              <a:solidFill>
                <a:srgbClr val="FFFFFF"/>
              </a:solidFill>
              <a:effectLst>
                <a:outerShdw blurRad="38100" dist="38100" dir="2700000" algn="tl">
                  <a:srgbClr val="000000">
                    <a:alpha val="43137"/>
                  </a:srgbClr>
                </a:outerShdw>
              </a:effectLst>
              <a:uLnTx/>
              <a:uFillTx/>
              <a:latin typeface="Tahoma" pitchFamily="34" charset="0"/>
              <a:ea typeface="+mn-ea"/>
              <a:cs typeface="+mn-cs"/>
            </a:endParaRPr>
          </a:p>
        </p:txBody>
      </p:sp>
      <p:sp>
        <p:nvSpPr>
          <p:cNvPr id="6" name="Rectangle 5"/>
          <p:cNvSpPr/>
          <p:nvPr/>
        </p:nvSpPr>
        <p:spPr bwMode="auto">
          <a:xfrm>
            <a:off x="6858000" y="2209800"/>
            <a:ext cx="2057400" cy="4191000"/>
          </a:xfrm>
          <a:prstGeom prst="rect">
            <a:avLst/>
          </a:prstGeom>
          <a:solidFill>
            <a:schemeClr val="tx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342900" marR="0" lvl="0" indent="-342900" algn="l" defTabSz="914400" rtl="0" eaLnBrk="1" fontAlgn="base" latinLnBrk="0" hangingPunct="1">
              <a:lnSpc>
                <a:spcPct val="100000"/>
              </a:lnSpc>
              <a:spcBef>
                <a:spcPct val="20000"/>
              </a:spcBef>
              <a:spcAft>
                <a:spcPct val="0"/>
              </a:spcAft>
              <a:buClr>
                <a:srgbClr val="66CCFF"/>
              </a:buClr>
              <a:buSzPct val="65000"/>
              <a:buFont typeface="Wingdings" pitchFamily="2" charset="2"/>
              <a:buChar char="n"/>
              <a:tabLst/>
              <a:defRPr/>
            </a:pPr>
            <a:endParaRPr kumimoji="0" lang="en-US" sz="9600" b="0" i="0" u="none" strike="noStrike" kern="1200" cap="none" spc="0" normalizeH="0" baseline="0" noProof="0">
              <a:ln>
                <a:noFill/>
              </a:ln>
              <a:solidFill>
                <a:srgbClr val="FFFFFF"/>
              </a:solidFill>
              <a:effectLst>
                <a:outerShdw blurRad="38100" dist="38100" dir="2700000" algn="tl">
                  <a:srgbClr val="000000">
                    <a:alpha val="43137"/>
                  </a:srgbClr>
                </a:outerShdw>
              </a:effectLst>
              <a:uLnTx/>
              <a:uFillTx/>
              <a:latin typeface="Tahoma" pitchFamily="34" charset="0"/>
              <a:ea typeface="+mn-ea"/>
              <a:cs typeface="+mn-cs"/>
            </a:endParaRPr>
          </a:p>
        </p:txBody>
      </p:sp>
      <p:sp>
        <p:nvSpPr>
          <p:cNvPr id="7" name="Rectangle 6"/>
          <p:cNvSpPr/>
          <p:nvPr/>
        </p:nvSpPr>
        <p:spPr>
          <a:xfrm>
            <a:off x="2562233" y="3315378"/>
            <a:ext cx="500458" cy="646331"/>
          </a:xfrm>
          <a:prstGeom prst="rect">
            <a:avLst/>
          </a:prstGeom>
          <a:noFill/>
        </p:spPr>
        <p:txBody>
          <a:bodyPr wrap="none" lIns="91440" tIns="45720" rIns="91440" bIns="45720">
            <a:spAutoFit/>
          </a:bodyPr>
          <a:lstStyle/>
          <a:p>
            <a:pPr marL="0" marR="0" lvl="0" indent="0" algn="ctr" defTabSz="914400" rtl="0" eaLnBrk="1" fontAlgn="base" latinLnBrk="0" hangingPunct="1">
              <a:lnSpc>
                <a:spcPct val="100000"/>
              </a:lnSpc>
              <a:spcBef>
                <a:spcPct val="20000"/>
              </a:spcBef>
              <a:spcAft>
                <a:spcPct val="0"/>
              </a:spcAft>
              <a:buClr>
                <a:srgbClr val="66CCFF"/>
              </a:buClr>
              <a:buSzPct val="65000"/>
              <a:buFont typeface="Wingdings" pitchFamily="2" charset="2"/>
              <a:buNone/>
              <a:tabLst/>
              <a:defRPr/>
            </a:pPr>
            <a:r>
              <a:rPr kumimoji="0" lang="en-US" sz="3600" b="1" i="0" u="none" strike="noStrike" kern="1200" cap="none" spc="0" normalizeH="0" baseline="0" noProof="0" dirty="0">
                <a:ln w="17780" cmpd="sng">
                  <a:solidFill>
                    <a:sysClr val="windowText" lastClr="000000"/>
                  </a:solidFill>
                  <a:prstDash val="solid"/>
                  <a:miter lim="800000"/>
                </a:ln>
                <a:solidFill>
                  <a:srgbClr val="FF00FF"/>
                </a:solidFill>
                <a:effectLst>
                  <a:outerShdw blurRad="50800" algn="tl" rotWithShape="0">
                    <a:srgbClr val="000000"/>
                  </a:outerShdw>
                </a:effectLst>
                <a:uLnTx/>
                <a:uFillTx/>
                <a:latin typeface="Tahoma" pitchFamily="34" charset="0"/>
                <a:ea typeface="+mn-ea"/>
                <a:cs typeface="+mn-cs"/>
              </a:rPr>
              <a:t>A</a:t>
            </a:r>
          </a:p>
        </p:txBody>
      </p:sp>
      <p:sp>
        <p:nvSpPr>
          <p:cNvPr id="9" name="Rectangle 8"/>
          <p:cNvSpPr/>
          <p:nvPr/>
        </p:nvSpPr>
        <p:spPr>
          <a:xfrm>
            <a:off x="4130469" y="3827544"/>
            <a:ext cx="502061" cy="646331"/>
          </a:xfrm>
          <a:prstGeom prst="rect">
            <a:avLst/>
          </a:prstGeom>
          <a:noFill/>
        </p:spPr>
        <p:txBody>
          <a:bodyPr wrap="none" lIns="91440" tIns="45720" rIns="91440" bIns="45720">
            <a:spAutoFit/>
          </a:bodyPr>
          <a:lstStyle/>
          <a:p>
            <a:pPr marL="0" marR="0" lvl="0" indent="0" algn="ctr" defTabSz="914400" rtl="0" eaLnBrk="1" fontAlgn="base" latinLnBrk="0" hangingPunct="1">
              <a:lnSpc>
                <a:spcPct val="100000"/>
              </a:lnSpc>
              <a:spcBef>
                <a:spcPct val="20000"/>
              </a:spcBef>
              <a:spcAft>
                <a:spcPct val="0"/>
              </a:spcAft>
              <a:buClr>
                <a:srgbClr val="66CCFF"/>
              </a:buClr>
              <a:buSzPct val="65000"/>
              <a:buFont typeface="Wingdings" pitchFamily="2" charset="2"/>
              <a:buNone/>
              <a:tabLst/>
              <a:defRPr/>
            </a:pPr>
            <a:r>
              <a:rPr kumimoji="0" lang="en-US" sz="3600" b="1" i="0" u="none" strike="noStrike" kern="1200" cap="none" spc="0" normalizeH="0" baseline="0" noProof="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uLnTx/>
                <a:uFillTx/>
                <a:latin typeface="Tahoma" pitchFamily="34" charset="0"/>
                <a:ea typeface="+mn-ea"/>
                <a:cs typeface="+mn-cs"/>
              </a:rPr>
              <a:t>B</a:t>
            </a:r>
          </a:p>
        </p:txBody>
      </p:sp>
      <p:sp>
        <p:nvSpPr>
          <p:cNvPr id="10" name="Rectangle 9"/>
          <p:cNvSpPr/>
          <p:nvPr/>
        </p:nvSpPr>
        <p:spPr>
          <a:xfrm>
            <a:off x="2540611" y="5423732"/>
            <a:ext cx="534121" cy="646331"/>
          </a:xfrm>
          <a:prstGeom prst="rect">
            <a:avLst/>
          </a:prstGeom>
          <a:noFill/>
        </p:spPr>
        <p:txBody>
          <a:bodyPr wrap="none" lIns="91440" tIns="45720" rIns="91440" bIns="45720">
            <a:spAutoFit/>
          </a:bodyPr>
          <a:lstStyle/>
          <a:p>
            <a:pPr marL="0" marR="0" lvl="0" indent="0" algn="ctr" defTabSz="914400" rtl="0" eaLnBrk="1" fontAlgn="base" latinLnBrk="0" hangingPunct="1">
              <a:lnSpc>
                <a:spcPct val="100000"/>
              </a:lnSpc>
              <a:spcBef>
                <a:spcPct val="20000"/>
              </a:spcBef>
              <a:spcAft>
                <a:spcPct val="0"/>
              </a:spcAft>
              <a:buClr>
                <a:srgbClr val="66CCFF"/>
              </a:buClr>
              <a:buSzPct val="65000"/>
              <a:buFont typeface="Wingdings" pitchFamily="2" charset="2"/>
              <a:buNone/>
              <a:tabLst/>
              <a:defRPr/>
            </a:pPr>
            <a:r>
              <a:rPr kumimoji="0" lang="en-US" sz="3600" b="1" i="0" u="none" strike="noStrike" kern="1200" cap="none" spc="0" normalizeH="0" baseline="0" noProof="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uLnTx/>
                <a:uFillTx/>
                <a:latin typeface="Tahoma" pitchFamily="34" charset="0"/>
                <a:ea typeface="+mn-ea"/>
                <a:cs typeface="+mn-cs"/>
              </a:rPr>
              <a:t>D</a:t>
            </a:r>
          </a:p>
        </p:txBody>
      </p:sp>
      <p:sp>
        <p:nvSpPr>
          <p:cNvPr id="17" name="Freeform 16"/>
          <p:cNvSpPr/>
          <p:nvPr/>
        </p:nvSpPr>
        <p:spPr bwMode="auto">
          <a:xfrm>
            <a:off x="1896744" y="5039833"/>
            <a:ext cx="838200" cy="457200"/>
          </a:xfrm>
          <a:custGeom>
            <a:avLst/>
            <a:gdLst>
              <a:gd name="connsiteX0" fmla="*/ 329609 w 755214"/>
              <a:gd name="connsiteY0" fmla="*/ 0 h 499730"/>
              <a:gd name="connsiteX1" fmla="*/ 276446 w 755214"/>
              <a:gd name="connsiteY1" fmla="*/ 42530 h 499730"/>
              <a:gd name="connsiteX2" fmla="*/ 223284 w 755214"/>
              <a:gd name="connsiteY2" fmla="*/ 85060 h 499730"/>
              <a:gd name="connsiteX3" fmla="*/ 202018 w 755214"/>
              <a:gd name="connsiteY3" fmla="*/ 106325 h 499730"/>
              <a:gd name="connsiteX4" fmla="*/ 138223 w 755214"/>
              <a:gd name="connsiteY4" fmla="*/ 127590 h 499730"/>
              <a:gd name="connsiteX5" fmla="*/ 106325 w 755214"/>
              <a:gd name="connsiteY5" fmla="*/ 148855 h 499730"/>
              <a:gd name="connsiteX6" fmla="*/ 53163 w 755214"/>
              <a:gd name="connsiteY6" fmla="*/ 202018 h 499730"/>
              <a:gd name="connsiteX7" fmla="*/ 42530 w 755214"/>
              <a:gd name="connsiteY7" fmla="*/ 233916 h 499730"/>
              <a:gd name="connsiteX8" fmla="*/ 0 w 755214"/>
              <a:gd name="connsiteY8" fmla="*/ 297711 h 499730"/>
              <a:gd name="connsiteX9" fmla="*/ 21265 w 755214"/>
              <a:gd name="connsiteY9" fmla="*/ 382772 h 499730"/>
              <a:gd name="connsiteX10" fmla="*/ 53163 w 755214"/>
              <a:gd name="connsiteY10" fmla="*/ 414669 h 499730"/>
              <a:gd name="connsiteX11" fmla="*/ 74428 w 755214"/>
              <a:gd name="connsiteY11" fmla="*/ 446567 h 499730"/>
              <a:gd name="connsiteX12" fmla="*/ 138223 w 755214"/>
              <a:gd name="connsiteY12" fmla="*/ 467832 h 499730"/>
              <a:gd name="connsiteX13" fmla="*/ 170121 w 755214"/>
              <a:gd name="connsiteY13" fmla="*/ 478465 h 499730"/>
              <a:gd name="connsiteX14" fmla="*/ 202018 w 755214"/>
              <a:gd name="connsiteY14" fmla="*/ 489097 h 499730"/>
              <a:gd name="connsiteX15" fmla="*/ 233916 w 755214"/>
              <a:gd name="connsiteY15" fmla="*/ 499730 h 499730"/>
              <a:gd name="connsiteX16" fmla="*/ 318977 w 755214"/>
              <a:gd name="connsiteY16" fmla="*/ 489097 h 499730"/>
              <a:gd name="connsiteX17" fmla="*/ 404037 w 755214"/>
              <a:gd name="connsiteY17" fmla="*/ 467832 h 499730"/>
              <a:gd name="connsiteX18" fmla="*/ 595423 w 755214"/>
              <a:gd name="connsiteY18" fmla="*/ 457200 h 499730"/>
              <a:gd name="connsiteX19" fmla="*/ 648586 w 755214"/>
              <a:gd name="connsiteY19" fmla="*/ 414669 h 499730"/>
              <a:gd name="connsiteX20" fmla="*/ 680484 w 755214"/>
              <a:gd name="connsiteY20" fmla="*/ 382772 h 499730"/>
              <a:gd name="connsiteX21" fmla="*/ 733646 w 755214"/>
              <a:gd name="connsiteY21" fmla="*/ 340241 h 499730"/>
              <a:gd name="connsiteX22" fmla="*/ 733646 w 755214"/>
              <a:gd name="connsiteY22" fmla="*/ 244548 h 499730"/>
              <a:gd name="connsiteX23" fmla="*/ 701749 w 755214"/>
              <a:gd name="connsiteY23" fmla="*/ 223283 h 499730"/>
              <a:gd name="connsiteX24" fmla="*/ 669851 w 755214"/>
              <a:gd name="connsiteY24" fmla="*/ 212651 h 499730"/>
              <a:gd name="connsiteX25" fmla="*/ 584791 w 755214"/>
              <a:gd name="connsiteY25" fmla="*/ 138223 h 499730"/>
              <a:gd name="connsiteX26" fmla="*/ 499730 w 755214"/>
              <a:gd name="connsiteY26" fmla="*/ 74427 h 499730"/>
              <a:gd name="connsiteX27" fmla="*/ 467832 w 755214"/>
              <a:gd name="connsiteY27" fmla="*/ 63795 h 499730"/>
              <a:gd name="connsiteX28" fmla="*/ 435935 w 755214"/>
              <a:gd name="connsiteY28" fmla="*/ 42530 h 499730"/>
              <a:gd name="connsiteX29" fmla="*/ 329609 w 755214"/>
              <a:gd name="connsiteY29" fmla="*/ 0 h 4997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755214" h="499730">
                <a:moveTo>
                  <a:pt x="329609" y="0"/>
                </a:moveTo>
                <a:cubicBezTo>
                  <a:pt x="303028" y="0"/>
                  <a:pt x="292493" y="26483"/>
                  <a:pt x="276446" y="42530"/>
                </a:cubicBezTo>
                <a:cubicBezTo>
                  <a:pt x="228352" y="90623"/>
                  <a:pt x="285382" y="64359"/>
                  <a:pt x="223284" y="85060"/>
                </a:cubicBezTo>
                <a:cubicBezTo>
                  <a:pt x="216195" y="92148"/>
                  <a:pt x="210984" y="101842"/>
                  <a:pt x="202018" y="106325"/>
                </a:cubicBezTo>
                <a:cubicBezTo>
                  <a:pt x="181969" y="116349"/>
                  <a:pt x="138223" y="127590"/>
                  <a:pt x="138223" y="127590"/>
                </a:cubicBezTo>
                <a:cubicBezTo>
                  <a:pt x="127590" y="134678"/>
                  <a:pt x="115361" y="139819"/>
                  <a:pt x="106325" y="148855"/>
                </a:cubicBezTo>
                <a:cubicBezTo>
                  <a:pt x="35439" y="219741"/>
                  <a:pt x="138225" y="145309"/>
                  <a:pt x="53163" y="202018"/>
                </a:cubicBezTo>
                <a:cubicBezTo>
                  <a:pt x="49619" y="212651"/>
                  <a:pt x="48747" y="224591"/>
                  <a:pt x="42530" y="233916"/>
                </a:cubicBezTo>
                <a:cubicBezTo>
                  <a:pt x="-10566" y="313559"/>
                  <a:pt x="25280" y="221869"/>
                  <a:pt x="0" y="297711"/>
                </a:cubicBezTo>
                <a:cubicBezTo>
                  <a:pt x="1534" y="305383"/>
                  <a:pt x="11922" y="368758"/>
                  <a:pt x="21265" y="382772"/>
                </a:cubicBezTo>
                <a:cubicBezTo>
                  <a:pt x="29606" y="395283"/>
                  <a:pt x="43537" y="403118"/>
                  <a:pt x="53163" y="414669"/>
                </a:cubicBezTo>
                <a:cubicBezTo>
                  <a:pt x="61344" y="424486"/>
                  <a:pt x="63592" y="439794"/>
                  <a:pt x="74428" y="446567"/>
                </a:cubicBezTo>
                <a:cubicBezTo>
                  <a:pt x="93436" y="458447"/>
                  <a:pt x="116958" y="460744"/>
                  <a:pt x="138223" y="467832"/>
                </a:cubicBezTo>
                <a:lnTo>
                  <a:pt x="170121" y="478465"/>
                </a:lnTo>
                <a:lnTo>
                  <a:pt x="202018" y="489097"/>
                </a:lnTo>
                <a:lnTo>
                  <a:pt x="233916" y="499730"/>
                </a:lnTo>
                <a:cubicBezTo>
                  <a:pt x="262270" y="496186"/>
                  <a:pt x="290864" y="494209"/>
                  <a:pt x="318977" y="489097"/>
                </a:cubicBezTo>
                <a:cubicBezTo>
                  <a:pt x="398931" y="474560"/>
                  <a:pt x="290039" y="477745"/>
                  <a:pt x="404037" y="467832"/>
                </a:cubicBezTo>
                <a:cubicBezTo>
                  <a:pt x="467690" y="462297"/>
                  <a:pt x="531628" y="460744"/>
                  <a:pt x="595423" y="457200"/>
                </a:cubicBezTo>
                <a:cubicBezTo>
                  <a:pt x="657275" y="395345"/>
                  <a:pt x="568127" y="481717"/>
                  <a:pt x="648586" y="414669"/>
                </a:cubicBezTo>
                <a:cubicBezTo>
                  <a:pt x="660138" y="405043"/>
                  <a:pt x="668932" y="392398"/>
                  <a:pt x="680484" y="382772"/>
                </a:cubicBezTo>
                <a:cubicBezTo>
                  <a:pt x="760942" y="315724"/>
                  <a:pt x="671793" y="402097"/>
                  <a:pt x="733646" y="340241"/>
                </a:cubicBezTo>
                <a:cubicBezTo>
                  <a:pt x="751563" y="286490"/>
                  <a:pt x="771557" y="282460"/>
                  <a:pt x="733646" y="244548"/>
                </a:cubicBezTo>
                <a:cubicBezTo>
                  <a:pt x="724610" y="235512"/>
                  <a:pt x="713179" y="228998"/>
                  <a:pt x="701749" y="223283"/>
                </a:cubicBezTo>
                <a:cubicBezTo>
                  <a:pt x="691724" y="218271"/>
                  <a:pt x="680484" y="216195"/>
                  <a:pt x="669851" y="212651"/>
                </a:cubicBezTo>
                <a:cubicBezTo>
                  <a:pt x="609607" y="122284"/>
                  <a:pt x="708823" y="262249"/>
                  <a:pt x="584791" y="138223"/>
                </a:cubicBezTo>
                <a:cubicBezTo>
                  <a:pt x="559602" y="113035"/>
                  <a:pt x="535793" y="86447"/>
                  <a:pt x="499730" y="74427"/>
                </a:cubicBezTo>
                <a:lnTo>
                  <a:pt x="467832" y="63795"/>
                </a:lnTo>
                <a:cubicBezTo>
                  <a:pt x="457200" y="56707"/>
                  <a:pt x="447612" y="47720"/>
                  <a:pt x="435935" y="42530"/>
                </a:cubicBezTo>
                <a:cubicBezTo>
                  <a:pt x="367915" y="12299"/>
                  <a:pt x="356190" y="0"/>
                  <a:pt x="329609" y="0"/>
                </a:cubicBezTo>
                <a:close/>
              </a:path>
            </a:pathLst>
          </a:custGeom>
          <a:solidFill>
            <a:schemeClr val="tx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342900" marR="0" lvl="0" indent="-342900" algn="l" defTabSz="914400" rtl="0" eaLnBrk="1" fontAlgn="base" latinLnBrk="0" hangingPunct="1">
              <a:lnSpc>
                <a:spcPct val="100000"/>
              </a:lnSpc>
              <a:spcBef>
                <a:spcPct val="20000"/>
              </a:spcBef>
              <a:spcAft>
                <a:spcPct val="0"/>
              </a:spcAft>
              <a:buClr>
                <a:srgbClr val="66CCFF"/>
              </a:buClr>
              <a:buSzPct val="65000"/>
              <a:buFont typeface="Wingdings" pitchFamily="2" charset="2"/>
              <a:buChar char="n"/>
              <a:tabLst/>
              <a:defRPr/>
            </a:pPr>
            <a:endParaRPr kumimoji="0" lang="en-US" sz="9600" b="0" i="0" u="none" strike="noStrike" kern="1200" cap="none" spc="0" normalizeH="0" baseline="0" noProof="0">
              <a:ln>
                <a:noFill/>
              </a:ln>
              <a:solidFill>
                <a:srgbClr val="FFFFFF"/>
              </a:solidFill>
              <a:effectLst>
                <a:outerShdw blurRad="38100" dist="38100" dir="2700000" algn="tl">
                  <a:srgbClr val="000000">
                    <a:alpha val="43137"/>
                  </a:srgbClr>
                </a:outerShdw>
              </a:effectLst>
              <a:uLnTx/>
              <a:uFillTx/>
              <a:latin typeface="Tahoma" pitchFamily="34" charset="0"/>
              <a:ea typeface="+mn-ea"/>
              <a:cs typeface="+mn-cs"/>
            </a:endParaRPr>
          </a:p>
        </p:txBody>
      </p:sp>
      <p:sp>
        <p:nvSpPr>
          <p:cNvPr id="13" name="Rectangle 12"/>
          <p:cNvSpPr/>
          <p:nvPr/>
        </p:nvSpPr>
        <p:spPr>
          <a:xfrm>
            <a:off x="1961905" y="4851569"/>
            <a:ext cx="492444" cy="646331"/>
          </a:xfrm>
          <a:prstGeom prst="rect">
            <a:avLst/>
          </a:prstGeom>
          <a:noFill/>
        </p:spPr>
        <p:txBody>
          <a:bodyPr wrap="none" lIns="91440" tIns="45720" rIns="91440" bIns="45720">
            <a:spAutoFit/>
          </a:bodyPr>
          <a:lstStyle/>
          <a:p>
            <a:pPr marL="0" marR="0" lvl="0" indent="0" algn="ctr" defTabSz="914400" rtl="0" eaLnBrk="1" fontAlgn="base" latinLnBrk="0" hangingPunct="1">
              <a:lnSpc>
                <a:spcPct val="100000"/>
              </a:lnSpc>
              <a:spcBef>
                <a:spcPct val="20000"/>
              </a:spcBef>
              <a:spcAft>
                <a:spcPct val="0"/>
              </a:spcAft>
              <a:buClr>
                <a:srgbClr val="66CCFF"/>
              </a:buClr>
              <a:buSzPct val="65000"/>
              <a:buFont typeface="Wingdings" pitchFamily="2" charset="2"/>
              <a:buNone/>
              <a:tabLst/>
              <a:defRPr/>
            </a:pPr>
            <a:r>
              <a:rPr kumimoji="0" lang="en-US" sz="3600" b="1" i="0" u="none" strike="noStrike" kern="1200" cap="none" spc="0" normalizeH="0" baseline="0" noProof="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uLnTx/>
                <a:uFillTx/>
                <a:latin typeface="Tahoma" pitchFamily="34" charset="0"/>
                <a:ea typeface="+mn-ea"/>
                <a:cs typeface="+mn-cs"/>
              </a:rPr>
              <a:t>C</a:t>
            </a:r>
          </a:p>
        </p:txBody>
      </p:sp>
      <p:sp>
        <p:nvSpPr>
          <p:cNvPr id="14" name="Rectangle 13"/>
          <p:cNvSpPr/>
          <p:nvPr/>
        </p:nvSpPr>
        <p:spPr>
          <a:xfrm>
            <a:off x="7391596" y="762000"/>
            <a:ext cx="1752404" cy="1569660"/>
          </a:xfrm>
          <a:prstGeom prst="rect">
            <a:avLst/>
          </a:prstGeom>
          <a:noFill/>
        </p:spPr>
        <p:txBody>
          <a:bodyPr wrap="none" lIns="91440" tIns="45720" rIns="91440" bIns="45720">
            <a:spAutoFit/>
          </a:bodyPr>
          <a:lstStyle/>
          <a:p>
            <a:pPr marL="0" marR="0" lvl="0" indent="0" algn="ctr" defTabSz="914400" rtl="0" eaLnBrk="1" fontAlgn="base" latinLnBrk="0" hangingPunct="1">
              <a:lnSpc>
                <a:spcPct val="100000"/>
              </a:lnSpc>
              <a:spcBef>
                <a:spcPct val="20000"/>
              </a:spcBef>
              <a:spcAft>
                <a:spcPct val="0"/>
              </a:spcAft>
              <a:buClr>
                <a:srgbClr val="66CCFF"/>
              </a:buClr>
              <a:buSzPct val="65000"/>
              <a:buFont typeface="Wingdings" pitchFamily="2" charset="2"/>
              <a:buNone/>
              <a:tabLst/>
              <a:defRPr/>
            </a:pPr>
            <a:r>
              <a:rPr kumimoji="0" lang="en-US" sz="9600" b="1" i="0" u="none" strike="noStrike" kern="1200" cap="none" spc="0" normalizeH="0" baseline="0" noProof="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uLnTx/>
                <a:uFillTx/>
                <a:latin typeface="Tahoma" pitchFamily="34" charset="0"/>
                <a:ea typeface="+mn-ea"/>
                <a:cs typeface="+mn-cs"/>
              </a:rPr>
              <a:t>18</a:t>
            </a:r>
          </a:p>
        </p:txBody>
      </p:sp>
    </p:spTree>
    <p:extLst>
      <p:ext uri="{BB962C8B-B14F-4D97-AF65-F5344CB8AC3E}">
        <p14:creationId xmlns:p14="http://schemas.microsoft.com/office/powerpoint/2010/main" val="1067163724"/>
      </p:ext>
    </p:extLst>
  </p:cSld>
  <p:clrMapOvr>
    <a:masterClrMapping/>
  </p:clrMapOvr>
</p:sld>
</file>

<file path=ppt/slides/slide1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5" name="Rectangle 3"/>
          <p:cNvSpPr>
            <a:spLocks noGrp="1" noChangeArrowheads="1"/>
          </p:cNvSpPr>
          <p:nvPr>
            <p:ph type="body" idx="1"/>
          </p:nvPr>
        </p:nvSpPr>
        <p:spPr>
          <a:xfrm>
            <a:off x="457200" y="304800"/>
            <a:ext cx="8229600" cy="5821363"/>
          </a:xfrm>
        </p:spPr>
        <p:txBody>
          <a:bodyPr/>
          <a:lstStyle/>
          <a:p>
            <a:r>
              <a:rPr lang="en-US" dirty="0"/>
              <a:t>What color body and eye type will the fly  be for A, B, C, and D?</a:t>
            </a:r>
          </a:p>
          <a:p>
            <a:r>
              <a:rPr lang="en-US" dirty="0">
                <a:solidFill>
                  <a:srgbClr val="996633"/>
                </a:solidFill>
              </a:rPr>
              <a:t>B=Brown</a:t>
            </a:r>
            <a:r>
              <a:rPr lang="en-US" dirty="0"/>
              <a:t>, </a:t>
            </a:r>
            <a:r>
              <a:rPr lang="en-US" dirty="0">
                <a:solidFill>
                  <a:schemeClr val="tx1">
                    <a:lumMod val="50000"/>
                  </a:schemeClr>
                </a:solidFill>
              </a:rPr>
              <a:t>b=black</a:t>
            </a:r>
            <a:r>
              <a:rPr lang="en-US" dirty="0"/>
              <a:t>,</a:t>
            </a:r>
            <a:r>
              <a:rPr lang="en-US" dirty="0">
                <a:solidFill>
                  <a:schemeClr val="tx1">
                    <a:lumMod val="50000"/>
                  </a:schemeClr>
                </a:solidFill>
              </a:rPr>
              <a:t> </a:t>
            </a:r>
            <a:r>
              <a:rPr lang="en-US" dirty="0">
                <a:solidFill>
                  <a:srgbClr val="FF5050"/>
                </a:solidFill>
              </a:rPr>
              <a:t>E=Red</a:t>
            </a:r>
            <a:r>
              <a:rPr lang="en-US" dirty="0"/>
              <a:t>, </a:t>
            </a:r>
            <a:r>
              <a:rPr lang="en-US" dirty="0">
                <a:solidFill>
                  <a:srgbClr val="996600"/>
                </a:solidFill>
              </a:rPr>
              <a:t>e=brown</a:t>
            </a:r>
          </a:p>
        </p:txBody>
      </p:sp>
      <p:pic>
        <p:nvPicPr>
          <p:cNvPr id="2050" name="Picture 2" descr="http://www.tokresource.org/tok_classes/biobiobio/biomenu/dihybrid_cross_linkage/EssGen3-3_Figure1_LARGE_0.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0" y="2057400"/>
            <a:ext cx="8610600" cy="4495800"/>
          </a:xfrm>
          <a:prstGeom prst="rect">
            <a:avLst/>
          </a:prstGeom>
          <a:noFill/>
          <a:ln w="38100">
            <a:solidFill>
              <a:schemeClr val="tx1">
                <a:lumMod val="50000"/>
              </a:schemeClr>
            </a:solidFill>
          </a:ln>
          <a:extLst>
            <a:ext uri="{909E8E84-426E-40DD-AFC4-6F175D3DCCD1}">
              <a14:hiddenFill xmlns:a14="http://schemas.microsoft.com/office/drawing/2010/main">
                <a:solidFill>
                  <a:srgbClr val="FFFFFF"/>
                </a:solidFill>
              </a14:hiddenFill>
            </a:ext>
          </a:extLst>
        </p:spPr>
      </p:pic>
      <p:sp>
        <p:nvSpPr>
          <p:cNvPr id="4" name="Freeform 3"/>
          <p:cNvSpPr/>
          <p:nvPr/>
        </p:nvSpPr>
        <p:spPr bwMode="auto">
          <a:xfrm>
            <a:off x="2434856" y="5497033"/>
            <a:ext cx="755214" cy="499730"/>
          </a:xfrm>
          <a:custGeom>
            <a:avLst/>
            <a:gdLst>
              <a:gd name="connsiteX0" fmla="*/ 329609 w 755214"/>
              <a:gd name="connsiteY0" fmla="*/ 0 h 499730"/>
              <a:gd name="connsiteX1" fmla="*/ 276446 w 755214"/>
              <a:gd name="connsiteY1" fmla="*/ 42530 h 499730"/>
              <a:gd name="connsiteX2" fmla="*/ 223284 w 755214"/>
              <a:gd name="connsiteY2" fmla="*/ 85060 h 499730"/>
              <a:gd name="connsiteX3" fmla="*/ 202018 w 755214"/>
              <a:gd name="connsiteY3" fmla="*/ 106325 h 499730"/>
              <a:gd name="connsiteX4" fmla="*/ 138223 w 755214"/>
              <a:gd name="connsiteY4" fmla="*/ 127590 h 499730"/>
              <a:gd name="connsiteX5" fmla="*/ 106325 w 755214"/>
              <a:gd name="connsiteY5" fmla="*/ 148855 h 499730"/>
              <a:gd name="connsiteX6" fmla="*/ 53163 w 755214"/>
              <a:gd name="connsiteY6" fmla="*/ 202018 h 499730"/>
              <a:gd name="connsiteX7" fmla="*/ 42530 w 755214"/>
              <a:gd name="connsiteY7" fmla="*/ 233916 h 499730"/>
              <a:gd name="connsiteX8" fmla="*/ 0 w 755214"/>
              <a:gd name="connsiteY8" fmla="*/ 297711 h 499730"/>
              <a:gd name="connsiteX9" fmla="*/ 21265 w 755214"/>
              <a:gd name="connsiteY9" fmla="*/ 382772 h 499730"/>
              <a:gd name="connsiteX10" fmla="*/ 53163 w 755214"/>
              <a:gd name="connsiteY10" fmla="*/ 414669 h 499730"/>
              <a:gd name="connsiteX11" fmla="*/ 74428 w 755214"/>
              <a:gd name="connsiteY11" fmla="*/ 446567 h 499730"/>
              <a:gd name="connsiteX12" fmla="*/ 138223 w 755214"/>
              <a:gd name="connsiteY12" fmla="*/ 467832 h 499730"/>
              <a:gd name="connsiteX13" fmla="*/ 170121 w 755214"/>
              <a:gd name="connsiteY13" fmla="*/ 478465 h 499730"/>
              <a:gd name="connsiteX14" fmla="*/ 202018 w 755214"/>
              <a:gd name="connsiteY14" fmla="*/ 489097 h 499730"/>
              <a:gd name="connsiteX15" fmla="*/ 233916 w 755214"/>
              <a:gd name="connsiteY15" fmla="*/ 499730 h 499730"/>
              <a:gd name="connsiteX16" fmla="*/ 318977 w 755214"/>
              <a:gd name="connsiteY16" fmla="*/ 489097 h 499730"/>
              <a:gd name="connsiteX17" fmla="*/ 404037 w 755214"/>
              <a:gd name="connsiteY17" fmla="*/ 467832 h 499730"/>
              <a:gd name="connsiteX18" fmla="*/ 595423 w 755214"/>
              <a:gd name="connsiteY18" fmla="*/ 457200 h 499730"/>
              <a:gd name="connsiteX19" fmla="*/ 648586 w 755214"/>
              <a:gd name="connsiteY19" fmla="*/ 414669 h 499730"/>
              <a:gd name="connsiteX20" fmla="*/ 680484 w 755214"/>
              <a:gd name="connsiteY20" fmla="*/ 382772 h 499730"/>
              <a:gd name="connsiteX21" fmla="*/ 733646 w 755214"/>
              <a:gd name="connsiteY21" fmla="*/ 340241 h 499730"/>
              <a:gd name="connsiteX22" fmla="*/ 733646 w 755214"/>
              <a:gd name="connsiteY22" fmla="*/ 244548 h 499730"/>
              <a:gd name="connsiteX23" fmla="*/ 701749 w 755214"/>
              <a:gd name="connsiteY23" fmla="*/ 223283 h 499730"/>
              <a:gd name="connsiteX24" fmla="*/ 669851 w 755214"/>
              <a:gd name="connsiteY24" fmla="*/ 212651 h 499730"/>
              <a:gd name="connsiteX25" fmla="*/ 584791 w 755214"/>
              <a:gd name="connsiteY25" fmla="*/ 138223 h 499730"/>
              <a:gd name="connsiteX26" fmla="*/ 499730 w 755214"/>
              <a:gd name="connsiteY26" fmla="*/ 74427 h 499730"/>
              <a:gd name="connsiteX27" fmla="*/ 467832 w 755214"/>
              <a:gd name="connsiteY27" fmla="*/ 63795 h 499730"/>
              <a:gd name="connsiteX28" fmla="*/ 435935 w 755214"/>
              <a:gd name="connsiteY28" fmla="*/ 42530 h 499730"/>
              <a:gd name="connsiteX29" fmla="*/ 329609 w 755214"/>
              <a:gd name="connsiteY29" fmla="*/ 0 h 4997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755214" h="499730">
                <a:moveTo>
                  <a:pt x="329609" y="0"/>
                </a:moveTo>
                <a:cubicBezTo>
                  <a:pt x="303028" y="0"/>
                  <a:pt x="292493" y="26483"/>
                  <a:pt x="276446" y="42530"/>
                </a:cubicBezTo>
                <a:cubicBezTo>
                  <a:pt x="228352" y="90623"/>
                  <a:pt x="285382" y="64359"/>
                  <a:pt x="223284" y="85060"/>
                </a:cubicBezTo>
                <a:cubicBezTo>
                  <a:pt x="216195" y="92148"/>
                  <a:pt x="210984" y="101842"/>
                  <a:pt x="202018" y="106325"/>
                </a:cubicBezTo>
                <a:cubicBezTo>
                  <a:pt x="181969" y="116349"/>
                  <a:pt x="138223" y="127590"/>
                  <a:pt x="138223" y="127590"/>
                </a:cubicBezTo>
                <a:cubicBezTo>
                  <a:pt x="127590" y="134678"/>
                  <a:pt x="115361" y="139819"/>
                  <a:pt x="106325" y="148855"/>
                </a:cubicBezTo>
                <a:cubicBezTo>
                  <a:pt x="35439" y="219741"/>
                  <a:pt x="138225" y="145309"/>
                  <a:pt x="53163" y="202018"/>
                </a:cubicBezTo>
                <a:cubicBezTo>
                  <a:pt x="49619" y="212651"/>
                  <a:pt x="48747" y="224591"/>
                  <a:pt x="42530" y="233916"/>
                </a:cubicBezTo>
                <a:cubicBezTo>
                  <a:pt x="-10566" y="313559"/>
                  <a:pt x="25280" y="221869"/>
                  <a:pt x="0" y="297711"/>
                </a:cubicBezTo>
                <a:cubicBezTo>
                  <a:pt x="1534" y="305383"/>
                  <a:pt x="11922" y="368758"/>
                  <a:pt x="21265" y="382772"/>
                </a:cubicBezTo>
                <a:cubicBezTo>
                  <a:pt x="29606" y="395283"/>
                  <a:pt x="43537" y="403118"/>
                  <a:pt x="53163" y="414669"/>
                </a:cubicBezTo>
                <a:cubicBezTo>
                  <a:pt x="61344" y="424486"/>
                  <a:pt x="63592" y="439794"/>
                  <a:pt x="74428" y="446567"/>
                </a:cubicBezTo>
                <a:cubicBezTo>
                  <a:pt x="93436" y="458447"/>
                  <a:pt x="116958" y="460744"/>
                  <a:pt x="138223" y="467832"/>
                </a:cubicBezTo>
                <a:lnTo>
                  <a:pt x="170121" y="478465"/>
                </a:lnTo>
                <a:lnTo>
                  <a:pt x="202018" y="489097"/>
                </a:lnTo>
                <a:lnTo>
                  <a:pt x="233916" y="499730"/>
                </a:lnTo>
                <a:cubicBezTo>
                  <a:pt x="262270" y="496186"/>
                  <a:pt x="290864" y="494209"/>
                  <a:pt x="318977" y="489097"/>
                </a:cubicBezTo>
                <a:cubicBezTo>
                  <a:pt x="398931" y="474560"/>
                  <a:pt x="290039" y="477745"/>
                  <a:pt x="404037" y="467832"/>
                </a:cubicBezTo>
                <a:cubicBezTo>
                  <a:pt x="467690" y="462297"/>
                  <a:pt x="531628" y="460744"/>
                  <a:pt x="595423" y="457200"/>
                </a:cubicBezTo>
                <a:cubicBezTo>
                  <a:pt x="657275" y="395345"/>
                  <a:pt x="568127" y="481717"/>
                  <a:pt x="648586" y="414669"/>
                </a:cubicBezTo>
                <a:cubicBezTo>
                  <a:pt x="660138" y="405043"/>
                  <a:pt x="668932" y="392398"/>
                  <a:pt x="680484" y="382772"/>
                </a:cubicBezTo>
                <a:cubicBezTo>
                  <a:pt x="760942" y="315724"/>
                  <a:pt x="671793" y="402097"/>
                  <a:pt x="733646" y="340241"/>
                </a:cubicBezTo>
                <a:cubicBezTo>
                  <a:pt x="751563" y="286490"/>
                  <a:pt x="771557" y="282460"/>
                  <a:pt x="733646" y="244548"/>
                </a:cubicBezTo>
                <a:cubicBezTo>
                  <a:pt x="724610" y="235512"/>
                  <a:pt x="713179" y="228998"/>
                  <a:pt x="701749" y="223283"/>
                </a:cubicBezTo>
                <a:cubicBezTo>
                  <a:pt x="691724" y="218271"/>
                  <a:pt x="680484" y="216195"/>
                  <a:pt x="669851" y="212651"/>
                </a:cubicBezTo>
                <a:cubicBezTo>
                  <a:pt x="609607" y="122284"/>
                  <a:pt x="708823" y="262249"/>
                  <a:pt x="584791" y="138223"/>
                </a:cubicBezTo>
                <a:cubicBezTo>
                  <a:pt x="559602" y="113035"/>
                  <a:pt x="535793" y="86447"/>
                  <a:pt x="499730" y="74427"/>
                </a:cubicBezTo>
                <a:lnTo>
                  <a:pt x="467832" y="63795"/>
                </a:lnTo>
                <a:cubicBezTo>
                  <a:pt x="457200" y="56707"/>
                  <a:pt x="447612" y="47720"/>
                  <a:pt x="435935" y="42530"/>
                </a:cubicBezTo>
                <a:cubicBezTo>
                  <a:pt x="367915" y="12299"/>
                  <a:pt x="356190" y="0"/>
                  <a:pt x="329609" y="0"/>
                </a:cubicBezTo>
                <a:close/>
              </a:path>
            </a:pathLst>
          </a:custGeom>
          <a:solidFill>
            <a:schemeClr val="tx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342900" marR="0" lvl="0" indent="-342900" algn="l" defTabSz="914400" rtl="0" eaLnBrk="1" fontAlgn="base" latinLnBrk="0" hangingPunct="1">
              <a:lnSpc>
                <a:spcPct val="100000"/>
              </a:lnSpc>
              <a:spcBef>
                <a:spcPct val="20000"/>
              </a:spcBef>
              <a:spcAft>
                <a:spcPct val="0"/>
              </a:spcAft>
              <a:buClr>
                <a:srgbClr val="66CCFF"/>
              </a:buClr>
              <a:buSzPct val="65000"/>
              <a:buFont typeface="Wingdings" pitchFamily="2" charset="2"/>
              <a:buChar char="n"/>
              <a:tabLst/>
              <a:defRPr/>
            </a:pPr>
            <a:endParaRPr kumimoji="0" lang="en-US" sz="9600" b="0" i="0" u="none" strike="noStrike" kern="1200" cap="none" spc="0" normalizeH="0" baseline="0" noProof="0">
              <a:ln>
                <a:noFill/>
              </a:ln>
              <a:solidFill>
                <a:srgbClr val="FFFFFF"/>
              </a:solidFill>
              <a:effectLst>
                <a:outerShdw blurRad="38100" dist="38100" dir="2700000" algn="tl">
                  <a:srgbClr val="000000">
                    <a:alpha val="43137"/>
                  </a:srgbClr>
                </a:outerShdw>
              </a:effectLst>
              <a:uLnTx/>
              <a:uFillTx/>
              <a:latin typeface="Tahoma" pitchFamily="34" charset="0"/>
              <a:ea typeface="+mn-ea"/>
              <a:cs typeface="+mn-cs"/>
            </a:endParaRPr>
          </a:p>
        </p:txBody>
      </p:sp>
      <p:sp>
        <p:nvSpPr>
          <p:cNvPr id="11" name="Freeform 10"/>
          <p:cNvSpPr/>
          <p:nvPr/>
        </p:nvSpPr>
        <p:spPr bwMode="auto">
          <a:xfrm>
            <a:off x="3962400" y="3962400"/>
            <a:ext cx="838200" cy="499730"/>
          </a:xfrm>
          <a:custGeom>
            <a:avLst/>
            <a:gdLst>
              <a:gd name="connsiteX0" fmla="*/ 329609 w 755214"/>
              <a:gd name="connsiteY0" fmla="*/ 0 h 499730"/>
              <a:gd name="connsiteX1" fmla="*/ 276446 w 755214"/>
              <a:gd name="connsiteY1" fmla="*/ 42530 h 499730"/>
              <a:gd name="connsiteX2" fmla="*/ 223284 w 755214"/>
              <a:gd name="connsiteY2" fmla="*/ 85060 h 499730"/>
              <a:gd name="connsiteX3" fmla="*/ 202018 w 755214"/>
              <a:gd name="connsiteY3" fmla="*/ 106325 h 499730"/>
              <a:gd name="connsiteX4" fmla="*/ 138223 w 755214"/>
              <a:gd name="connsiteY4" fmla="*/ 127590 h 499730"/>
              <a:gd name="connsiteX5" fmla="*/ 106325 w 755214"/>
              <a:gd name="connsiteY5" fmla="*/ 148855 h 499730"/>
              <a:gd name="connsiteX6" fmla="*/ 53163 w 755214"/>
              <a:gd name="connsiteY6" fmla="*/ 202018 h 499730"/>
              <a:gd name="connsiteX7" fmla="*/ 42530 w 755214"/>
              <a:gd name="connsiteY7" fmla="*/ 233916 h 499730"/>
              <a:gd name="connsiteX8" fmla="*/ 0 w 755214"/>
              <a:gd name="connsiteY8" fmla="*/ 297711 h 499730"/>
              <a:gd name="connsiteX9" fmla="*/ 21265 w 755214"/>
              <a:gd name="connsiteY9" fmla="*/ 382772 h 499730"/>
              <a:gd name="connsiteX10" fmla="*/ 53163 w 755214"/>
              <a:gd name="connsiteY10" fmla="*/ 414669 h 499730"/>
              <a:gd name="connsiteX11" fmla="*/ 74428 w 755214"/>
              <a:gd name="connsiteY11" fmla="*/ 446567 h 499730"/>
              <a:gd name="connsiteX12" fmla="*/ 138223 w 755214"/>
              <a:gd name="connsiteY12" fmla="*/ 467832 h 499730"/>
              <a:gd name="connsiteX13" fmla="*/ 170121 w 755214"/>
              <a:gd name="connsiteY13" fmla="*/ 478465 h 499730"/>
              <a:gd name="connsiteX14" fmla="*/ 202018 w 755214"/>
              <a:gd name="connsiteY14" fmla="*/ 489097 h 499730"/>
              <a:gd name="connsiteX15" fmla="*/ 233916 w 755214"/>
              <a:gd name="connsiteY15" fmla="*/ 499730 h 499730"/>
              <a:gd name="connsiteX16" fmla="*/ 318977 w 755214"/>
              <a:gd name="connsiteY16" fmla="*/ 489097 h 499730"/>
              <a:gd name="connsiteX17" fmla="*/ 404037 w 755214"/>
              <a:gd name="connsiteY17" fmla="*/ 467832 h 499730"/>
              <a:gd name="connsiteX18" fmla="*/ 595423 w 755214"/>
              <a:gd name="connsiteY18" fmla="*/ 457200 h 499730"/>
              <a:gd name="connsiteX19" fmla="*/ 648586 w 755214"/>
              <a:gd name="connsiteY19" fmla="*/ 414669 h 499730"/>
              <a:gd name="connsiteX20" fmla="*/ 680484 w 755214"/>
              <a:gd name="connsiteY20" fmla="*/ 382772 h 499730"/>
              <a:gd name="connsiteX21" fmla="*/ 733646 w 755214"/>
              <a:gd name="connsiteY21" fmla="*/ 340241 h 499730"/>
              <a:gd name="connsiteX22" fmla="*/ 733646 w 755214"/>
              <a:gd name="connsiteY22" fmla="*/ 244548 h 499730"/>
              <a:gd name="connsiteX23" fmla="*/ 701749 w 755214"/>
              <a:gd name="connsiteY23" fmla="*/ 223283 h 499730"/>
              <a:gd name="connsiteX24" fmla="*/ 669851 w 755214"/>
              <a:gd name="connsiteY24" fmla="*/ 212651 h 499730"/>
              <a:gd name="connsiteX25" fmla="*/ 584791 w 755214"/>
              <a:gd name="connsiteY25" fmla="*/ 138223 h 499730"/>
              <a:gd name="connsiteX26" fmla="*/ 499730 w 755214"/>
              <a:gd name="connsiteY26" fmla="*/ 74427 h 499730"/>
              <a:gd name="connsiteX27" fmla="*/ 467832 w 755214"/>
              <a:gd name="connsiteY27" fmla="*/ 63795 h 499730"/>
              <a:gd name="connsiteX28" fmla="*/ 435935 w 755214"/>
              <a:gd name="connsiteY28" fmla="*/ 42530 h 499730"/>
              <a:gd name="connsiteX29" fmla="*/ 329609 w 755214"/>
              <a:gd name="connsiteY29" fmla="*/ 0 h 4997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755214" h="499730">
                <a:moveTo>
                  <a:pt x="329609" y="0"/>
                </a:moveTo>
                <a:cubicBezTo>
                  <a:pt x="303028" y="0"/>
                  <a:pt x="292493" y="26483"/>
                  <a:pt x="276446" y="42530"/>
                </a:cubicBezTo>
                <a:cubicBezTo>
                  <a:pt x="228352" y="90623"/>
                  <a:pt x="285382" y="64359"/>
                  <a:pt x="223284" y="85060"/>
                </a:cubicBezTo>
                <a:cubicBezTo>
                  <a:pt x="216195" y="92148"/>
                  <a:pt x="210984" y="101842"/>
                  <a:pt x="202018" y="106325"/>
                </a:cubicBezTo>
                <a:cubicBezTo>
                  <a:pt x="181969" y="116349"/>
                  <a:pt x="138223" y="127590"/>
                  <a:pt x="138223" y="127590"/>
                </a:cubicBezTo>
                <a:cubicBezTo>
                  <a:pt x="127590" y="134678"/>
                  <a:pt x="115361" y="139819"/>
                  <a:pt x="106325" y="148855"/>
                </a:cubicBezTo>
                <a:cubicBezTo>
                  <a:pt x="35439" y="219741"/>
                  <a:pt x="138225" y="145309"/>
                  <a:pt x="53163" y="202018"/>
                </a:cubicBezTo>
                <a:cubicBezTo>
                  <a:pt x="49619" y="212651"/>
                  <a:pt x="48747" y="224591"/>
                  <a:pt x="42530" y="233916"/>
                </a:cubicBezTo>
                <a:cubicBezTo>
                  <a:pt x="-10566" y="313559"/>
                  <a:pt x="25280" y="221869"/>
                  <a:pt x="0" y="297711"/>
                </a:cubicBezTo>
                <a:cubicBezTo>
                  <a:pt x="1534" y="305383"/>
                  <a:pt x="11922" y="368758"/>
                  <a:pt x="21265" y="382772"/>
                </a:cubicBezTo>
                <a:cubicBezTo>
                  <a:pt x="29606" y="395283"/>
                  <a:pt x="43537" y="403118"/>
                  <a:pt x="53163" y="414669"/>
                </a:cubicBezTo>
                <a:cubicBezTo>
                  <a:pt x="61344" y="424486"/>
                  <a:pt x="63592" y="439794"/>
                  <a:pt x="74428" y="446567"/>
                </a:cubicBezTo>
                <a:cubicBezTo>
                  <a:pt x="93436" y="458447"/>
                  <a:pt x="116958" y="460744"/>
                  <a:pt x="138223" y="467832"/>
                </a:cubicBezTo>
                <a:lnTo>
                  <a:pt x="170121" y="478465"/>
                </a:lnTo>
                <a:lnTo>
                  <a:pt x="202018" y="489097"/>
                </a:lnTo>
                <a:lnTo>
                  <a:pt x="233916" y="499730"/>
                </a:lnTo>
                <a:cubicBezTo>
                  <a:pt x="262270" y="496186"/>
                  <a:pt x="290864" y="494209"/>
                  <a:pt x="318977" y="489097"/>
                </a:cubicBezTo>
                <a:cubicBezTo>
                  <a:pt x="398931" y="474560"/>
                  <a:pt x="290039" y="477745"/>
                  <a:pt x="404037" y="467832"/>
                </a:cubicBezTo>
                <a:cubicBezTo>
                  <a:pt x="467690" y="462297"/>
                  <a:pt x="531628" y="460744"/>
                  <a:pt x="595423" y="457200"/>
                </a:cubicBezTo>
                <a:cubicBezTo>
                  <a:pt x="657275" y="395345"/>
                  <a:pt x="568127" y="481717"/>
                  <a:pt x="648586" y="414669"/>
                </a:cubicBezTo>
                <a:cubicBezTo>
                  <a:pt x="660138" y="405043"/>
                  <a:pt x="668932" y="392398"/>
                  <a:pt x="680484" y="382772"/>
                </a:cubicBezTo>
                <a:cubicBezTo>
                  <a:pt x="760942" y="315724"/>
                  <a:pt x="671793" y="402097"/>
                  <a:pt x="733646" y="340241"/>
                </a:cubicBezTo>
                <a:cubicBezTo>
                  <a:pt x="751563" y="286490"/>
                  <a:pt x="771557" y="282460"/>
                  <a:pt x="733646" y="244548"/>
                </a:cubicBezTo>
                <a:cubicBezTo>
                  <a:pt x="724610" y="235512"/>
                  <a:pt x="713179" y="228998"/>
                  <a:pt x="701749" y="223283"/>
                </a:cubicBezTo>
                <a:cubicBezTo>
                  <a:pt x="691724" y="218271"/>
                  <a:pt x="680484" y="216195"/>
                  <a:pt x="669851" y="212651"/>
                </a:cubicBezTo>
                <a:cubicBezTo>
                  <a:pt x="609607" y="122284"/>
                  <a:pt x="708823" y="262249"/>
                  <a:pt x="584791" y="138223"/>
                </a:cubicBezTo>
                <a:cubicBezTo>
                  <a:pt x="559602" y="113035"/>
                  <a:pt x="535793" y="86447"/>
                  <a:pt x="499730" y="74427"/>
                </a:cubicBezTo>
                <a:lnTo>
                  <a:pt x="467832" y="63795"/>
                </a:lnTo>
                <a:cubicBezTo>
                  <a:pt x="457200" y="56707"/>
                  <a:pt x="447612" y="47720"/>
                  <a:pt x="435935" y="42530"/>
                </a:cubicBezTo>
                <a:cubicBezTo>
                  <a:pt x="367915" y="12299"/>
                  <a:pt x="356190" y="0"/>
                  <a:pt x="329609" y="0"/>
                </a:cubicBezTo>
                <a:close/>
              </a:path>
            </a:pathLst>
          </a:custGeom>
          <a:solidFill>
            <a:schemeClr val="tx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342900" marR="0" lvl="0" indent="-342900" algn="l" defTabSz="914400" rtl="0" eaLnBrk="1" fontAlgn="base" latinLnBrk="0" hangingPunct="1">
              <a:lnSpc>
                <a:spcPct val="100000"/>
              </a:lnSpc>
              <a:spcBef>
                <a:spcPct val="20000"/>
              </a:spcBef>
              <a:spcAft>
                <a:spcPct val="0"/>
              </a:spcAft>
              <a:buClr>
                <a:srgbClr val="66CCFF"/>
              </a:buClr>
              <a:buSzPct val="65000"/>
              <a:buFont typeface="Wingdings" pitchFamily="2" charset="2"/>
              <a:buChar char="n"/>
              <a:tabLst/>
              <a:defRPr/>
            </a:pPr>
            <a:endParaRPr kumimoji="0" lang="en-US" sz="9600" b="0" i="0" u="none" strike="noStrike" kern="1200" cap="none" spc="0" normalizeH="0" baseline="0" noProof="0">
              <a:ln>
                <a:noFill/>
              </a:ln>
              <a:solidFill>
                <a:srgbClr val="FFFFFF"/>
              </a:solidFill>
              <a:effectLst>
                <a:outerShdw blurRad="38100" dist="38100" dir="2700000" algn="tl">
                  <a:srgbClr val="000000">
                    <a:alpha val="43137"/>
                  </a:srgbClr>
                </a:outerShdw>
              </a:effectLst>
              <a:uLnTx/>
              <a:uFillTx/>
              <a:latin typeface="Tahoma" pitchFamily="34" charset="0"/>
              <a:ea typeface="+mn-ea"/>
              <a:cs typeface="+mn-cs"/>
            </a:endParaRPr>
          </a:p>
        </p:txBody>
      </p:sp>
      <p:sp>
        <p:nvSpPr>
          <p:cNvPr id="6" name="Rectangle 5"/>
          <p:cNvSpPr/>
          <p:nvPr/>
        </p:nvSpPr>
        <p:spPr bwMode="auto">
          <a:xfrm>
            <a:off x="6858000" y="2144233"/>
            <a:ext cx="2057400" cy="1132367"/>
          </a:xfrm>
          <a:prstGeom prst="rect">
            <a:avLst/>
          </a:prstGeom>
          <a:solidFill>
            <a:schemeClr val="tx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342900" marR="0" lvl="0" indent="-342900" algn="l" defTabSz="914400" rtl="0" eaLnBrk="1" fontAlgn="base" latinLnBrk="0" hangingPunct="1">
              <a:lnSpc>
                <a:spcPct val="100000"/>
              </a:lnSpc>
              <a:spcBef>
                <a:spcPct val="20000"/>
              </a:spcBef>
              <a:spcAft>
                <a:spcPct val="0"/>
              </a:spcAft>
              <a:buClr>
                <a:srgbClr val="66CCFF"/>
              </a:buClr>
              <a:buSzPct val="65000"/>
              <a:buFont typeface="Wingdings" pitchFamily="2" charset="2"/>
              <a:buChar char="n"/>
              <a:tabLst/>
              <a:defRPr/>
            </a:pPr>
            <a:endParaRPr kumimoji="0" lang="en-US" sz="9600" b="0" i="0" u="none" strike="noStrike" kern="1200" cap="none" spc="0" normalizeH="0" baseline="0" noProof="0">
              <a:ln>
                <a:noFill/>
              </a:ln>
              <a:solidFill>
                <a:srgbClr val="FFFFFF"/>
              </a:solidFill>
              <a:effectLst>
                <a:outerShdw blurRad="38100" dist="38100" dir="2700000" algn="tl">
                  <a:srgbClr val="000000">
                    <a:alpha val="43137"/>
                  </a:srgbClr>
                </a:outerShdw>
              </a:effectLst>
              <a:uLnTx/>
              <a:uFillTx/>
              <a:latin typeface="Tahoma" pitchFamily="34" charset="0"/>
              <a:ea typeface="+mn-ea"/>
              <a:cs typeface="+mn-cs"/>
            </a:endParaRPr>
          </a:p>
        </p:txBody>
      </p:sp>
      <p:sp>
        <p:nvSpPr>
          <p:cNvPr id="9" name="Rectangle 8"/>
          <p:cNvSpPr/>
          <p:nvPr/>
        </p:nvSpPr>
        <p:spPr>
          <a:xfrm>
            <a:off x="4130469" y="3827544"/>
            <a:ext cx="502061" cy="646331"/>
          </a:xfrm>
          <a:prstGeom prst="rect">
            <a:avLst/>
          </a:prstGeom>
          <a:noFill/>
        </p:spPr>
        <p:txBody>
          <a:bodyPr wrap="none" lIns="91440" tIns="45720" rIns="91440" bIns="45720">
            <a:spAutoFit/>
          </a:bodyPr>
          <a:lstStyle/>
          <a:p>
            <a:pPr marL="0" marR="0" lvl="0" indent="0" algn="ctr" defTabSz="914400" rtl="0" eaLnBrk="1" fontAlgn="base" latinLnBrk="0" hangingPunct="1">
              <a:lnSpc>
                <a:spcPct val="100000"/>
              </a:lnSpc>
              <a:spcBef>
                <a:spcPct val="20000"/>
              </a:spcBef>
              <a:spcAft>
                <a:spcPct val="0"/>
              </a:spcAft>
              <a:buClr>
                <a:srgbClr val="66CCFF"/>
              </a:buClr>
              <a:buSzPct val="65000"/>
              <a:buFont typeface="Wingdings" pitchFamily="2" charset="2"/>
              <a:buNone/>
              <a:tabLst/>
              <a:defRPr/>
            </a:pPr>
            <a:r>
              <a:rPr kumimoji="0" lang="en-US" sz="3600" b="1" i="0" u="none" strike="noStrike" kern="1200" cap="none" spc="0" normalizeH="0" baseline="0" noProof="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uLnTx/>
                <a:uFillTx/>
                <a:latin typeface="Tahoma" pitchFamily="34" charset="0"/>
                <a:ea typeface="+mn-ea"/>
                <a:cs typeface="+mn-cs"/>
              </a:rPr>
              <a:t>B</a:t>
            </a:r>
          </a:p>
        </p:txBody>
      </p:sp>
      <p:sp>
        <p:nvSpPr>
          <p:cNvPr id="10" name="Rectangle 9"/>
          <p:cNvSpPr/>
          <p:nvPr/>
        </p:nvSpPr>
        <p:spPr>
          <a:xfrm>
            <a:off x="2540611" y="5423732"/>
            <a:ext cx="534121" cy="646331"/>
          </a:xfrm>
          <a:prstGeom prst="rect">
            <a:avLst/>
          </a:prstGeom>
          <a:noFill/>
        </p:spPr>
        <p:txBody>
          <a:bodyPr wrap="none" lIns="91440" tIns="45720" rIns="91440" bIns="45720">
            <a:spAutoFit/>
          </a:bodyPr>
          <a:lstStyle/>
          <a:p>
            <a:pPr marL="0" marR="0" lvl="0" indent="0" algn="ctr" defTabSz="914400" rtl="0" eaLnBrk="1" fontAlgn="base" latinLnBrk="0" hangingPunct="1">
              <a:lnSpc>
                <a:spcPct val="100000"/>
              </a:lnSpc>
              <a:spcBef>
                <a:spcPct val="20000"/>
              </a:spcBef>
              <a:spcAft>
                <a:spcPct val="0"/>
              </a:spcAft>
              <a:buClr>
                <a:srgbClr val="66CCFF"/>
              </a:buClr>
              <a:buSzPct val="65000"/>
              <a:buFont typeface="Wingdings" pitchFamily="2" charset="2"/>
              <a:buNone/>
              <a:tabLst/>
              <a:defRPr/>
            </a:pPr>
            <a:r>
              <a:rPr kumimoji="0" lang="en-US" sz="3600" b="1" i="0" u="none" strike="noStrike" kern="1200" cap="none" spc="0" normalizeH="0" baseline="0" noProof="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uLnTx/>
                <a:uFillTx/>
                <a:latin typeface="Tahoma" pitchFamily="34" charset="0"/>
                <a:ea typeface="+mn-ea"/>
                <a:cs typeface="+mn-cs"/>
              </a:rPr>
              <a:t>D</a:t>
            </a:r>
          </a:p>
        </p:txBody>
      </p:sp>
      <p:sp>
        <p:nvSpPr>
          <p:cNvPr id="17" name="Freeform 16"/>
          <p:cNvSpPr/>
          <p:nvPr/>
        </p:nvSpPr>
        <p:spPr bwMode="auto">
          <a:xfrm>
            <a:off x="1896744" y="5039833"/>
            <a:ext cx="838200" cy="457200"/>
          </a:xfrm>
          <a:custGeom>
            <a:avLst/>
            <a:gdLst>
              <a:gd name="connsiteX0" fmla="*/ 329609 w 755214"/>
              <a:gd name="connsiteY0" fmla="*/ 0 h 499730"/>
              <a:gd name="connsiteX1" fmla="*/ 276446 w 755214"/>
              <a:gd name="connsiteY1" fmla="*/ 42530 h 499730"/>
              <a:gd name="connsiteX2" fmla="*/ 223284 w 755214"/>
              <a:gd name="connsiteY2" fmla="*/ 85060 h 499730"/>
              <a:gd name="connsiteX3" fmla="*/ 202018 w 755214"/>
              <a:gd name="connsiteY3" fmla="*/ 106325 h 499730"/>
              <a:gd name="connsiteX4" fmla="*/ 138223 w 755214"/>
              <a:gd name="connsiteY4" fmla="*/ 127590 h 499730"/>
              <a:gd name="connsiteX5" fmla="*/ 106325 w 755214"/>
              <a:gd name="connsiteY5" fmla="*/ 148855 h 499730"/>
              <a:gd name="connsiteX6" fmla="*/ 53163 w 755214"/>
              <a:gd name="connsiteY6" fmla="*/ 202018 h 499730"/>
              <a:gd name="connsiteX7" fmla="*/ 42530 w 755214"/>
              <a:gd name="connsiteY7" fmla="*/ 233916 h 499730"/>
              <a:gd name="connsiteX8" fmla="*/ 0 w 755214"/>
              <a:gd name="connsiteY8" fmla="*/ 297711 h 499730"/>
              <a:gd name="connsiteX9" fmla="*/ 21265 w 755214"/>
              <a:gd name="connsiteY9" fmla="*/ 382772 h 499730"/>
              <a:gd name="connsiteX10" fmla="*/ 53163 w 755214"/>
              <a:gd name="connsiteY10" fmla="*/ 414669 h 499730"/>
              <a:gd name="connsiteX11" fmla="*/ 74428 w 755214"/>
              <a:gd name="connsiteY11" fmla="*/ 446567 h 499730"/>
              <a:gd name="connsiteX12" fmla="*/ 138223 w 755214"/>
              <a:gd name="connsiteY12" fmla="*/ 467832 h 499730"/>
              <a:gd name="connsiteX13" fmla="*/ 170121 w 755214"/>
              <a:gd name="connsiteY13" fmla="*/ 478465 h 499730"/>
              <a:gd name="connsiteX14" fmla="*/ 202018 w 755214"/>
              <a:gd name="connsiteY14" fmla="*/ 489097 h 499730"/>
              <a:gd name="connsiteX15" fmla="*/ 233916 w 755214"/>
              <a:gd name="connsiteY15" fmla="*/ 499730 h 499730"/>
              <a:gd name="connsiteX16" fmla="*/ 318977 w 755214"/>
              <a:gd name="connsiteY16" fmla="*/ 489097 h 499730"/>
              <a:gd name="connsiteX17" fmla="*/ 404037 w 755214"/>
              <a:gd name="connsiteY17" fmla="*/ 467832 h 499730"/>
              <a:gd name="connsiteX18" fmla="*/ 595423 w 755214"/>
              <a:gd name="connsiteY18" fmla="*/ 457200 h 499730"/>
              <a:gd name="connsiteX19" fmla="*/ 648586 w 755214"/>
              <a:gd name="connsiteY19" fmla="*/ 414669 h 499730"/>
              <a:gd name="connsiteX20" fmla="*/ 680484 w 755214"/>
              <a:gd name="connsiteY20" fmla="*/ 382772 h 499730"/>
              <a:gd name="connsiteX21" fmla="*/ 733646 w 755214"/>
              <a:gd name="connsiteY21" fmla="*/ 340241 h 499730"/>
              <a:gd name="connsiteX22" fmla="*/ 733646 w 755214"/>
              <a:gd name="connsiteY22" fmla="*/ 244548 h 499730"/>
              <a:gd name="connsiteX23" fmla="*/ 701749 w 755214"/>
              <a:gd name="connsiteY23" fmla="*/ 223283 h 499730"/>
              <a:gd name="connsiteX24" fmla="*/ 669851 w 755214"/>
              <a:gd name="connsiteY24" fmla="*/ 212651 h 499730"/>
              <a:gd name="connsiteX25" fmla="*/ 584791 w 755214"/>
              <a:gd name="connsiteY25" fmla="*/ 138223 h 499730"/>
              <a:gd name="connsiteX26" fmla="*/ 499730 w 755214"/>
              <a:gd name="connsiteY26" fmla="*/ 74427 h 499730"/>
              <a:gd name="connsiteX27" fmla="*/ 467832 w 755214"/>
              <a:gd name="connsiteY27" fmla="*/ 63795 h 499730"/>
              <a:gd name="connsiteX28" fmla="*/ 435935 w 755214"/>
              <a:gd name="connsiteY28" fmla="*/ 42530 h 499730"/>
              <a:gd name="connsiteX29" fmla="*/ 329609 w 755214"/>
              <a:gd name="connsiteY29" fmla="*/ 0 h 4997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755214" h="499730">
                <a:moveTo>
                  <a:pt x="329609" y="0"/>
                </a:moveTo>
                <a:cubicBezTo>
                  <a:pt x="303028" y="0"/>
                  <a:pt x="292493" y="26483"/>
                  <a:pt x="276446" y="42530"/>
                </a:cubicBezTo>
                <a:cubicBezTo>
                  <a:pt x="228352" y="90623"/>
                  <a:pt x="285382" y="64359"/>
                  <a:pt x="223284" y="85060"/>
                </a:cubicBezTo>
                <a:cubicBezTo>
                  <a:pt x="216195" y="92148"/>
                  <a:pt x="210984" y="101842"/>
                  <a:pt x="202018" y="106325"/>
                </a:cubicBezTo>
                <a:cubicBezTo>
                  <a:pt x="181969" y="116349"/>
                  <a:pt x="138223" y="127590"/>
                  <a:pt x="138223" y="127590"/>
                </a:cubicBezTo>
                <a:cubicBezTo>
                  <a:pt x="127590" y="134678"/>
                  <a:pt x="115361" y="139819"/>
                  <a:pt x="106325" y="148855"/>
                </a:cubicBezTo>
                <a:cubicBezTo>
                  <a:pt x="35439" y="219741"/>
                  <a:pt x="138225" y="145309"/>
                  <a:pt x="53163" y="202018"/>
                </a:cubicBezTo>
                <a:cubicBezTo>
                  <a:pt x="49619" y="212651"/>
                  <a:pt x="48747" y="224591"/>
                  <a:pt x="42530" y="233916"/>
                </a:cubicBezTo>
                <a:cubicBezTo>
                  <a:pt x="-10566" y="313559"/>
                  <a:pt x="25280" y="221869"/>
                  <a:pt x="0" y="297711"/>
                </a:cubicBezTo>
                <a:cubicBezTo>
                  <a:pt x="1534" y="305383"/>
                  <a:pt x="11922" y="368758"/>
                  <a:pt x="21265" y="382772"/>
                </a:cubicBezTo>
                <a:cubicBezTo>
                  <a:pt x="29606" y="395283"/>
                  <a:pt x="43537" y="403118"/>
                  <a:pt x="53163" y="414669"/>
                </a:cubicBezTo>
                <a:cubicBezTo>
                  <a:pt x="61344" y="424486"/>
                  <a:pt x="63592" y="439794"/>
                  <a:pt x="74428" y="446567"/>
                </a:cubicBezTo>
                <a:cubicBezTo>
                  <a:pt x="93436" y="458447"/>
                  <a:pt x="116958" y="460744"/>
                  <a:pt x="138223" y="467832"/>
                </a:cubicBezTo>
                <a:lnTo>
                  <a:pt x="170121" y="478465"/>
                </a:lnTo>
                <a:lnTo>
                  <a:pt x="202018" y="489097"/>
                </a:lnTo>
                <a:lnTo>
                  <a:pt x="233916" y="499730"/>
                </a:lnTo>
                <a:cubicBezTo>
                  <a:pt x="262270" y="496186"/>
                  <a:pt x="290864" y="494209"/>
                  <a:pt x="318977" y="489097"/>
                </a:cubicBezTo>
                <a:cubicBezTo>
                  <a:pt x="398931" y="474560"/>
                  <a:pt x="290039" y="477745"/>
                  <a:pt x="404037" y="467832"/>
                </a:cubicBezTo>
                <a:cubicBezTo>
                  <a:pt x="467690" y="462297"/>
                  <a:pt x="531628" y="460744"/>
                  <a:pt x="595423" y="457200"/>
                </a:cubicBezTo>
                <a:cubicBezTo>
                  <a:pt x="657275" y="395345"/>
                  <a:pt x="568127" y="481717"/>
                  <a:pt x="648586" y="414669"/>
                </a:cubicBezTo>
                <a:cubicBezTo>
                  <a:pt x="660138" y="405043"/>
                  <a:pt x="668932" y="392398"/>
                  <a:pt x="680484" y="382772"/>
                </a:cubicBezTo>
                <a:cubicBezTo>
                  <a:pt x="760942" y="315724"/>
                  <a:pt x="671793" y="402097"/>
                  <a:pt x="733646" y="340241"/>
                </a:cubicBezTo>
                <a:cubicBezTo>
                  <a:pt x="751563" y="286490"/>
                  <a:pt x="771557" y="282460"/>
                  <a:pt x="733646" y="244548"/>
                </a:cubicBezTo>
                <a:cubicBezTo>
                  <a:pt x="724610" y="235512"/>
                  <a:pt x="713179" y="228998"/>
                  <a:pt x="701749" y="223283"/>
                </a:cubicBezTo>
                <a:cubicBezTo>
                  <a:pt x="691724" y="218271"/>
                  <a:pt x="680484" y="216195"/>
                  <a:pt x="669851" y="212651"/>
                </a:cubicBezTo>
                <a:cubicBezTo>
                  <a:pt x="609607" y="122284"/>
                  <a:pt x="708823" y="262249"/>
                  <a:pt x="584791" y="138223"/>
                </a:cubicBezTo>
                <a:cubicBezTo>
                  <a:pt x="559602" y="113035"/>
                  <a:pt x="535793" y="86447"/>
                  <a:pt x="499730" y="74427"/>
                </a:cubicBezTo>
                <a:lnTo>
                  <a:pt x="467832" y="63795"/>
                </a:lnTo>
                <a:cubicBezTo>
                  <a:pt x="457200" y="56707"/>
                  <a:pt x="447612" y="47720"/>
                  <a:pt x="435935" y="42530"/>
                </a:cubicBezTo>
                <a:cubicBezTo>
                  <a:pt x="367915" y="12299"/>
                  <a:pt x="356190" y="0"/>
                  <a:pt x="329609" y="0"/>
                </a:cubicBezTo>
                <a:close/>
              </a:path>
            </a:pathLst>
          </a:custGeom>
          <a:solidFill>
            <a:schemeClr val="tx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342900" marR="0" lvl="0" indent="-342900" algn="l" defTabSz="914400" rtl="0" eaLnBrk="1" fontAlgn="base" latinLnBrk="0" hangingPunct="1">
              <a:lnSpc>
                <a:spcPct val="100000"/>
              </a:lnSpc>
              <a:spcBef>
                <a:spcPct val="20000"/>
              </a:spcBef>
              <a:spcAft>
                <a:spcPct val="0"/>
              </a:spcAft>
              <a:buClr>
                <a:srgbClr val="66CCFF"/>
              </a:buClr>
              <a:buSzPct val="65000"/>
              <a:buFont typeface="Wingdings" pitchFamily="2" charset="2"/>
              <a:buChar char="n"/>
              <a:tabLst/>
              <a:defRPr/>
            </a:pPr>
            <a:endParaRPr kumimoji="0" lang="en-US" sz="9600" b="0" i="0" u="none" strike="noStrike" kern="1200" cap="none" spc="0" normalizeH="0" baseline="0" noProof="0">
              <a:ln>
                <a:noFill/>
              </a:ln>
              <a:solidFill>
                <a:srgbClr val="FFFFFF"/>
              </a:solidFill>
              <a:effectLst>
                <a:outerShdw blurRad="38100" dist="38100" dir="2700000" algn="tl">
                  <a:srgbClr val="000000">
                    <a:alpha val="43137"/>
                  </a:srgbClr>
                </a:outerShdw>
              </a:effectLst>
              <a:uLnTx/>
              <a:uFillTx/>
              <a:latin typeface="Tahoma" pitchFamily="34" charset="0"/>
              <a:ea typeface="+mn-ea"/>
              <a:cs typeface="+mn-cs"/>
            </a:endParaRPr>
          </a:p>
        </p:txBody>
      </p:sp>
      <p:sp>
        <p:nvSpPr>
          <p:cNvPr id="13" name="Rectangle 12"/>
          <p:cNvSpPr/>
          <p:nvPr/>
        </p:nvSpPr>
        <p:spPr>
          <a:xfrm>
            <a:off x="1961905" y="4851569"/>
            <a:ext cx="492444" cy="646331"/>
          </a:xfrm>
          <a:prstGeom prst="rect">
            <a:avLst/>
          </a:prstGeom>
          <a:noFill/>
        </p:spPr>
        <p:txBody>
          <a:bodyPr wrap="none" lIns="91440" tIns="45720" rIns="91440" bIns="45720">
            <a:spAutoFit/>
          </a:bodyPr>
          <a:lstStyle/>
          <a:p>
            <a:pPr marL="0" marR="0" lvl="0" indent="0" algn="ctr" defTabSz="914400" rtl="0" eaLnBrk="1" fontAlgn="base" latinLnBrk="0" hangingPunct="1">
              <a:lnSpc>
                <a:spcPct val="100000"/>
              </a:lnSpc>
              <a:spcBef>
                <a:spcPct val="20000"/>
              </a:spcBef>
              <a:spcAft>
                <a:spcPct val="0"/>
              </a:spcAft>
              <a:buClr>
                <a:srgbClr val="66CCFF"/>
              </a:buClr>
              <a:buSzPct val="65000"/>
              <a:buFont typeface="Wingdings" pitchFamily="2" charset="2"/>
              <a:buNone/>
              <a:tabLst/>
              <a:defRPr/>
            </a:pPr>
            <a:r>
              <a:rPr kumimoji="0" lang="en-US" sz="3600" b="1" i="0" u="none" strike="noStrike" kern="1200" cap="none" spc="0" normalizeH="0" baseline="0" noProof="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uLnTx/>
                <a:uFillTx/>
                <a:latin typeface="Tahoma" pitchFamily="34" charset="0"/>
                <a:ea typeface="+mn-ea"/>
                <a:cs typeface="+mn-cs"/>
              </a:rPr>
              <a:t>C</a:t>
            </a:r>
          </a:p>
        </p:txBody>
      </p:sp>
      <p:sp>
        <p:nvSpPr>
          <p:cNvPr id="14" name="Rectangle 13"/>
          <p:cNvSpPr/>
          <p:nvPr/>
        </p:nvSpPr>
        <p:spPr>
          <a:xfrm>
            <a:off x="7391596" y="762000"/>
            <a:ext cx="1752404" cy="1569660"/>
          </a:xfrm>
          <a:prstGeom prst="rect">
            <a:avLst/>
          </a:prstGeom>
          <a:noFill/>
        </p:spPr>
        <p:txBody>
          <a:bodyPr wrap="none" lIns="91440" tIns="45720" rIns="91440" bIns="45720">
            <a:spAutoFit/>
          </a:bodyPr>
          <a:lstStyle/>
          <a:p>
            <a:pPr marL="0" marR="0" lvl="0" indent="0" algn="ctr" defTabSz="914400" rtl="0" eaLnBrk="1" fontAlgn="base" latinLnBrk="0" hangingPunct="1">
              <a:lnSpc>
                <a:spcPct val="100000"/>
              </a:lnSpc>
              <a:spcBef>
                <a:spcPct val="20000"/>
              </a:spcBef>
              <a:spcAft>
                <a:spcPct val="0"/>
              </a:spcAft>
              <a:buClr>
                <a:srgbClr val="66CCFF"/>
              </a:buClr>
              <a:buSzPct val="65000"/>
              <a:buFont typeface="Wingdings" pitchFamily="2" charset="2"/>
              <a:buNone/>
              <a:tabLst/>
              <a:defRPr/>
            </a:pPr>
            <a:r>
              <a:rPr kumimoji="0" lang="en-US" sz="9600" b="1" i="0" u="none" strike="noStrike" kern="1200" cap="none" spc="0" normalizeH="0" baseline="0" noProof="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uLnTx/>
                <a:uFillTx/>
                <a:latin typeface="Tahoma" pitchFamily="34" charset="0"/>
                <a:ea typeface="+mn-ea"/>
                <a:cs typeface="+mn-cs"/>
              </a:rPr>
              <a:t>18</a:t>
            </a:r>
          </a:p>
        </p:txBody>
      </p:sp>
      <p:sp>
        <p:nvSpPr>
          <p:cNvPr id="15" name="Rectangle 14"/>
          <p:cNvSpPr/>
          <p:nvPr/>
        </p:nvSpPr>
        <p:spPr bwMode="auto">
          <a:xfrm>
            <a:off x="6858000" y="3261360"/>
            <a:ext cx="2057400" cy="1132367"/>
          </a:xfrm>
          <a:prstGeom prst="rect">
            <a:avLst/>
          </a:prstGeom>
          <a:solidFill>
            <a:schemeClr val="tx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342900" marR="0" lvl="0" indent="-342900" algn="l" defTabSz="914400" rtl="0" eaLnBrk="1" fontAlgn="base" latinLnBrk="0" hangingPunct="1">
              <a:lnSpc>
                <a:spcPct val="100000"/>
              </a:lnSpc>
              <a:spcBef>
                <a:spcPct val="20000"/>
              </a:spcBef>
              <a:spcAft>
                <a:spcPct val="0"/>
              </a:spcAft>
              <a:buClr>
                <a:srgbClr val="66CCFF"/>
              </a:buClr>
              <a:buSzPct val="65000"/>
              <a:buFont typeface="Wingdings" pitchFamily="2" charset="2"/>
              <a:buChar char="n"/>
              <a:tabLst/>
              <a:defRPr/>
            </a:pPr>
            <a:endParaRPr kumimoji="0" lang="en-US" sz="9600" b="0" i="0" u="none" strike="noStrike" kern="1200" cap="none" spc="0" normalizeH="0" baseline="0" noProof="0">
              <a:ln>
                <a:noFill/>
              </a:ln>
              <a:solidFill>
                <a:srgbClr val="FFFFFF"/>
              </a:solidFill>
              <a:effectLst>
                <a:outerShdw blurRad="38100" dist="38100" dir="2700000" algn="tl">
                  <a:srgbClr val="000000">
                    <a:alpha val="43137"/>
                  </a:srgbClr>
                </a:outerShdw>
              </a:effectLst>
              <a:uLnTx/>
              <a:uFillTx/>
              <a:latin typeface="Tahoma" pitchFamily="34" charset="0"/>
              <a:ea typeface="+mn-ea"/>
              <a:cs typeface="+mn-cs"/>
            </a:endParaRPr>
          </a:p>
        </p:txBody>
      </p:sp>
      <p:sp>
        <p:nvSpPr>
          <p:cNvPr id="16" name="Rectangle 15"/>
          <p:cNvSpPr/>
          <p:nvPr/>
        </p:nvSpPr>
        <p:spPr bwMode="auto">
          <a:xfrm>
            <a:off x="6889898" y="4276946"/>
            <a:ext cx="2057400" cy="991487"/>
          </a:xfrm>
          <a:prstGeom prst="rect">
            <a:avLst/>
          </a:prstGeom>
          <a:solidFill>
            <a:schemeClr val="tx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342900" marR="0" lvl="0" indent="-342900" algn="l" defTabSz="914400" rtl="0" eaLnBrk="1" fontAlgn="base" latinLnBrk="0" hangingPunct="1">
              <a:lnSpc>
                <a:spcPct val="100000"/>
              </a:lnSpc>
              <a:spcBef>
                <a:spcPct val="20000"/>
              </a:spcBef>
              <a:spcAft>
                <a:spcPct val="0"/>
              </a:spcAft>
              <a:buClr>
                <a:srgbClr val="66CCFF"/>
              </a:buClr>
              <a:buSzPct val="65000"/>
              <a:buFont typeface="Wingdings" pitchFamily="2" charset="2"/>
              <a:buChar char="n"/>
              <a:tabLst/>
              <a:defRPr/>
            </a:pPr>
            <a:endParaRPr kumimoji="0" lang="en-US" sz="9600" b="0" i="0" u="none" strike="noStrike" kern="1200" cap="none" spc="0" normalizeH="0" baseline="0" noProof="0">
              <a:ln>
                <a:noFill/>
              </a:ln>
              <a:solidFill>
                <a:srgbClr val="FFFFFF"/>
              </a:solidFill>
              <a:effectLst>
                <a:outerShdw blurRad="38100" dist="38100" dir="2700000" algn="tl">
                  <a:srgbClr val="000000">
                    <a:alpha val="43137"/>
                  </a:srgbClr>
                </a:outerShdw>
              </a:effectLst>
              <a:uLnTx/>
              <a:uFillTx/>
              <a:latin typeface="Tahoma" pitchFamily="34" charset="0"/>
              <a:ea typeface="+mn-ea"/>
              <a:cs typeface="+mn-cs"/>
            </a:endParaRPr>
          </a:p>
        </p:txBody>
      </p:sp>
      <p:sp>
        <p:nvSpPr>
          <p:cNvPr id="2" name="Rectangle 1"/>
          <p:cNvSpPr/>
          <p:nvPr/>
        </p:nvSpPr>
        <p:spPr>
          <a:xfrm>
            <a:off x="5943600" y="5423732"/>
            <a:ext cx="659156" cy="923330"/>
          </a:xfrm>
          <a:prstGeom prst="rect">
            <a:avLst/>
          </a:prstGeom>
          <a:noFill/>
        </p:spPr>
        <p:txBody>
          <a:bodyPr wrap="none" lIns="91440" tIns="45720" rIns="91440" bIns="45720">
            <a:spAutoFit/>
          </a:bodyPr>
          <a:lstStyle/>
          <a:p>
            <a:pPr marL="0" marR="0" lvl="0" indent="0" algn="ctr" defTabSz="914400" rtl="0" eaLnBrk="1" fontAlgn="base" latinLnBrk="0" hangingPunct="1">
              <a:lnSpc>
                <a:spcPct val="100000"/>
              </a:lnSpc>
              <a:spcBef>
                <a:spcPct val="20000"/>
              </a:spcBef>
              <a:spcAft>
                <a:spcPct val="0"/>
              </a:spcAft>
              <a:buClr>
                <a:srgbClr val="66CCFF"/>
              </a:buClr>
              <a:buSzPct val="65000"/>
              <a:buFont typeface="Wingdings" pitchFamily="2" charset="2"/>
              <a:buNone/>
              <a:tabLst/>
              <a:defRPr/>
            </a:pPr>
            <a:r>
              <a:rPr kumimoji="0" lang="en-US" sz="5400" b="1" i="0" u="none" strike="noStrike" kern="1200" cap="none" spc="0" normalizeH="0" baseline="0" noProof="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uLnTx/>
                <a:uFillTx/>
                <a:latin typeface="Tahoma" pitchFamily="34" charset="0"/>
                <a:ea typeface="+mn-ea"/>
                <a:cs typeface="+mn-cs"/>
              </a:rPr>
              <a:t>A</a:t>
            </a:r>
          </a:p>
        </p:txBody>
      </p:sp>
    </p:spTree>
    <p:extLst>
      <p:ext uri="{BB962C8B-B14F-4D97-AF65-F5344CB8AC3E}">
        <p14:creationId xmlns:p14="http://schemas.microsoft.com/office/powerpoint/2010/main" val="61322856"/>
      </p:ext>
    </p:extLst>
  </p:cSld>
  <p:clrMapOvr>
    <a:masterClrMapping/>
  </p:clrMapOvr>
</p:sld>
</file>

<file path=ppt/slides/slide1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5" name="Rectangle 3"/>
          <p:cNvSpPr>
            <a:spLocks noGrp="1" noChangeArrowheads="1"/>
          </p:cNvSpPr>
          <p:nvPr>
            <p:ph type="body" idx="1"/>
          </p:nvPr>
        </p:nvSpPr>
        <p:spPr>
          <a:xfrm>
            <a:off x="457200" y="304800"/>
            <a:ext cx="8229600" cy="5821363"/>
          </a:xfrm>
        </p:spPr>
        <p:txBody>
          <a:bodyPr/>
          <a:lstStyle/>
          <a:p>
            <a:r>
              <a:rPr lang="en-US" dirty="0"/>
              <a:t>What color body and eye type will the fly  be for A, B, C, and D?</a:t>
            </a:r>
          </a:p>
          <a:p>
            <a:r>
              <a:rPr lang="en-US" dirty="0">
                <a:solidFill>
                  <a:srgbClr val="996633"/>
                </a:solidFill>
              </a:rPr>
              <a:t>B=Brown</a:t>
            </a:r>
            <a:r>
              <a:rPr lang="en-US" dirty="0"/>
              <a:t>, </a:t>
            </a:r>
            <a:r>
              <a:rPr lang="en-US" dirty="0">
                <a:solidFill>
                  <a:schemeClr val="tx1">
                    <a:lumMod val="50000"/>
                  </a:schemeClr>
                </a:solidFill>
              </a:rPr>
              <a:t>b=black</a:t>
            </a:r>
            <a:r>
              <a:rPr lang="en-US" dirty="0"/>
              <a:t>,</a:t>
            </a:r>
            <a:r>
              <a:rPr lang="en-US" dirty="0">
                <a:solidFill>
                  <a:schemeClr val="tx1">
                    <a:lumMod val="50000"/>
                  </a:schemeClr>
                </a:solidFill>
              </a:rPr>
              <a:t> </a:t>
            </a:r>
            <a:r>
              <a:rPr lang="en-US" dirty="0">
                <a:solidFill>
                  <a:srgbClr val="FF5050"/>
                </a:solidFill>
              </a:rPr>
              <a:t>E=Red</a:t>
            </a:r>
            <a:r>
              <a:rPr lang="en-US" dirty="0"/>
              <a:t>, </a:t>
            </a:r>
            <a:r>
              <a:rPr lang="en-US" dirty="0">
                <a:solidFill>
                  <a:srgbClr val="996600"/>
                </a:solidFill>
              </a:rPr>
              <a:t>e=brown</a:t>
            </a:r>
          </a:p>
        </p:txBody>
      </p:sp>
      <p:pic>
        <p:nvPicPr>
          <p:cNvPr id="2050" name="Picture 2" descr="http://www.tokresource.org/tok_classes/biobiobio/biomenu/dihybrid_cross_linkage/EssGen3-3_Figure1_LARGE_0.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0" y="2057400"/>
            <a:ext cx="8610600" cy="4495800"/>
          </a:xfrm>
          <a:prstGeom prst="rect">
            <a:avLst/>
          </a:prstGeom>
          <a:noFill/>
          <a:ln w="38100">
            <a:solidFill>
              <a:schemeClr val="tx1">
                <a:lumMod val="50000"/>
              </a:schemeClr>
            </a:solidFill>
          </a:ln>
          <a:extLst>
            <a:ext uri="{909E8E84-426E-40DD-AFC4-6F175D3DCCD1}">
              <a14:hiddenFill xmlns:a14="http://schemas.microsoft.com/office/drawing/2010/main">
                <a:solidFill>
                  <a:srgbClr val="FFFFFF"/>
                </a:solidFill>
              </a14:hiddenFill>
            </a:ext>
          </a:extLst>
        </p:spPr>
      </p:pic>
      <p:sp>
        <p:nvSpPr>
          <p:cNvPr id="4" name="Freeform 3"/>
          <p:cNvSpPr/>
          <p:nvPr/>
        </p:nvSpPr>
        <p:spPr bwMode="auto">
          <a:xfrm>
            <a:off x="2434856" y="5497033"/>
            <a:ext cx="755214" cy="499730"/>
          </a:xfrm>
          <a:custGeom>
            <a:avLst/>
            <a:gdLst>
              <a:gd name="connsiteX0" fmla="*/ 329609 w 755214"/>
              <a:gd name="connsiteY0" fmla="*/ 0 h 499730"/>
              <a:gd name="connsiteX1" fmla="*/ 276446 w 755214"/>
              <a:gd name="connsiteY1" fmla="*/ 42530 h 499730"/>
              <a:gd name="connsiteX2" fmla="*/ 223284 w 755214"/>
              <a:gd name="connsiteY2" fmla="*/ 85060 h 499730"/>
              <a:gd name="connsiteX3" fmla="*/ 202018 w 755214"/>
              <a:gd name="connsiteY3" fmla="*/ 106325 h 499730"/>
              <a:gd name="connsiteX4" fmla="*/ 138223 w 755214"/>
              <a:gd name="connsiteY4" fmla="*/ 127590 h 499730"/>
              <a:gd name="connsiteX5" fmla="*/ 106325 w 755214"/>
              <a:gd name="connsiteY5" fmla="*/ 148855 h 499730"/>
              <a:gd name="connsiteX6" fmla="*/ 53163 w 755214"/>
              <a:gd name="connsiteY6" fmla="*/ 202018 h 499730"/>
              <a:gd name="connsiteX7" fmla="*/ 42530 w 755214"/>
              <a:gd name="connsiteY7" fmla="*/ 233916 h 499730"/>
              <a:gd name="connsiteX8" fmla="*/ 0 w 755214"/>
              <a:gd name="connsiteY8" fmla="*/ 297711 h 499730"/>
              <a:gd name="connsiteX9" fmla="*/ 21265 w 755214"/>
              <a:gd name="connsiteY9" fmla="*/ 382772 h 499730"/>
              <a:gd name="connsiteX10" fmla="*/ 53163 w 755214"/>
              <a:gd name="connsiteY10" fmla="*/ 414669 h 499730"/>
              <a:gd name="connsiteX11" fmla="*/ 74428 w 755214"/>
              <a:gd name="connsiteY11" fmla="*/ 446567 h 499730"/>
              <a:gd name="connsiteX12" fmla="*/ 138223 w 755214"/>
              <a:gd name="connsiteY12" fmla="*/ 467832 h 499730"/>
              <a:gd name="connsiteX13" fmla="*/ 170121 w 755214"/>
              <a:gd name="connsiteY13" fmla="*/ 478465 h 499730"/>
              <a:gd name="connsiteX14" fmla="*/ 202018 w 755214"/>
              <a:gd name="connsiteY14" fmla="*/ 489097 h 499730"/>
              <a:gd name="connsiteX15" fmla="*/ 233916 w 755214"/>
              <a:gd name="connsiteY15" fmla="*/ 499730 h 499730"/>
              <a:gd name="connsiteX16" fmla="*/ 318977 w 755214"/>
              <a:gd name="connsiteY16" fmla="*/ 489097 h 499730"/>
              <a:gd name="connsiteX17" fmla="*/ 404037 w 755214"/>
              <a:gd name="connsiteY17" fmla="*/ 467832 h 499730"/>
              <a:gd name="connsiteX18" fmla="*/ 595423 w 755214"/>
              <a:gd name="connsiteY18" fmla="*/ 457200 h 499730"/>
              <a:gd name="connsiteX19" fmla="*/ 648586 w 755214"/>
              <a:gd name="connsiteY19" fmla="*/ 414669 h 499730"/>
              <a:gd name="connsiteX20" fmla="*/ 680484 w 755214"/>
              <a:gd name="connsiteY20" fmla="*/ 382772 h 499730"/>
              <a:gd name="connsiteX21" fmla="*/ 733646 w 755214"/>
              <a:gd name="connsiteY21" fmla="*/ 340241 h 499730"/>
              <a:gd name="connsiteX22" fmla="*/ 733646 w 755214"/>
              <a:gd name="connsiteY22" fmla="*/ 244548 h 499730"/>
              <a:gd name="connsiteX23" fmla="*/ 701749 w 755214"/>
              <a:gd name="connsiteY23" fmla="*/ 223283 h 499730"/>
              <a:gd name="connsiteX24" fmla="*/ 669851 w 755214"/>
              <a:gd name="connsiteY24" fmla="*/ 212651 h 499730"/>
              <a:gd name="connsiteX25" fmla="*/ 584791 w 755214"/>
              <a:gd name="connsiteY25" fmla="*/ 138223 h 499730"/>
              <a:gd name="connsiteX26" fmla="*/ 499730 w 755214"/>
              <a:gd name="connsiteY26" fmla="*/ 74427 h 499730"/>
              <a:gd name="connsiteX27" fmla="*/ 467832 w 755214"/>
              <a:gd name="connsiteY27" fmla="*/ 63795 h 499730"/>
              <a:gd name="connsiteX28" fmla="*/ 435935 w 755214"/>
              <a:gd name="connsiteY28" fmla="*/ 42530 h 499730"/>
              <a:gd name="connsiteX29" fmla="*/ 329609 w 755214"/>
              <a:gd name="connsiteY29" fmla="*/ 0 h 4997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755214" h="499730">
                <a:moveTo>
                  <a:pt x="329609" y="0"/>
                </a:moveTo>
                <a:cubicBezTo>
                  <a:pt x="303028" y="0"/>
                  <a:pt x="292493" y="26483"/>
                  <a:pt x="276446" y="42530"/>
                </a:cubicBezTo>
                <a:cubicBezTo>
                  <a:pt x="228352" y="90623"/>
                  <a:pt x="285382" y="64359"/>
                  <a:pt x="223284" y="85060"/>
                </a:cubicBezTo>
                <a:cubicBezTo>
                  <a:pt x="216195" y="92148"/>
                  <a:pt x="210984" y="101842"/>
                  <a:pt x="202018" y="106325"/>
                </a:cubicBezTo>
                <a:cubicBezTo>
                  <a:pt x="181969" y="116349"/>
                  <a:pt x="138223" y="127590"/>
                  <a:pt x="138223" y="127590"/>
                </a:cubicBezTo>
                <a:cubicBezTo>
                  <a:pt x="127590" y="134678"/>
                  <a:pt x="115361" y="139819"/>
                  <a:pt x="106325" y="148855"/>
                </a:cubicBezTo>
                <a:cubicBezTo>
                  <a:pt x="35439" y="219741"/>
                  <a:pt x="138225" y="145309"/>
                  <a:pt x="53163" y="202018"/>
                </a:cubicBezTo>
                <a:cubicBezTo>
                  <a:pt x="49619" y="212651"/>
                  <a:pt x="48747" y="224591"/>
                  <a:pt x="42530" y="233916"/>
                </a:cubicBezTo>
                <a:cubicBezTo>
                  <a:pt x="-10566" y="313559"/>
                  <a:pt x="25280" y="221869"/>
                  <a:pt x="0" y="297711"/>
                </a:cubicBezTo>
                <a:cubicBezTo>
                  <a:pt x="1534" y="305383"/>
                  <a:pt x="11922" y="368758"/>
                  <a:pt x="21265" y="382772"/>
                </a:cubicBezTo>
                <a:cubicBezTo>
                  <a:pt x="29606" y="395283"/>
                  <a:pt x="43537" y="403118"/>
                  <a:pt x="53163" y="414669"/>
                </a:cubicBezTo>
                <a:cubicBezTo>
                  <a:pt x="61344" y="424486"/>
                  <a:pt x="63592" y="439794"/>
                  <a:pt x="74428" y="446567"/>
                </a:cubicBezTo>
                <a:cubicBezTo>
                  <a:pt x="93436" y="458447"/>
                  <a:pt x="116958" y="460744"/>
                  <a:pt x="138223" y="467832"/>
                </a:cubicBezTo>
                <a:lnTo>
                  <a:pt x="170121" y="478465"/>
                </a:lnTo>
                <a:lnTo>
                  <a:pt x="202018" y="489097"/>
                </a:lnTo>
                <a:lnTo>
                  <a:pt x="233916" y="499730"/>
                </a:lnTo>
                <a:cubicBezTo>
                  <a:pt x="262270" y="496186"/>
                  <a:pt x="290864" y="494209"/>
                  <a:pt x="318977" y="489097"/>
                </a:cubicBezTo>
                <a:cubicBezTo>
                  <a:pt x="398931" y="474560"/>
                  <a:pt x="290039" y="477745"/>
                  <a:pt x="404037" y="467832"/>
                </a:cubicBezTo>
                <a:cubicBezTo>
                  <a:pt x="467690" y="462297"/>
                  <a:pt x="531628" y="460744"/>
                  <a:pt x="595423" y="457200"/>
                </a:cubicBezTo>
                <a:cubicBezTo>
                  <a:pt x="657275" y="395345"/>
                  <a:pt x="568127" y="481717"/>
                  <a:pt x="648586" y="414669"/>
                </a:cubicBezTo>
                <a:cubicBezTo>
                  <a:pt x="660138" y="405043"/>
                  <a:pt x="668932" y="392398"/>
                  <a:pt x="680484" y="382772"/>
                </a:cubicBezTo>
                <a:cubicBezTo>
                  <a:pt x="760942" y="315724"/>
                  <a:pt x="671793" y="402097"/>
                  <a:pt x="733646" y="340241"/>
                </a:cubicBezTo>
                <a:cubicBezTo>
                  <a:pt x="751563" y="286490"/>
                  <a:pt x="771557" y="282460"/>
                  <a:pt x="733646" y="244548"/>
                </a:cubicBezTo>
                <a:cubicBezTo>
                  <a:pt x="724610" y="235512"/>
                  <a:pt x="713179" y="228998"/>
                  <a:pt x="701749" y="223283"/>
                </a:cubicBezTo>
                <a:cubicBezTo>
                  <a:pt x="691724" y="218271"/>
                  <a:pt x="680484" y="216195"/>
                  <a:pt x="669851" y="212651"/>
                </a:cubicBezTo>
                <a:cubicBezTo>
                  <a:pt x="609607" y="122284"/>
                  <a:pt x="708823" y="262249"/>
                  <a:pt x="584791" y="138223"/>
                </a:cubicBezTo>
                <a:cubicBezTo>
                  <a:pt x="559602" y="113035"/>
                  <a:pt x="535793" y="86447"/>
                  <a:pt x="499730" y="74427"/>
                </a:cubicBezTo>
                <a:lnTo>
                  <a:pt x="467832" y="63795"/>
                </a:lnTo>
                <a:cubicBezTo>
                  <a:pt x="457200" y="56707"/>
                  <a:pt x="447612" y="47720"/>
                  <a:pt x="435935" y="42530"/>
                </a:cubicBezTo>
                <a:cubicBezTo>
                  <a:pt x="367915" y="12299"/>
                  <a:pt x="356190" y="0"/>
                  <a:pt x="329609" y="0"/>
                </a:cubicBezTo>
                <a:close/>
              </a:path>
            </a:pathLst>
          </a:custGeom>
          <a:solidFill>
            <a:schemeClr val="tx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342900" marR="0" lvl="0" indent="-342900" algn="l" defTabSz="914400" rtl="0" eaLnBrk="1" fontAlgn="base" latinLnBrk="0" hangingPunct="1">
              <a:lnSpc>
                <a:spcPct val="100000"/>
              </a:lnSpc>
              <a:spcBef>
                <a:spcPct val="20000"/>
              </a:spcBef>
              <a:spcAft>
                <a:spcPct val="0"/>
              </a:spcAft>
              <a:buClr>
                <a:srgbClr val="66CCFF"/>
              </a:buClr>
              <a:buSzPct val="65000"/>
              <a:buFont typeface="Wingdings" pitchFamily="2" charset="2"/>
              <a:buChar char="n"/>
              <a:tabLst/>
              <a:defRPr/>
            </a:pPr>
            <a:endParaRPr kumimoji="0" lang="en-US" sz="9600" b="0" i="0" u="none" strike="noStrike" kern="1200" cap="none" spc="0" normalizeH="0" baseline="0" noProof="0">
              <a:ln>
                <a:noFill/>
              </a:ln>
              <a:solidFill>
                <a:srgbClr val="FFFFFF"/>
              </a:solidFill>
              <a:effectLst>
                <a:outerShdw blurRad="38100" dist="38100" dir="2700000" algn="tl">
                  <a:srgbClr val="000000">
                    <a:alpha val="43137"/>
                  </a:srgbClr>
                </a:outerShdw>
              </a:effectLst>
              <a:uLnTx/>
              <a:uFillTx/>
              <a:latin typeface="Tahoma" pitchFamily="34" charset="0"/>
              <a:ea typeface="+mn-ea"/>
              <a:cs typeface="+mn-cs"/>
            </a:endParaRPr>
          </a:p>
        </p:txBody>
      </p:sp>
      <p:sp>
        <p:nvSpPr>
          <p:cNvPr id="11" name="Freeform 10"/>
          <p:cNvSpPr/>
          <p:nvPr/>
        </p:nvSpPr>
        <p:spPr bwMode="auto">
          <a:xfrm>
            <a:off x="3962400" y="3962400"/>
            <a:ext cx="838200" cy="499730"/>
          </a:xfrm>
          <a:custGeom>
            <a:avLst/>
            <a:gdLst>
              <a:gd name="connsiteX0" fmla="*/ 329609 w 755214"/>
              <a:gd name="connsiteY0" fmla="*/ 0 h 499730"/>
              <a:gd name="connsiteX1" fmla="*/ 276446 w 755214"/>
              <a:gd name="connsiteY1" fmla="*/ 42530 h 499730"/>
              <a:gd name="connsiteX2" fmla="*/ 223284 w 755214"/>
              <a:gd name="connsiteY2" fmla="*/ 85060 h 499730"/>
              <a:gd name="connsiteX3" fmla="*/ 202018 w 755214"/>
              <a:gd name="connsiteY3" fmla="*/ 106325 h 499730"/>
              <a:gd name="connsiteX4" fmla="*/ 138223 w 755214"/>
              <a:gd name="connsiteY4" fmla="*/ 127590 h 499730"/>
              <a:gd name="connsiteX5" fmla="*/ 106325 w 755214"/>
              <a:gd name="connsiteY5" fmla="*/ 148855 h 499730"/>
              <a:gd name="connsiteX6" fmla="*/ 53163 w 755214"/>
              <a:gd name="connsiteY6" fmla="*/ 202018 h 499730"/>
              <a:gd name="connsiteX7" fmla="*/ 42530 w 755214"/>
              <a:gd name="connsiteY7" fmla="*/ 233916 h 499730"/>
              <a:gd name="connsiteX8" fmla="*/ 0 w 755214"/>
              <a:gd name="connsiteY8" fmla="*/ 297711 h 499730"/>
              <a:gd name="connsiteX9" fmla="*/ 21265 w 755214"/>
              <a:gd name="connsiteY9" fmla="*/ 382772 h 499730"/>
              <a:gd name="connsiteX10" fmla="*/ 53163 w 755214"/>
              <a:gd name="connsiteY10" fmla="*/ 414669 h 499730"/>
              <a:gd name="connsiteX11" fmla="*/ 74428 w 755214"/>
              <a:gd name="connsiteY11" fmla="*/ 446567 h 499730"/>
              <a:gd name="connsiteX12" fmla="*/ 138223 w 755214"/>
              <a:gd name="connsiteY12" fmla="*/ 467832 h 499730"/>
              <a:gd name="connsiteX13" fmla="*/ 170121 w 755214"/>
              <a:gd name="connsiteY13" fmla="*/ 478465 h 499730"/>
              <a:gd name="connsiteX14" fmla="*/ 202018 w 755214"/>
              <a:gd name="connsiteY14" fmla="*/ 489097 h 499730"/>
              <a:gd name="connsiteX15" fmla="*/ 233916 w 755214"/>
              <a:gd name="connsiteY15" fmla="*/ 499730 h 499730"/>
              <a:gd name="connsiteX16" fmla="*/ 318977 w 755214"/>
              <a:gd name="connsiteY16" fmla="*/ 489097 h 499730"/>
              <a:gd name="connsiteX17" fmla="*/ 404037 w 755214"/>
              <a:gd name="connsiteY17" fmla="*/ 467832 h 499730"/>
              <a:gd name="connsiteX18" fmla="*/ 595423 w 755214"/>
              <a:gd name="connsiteY18" fmla="*/ 457200 h 499730"/>
              <a:gd name="connsiteX19" fmla="*/ 648586 w 755214"/>
              <a:gd name="connsiteY19" fmla="*/ 414669 h 499730"/>
              <a:gd name="connsiteX20" fmla="*/ 680484 w 755214"/>
              <a:gd name="connsiteY20" fmla="*/ 382772 h 499730"/>
              <a:gd name="connsiteX21" fmla="*/ 733646 w 755214"/>
              <a:gd name="connsiteY21" fmla="*/ 340241 h 499730"/>
              <a:gd name="connsiteX22" fmla="*/ 733646 w 755214"/>
              <a:gd name="connsiteY22" fmla="*/ 244548 h 499730"/>
              <a:gd name="connsiteX23" fmla="*/ 701749 w 755214"/>
              <a:gd name="connsiteY23" fmla="*/ 223283 h 499730"/>
              <a:gd name="connsiteX24" fmla="*/ 669851 w 755214"/>
              <a:gd name="connsiteY24" fmla="*/ 212651 h 499730"/>
              <a:gd name="connsiteX25" fmla="*/ 584791 w 755214"/>
              <a:gd name="connsiteY25" fmla="*/ 138223 h 499730"/>
              <a:gd name="connsiteX26" fmla="*/ 499730 w 755214"/>
              <a:gd name="connsiteY26" fmla="*/ 74427 h 499730"/>
              <a:gd name="connsiteX27" fmla="*/ 467832 w 755214"/>
              <a:gd name="connsiteY27" fmla="*/ 63795 h 499730"/>
              <a:gd name="connsiteX28" fmla="*/ 435935 w 755214"/>
              <a:gd name="connsiteY28" fmla="*/ 42530 h 499730"/>
              <a:gd name="connsiteX29" fmla="*/ 329609 w 755214"/>
              <a:gd name="connsiteY29" fmla="*/ 0 h 4997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755214" h="499730">
                <a:moveTo>
                  <a:pt x="329609" y="0"/>
                </a:moveTo>
                <a:cubicBezTo>
                  <a:pt x="303028" y="0"/>
                  <a:pt x="292493" y="26483"/>
                  <a:pt x="276446" y="42530"/>
                </a:cubicBezTo>
                <a:cubicBezTo>
                  <a:pt x="228352" y="90623"/>
                  <a:pt x="285382" y="64359"/>
                  <a:pt x="223284" y="85060"/>
                </a:cubicBezTo>
                <a:cubicBezTo>
                  <a:pt x="216195" y="92148"/>
                  <a:pt x="210984" y="101842"/>
                  <a:pt x="202018" y="106325"/>
                </a:cubicBezTo>
                <a:cubicBezTo>
                  <a:pt x="181969" y="116349"/>
                  <a:pt x="138223" y="127590"/>
                  <a:pt x="138223" y="127590"/>
                </a:cubicBezTo>
                <a:cubicBezTo>
                  <a:pt x="127590" y="134678"/>
                  <a:pt x="115361" y="139819"/>
                  <a:pt x="106325" y="148855"/>
                </a:cubicBezTo>
                <a:cubicBezTo>
                  <a:pt x="35439" y="219741"/>
                  <a:pt x="138225" y="145309"/>
                  <a:pt x="53163" y="202018"/>
                </a:cubicBezTo>
                <a:cubicBezTo>
                  <a:pt x="49619" y="212651"/>
                  <a:pt x="48747" y="224591"/>
                  <a:pt x="42530" y="233916"/>
                </a:cubicBezTo>
                <a:cubicBezTo>
                  <a:pt x="-10566" y="313559"/>
                  <a:pt x="25280" y="221869"/>
                  <a:pt x="0" y="297711"/>
                </a:cubicBezTo>
                <a:cubicBezTo>
                  <a:pt x="1534" y="305383"/>
                  <a:pt x="11922" y="368758"/>
                  <a:pt x="21265" y="382772"/>
                </a:cubicBezTo>
                <a:cubicBezTo>
                  <a:pt x="29606" y="395283"/>
                  <a:pt x="43537" y="403118"/>
                  <a:pt x="53163" y="414669"/>
                </a:cubicBezTo>
                <a:cubicBezTo>
                  <a:pt x="61344" y="424486"/>
                  <a:pt x="63592" y="439794"/>
                  <a:pt x="74428" y="446567"/>
                </a:cubicBezTo>
                <a:cubicBezTo>
                  <a:pt x="93436" y="458447"/>
                  <a:pt x="116958" y="460744"/>
                  <a:pt x="138223" y="467832"/>
                </a:cubicBezTo>
                <a:lnTo>
                  <a:pt x="170121" y="478465"/>
                </a:lnTo>
                <a:lnTo>
                  <a:pt x="202018" y="489097"/>
                </a:lnTo>
                <a:lnTo>
                  <a:pt x="233916" y="499730"/>
                </a:lnTo>
                <a:cubicBezTo>
                  <a:pt x="262270" y="496186"/>
                  <a:pt x="290864" y="494209"/>
                  <a:pt x="318977" y="489097"/>
                </a:cubicBezTo>
                <a:cubicBezTo>
                  <a:pt x="398931" y="474560"/>
                  <a:pt x="290039" y="477745"/>
                  <a:pt x="404037" y="467832"/>
                </a:cubicBezTo>
                <a:cubicBezTo>
                  <a:pt x="467690" y="462297"/>
                  <a:pt x="531628" y="460744"/>
                  <a:pt x="595423" y="457200"/>
                </a:cubicBezTo>
                <a:cubicBezTo>
                  <a:pt x="657275" y="395345"/>
                  <a:pt x="568127" y="481717"/>
                  <a:pt x="648586" y="414669"/>
                </a:cubicBezTo>
                <a:cubicBezTo>
                  <a:pt x="660138" y="405043"/>
                  <a:pt x="668932" y="392398"/>
                  <a:pt x="680484" y="382772"/>
                </a:cubicBezTo>
                <a:cubicBezTo>
                  <a:pt x="760942" y="315724"/>
                  <a:pt x="671793" y="402097"/>
                  <a:pt x="733646" y="340241"/>
                </a:cubicBezTo>
                <a:cubicBezTo>
                  <a:pt x="751563" y="286490"/>
                  <a:pt x="771557" y="282460"/>
                  <a:pt x="733646" y="244548"/>
                </a:cubicBezTo>
                <a:cubicBezTo>
                  <a:pt x="724610" y="235512"/>
                  <a:pt x="713179" y="228998"/>
                  <a:pt x="701749" y="223283"/>
                </a:cubicBezTo>
                <a:cubicBezTo>
                  <a:pt x="691724" y="218271"/>
                  <a:pt x="680484" y="216195"/>
                  <a:pt x="669851" y="212651"/>
                </a:cubicBezTo>
                <a:cubicBezTo>
                  <a:pt x="609607" y="122284"/>
                  <a:pt x="708823" y="262249"/>
                  <a:pt x="584791" y="138223"/>
                </a:cubicBezTo>
                <a:cubicBezTo>
                  <a:pt x="559602" y="113035"/>
                  <a:pt x="535793" y="86447"/>
                  <a:pt x="499730" y="74427"/>
                </a:cubicBezTo>
                <a:lnTo>
                  <a:pt x="467832" y="63795"/>
                </a:lnTo>
                <a:cubicBezTo>
                  <a:pt x="457200" y="56707"/>
                  <a:pt x="447612" y="47720"/>
                  <a:pt x="435935" y="42530"/>
                </a:cubicBezTo>
                <a:cubicBezTo>
                  <a:pt x="367915" y="12299"/>
                  <a:pt x="356190" y="0"/>
                  <a:pt x="329609" y="0"/>
                </a:cubicBezTo>
                <a:close/>
              </a:path>
            </a:pathLst>
          </a:custGeom>
          <a:solidFill>
            <a:schemeClr val="tx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342900" marR="0" lvl="0" indent="-342900" algn="l" defTabSz="914400" rtl="0" eaLnBrk="1" fontAlgn="base" latinLnBrk="0" hangingPunct="1">
              <a:lnSpc>
                <a:spcPct val="100000"/>
              </a:lnSpc>
              <a:spcBef>
                <a:spcPct val="20000"/>
              </a:spcBef>
              <a:spcAft>
                <a:spcPct val="0"/>
              </a:spcAft>
              <a:buClr>
                <a:srgbClr val="66CCFF"/>
              </a:buClr>
              <a:buSzPct val="65000"/>
              <a:buFont typeface="Wingdings" pitchFamily="2" charset="2"/>
              <a:buChar char="n"/>
              <a:tabLst/>
              <a:defRPr/>
            </a:pPr>
            <a:endParaRPr kumimoji="0" lang="en-US" sz="9600" b="0" i="0" u="none" strike="noStrike" kern="1200" cap="none" spc="0" normalizeH="0" baseline="0" noProof="0">
              <a:ln>
                <a:noFill/>
              </a:ln>
              <a:solidFill>
                <a:srgbClr val="FFFFFF"/>
              </a:solidFill>
              <a:effectLst>
                <a:outerShdw blurRad="38100" dist="38100" dir="2700000" algn="tl">
                  <a:srgbClr val="000000">
                    <a:alpha val="43137"/>
                  </a:srgbClr>
                </a:outerShdw>
              </a:effectLst>
              <a:uLnTx/>
              <a:uFillTx/>
              <a:latin typeface="Tahoma" pitchFamily="34" charset="0"/>
              <a:ea typeface="+mn-ea"/>
              <a:cs typeface="+mn-cs"/>
            </a:endParaRPr>
          </a:p>
        </p:txBody>
      </p:sp>
      <p:sp>
        <p:nvSpPr>
          <p:cNvPr id="6" name="Rectangle 5"/>
          <p:cNvSpPr/>
          <p:nvPr/>
        </p:nvSpPr>
        <p:spPr bwMode="auto">
          <a:xfrm>
            <a:off x="6858000" y="2144233"/>
            <a:ext cx="2057400" cy="1132367"/>
          </a:xfrm>
          <a:prstGeom prst="rect">
            <a:avLst/>
          </a:prstGeom>
          <a:solidFill>
            <a:schemeClr val="tx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342900" marR="0" lvl="0" indent="-342900" algn="l" defTabSz="914400" rtl="0" eaLnBrk="1" fontAlgn="base" latinLnBrk="0" hangingPunct="1">
              <a:lnSpc>
                <a:spcPct val="100000"/>
              </a:lnSpc>
              <a:spcBef>
                <a:spcPct val="20000"/>
              </a:spcBef>
              <a:spcAft>
                <a:spcPct val="0"/>
              </a:spcAft>
              <a:buClr>
                <a:srgbClr val="66CCFF"/>
              </a:buClr>
              <a:buSzPct val="65000"/>
              <a:buFont typeface="Wingdings" pitchFamily="2" charset="2"/>
              <a:buChar char="n"/>
              <a:tabLst/>
              <a:defRPr/>
            </a:pPr>
            <a:endParaRPr kumimoji="0" lang="en-US" sz="9600" b="0" i="0" u="none" strike="noStrike" kern="1200" cap="none" spc="0" normalizeH="0" baseline="0" noProof="0">
              <a:ln>
                <a:noFill/>
              </a:ln>
              <a:solidFill>
                <a:srgbClr val="FFFFFF"/>
              </a:solidFill>
              <a:effectLst>
                <a:outerShdw blurRad="38100" dist="38100" dir="2700000" algn="tl">
                  <a:srgbClr val="000000">
                    <a:alpha val="43137"/>
                  </a:srgbClr>
                </a:outerShdw>
              </a:effectLst>
              <a:uLnTx/>
              <a:uFillTx/>
              <a:latin typeface="Tahoma" pitchFamily="34" charset="0"/>
              <a:ea typeface="+mn-ea"/>
              <a:cs typeface="+mn-cs"/>
            </a:endParaRPr>
          </a:p>
        </p:txBody>
      </p:sp>
      <p:sp>
        <p:nvSpPr>
          <p:cNvPr id="9" name="Rectangle 8"/>
          <p:cNvSpPr/>
          <p:nvPr/>
        </p:nvSpPr>
        <p:spPr>
          <a:xfrm>
            <a:off x="4130469" y="3827544"/>
            <a:ext cx="502061" cy="646331"/>
          </a:xfrm>
          <a:prstGeom prst="rect">
            <a:avLst/>
          </a:prstGeom>
          <a:noFill/>
        </p:spPr>
        <p:txBody>
          <a:bodyPr wrap="none" lIns="91440" tIns="45720" rIns="91440" bIns="45720">
            <a:spAutoFit/>
          </a:bodyPr>
          <a:lstStyle/>
          <a:p>
            <a:pPr marL="0" marR="0" lvl="0" indent="0" algn="ctr" defTabSz="914400" rtl="0" eaLnBrk="1" fontAlgn="base" latinLnBrk="0" hangingPunct="1">
              <a:lnSpc>
                <a:spcPct val="100000"/>
              </a:lnSpc>
              <a:spcBef>
                <a:spcPct val="20000"/>
              </a:spcBef>
              <a:spcAft>
                <a:spcPct val="0"/>
              </a:spcAft>
              <a:buClr>
                <a:srgbClr val="66CCFF"/>
              </a:buClr>
              <a:buSzPct val="65000"/>
              <a:buFont typeface="Wingdings" pitchFamily="2" charset="2"/>
              <a:buNone/>
              <a:tabLst/>
              <a:defRPr/>
            </a:pPr>
            <a:r>
              <a:rPr kumimoji="0" lang="en-US" sz="3600" b="1" i="0" u="none" strike="noStrike" kern="1200" cap="none" spc="0" normalizeH="0" baseline="0" noProof="0" dirty="0">
                <a:ln w="17780" cmpd="sng">
                  <a:solidFill>
                    <a:sysClr val="windowText" lastClr="000000"/>
                  </a:solidFill>
                  <a:prstDash val="solid"/>
                  <a:miter lim="800000"/>
                </a:ln>
                <a:solidFill>
                  <a:srgbClr val="FF00FF"/>
                </a:solidFill>
                <a:effectLst>
                  <a:outerShdw blurRad="50800" algn="tl" rotWithShape="0">
                    <a:srgbClr val="000000"/>
                  </a:outerShdw>
                </a:effectLst>
                <a:uLnTx/>
                <a:uFillTx/>
                <a:latin typeface="Tahoma" pitchFamily="34" charset="0"/>
                <a:ea typeface="+mn-ea"/>
                <a:cs typeface="+mn-cs"/>
              </a:rPr>
              <a:t>B</a:t>
            </a:r>
          </a:p>
        </p:txBody>
      </p:sp>
      <p:sp>
        <p:nvSpPr>
          <p:cNvPr id="10" name="Rectangle 9"/>
          <p:cNvSpPr/>
          <p:nvPr/>
        </p:nvSpPr>
        <p:spPr>
          <a:xfrm>
            <a:off x="2540611" y="5423732"/>
            <a:ext cx="534121" cy="646331"/>
          </a:xfrm>
          <a:prstGeom prst="rect">
            <a:avLst/>
          </a:prstGeom>
          <a:noFill/>
        </p:spPr>
        <p:txBody>
          <a:bodyPr wrap="none" lIns="91440" tIns="45720" rIns="91440" bIns="45720">
            <a:spAutoFit/>
          </a:bodyPr>
          <a:lstStyle/>
          <a:p>
            <a:pPr marL="0" marR="0" lvl="0" indent="0" algn="ctr" defTabSz="914400" rtl="0" eaLnBrk="1" fontAlgn="base" latinLnBrk="0" hangingPunct="1">
              <a:lnSpc>
                <a:spcPct val="100000"/>
              </a:lnSpc>
              <a:spcBef>
                <a:spcPct val="20000"/>
              </a:spcBef>
              <a:spcAft>
                <a:spcPct val="0"/>
              </a:spcAft>
              <a:buClr>
                <a:srgbClr val="66CCFF"/>
              </a:buClr>
              <a:buSzPct val="65000"/>
              <a:buFont typeface="Wingdings" pitchFamily="2" charset="2"/>
              <a:buNone/>
              <a:tabLst/>
              <a:defRPr/>
            </a:pPr>
            <a:r>
              <a:rPr kumimoji="0" lang="en-US" sz="3600" b="1" i="0" u="none" strike="noStrike" kern="1200" cap="none" spc="0" normalizeH="0" baseline="0" noProof="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uLnTx/>
                <a:uFillTx/>
                <a:latin typeface="Tahoma" pitchFamily="34" charset="0"/>
                <a:ea typeface="+mn-ea"/>
                <a:cs typeface="+mn-cs"/>
              </a:rPr>
              <a:t>D</a:t>
            </a:r>
          </a:p>
        </p:txBody>
      </p:sp>
      <p:sp>
        <p:nvSpPr>
          <p:cNvPr id="17" name="Freeform 16"/>
          <p:cNvSpPr/>
          <p:nvPr/>
        </p:nvSpPr>
        <p:spPr bwMode="auto">
          <a:xfrm>
            <a:off x="1896744" y="5039833"/>
            <a:ext cx="838200" cy="457200"/>
          </a:xfrm>
          <a:custGeom>
            <a:avLst/>
            <a:gdLst>
              <a:gd name="connsiteX0" fmla="*/ 329609 w 755214"/>
              <a:gd name="connsiteY0" fmla="*/ 0 h 499730"/>
              <a:gd name="connsiteX1" fmla="*/ 276446 w 755214"/>
              <a:gd name="connsiteY1" fmla="*/ 42530 h 499730"/>
              <a:gd name="connsiteX2" fmla="*/ 223284 w 755214"/>
              <a:gd name="connsiteY2" fmla="*/ 85060 h 499730"/>
              <a:gd name="connsiteX3" fmla="*/ 202018 w 755214"/>
              <a:gd name="connsiteY3" fmla="*/ 106325 h 499730"/>
              <a:gd name="connsiteX4" fmla="*/ 138223 w 755214"/>
              <a:gd name="connsiteY4" fmla="*/ 127590 h 499730"/>
              <a:gd name="connsiteX5" fmla="*/ 106325 w 755214"/>
              <a:gd name="connsiteY5" fmla="*/ 148855 h 499730"/>
              <a:gd name="connsiteX6" fmla="*/ 53163 w 755214"/>
              <a:gd name="connsiteY6" fmla="*/ 202018 h 499730"/>
              <a:gd name="connsiteX7" fmla="*/ 42530 w 755214"/>
              <a:gd name="connsiteY7" fmla="*/ 233916 h 499730"/>
              <a:gd name="connsiteX8" fmla="*/ 0 w 755214"/>
              <a:gd name="connsiteY8" fmla="*/ 297711 h 499730"/>
              <a:gd name="connsiteX9" fmla="*/ 21265 w 755214"/>
              <a:gd name="connsiteY9" fmla="*/ 382772 h 499730"/>
              <a:gd name="connsiteX10" fmla="*/ 53163 w 755214"/>
              <a:gd name="connsiteY10" fmla="*/ 414669 h 499730"/>
              <a:gd name="connsiteX11" fmla="*/ 74428 w 755214"/>
              <a:gd name="connsiteY11" fmla="*/ 446567 h 499730"/>
              <a:gd name="connsiteX12" fmla="*/ 138223 w 755214"/>
              <a:gd name="connsiteY12" fmla="*/ 467832 h 499730"/>
              <a:gd name="connsiteX13" fmla="*/ 170121 w 755214"/>
              <a:gd name="connsiteY13" fmla="*/ 478465 h 499730"/>
              <a:gd name="connsiteX14" fmla="*/ 202018 w 755214"/>
              <a:gd name="connsiteY14" fmla="*/ 489097 h 499730"/>
              <a:gd name="connsiteX15" fmla="*/ 233916 w 755214"/>
              <a:gd name="connsiteY15" fmla="*/ 499730 h 499730"/>
              <a:gd name="connsiteX16" fmla="*/ 318977 w 755214"/>
              <a:gd name="connsiteY16" fmla="*/ 489097 h 499730"/>
              <a:gd name="connsiteX17" fmla="*/ 404037 w 755214"/>
              <a:gd name="connsiteY17" fmla="*/ 467832 h 499730"/>
              <a:gd name="connsiteX18" fmla="*/ 595423 w 755214"/>
              <a:gd name="connsiteY18" fmla="*/ 457200 h 499730"/>
              <a:gd name="connsiteX19" fmla="*/ 648586 w 755214"/>
              <a:gd name="connsiteY19" fmla="*/ 414669 h 499730"/>
              <a:gd name="connsiteX20" fmla="*/ 680484 w 755214"/>
              <a:gd name="connsiteY20" fmla="*/ 382772 h 499730"/>
              <a:gd name="connsiteX21" fmla="*/ 733646 w 755214"/>
              <a:gd name="connsiteY21" fmla="*/ 340241 h 499730"/>
              <a:gd name="connsiteX22" fmla="*/ 733646 w 755214"/>
              <a:gd name="connsiteY22" fmla="*/ 244548 h 499730"/>
              <a:gd name="connsiteX23" fmla="*/ 701749 w 755214"/>
              <a:gd name="connsiteY23" fmla="*/ 223283 h 499730"/>
              <a:gd name="connsiteX24" fmla="*/ 669851 w 755214"/>
              <a:gd name="connsiteY24" fmla="*/ 212651 h 499730"/>
              <a:gd name="connsiteX25" fmla="*/ 584791 w 755214"/>
              <a:gd name="connsiteY25" fmla="*/ 138223 h 499730"/>
              <a:gd name="connsiteX26" fmla="*/ 499730 w 755214"/>
              <a:gd name="connsiteY26" fmla="*/ 74427 h 499730"/>
              <a:gd name="connsiteX27" fmla="*/ 467832 w 755214"/>
              <a:gd name="connsiteY27" fmla="*/ 63795 h 499730"/>
              <a:gd name="connsiteX28" fmla="*/ 435935 w 755214"/>
              <a:gd name="connsiteY28" fmla="*/ 42530 h 499730"/>
              <a:gd name="connsiteX29" fmla="*/ 329609 w 755214"/>
              <a:gd name="connsiteY29" fmla="*/ 0 h 4997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755214" h="499730">
                <a:moveTo>
                  <a:pt x="329609" y="0"/>
                </a:moveTo>
                <a:cubicBezTo>
                  <a:pt x="303028" y="0"/>
                  <a:pt x="292493" y="26483"/>
                  <a:pt x="276446" y="42530"/>
                </a:cubicBezTo>
                <a:cubicBezTo>
                  <a:pt x="228352" y="90623"/>
                  <a:pt x="285382" y="64359"/>
                  <a:pt x="223284" y="85060"/>
                </a:cubicBezTo>
                <a:cubicBezTo>
                  <a:pt x="216195" y="92148"/>
                  <a:pt x="210984" y="101842"/>
                  <a:pt x="202018" y="106325"/>
                </a:cubicBezTo>
                <a:cubicBezTo>
                  <a:pt x="181969" y="116349"/>
                  <a:pt x="138223" y="127590"/>
                  <a:pt x="138223" y="127590"/>
                </a:cubicBezTo>
                <a:cubicBezTo>
                  <a:pt x="127590" y="134678"/>
                  <a:pt x="115361" y="139819"/>
                  <a:pt x="106325" y="148855"/>
                </a:cubicBezTo>
                <a:cubicBezTo>
                  <a:pt x="35439" y="219741"/>
                  <a:pt x="138225" y="145309"/>
                  <a:pt x="53163" y="202018"/>
                </a:cubicBezTo>
                <a:cubicBezTo>
                  <a:pt x="49619" y="212651"/>
                  <a:pt x="48747" y="224591"/>
                  <a:pt x="42530" y="233916"/>
                </a:cubicBezTo>
                <a:cubicBezTo>
                  <a:pt x="-10566" y="313559"/>
                  <a:pt x="25280" y="221869"/>
                  <a:pt x="0" y="297711"/>
                </a:cubicBezTo>
                <a:cubicBezTo>
                  <a:pt x="1534" y="305383"/>
                  <a:pt x="11922" y="368758"/>
                  <a:pt x="21265" y="382772"/>
                </a:cubicBezTo>
                <a:cubicBezTo>
                  <a:pt x="29606" y="395283"/>
                  <a:pt x="43537" y="403118"/>
                  <a:pt x="53163" y="414669"/>
                </a:cubicBezTo>
                <a:cubicBezTo>
                  <a:pt x="61344" y="424486"/>
                  <a:pt x="63592" y="439794"/>
                  <a:pt x="74428" y="446567"/>
                </a:cubicBezTo>
                <a:cubicBezTo>
                  <a:pt x="93436" y="458447"/>
                  <a:pt x="116958" y="460744"/>
                  <a:pt x="138223" y="467832"/>
                </a:cubicBezTo>
                <a:lnTo>
                  <a:pt x="170121" y="478465"/>
                </a:lnTo>
                <a:lnTo>
                  <a:pt x="202018" y="489097"/>
                </a:lnTo>
                <a:lnTo>
                  <a:pt x="233916" y="499730"/>
                </a:lnTo>
                <a:cubicBezTo>
                  <a:pt x="262270" y="496186"/>
                  <a:pt x="290864" y="494209"/>
                  <a:pt x="318977" y="489097"/>
                </a:cubicBezTo>
                <a:cubicBezTo>
                  <a:pt x="398931" y="474560"/>
                  <a:pt x="290039" y="477745"/>
                  <a:pt x="404037" y="467832"/>
                </a:cubicBezTo>
                <a:cubicBezTo>
                  <a:pt x="467690" y="462297"/>
                  <a:pt x="531628" y="460744"/>
                  <a:pt x="595423" y="457200"/>
                </a:cubicBezTo>
                <a:cubicBezTo>
                  <a:pt x="657275" y="395345"/>
                  <a:pt x="568127" y="481717"/>
                  <a:pt x="648586" y="414669"/>
                </a:cubicBezTo>
                <a:cubicBezTo>
                  <a:pt x="660138" y="405043"/>
                  <a:pt x="668932" y="392398"/>
                  <a:pt x="680484" y="382772"/>
                </a:cubicBezTo>
                <a:cubicBezTo>
                  <a:pt x="760942" y="315724"/>
                  <a:pt x="671793" y="402097"/>
                  <a:pt x="733646" y="340241"/>
                </a:cubicBezTo>
                <a:cubicBezTo>
                  <a:pt x="751563" y="286490"/>
                  <a:pt x="771557" y="282460"/>
                  <a:pt x="733646" y="244548"/>
                </a:cubicBezTo>
                <a:cubicBezTo>
                  <a:pt x="724610" y="235512"/>
                  <a:pt x="713179" y="228998"/>
                  <a:pt x="701749" y="223283"/>
                </a:cubicBezTo>
                <a:cubicBezTo>
                  <a:pt x="691724" y="218271"/>
                  <a:pt x="680484" y="216195"/>
                  <a:pt x="669851" y="212651"/>
                </a:cubicBezTo>
                <a:cubicBezTo>
                  <a:pt x="609607" y="122284"/>
                  <a:pt x="708823" y="262249"/>
                  <a:pt x="584791" y="138223"/>
                </a:cubicBezTo>
                <a:cubicBezTo>
                  <a:pt x="559602" y="113035"/>
                  <a:pt x="535793" y="86447"/>
                  <a:pt x="499730" y="74427"/>
                </a:cubicBezTo>
                <a:lnTo>
                  <a:pt x="467832" y="63795"/>
                </a:lnTo>
                <a:cubicBezTo>
                  <a:pt x="457200" y="56707"/>
                  <a:pt x="447612" y="47720"/>
                  <a:pt x="435935" y="42530"/>
                </a:cubicBezTo>
                <a:cubicBezTo>
                  <a:pt x="367915" y="12299"/>
                  <a:pt x="356190" y="0"/>
                  <a:pt x="329609" y="0"/>
                </a:cubicBezTo>
                <a:close/>
              </a:path>
            </a:pathLst>
          </a:custGeom>
          <a:solidFill>
            <a:schemeClr val="tx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342900" marR="0" lvl="0" indent="-342900" algn="l" defTabSz="914400" rtl="0" eaLnBrk="1" fontAlgn="base" latinLnBrk="0" hangingPunct="1">
              <a:lnSpc>
                <a:spcPct val="100000"/>
              </a:lnSpc>
              <a:spcBef>
                <a:spcPct val="20000"/>
              </a:spcBef>
              <a:spcAft>
                <a:spcPct val="0"/>
              </a:spcAft>
              <a:buClr>
                <a:srgbClr val="66CCFF"/>
              </a:buClr>
              <a:buSzPct val="65000"/>
              <a:buFont typeface="Wingdings" pitchFamily="2" charset="2"/>
              <a:buChar char="n"/>
              <a:tabLst/>
              <a:defRPr/>
            </a:pPr>
            <a:endParaRPr kumimoji="0" lang="en-US" sz="9600" b="0" i="0" u="none" strike="noStrike" kern="1200" cap="none" spc="0" normalizeH="0" baseline="0" noProof="0">
              <a:ln>
                <a:noFill/>
              </a:ln>
              <a:solidFill>
                <a:srgbClr val="FFFFFF"/>
              </a:solidFill>
              <a:effectLst>
                <a:outerShdw blurRad="38100" dist="38100" dir="2700000" algn="tl">
                  <a:srgbClr val="000000">
                    <a:alpha val="43137"/>
                  </a:srgbClr>
                </a:outerShdw>
              </a:effectLst>
              <a:uLnTx/>
              <a:uFillTx/>
              <a:latin typeface="Tahoma" pitchFamily="34" charset="0"/>
              <a:ea typeface="+mn-ea"/>
              <a:cs typeface="+mn-cs"/>
            </a:endParaRPr>
          </a:p>
        </p:txBody>
      </p:sp>
      <p:sp>
        <p:nvSpPr>
          <p:cNvPr id="13" name="Rectangle 12"/>
          <p:cNvSpPr/>
          <p:nvPr/>
        </p:nvSpPr>
        <p:spPr>
          <a:xfrm>
            <a:off x="1961905" y="4851569"/>
            <a:ext cx="492444" cy="646331"/>
          </a:xfrm>
          <a:prstGeom prst="rect">
            <a:avLst/>
          </a:prstGeom>
          <a:noFill/>
        </p:spPr>
        <p:txBody>
          <a:bodyPr wrap="none" lIns="91440" tIns="45720" rIns="91440" bIns="45720">
            <a:spAutoFit/>
          </a:bodyPr>
          <a:lstStyle/>
          <a:p>
            <a:pPr marL="0" marR="0" lvl="0" indent="0" algn="ctr" defTabSz="914400" rtl="0" eaLnBrk="1" fontAlgn="base" latinLnBrk="0" hangingPunct="1">
              <a:lnSpc>
                <a:spcPct val="100000"/>
              </a:lnSpc>
              <a:spcBef>
                <a:spcPct val="20000"/>
              </a:spcBef>
              <a:spcAft>
                <a:spcPct val="0"/>
              </a:spcAft>
              <a:buClr>
                <a:srgbClr val="66CCFF"/>
              </a:buClr>
              <a:buSzPct val="65000"/>
              <a:buFont typeface="Wingdings" pitchFamily="2" charset="2"/>
              <a:buNone/>
              <a:tabLst/>
              <a:defRPr/>
            </a:pPr>
            <a:r>
              <a:rPr kumimoji="0" lang="en-US" sz="3600" b="1" i="0" u="none" strike="noStrike" kern="1200" cap="none" spc="0" normalizeH="0" baseline="0" noProof="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uLnTx/>
                <a:uFillTx/>
                <a:latin typeface="Tahoma" pitchFamily="34" charset="0"/>
                <a:ea typeface="+mn-ea"/>
                <a:cs typeface="+mn-cs"/>
              </a:rPr>
              <a:t>C</a:t>
            </a:r>
          </a:p>
        </p:txBody>
      </p:sp>
      <p:sp>
        <p:nvSpPr>
          <p:cNvPr id="14" name="Rectangle 13"/>
          <p:cNvSpPr/>
          <p:nvPr/>
        </p:nvSpPr>
        <p:spPr>
          <a:xfrm>
            <a:off x="7391596" y="762000"/>
            <a:ext cx="1752404" cy="1569660"/>
          </a:xfrm>
          <a:prstGeom prst="rect">
            <a:avLst/>
          </a:prstGeom>
          <a:noFill/>
        </p:spPr>
        <p:txBody>
          <a:bodyPr wrap="none" lIns="91440" tIns="45720" rIns="91440" bIns="45720">
            <a:spAutoFit/>
          </a:bodyPr>
          <a:lstStyle/>
          <a:p>
            <a:pPr marL="0" marR="0" lvl="0" indent="0" algn="ctr" defTabSz="914400" rtl="0" eaLnBrk="1" fontAlgn="base" latinLnBrk="0" hangingPunct="1">
              <a:lnSpc>
                <a:spcPct val="100000"/>
              </a:lnSpc>
              <a:spcBef>
                <a:spcPct val="20000"/>
              </a:spcBef>
              <a:spcAft>
                <a:spcPct val="0"/>
              </a:spcAft>
              <a:buClr>
                <a:srgbClr val="66CCFF"/>
              </a:buClr>
              <a:buSzPct val="65000"/>
              <a:buFont typeface="Wingdings" pitchFamily="2" charset="2"/>
              <a:buNone/>
              <a:tabLst/>
              <a:defRPr/>
            </a:pPr>
            <a:r>
              <a:rPr kumimoji="0" lang="en-US" sz="9600" b="1" i="0" u="none" strike="noStrike" kern="1200" cap="none" spc="0" normalizeH="0" baseline="0" noProof="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uLnTx/>
                <a:uFillTx/>
                <a:latin typeface="Tahoma" pitchFamily="34" charset="0"/>
                <a:ea typeface="+mn-ea"/>
                <a:cs typeface="+mn-cs"/>
              </a:rPr>
              <a:t>18</a:t>
            </a:r>
          </a:p>
        </p:txBody>
      </p:sp>
      <p:sp>
        <p:nvSpPr>
          <p:cNvPr id="15" name="Rectangle 14"/>
          <p:cNvSpPr/>
          <p:nvPr/>
        </p:nvSpPr>
        <p:spPr bwMode="auto">
          <a:xfrm>
            <a:off x="6858000" y="3261360"/>
            <a:ext cx="2057400" cy="1132367"/>
          </a:xfrm>
          <a:prstGeom prst="rect">
            <a:avLst/>
          </a:prstGeom>
          <a:solidFill>
            <a:schemeClr val="tx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342900" marR="0" lvl="0" indent="-342900" algn="l" defTabSz="914400" rtl="0" eaLnBrk="1" fontAlgn="base" latinLnBrk="0" hangingPunct="1">
              <a:lnSpc>
                <a:spcPct val="100000"/>
              </a:lnSpc>
              <a:spcBef>
                <a:spcPct val="20000"/>
              </a:spcBef>
              <a:spcAft>
                <a:spcPct val="0"/>
              </a:spcAft>
              <a:buClr>
                <a:srgbClr val="66CCFF"/>
              </a:buClr>
              <a:buSzPct val="65000"/>
              <a:buFont typeface="Wingdings" pitchFamily="2" charset="2"/>
              <a:buChar char="n"/>
              <a:tabLst/>
              <a:defRPr/>
            </a:pPr>
            <a:endParaRPr kumimoji="0" lang="en-US" sz="9600" b="0" i="0" u="none" strike="noStrike" kern="1200" cap="none" spc="0" normalizeH="0" baseline="0" noProof="0">
              <a:ln>
                <a:noFill/>
              </a:ln>
              <a:solidFill>
                <a:srgbClr val="FFFFFF"/>
              </a:solidFill>
              <a:effectLst>
                <a:outerShdw blurRad="38100" dist="38100" dir="2700000" algn="tl">
                  <a:srgbClr val="000000">
                    <a:alpha val="43137"/>
                  </a:srgbClr>
                </a:outerShdw>
              </a:effectLst>
              <a:uLnTx/>
              <a:uFillTx/>
              <a:latin typeface="Tahoma" pitchFamily="34" charset="0"/>
              <a:ea typeface="+mn-ea"/>
              <a:cs typeface="+mn-cs"/>
            </a:endParaRPr>
          </a:p>
        </p:txBody>
      </p:sp>
      <p:sp>
        <p:nvSpPr>
          <p:cNvPr id="16" name="Rectangle 15"/>
          <p:cNvSpPr/>
          <p:nvPr/>
        </p:nvSpPr>
        <p:spPr bwMode="auto">
          <a:xfrm>
            <a:off x="6889898" y="4276946"/>
            <a:ext cx="2057400" cy="991487"/>
          </a:xfrm>
          <a:prstGeom prst="rect">
            <a:avLst/>
          </a:prstGeom>
          <a:solidFill>
            <a:schemeClr val="tx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342900" marR="0" lvl="0" indent="-342900" algn="l" defTabSz="914400" rtl="0" eaLnBrk="1" fontAlgn="base" latinLnBrk="0" hangingPunct="1">
              <a:lnSpc>
                <a:spcPct val="100000"/>
              </a:lnSpc>
              <a:spcBef>
                <a:spcPct val="20000"/>
              </a:spcBef>
              <a:spcAft>
                <a:spcPct val="0"/>
              </a:spcAft>
              <a:buClr>
                <a:srgbClr val="66CCFF"/>
              </a:buClr>
              <a:buSzPct val="65000"/>
              <a:buFont typeface="Wingdings" pitchFamily="2" charset="2"/>
              <a:buChar char="n"/>
              <a:tabLst/>
              <a:defRPr/>
            </a:pPr>
            <a:endParaRPr kumimoji="0" lang="en-US" sz="9600" b="0" i="0" u="none" strike="noStrike" kern="1200" cap="none" spc="0" normalizeH="0" baseline="0" noProof="0">
              <a:ln>
                <a:noFill/>
              </a:ln>
              <a:solidFill>
                <a:srgbClr val="FFFFFF"/>
              </a:solidFill>
              <a:effectLst>
                <a:outerShdw blurRad="38100" dist="38100" dir="2700000" algn="tl">
                  <a:srgbClr val="000000">
                    <a:alpha val="43137"/>
                  </a:srgbClr>
                </a:outerShdw>
              </a:effectLst>
              <a:uLnTx/>
              <a:uFillTx/>
              <a:latin typeface="Tahoma" pitchFamily="34" charset="0"/>
              <a:ea typeface="+mn-ea"/>
              <a:cs typeface="+mn-cs"/>
            </a:endParaRPr>
          </a:p>
        </p:txBody>
      </p:sp>
      <p:sp>
        <p:nvSpPr>
          <p:cNvPr id="2" name="Rectangle 1"/>
          <p:cNvSpPr/>
          <p:nvPr/>
        </p:nvSpPr>
        <p:spPr>
          <a:xfrm>
            <a:off x="5943600" y="5423732"/>
            <a:ext cx="659156" cy="923330"/>
          </a:xfrm>
          <a:prstGeom prst="rect">
            <a:avLst/>
          </a:prstGeom>
          <a:noFill/>
        </p:spPr>
        <p:txBody>
          <a:bodyPr wrap="none" lIns="91440" tIns="45720" rIns="91440" bIns="45720">
            <a:spAutoFit/>
          </a:bodyPr>
          <a:lstStyle/>
          <a:p>
            <a:pPr marL="0" marR="0" lvl="0" indent="0" algn="ctr" defTabSz="914400" rtl="0" eaLnBrk="1" fontAlgn="base" latinLnBrk="0" hangingPunct="1">
              <a:lnSpc>
                <a:spcPct val="100000"/>
              </a:lnSpc>
              <a:spcBef>
                <a:spcPct val="20000"/>
              </a:spcBef>
              <a:spcAft>
                <a:spcPct val="0"/>
              </a:spcAft>
              <a:buClr>
                <a:srgbClr val="66CCFF"/>
              </a:buClr>
              <a:buSzPct val="65000"/>
              <a:buFont typeface="Wingdings" pitchFamily="2" charset="2"/>
              <a:buNone/>
              <a:tabLst/>
              <a:defRPr/>
            </a:pPr>
            <a:r>
              <a:rPr kumimoji="0" lang="en-US" sz="5400" b="1" i="0" u="none" strike="noStrike" kern="1200" cap="none" spc="0" normalizeH="0" baseline="0" noProof="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uLnTx/>
                <a:uFillTx/>
                <a:latin typeface="Tahoma" pitchFamily="34" charset="0"/>
                <a:ea typeface="+mn-ea"/>
                <a:cs typeface="+mn-cs"/>
              </a:rPr>
              <a:t>A</a:t>
            </a:r>
          </a:p>
        </p:txBody>
      </p:sp>
    </p:spTree>
    <p:extLst>
      <p:ext uri="{BB962C8B-B14F-4D97-AF65-F5344CB8AC3E}">
        <p14:creationId xmlns:p14="http://schemas.microsoft.com/office/powerpoint/2010/main" val="663078648"/>
      </p:ext>
    </p:extLst>
  </p:cSld>
  <p:clrMapOvr>
    <a:masterClrMapping/>
  </p:clrMapOvr>
</p:sld>
</file>

<file path=ppt/slides/slide1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5" name="Rectangle 3"/>
          <p:cNvSpPr>
            <a:spLocks noGrp="1" noChangeArrowheads="1"/>
          </p:cNvSpPr>
          <p:nvPr>
            <p:ph type="body" idx="1"/>
          </p:nvPr>
        </p:nvSpPr>
        <p:spPr>
          <a:xfrm>
            <a:off x="457200" y="304800"/>
            <a:ext cx="8229600" cy="5821363"/>
          </a:xfrm>
        </p:spPr>
        <p:txBody>
          <a:bodyPr/>
          <a:lstStyle/>
          <a:p>
            <a:r>
              <a:rPr lang="en-US" dirty="0"/>
              <a:t>What color body and eye type will the fly  be for A, B, C, and D?</a:t>
            </a:r>
          </a:p>
          <a:p>
            <a:r>
              <a:rPr lang="en-US" dirty="0">
                <a:solidFill>
                  <a:srgbClr val="996633"/>
                </a:solidFill>
              </a:rPr>
              <a:t>B=Brown</a:t>
            </a:r>
            <a:r>
              <a:rPr lang="en-US" dirty="0"/>
              <a:t>, </a:t>
            </a:r>
            <a:r>
              <a:rPr lang="en-US" dirty="0">
                <a:solidFill>
                  <a:schemeClr val="tx1">
                    <a:lumMod val="50000"/>
                  </a:schemeClr>
                </a:solidFill>
              </a:rPr>
              <a:t>b=black</a:t>
            </a:r>
            <a:r>
              <a:rPr lang="en-US" dirty="0"/>
              <a:t>,</a:t>
            </a:r>
            <a:r>
              <a:rPr lang="en-US" dirty="0">
                <a:solidFill>
                  <a:schemeClr val="tx1">
                    <a:lumMod val="50000"/>
                  </a:schemeClr>
                </a:solidFill>
              </a:rPr>
              <a:t> </a:t>
            </a:r>
            <a:r>
              <a:rPr lang="en-US" dirty="0">
                <a:solidFill>
                  <a:srgbClr val="FF5050"/>
                </a:solidFill>
              </a:rPr>
              <a:t>E=Red</a:t>
            </a:r>
            <a:r>
              <a:rPr lang="en-US" dirty="0"/>
              <a:t>, </a:t>
            </a:r>
            <a:r>
              <a:rPr lang="en-US" dirty="0">
                <a:solidFill>
                  <a:srgbClr val="996600"/>
                </a:solidFill>
              </a:rPr>
              <a:t>e=brown</a:t>
            </a:r>
          </a:p>
        </p:txBody>
      </p:sp>
      <p:pic>
        <p:nvPicPr>
          <p:cNvPr id="2050" name="Picture 2" descr="http://www.tokresource.org/tok_classes/biobiobio/biomenu/dihybrid_cross_linkage/EssGen3-3_Figure1_LARGE_0.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0" y="2057400"/>
            <a:ext cx="8610600" cy="4495800"/>
          </a:xfrm>
          <a:prstGeom prst="rect">
            <a:avLst/>
          </a:prstGeom>
          <a:noFill/>
          <a:ln w="38100">
            <a:solidFill>
              <a:schemeClr val="tx1">
                <a:lumMod val="50000"/>
              </a:schemeClr>
            </a:solidFill>
          </a:ln>
          <a:extLst>
            <a:ext uri="{909E8E84-426E-40DD-AFC4-6F175D3DCCD1}">
              <a14:hiddenFill xmlns:a14="http://schemas.microsoft.com/office/drawing/2010/main">
                <a:solidFill>
                  <a:srgbClr val="FFFFFF"/>
                </a:solidFill>
              </a14:hiddenFill>
            </a:ext>
          </a:extLst>
        </p:spPr>
      </p:pic>
      <p:sp>
        <p:nvSpPr>
          <p:cNvPr id="4" name="Freeform 3"/>
          <p:cNvSpPr/>
          <p:nvPr/>
        </p:nvSpPr>
        <p:spPr bwMode="auto">
          <a:xfrm>
            <a:off x="2434856" y="5497033"/>
            <a:ext cx="755214" cy="499730"/>
          </a:xfrm>
          <a:custGeom>
            <a:avLst/>
            <a:gdLst>
              <a:gd name="connsiteX0" fmla="*/ 329609 w 755214"/>
              <a:gd name="connsiteY0" fmla="*/ 0 h 499730"/>
              <a:gd name="connsiteX1" fmla="*/ 276446 w 755214"/>
              <a:gd name="connsiteY1" fmla="*/ 42530 h 499730"/>
              <a:gd name="connsiteX2" fmla="*/ 223284 w 755214"/>
              <a:gd name="connsiteY2" fmla="*/ 85060 h 499730"/>
              <a:gd name="connsiteX3" fmla="*/ 202018 w 755214"/>
              <a:gd name="connsiteY3" fmla="*/ 106325 h 499730"/>
              <a:gd name="connsiteX4" fmla="*/ 138223 w 755214"/>
              <a:gd name="connsiteY4" fmla="*/ 127590 h 499730"/>
              <a:gd name="connsiteX5" fmla="*/ 106325 w 755214"/>
              <a:gd name="connsiteY5" fmla="*/ 148855 h 499730"/>
              <a:gd name="connsiteX6" fmla="*/ 53163 w 755214"/>
              <a:gd name="connsiteY6" fmla="*/ 202018 h 499730"/>
              <a:gd name="connsiteX7" fmla="*/ 42530 w 755214"/>
              <a:gd name="connsiteY7" fmla="*/ 233916 h 499730"/>
              <a:gd name="connsiteX8" fmla="*/ 0 w 755214"/>
              <a:gd name="connsiteY8" fmla="*/ 297711 h 499730"/>
              <a:gd name="connsiteX9" fmla="*/ 21265 w 755214"/>
              <a:gd name="connsiteY9" fmla="*/ 382772 h 499730"/>
              <a:gd name="connsiteX10" fmla="*/ 53163 w 755214"/>
              <a:gd name="connsiteY10" fmla="*/ 414669 h 499730"/>
              <a:gd name="connsiteX11" fmla="*/ 74428 w 755214"/>
              <a:gd name="connsiteY11" fmla="*/ 446567 h 499730"/>
              <a:gd name="connsiteX12" fmla="*/ 138223 w 755214"/>
              <a:gd name="connsiteY12" fmla="*/ 467832 h 499730"/>
              <a:gd name="connsiteX13" fmla="*/ 170121 w 755214"/>
              <a:gd name="connsiteY13" fmla="*/ 478465 h 499730"/>
              <a:gd name="connsiteX14" fmla="*/ 202018 w 755214"/>
              <a:gd name="connsiteY14" fmla="*/ 489097 h 499730"/>
              <a:gd name="connsiteX15" fmla="*/ 233916 w 755214"/>
              <a:gd name="connsiteY15" fmla="*/ 499730 h 499730"/>
              <a:gd name="connsiteX16" fmla="*/ 318977 w 755214"/>
              <a:gd name="connsiteY16" fmla="*/ 489097 h 499730"/>
              <a:gd name="connsiteX17" fmla="*/ 404037 w 755214"/>
              <a:gd name="connsiteY17" fmla="*/ 467832 h 499730"/>
              <a:gd name="connsiteX18" fmla="*/ 595423 w 755214"/>
              <a:gd name="connsiteY18" fmla="*/ 457200 h 499730"/>
              <a:gd name="connsiteX19" fmla="*/ 648586 w 755214"/>
              <a:gd name="connsiteY19" fmla="*/ 414669 h 499730"/>
              <a:gd name="connsiteX20" fmla="*/ 680484 w 755214"/>
              <a:gd name="connsiteY20" fmla="*/ 382772 h 499730"/>
              <a:gd name="connsiteX21" fmla="*/ 733646 w 755214"/>
              <a:gd name="connsiteY21" fmla="*/ 340241 h 499730"/>
              <a:gd name="connsiteX22" fmla="*/ 733646 w 755214"/>
              <a:gd name="connsiteY22" fmla="*/ 244548 h 499730"/>
              <a:gd name="connsiteX23" fmla="*/ 701749 w 755214"/>
              <a:gd name="connsiteY23" fmla="*/ 223283 h 499730"/>
              <a:gd name="connsiteX24" fmla="*/ 669851 w 755214"/>
              <a:gd name="connsiteY24" fmla="*/ 212651 h 499730"/>
              <a:gd name="connsiteX25" fmla="*/ 584791 w 755214"/>
              <a:gd name="connsiteY25" fmla="*/ 138223 h 499730"/>
              <a:gd name="connsiteX26" fmla="*/ 499730 w 755214"/>
              <a:gd name="connsiteY26" fmla="*/ 74427 h 499730"/>
              <a:gd name="connsiteX27" fmla="*/ 467832 w 755214"/>
              <a:gd name="connsiteY27" fmla="*/ 63795 h 499730"/>
              <a:gd name="connsiteX28" fmla="*/ 435935 w 755214"/>
              <a:gd name="connsiteY28" fmla="*/ 42530 h 499730"/>
              <a:gd name="connsiteX29" fmla="*/ 329609 w 755214"/>
              <a:gd name="connsiteY29" fmla="*/ 0 h 4997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755214" h="499730">
                <a:moveTo>
                  <a:pt x="329609" y="0"/>
                </a:moveTo>
                <a:cubicBezTo>
                  <a:pt x="303028" y="0"/>
                  <a:pt x="292493" y="26483"/>
                  <a:pt x="276446" y="42530"/>
                </a:cubicBezTo>
                <a:cubicBezTo>
                  <a:pt x="228352" y="90623"/>
                  <a:pt x="285382" y="64359"/>
                  <a:pt x="223284" y="85060"/>
                </a:cubicBezTo>
                <a:cubicBezTo>
                  <a:pt x="216195" y="92148"/>
                  <a:pt x="210984" y="101842"/>
                  <a:pt x="202018" y="106325"/>
                </a:cubicBezTo>
                <a:cubicBezTo>
                  <a:pt x="181969" y="116349"/>
                  <a:pt x="138223" y="127590"/>
                  <a:pt x="138223" y="127590"/>
                </a:cubicBezTo>
                <a:cubicBezTo>
                  <a:pt x="127590" y="134678"/>
                  <a:pt x="115361" y="139819"/>
                  <a:pt x="106325" y="148855"/>
                </a:cubicBezTo>
                <a:cubicBezTo>
                  <a:pt x="35439" y="219741"/>
                  <a:pt x="138225" y="145309"/>
                  <a:pt x="53163" y="202018"/>
                </a:cubicBezTo>
                <a:cubicBezTo>
                  <a:pt x="49619" y="212651"/>
                  <a:pt x="48747" y="224591"/>
                  <a:pt x="42530" y="233916"/>
                </a:cubicBezTo>
                <a:cubicBezTo>
                  <a:pt x="-10566" y="313559"/>
                  <a:pt x="25280" y="221869"/>
                  <a:pt x="0" y="297711"/>
                </a:cubicBezTo>
                <a:cubicBezTo>
                  <a:pt x="1534" y="305383"/>
                  <a:pt x="11922" y="368758"/>
                  <a:pt x="21265" y="382772"/>
                </a:cubicBezTo>
                <a:cubicBezTo>
                  <a:pt x="29606" y="395283"/>
                  <a:pt x="43537" y="403118"/>
                  <a:pt x="53163" y="414669"/>
                </a:cubicBezTo>
                <a:cubicBezTo>
                  <a:pt x="61344" y="424486"/>
                  <a:pt x="63592" y="439794"/>
                  <a:pt x="74428" y="446567"/>
                </a:cubicBezTo>
                <a:cubicBezTo>
                  <a:pt x="93436" y="458447"/>
                  <a:pt x="116958" y="460744"/>
                  <a:pt x="138223" y="467832"/>
                </a:cubicBezTo>
                <a:lnTo>
                  <a:pt x="170121" y="478465"/>
                </a:lnTo>
                <a:lnTo>
                  <a:pt x="202018" y="489097"/>
                </a:lnTo>
                <a:lnTo>
                  <a:pt x="233916" y="499730"/>
                </a:lnTo>
                <a:cubicBezTo>
                  <a:pt x="262270" y="496186"/>
                  <a:pt x="290864" y="494209"/>
                  <a:pt x="318977" y="489097"/>
                </a:cubicBezTo>
                <a:cubicBezTo>
                  <a:pt x="398931" y="474560"/>
                  <a:pt x="290039" y="477745"/>
                  <a:pt x="404037" y="467832"/>
                </a:cubicBezTo>
                <a:cubicBezTo>
                  <a:pt x="467690" y="462297"/>
                  <a:pt x="531628" y="460744"/>
                  <a:pt x="595423" y="457200"/>
                </a:cubicBezTo>
                <a:cubicBezTo>
                  <a:pt x="657275" y="395345"/>
                  <a:pt x="568127" y="481717"/>
                  <a:pt x="648586" y="414669"/>
                </a:cubicBezTo>
                <a:cubicBezTo>
                  <a:pt x="660138" y="405043"/>
                  <a:pt x="668932" y="392398"/>
                  <a:pt x="680484" y="382772"/>
                </a:cubicBezTo>
                <a:cubicBezTo>
                  <a:pt x="760942" y="315724"/>
                  <a:pt x="671793" y="402097"/>
                  <a:pt x="733646" y="340241"/>
                </a:cubicBezTo>
                <a:cubicBezTo>
                  <a:pt x="751563" y="286490"/>
                  <a:pt x="771557" y="282460"/>
                  <a:pt x="733646" y="244548"/>
                </a:cubicBezTo>
                <a:cubicBezTo>
                  <a:pt x="724610" y="235512"/>
                  <a:pt x="713179" y="228998"/>
                  <a:pt x="701749" y="223283"/>
                </a:cubicBezTo>
                <a:cubicBezTo>
                  <a:pt x="691724" y="218271"/>
                  <a:pt x="680484" y="216195"/>
                  <a:pt x="669851" y="212651"/>
                </a:cubicBezTo>
                <a:cubicBezTo>
                  <a:pt x="609607" y="122284"/>
                  <a:pt x="708823" y="262249"/>
                  <a:pt x="584791" y="138223"/>
                </a:cubicBezTo>
                <a:cubicBezTo>
                  <a:pt x="559602" y="113035"/>
                  <a:pt x="535793" y="86447"/>
                  <a:pt x="499730" y="74427"/>
                </a:cubicBezTo>
                <a:lnTo>
                  <a:pt x="467832" y="63795"/>
                </a:lnTo>
                <a:cubicBezTo>
                  <a:pt x="457200" y="56707"/>
                  <a:pt x="447612" y="47720"/>
                  <a:pt x="435935" y="42530"/>
                </a:cubicBezTo>
                <a:cubicBezTo>
                  <a:pt x="367915" y="12299"/>
                  <a:pt x="356190" y="0"/>
                  <a:pt x="329609" y="0"/>
                </a:cubicBezTo>
                <a:close/>
              </a:path>
            </a:pathLst>
          </a:custGeom>
          <a:solidFill>
            <a:schemeClr val="tx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342900" marR="0" lvl="0" indent="-342900" algn="l" defTabSz="914400" rtl="0" eaLnBrk="1" fontAlgn="base" latinLnBrk="0" hangingPunct="1">
              <a:lnSpc>
                <a:spcPct val="100000"/>
              </a:lnSpc>
              <a:spcBef>
                <a:spcPct val="20000"/>
              </a:spcBef>
              <a:spcAft>
                <a:spcPct val="0"/>
              </a:spcAft>
              <a:buClr>
                <a:srgbClr val="66CCFF"/>
              </a:buClr>
              <a:buSzPct val="65000"/>
              <a:buFont typeface="Wingdings" pitchFamily="2" charset="2"/>
              <a:buChar char="n"/>
              <a:tabLst/>
              <a:defRPr/>
            </a:pPr>
            <a:endParaRPr kumimoji="0" lang="en-US" sz="9600" b="0" i="0" u="none" strike="noStrike" kern="1200" cap="none" spc="0" normalizeH="0" baseline="0" noProof="0">
              <a:ln>
                <a:noFill/>
              </a:ln>
              <a:solidFill>
                <a:srgbClr val="FFFFFF"/>
              </a:solidFill>
              <a:effectLst>
                <a:outerShdw blurRad="38100" dist="38100" dir="2700000" algn="tl">
                  <a:srgbClr val="000000">
                    <a:alpha val="43137"/>
                  </a:srgbClr>
                </a:outerShdw>
              </a:effectLst>
              <a:uLnTx/>
              <a:uFillTx/>
              <a:latin typeface="Tahoma" pitchFamily="34" charset="0"/>
              <a:ea typeface="+mn-ea"/>
              <a:cs typeface="+mn-cs"/>
            </a:endParaRPr>
          </a:p>
        </p:txBody>
      </p:sp>
      <p:sp>
        <p:nvSpPr>
          <p:cNvPr id="10" name="Rectangle 9"/>
          <p:cNvSpPr/>
          <p:nvPr/>
        </p:nvSpPr>
        <p:spPr>
          <a:xfrm>
            <a:off x="2540611" y="5423732"/>
            <a:ext cx="534121" cy="646331"/>
          </a:xfrm>
          <a:prstGeom prst="rect">
            <a:avLst/>
          </a:prstGeom>
          <a:noFill/>
        </p:spPr>
        <p:txBody>
          <a:bodyPr wrap="none" lIns="91440" tIns="45720" rIns="91440" bIns="45720">
            <a:spAutoFit/>
          </a:bodyPr>
          <a:lstStyle/>
          <a:p>
            <a:pPr marL="0" marR="0" lvl="0" indent="0" algn="ctr" defTabSz="914400" rtl="0" eaLnBrk="1" fontAlgn="base" latinLnBrk="0" hangingPunct="1">
              <a:lnSpc>
                <a:spcPct val="100000"/>
              </a:lnSpc>
              <a:spcBef>
                <a:spcPct val="20000"/>
              </a:spcBef>
              <a:spcAft>
                <a:spcPct val="0"/>
              </a:spcAft>
              <a:buClr>
                <a:srgbClr val="66CCFF"/>
              </a:buClr>
              <a:buSzPct val="65000"/>
              <a:buFont typeface="Wingdings" pitchFamily="2" charset="2"/>
              <a:buNone/>
              <a:tabLst/>
              <a:defRPr/>
            </a:pPr>
            <a:r>
              <a:rPr kumimoji="0" lang="en-US" sz="3600" b="1" i="0" u="none" strike="noStrike" kern="1200" cap="none" spc="0" normalizeH="0" baseline="0" noProof="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uLnTx/>
                <a:uFillTx/>
                <a:latin typeface="Tahoma" pitchFamily="34" charset="0"/>
                <a:ea typeface="+mn-ea"/>
                <a:cs typeface="+mn-cs"/>
              </a:rPr>
              <a:t>D</a:t>
            </a:r>
          </a:p>
        </p:txBody>
      </p:sp>
      <p:sp>
        <p:nvSpPr>
          <p:cNvPr id="17" name="Freeform 16"/>
          <p:cNvSpPr/>
          <p:nvPr/>
        </p:nvSpPr>
        <p:spPr bwMode="auto">
          <a:xfrm>
            <a:off x="1896744" y="5039833"/>
            <a:ext cx="838200" cy="457200"/>
          </a:xfrm>
          <a:custGeom>
            <a:avLst/>
            <a:gdLst>
              <a:gd name="connsiteX0" fmla="*/ 329609 w 755214"/>
              <a:gd name="connsiteY0" fmla="*/ 0 h 499730"/>
              <a:gd name="connsiteX1" fmla="*/ 276446 w 755214"/>
              <a:gd name="connsiteY1" fmla="*/ 42530 h 499730"/>
              <a:gd name="connsiteX2" fmla="*/ 223284 w 755214"/>
              <a:gd name="connsiteY2" fmla="*/ 85060 h 499730"/>
              <a:gd name="connsiteX3" fmla="*/ 202018 w 755214"/>
              <a:gd name="connsiteY3" fmla="*/ 106325 h 499730"/>
              <a:gd name="connsiteX4" fmla="*/ 138223 w 755214"/>
              <a:gd name="connsiteY4" fmla="*/ 127590 h 499730"/>
              <a:gd name="connsiteX5" fmla="*/ 106325 w 755214"/>
              <a:gd name="connsiteY5" fmla="*/ 148855 h 499730"/>
              <a:gd name="connsiteX6" fmla="*/ 53163 w 755214"/>
              <a:gd name="connsiteY6" fmla="*/ 202018 h 499730"/>
              <a:gd name="connsiteX7" fmla="*/ 42530 w 755214"/>
              <a:gd name="connsiteY7" fmla="*/ 233916 h 499730"/>
              <a:gd name="connsiteX8" fmla="*/ 0 w 755214"/>
              <a:gd name="connsiteY8" fmla="*/ 297711 h 499730"/>
              <a:gd name="connsiteX9" fmla="*/ 21265 w 755214"/>
              <a:gd name="connsiteY9" fmla="*/ 382772 h 499730"/>
              <a:gd name="connsiteX10" fmla="*/ 53163 w 755214"/>
              <a:gd name="connsiteY10" fmla="*/ 414669 h 499730"/>
              <a:gd name="connsiteX11" fmla="*/ 74428 w 755214"/>
              <a:gd name="connsiteY11" fmla="*/ 446567 h 499730"/>
              <a:gd name="connsiteX12" fmla="*/ 138223 w 755214"/>
              <a:gd name="connsiteY12" fmla="*/ 467832 h 499730"/>
              <a:gd name="connsiteX13" fmla="*/ 170121 w 755214"/>
              <a:gd name="connsiteY13" fmla="*/ 478465 h 499730"/>
              <a:gd name="connsiteX14" fmla="*/ 202018 w 755214"/>
              <a:gd name="connsiteY14" fmla="*/ 489097 h 499730"/>
              <a:gd name="connsiteX15" fmla="*/ 233916 w 755214"/>
              <a:gd name="connsiteY15" fmla="*/ 499730 h 499730"/>
              <a:gd name="connsiteX16" fmla="*/ 318977 w 755214"/>
              <a:gd name="connsiteY16" fmla="*/ 489097 h 499730"/>
              <a:gd name="connsiteX17" fmla="*/ 404037 w 755214"/>
              <a:gd name="connsiteY17" fmla="*/ 467832 h 499730"/>
              <a:gd name="connsiteX18" fmla="*/ 595423 w 755214"/>
              <a:gd name="connsiteY18" fmla="*/ 457200 h 499730"/>
              <a:gd name="connsiteX19" fmla="*/ 648586 w 755214"/>
              <a:gd name="connsiteY19" fmla="*/ 414669 h 499730"/>
              <a:gd name="connsiteX20" fmla="*/ 680484 w 755214"/>
              <a:gd name="connsiteY20" fmla="*/ 382772 h 499730"/>
              <a:gd name="connsiteX21" fmla="*/ 733646 w 755214"/>
              <a:gd name="connsiteY21" fmla="*/ 340241 h 499730"/>
              <a:gd name="connsiteX22" fmla="*/ 733646 w 755214"/>
              <a:gd name="connsiteY22" fmla="*/ 244548 h 499730"/>
              <a:gd name="connsiteX23" fmla="*/ 701749 w 755214"/>
              <a:gd name="connsiteY23" fmla="*/ 223283 h 499730"/>
              <a:gd name="connsiteX24" fmla="*/ 669851 w 755214"/>
              <a:gd name="connsiteY24" fmla="*/ 212651 h 499730"/>
              <a:gd name="connsiteX25" fmla="*/ 584791 w 755214"/>
              <a:gd name="connsiteY25" fmla="*/ 138223 h 499730"/>
              <a:gd name="connsiteX26" fmla="*/ 499730 w 755214"/>
              <a:gd name="connsiteY26" fmla="*/ 74427 h 499730"/>
              <a:gd name="connsiteX27" fmla="*/ 467832 w 755214"/>
              <a:gd name="connsiteY27" fmla="*/ 63795 h 499730"/>
              <a:gd name="connsiteX28" fmla="*/ 435935 w 755214"/>
              <a:gd name="connsiteY28" fmla="*/ 42530 h 499730"/>
              <a:gd name="connsiteX29" fmla="*/ 329609 w 755214"/>
              <a:gd name="connsiteY29" fmla="*/ 0 h 4997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755214" h="499730">
                <a:moveTo>
                  <a:pt x="329609" y="0"/>
                </a:moveTo>
                <a:cubicBezTo>
                  <a:pt x="303028" y="0"/>
                  <a:pt x="292493" y="26483"/>
                  <a:pt x="276446" y="42530"/>
                </a:cubicBezTo>
                <a:cubicBezTo>
                  <a:pt x="228352" y="90623"/>
                  <a:pt x="285382" y="64359"/>
                  <a:pt x="223284" y="85060"/>
                </a:cubicBezTo>
                <a:cubicBezTo>
                  <a:pt x="216195" y="92148"/>
                  <a:pt x="210984" y="101842"/>
                  <a:pt x="202018" y="106325"/>
                </a:cubicBezTo>
                <a:cubicBezTo>
                  <a:pt x="181969" y="116349"/>
                  <a:pt x="138223" y="127590"/>
                  <a:pt x="138223" y="127590"/>
                </a:cubicBezTo>
                <a:cubicBezTo>
                  <a:pt x="127590" y="134678"/>
                  <a:pt x="115361" y="139819"/>
                  <a:pt x="106325" y="148855"/>
                </a:cubicBezTo>
                <a:cubicBezTo>
                  <a:pt x="35439" y="219741"/>
                  <a:pt x="138225" y="145309"/>
                  <a:pt x="53163" y="202018"/>
                </a:cubicBezTo>
                <a:cubicBezTo>
                  <a:pt x="49619" y="212651"/>
                  <a:pt x="48747" y="224591"/>
                  <a:pt x="42530" y="233916"/>
                </a:cubicBezTo>
                <a:cubicBezTo>
                  <a:pt x="-10566" y="313559"/>
                  <a:pt x="25280" y="221869"/>
                  <a:pt x="0" y="297711"/>
                </a:cubicBezTo>
                <a:cubicBezTo>
                  <a:pt x="1534" y="305383"/>
                  <a:pt x="11922" y="368758"/>
                  <a:pt x="21265" y="382772"/>
                </a:cubicBezTo>
                <a:cubicBezTo>
                  <a:pt x="29606" y="395283"/>
                  <a:pt x="43537" y="403118"/>
                  <a:pt x="53163" y="414669"/>
                </a:cubicBezTo>
                <a:cubicBezTo>
                  <a:pt x="61344" y="424486"/>
                  <a:pt x="63592" y="439794"/>
                  <a:pt x="74428" y="446567"/>
                </a:cubicBezTo>
                <a:cubicBezTo>
                  <a:pt x="93436" y="458447"/>
                  <a:pt x="116958" y="460744"/>
                  <a:pt x="138223" y="467832"/>
                </a:cubicBezTo>
                <a:lnTo>
                  <a:pt x="170121" y="478465"/>
                </a:lnTo>
                <a:lnTo>
                  <a:pt x="202018" y="489097"/>
                </a:lnTo>
                <a:lnTo>
                  <a:pt x="233916" y="499730"/>
                </a:lnTo>
                <a:cubicBezTo>
                  <a:pt x="262270" y="496186"/>
                  <a:pt x="290864" y="494209"/>
                  <a:pt x="318977" y="489097"/>
                </a:cubicBezTo>
                <a:cubicBezTo>
                  <a:pt x="398931" y="474560"/>
                  <a:pt x="290039" y="477745"/>
                  <a:pt x="404037" y="467832"/>
                </a:cubicBezTo>
                <a:cubicBezTo>
                  <a:pt x="467690" y="462297"/>
                  <a:pt x="531628" y="460744"/>
                  <a:pt x="595423" y="457200"/>
                </a:cubicBezTo>
                <a:cubicBezTo>
                  <a:pt x="657275" y="395345"/>
                  <a:pt x="568127" y="481717"/>
                  <a:pt x="648586" y="414669"/>
                </a:cubicBezTo>
                <a:cubicBezTo>
                  <a:pt x="660138" y="405043"/>
                  <a:pt x="668932" y="392398"/>
                  <a:pt x="680484" y="382772"/>
                </a:cubicBezTo>
                <a:cubicBezTo>
                  <a:pt x="760942" y="315724"/>
                  <a:pt x="671793" y="402097"/>
                  <a:pt x="733646" y="340241"/>
                </a:cubicBezTo>
                <a:cubicBezTo>
                  <a:pt x="751563" y="286490"/>
                  <a:pt x="771557" y="282460"/>
                  <a:pt x="733646" y="244548"/>
                </a:cubicBezTo>
                <a:cubicBezTo>
                  <a:pt x="724610" y="235512"/>
                  <a:pt x="713179" y="228998"/>
                  <a:pt x="701749" y="223283"/>
                </a:cubicBezTo>
                <a:cubicBezTo>
                  <a:pt x="691724" y="218271"/>
                  <a:pt x="680484" y="216195"/>
                  <a:pt x="669851" y="212651"/>
                </a:cubicBezTo>
                <a:cubicBezTo>
                  <a:pt x="609607" y="122284"/>
                  <a:pt x="708823" y="262249"/>
                  <a:pt x="584791" y="138223"/>
                </a:cubicBezTo>
                <a:cubicBezTo>
                  <a:pt x="559602" y="113035"/>
                  <a:pt x="535793" y="86447"/>
                  <a:pt x="499730" y="74427"/>
                </a:cubicBezTo>
                <a:lnTo>
                  <a:pt x="467832" y="63795"/>
                </a:lnTo>
                <a:cubicBezTo>
                  <a:pt x="457200" y="56707"/>
                  <a:pt x="447612" y="47720"/>
                  <a:pt x="435935" y="42530"/>
                </a:cubicBezTo>
                <a:cubicBezTo>
                  <a:pt x="367915" y="12299"/>
                  <a:pt x="356190" y="0"/>
                  <a:pt x="329609" y="0"/>
                </a:cubicBezTo>
                <a:close/>
              </a:path>
            </a:pathLst>
          </a:custGeom>
          <a:solidFill>
            <a:schemeClr val="tx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342900" marR="0" lvl="0" indent="-342900" algn="l" defTabSz="914400" rtl="0" eaLnBrk="1" fontAlgn="base" latinLnBrk="0" hangingPunct="1">
              <a:lnSpc>
                <a:spcPct val="100000"/>
              </a:lnSpc>
              <a:spcBef>
                <a:spcPct val="20000"/>
              </a:spcBef>
              <a:spcAft>
                <a:spcPct val="0"/>
              </a:spcAft>
              <a:buClr>
                <a:srgbClr val="66CCFF"/>
              </a:buClr>
              <a:buSzPct val="65000"/>
              <a:buFont typeface="Wingdings" pitchFamily="2" charset="2"/>
              <a:buChar char="n"/>
              <a:tabLst/>
              <a:defRPr/>
            </a:pPr>
            <a:endParaRPr kumimoji="0" lang="en-US" sz="9600" b="0" i="0" u="none" strike="noStrike" kern="1200" cap="none" spc="0" normalizeH="0" baseline="0" noProof="0">
              <a:ln>
                <a:noFill/>
              </a:ln>
              <a:solidFill>
                <a:srgbClr val="FFFFFF"/>
              </a:solidFill>
              <a:effectLst>
                <a:outerShdw blurRad="38100" dist="38100" dir="2700000" algn="tl">
                  <a:srgbClr val="000000">
                    <a:alpha val="43137"/>
                  </a:srgbClr>
                </a:outerShdw>
              </a:effectLst>
              <a:uLnTx/>
              <a:uFillTx/>
              <a:latin typeface="Tahoma" pitchFamily="34" charset="0"/>
              <a:ea typeface="+mn-ea"/>
              <a:cs typeface="+mn-cs"/>
            </a:endParaRPr>
          </a:p>
        </p:txBody>
      </p:sp>
      <p:sp>
        <p:nvSpPr>
          <p:cNvPr id="13" name="Rectangle 12"/>
          <p:cNvSpPr/>
          <p:nvPr/>
        </p:nvSpPr>
        <p:spPr>
          <a:xfrm>
            <a:off x="1961905" y="4851569"/>
            <a:ext cx="492444" cy="646331"/>
          </a:xfrm>
          <a:prstGeom prst="rect">
            <a:avLst/>
          </a:prstGeom>
          <a:noFill/>
        </p:spPr>
        <p:txBody>
          <a:bodyPr wrap="none" lIns="91440" tIns="45720" rIns="91440" bIns="45720">
            <a:spAutoFit/>
          </a:bodyPr>
          <a:lstStyle/>
          <a:p>
            <a:pPr marL="0" marR="0" lvl="0" indent="0" algn="ctr" defTabSz="914400" rtl="0" eaLnBrk="1" fontAlgn="base" latinLnBrk="0" hangingPunct="1">
              <a:lnSpc>
                <a:spcPct val="100000"/>
              </a:lnSpc>
              <a:spcBef>
                <a:spcPct val="20000"/>
              </a:spcBef>
              <a:spcAft>
                <a:spcPct val="0"/>
              </a:spcAft>
              <a:buClr>
                <a:srgbClr val="66CCFF"/>
              </a:buClr>
              <a:buSzPct val="65000"/>
              <a:buFont typeface="Wingdings" pitchFamily="2" charset="2"/>
              <a:buNone/>
              <a:tabLst/>
              <a:defRPr/>
            </a:pPr>
            <a:r>
              <a:rPr kumimoji="0" lang="en-US" sz="3600" b="1" i="0" u="none" strike="noStrike" kern="1200" cap="none" spc="0" normalizeH="0" baseline="0" noProof="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uLnTx/>
                <a:uFillTx/>
                <a:latin typeface="Tahoma" pitchFamily="34" charset="0"/>
                <a:ea typeface="+mn-ea"/>
                <a:cs typeface="+mn-cs"/>
              </a:rPr>
              <a:t>C</a:t>
            </a:r>
          </a:p>
        </p:txBody>
      </p:sp>
      <p:sp>
        <p:nvSpPr>
          <p:cNvPr id="14" name="Rectangle 13"/>
          <p:cNvSpPr/>
          <p:nvPr/>
        </p:nvSpPr>
        <p:spPr>
          <a:xfrm>
            <a:off x="7391596" y="762000"/>
            <a:ext cx="1752404" cy="1569660"/>
          </a:xfrm>
          <a:prstGeom prst="rect">
            <a:avLst/>
          </a:prstGeom>
          <a:noFill/>
        </p:spPr>
        <p:txBody>
          <a:bodyPr wrap="none" lIns="91440" tIns="45720" rIns="91440" bIns="45720">
            <a:spAutoFit/>
          </a:bodyPr>
          <a:lstStyle/>
          <a:p>
            <a:pPr marL="0" marR="0" lvl="0" indent="0" algn="ctr" defTabSz="914400" rtl="0" eaLnBrk="1" fontAlgn="base" latinLnBrk="0" hangingPunct="1">
              <a:lnSpc>
                <a:spcPct val="100000"/>
              </a:lnSpc>
              <a:spcBef>
                <a:spcPct val="20000"/>
              </a:spcBef>
              <a:spcAft>
                <a:spcPct val="0"/>
              </a:spcAft>
              <a:buClr>
                <a:srgbClr val="66CCFF"/>
              </a:buClr>
              <a:buSzPct val="65000"/>
              <a:buFont typeface="Wingdings" pitchFamily="2" charset="2"/>
              <a:buNone/>
              <a:tabLst/>
              <a:defRPr/>
            </a:pPr>
            <a:r>
              <a:rPr kumimoji="0" lang="en-US" sz="9600" b="1" i="0" u="none" strike="noStrike" kern="1200" cap="none" spc="0" normalizeH="0" baseline="0" noProof="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uLnTx/>
                <a:uFillTx/>
                <a:latin typeface="Tahoma" pitchFamily="34" charset="0"/>
                <a:ea typeface="+mn-ea"/>
                <a:cs typeface="+mn-cs"/>
              </a:rPr>
              <a:t>18</a:t>
            </a:r>
          </a:p>
        </p:txBody>
      </p:sp>
      <p:sp>
        <p:nvSpPr>
          <p:cNvPr id="15" name="Rectangle 14"/>
          <p:cNvSpPr/>
          <p:nvPr/>
        </p:nvSpPr>
        <p:spPr bwMode="auto">
          <a:xfrm>
            <a:off x="6858000" y="3261360"/>
            <a:ext cx="2057400" cy="1132367"/>
          </a:xfrm>
          <a:prstGeom prst="rect">
            <a:avLst/>
          </a:prstGeom>
          <a:solidFill>
            <a:schemeClr val="tx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342900" marR="0" lvl="0" indent="-342900" algn="l" defTabSz="914400" rtl="0" eaLnBrk="1" fontAlgn="base" latinLnBrk="0" hangingPunct="1">
              <a:lnSpc>
                <a:spcPct val="100000"/>
              </a:lnSpc>
              <a:spcBef>
                <a:spcPct val="20000"/>
              </a:spcBef>
              <a:spcAft>
                <a:spcPct val="0"/>
              </a:spcAft>
              <a:buClr>
                <a:srgbClr val="66CCFF"/>
              </a:buClr>
              <a:buSzPct val="65000"/>
              <a:buFont typeface="Wingdings" pitchFamily="2" charset="2"/>
              <a:buChar char="n"/>
              <a:tabLst/>
              <a:defRPr/>
            </a:pPr>
            <a:endParaRPr kumimoji="0" lang="en-US" sz="9600" b="0" i="0" u="none" strike="noStrike" kern="1200" cap="none" spc="0" normalizeH="0" baseline="0" noProof="0">
              <a:ln>
                <a:noFill/>
              </a:ln>
              <a:solidFill>
                <a:srgbClr val="FFFFFF"/>
              </a:solidFill>
              <a:effectLst>
                <a:outerShdw blurRad="38100" dist="38100" dir="2700000" algn="tl">
                  <a:srgbClr val="000000">
                    <a:alpha val="43137"/>
                  </a:srgbClr>
                </a:outerShdw>
              </a:effectLst>
              <a:uLnTx/>
              <a:uFillTx/>
              <a:latin typeface="Tahoma" pitchFamily="34" charset="0"/>
              <a:ea typeface="+mn-ea"/>
              <a:cs typeface="+mn-cs"/>
            </a:endParaRPr>
          </a:p>
        </p:txBody>
      </p:sp>
      <p:sp>
        <p:nvSpPr>
          <p:cNvPr id="16" name="Rectangle 15"/>
          <p:cNvSpPr/>
          <p:nvPr/>
        </p:nvSpPr>
        <p:spPr bwMode="auto">
          <a:xfrm>
            <a:off x="6889898" y="4276946"/>
            <a:ext cx="2057400" cy="991487"/>
          </a:xfrm>
          <a:prstGeom prst="rect">
            <a:avLst/>
          </a:prstGeom>
          <a:solidFill>
            <a:schemeClr val="tx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342900" marR="0" lvl="0" indent="-342900" algn="l" defTabSz="914400" rtl="0" eaLnBrk="1" fontAlgn="base" latinLnBrk="0" hangingPunct="1">
              <a:lnSpc>
                <a:spcPct val="100000"/>
              </a:lnSpc>
              <a:spcBef>
                <a:spcPct val="20000"/>
              </a:spcBef>
              <a:spcAft>
                <a:spcPct val="0"/>
              </a:spcAft>
              <a:buClr>
                <a:srgbClr val="66CCFF"/>
              </a:buClr>
              <a:buSzPct val="65000"/>
              <a:buFont typeface="Wingdings" pitchFamily="2" charset="2"/>
              <a:buChar char="n"/>
              <a:tabLst/>
              <a:defRPr/>
            </a:pPr>
            <a:endParaRPr kumimoji="0" lang="en-US" sz="9600" b="0" i="0" u="none" strike="noStrike" kern="1200" cap="none" spc="0" normalizeH="0" baseline="0" noProof="0">
              <a:ln>
                <a:noFill/>
              </a:ln>
              <a:solidFill>
                <a:srgbClr val="FFFFFF"/>
              </a:solidFill>
              <a:effectLst>
                <a:outerShdw blurRad="38100" dist="38100" dir="2700000" algn="tl">
                  <a:srgbClr val="000000">
                    <a:alpha val="43137"/>
                  </a:srgbClr>
                </a:outerShdw>
              </a:effectLst>
              <a:uLnTx/>
              <a:uFillTx/>
              <a:latin typeface="Tahoma" pitchFamily="34" charset="0"/>
              <a:ea typeface="+mn-ea"/>
              <a:cs typeface="+mn-cs"/>
            </a:endParaRPr>
          </a:p>
        </p:txBody>
      </p:sp>
      <p:sp>
        <p:nvSpPr>
          <p:cNvPr id="2" name="Rectangle 1"/>
          <p:cNvSpPr/>
          <p:nvPr/>
        </p:nvSpPr>
        <p:spPr>
          <a:xfrm>
            <a:off x="5943600" y="5423732"/>
            <a:ext cx="659156" cy="923330"/>
          </a:xfrm>
          <a:prstGeom prst="rect">
            <a:avLst/>
          </a:prstGeom>
          <a:noFill/>
        </p:spPr>
        <p:txBody>
          <a:bodyPr wrap="none" lIns="91440" tIns="45720" rIns="91440" bIns="45720">
            <a:spAutoFit/>
          </a:bodyPr>
          <a:lstStyle/>
          <a:p>
            <a:pPr marL="0" marR="0" lvl="0" indent="0" algn="ctr" defTabSz="914400" rtl="0" eaLnBrk="1" fontAlgn="base" latinLnBrk="0" hangingPunct="1">
              <a:lnSpc>
                <a:spcPct val="100000"/>
              </a:lnSpc>
              <a:spcBef>
                <a:spcPct val="20000"/>
              </a:spcBef>
              <a:spcAft>
                <a:spcPct val="0"/>
              </a:spcAft>
              <a:buClr>
                <a:srgbClr val="66CCFF"/>
              </a:buClr>
              <a:buSzPct val="65000"/>
              <a:buFont typeface="Wingdings" pitchFamily="2" charset="2"/>
              <a:buNone/>
              <a:tabLst/>
              <a:defRPr/>
            </a:pPr>
            <a:r>
              <a:rPr kumimoji="0" lang="en-US" sz="5400" b="1" i="0" u="none" strike="noStrike" kern="1200" cap="none" spc="0" normalizeH="0" baseline="0" noProof="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uLnTx/>
                <a:uFillTx/>
                <a:latin typeface="Tahoma" pitchFamily="34" charset="0"/>
                <a:ea typeface="+mn-ea"/>
                <a:cs typeface="+mn-cs"/>
              </a:rPr>
              <a:t>A</a:t>
            </a:r>
          </a:p>
        </p:txBody>
      </p:sp>
      <p:sp>
        <p:nvSpPr>
          <p:cNvPr id="3" name="Rectangle 2"/>
          <p:cNvSpPr/>
          <p:nvPr/>
        </p:nvSpPr>
        <p:spPr>
          <a:xfrm>
            <a:off x="5943600" y="2286000"/>
            <a:ext cx="659156" cy="923330"/>
          </a:xfrm>
          <a:prstGeom prst="rect">
            <a:avLst/>
          </a:prstGeom>
          <a:noFill/>
        </p:spPr>
        <p:txBody>
          <a:bodyPr wrap="none" lIns="91440" tIns="45720" rIns="91440" bIns="45720">
            <a:spAutoFit/>
          </a:bodyPr>
          <a:lstStyle/>
          <a:p>
            <a:pPr marL="0" marR="0" lvl="0" indent="0" algn="ctr" defTabSz="914400" rtl="0" eaLnBrk="1" fontAlgn="base" latinLnBrk="0" hangingPunct="1">
              <a:lnSpc>
                <a:spcPct val="100000"/>
              </a:lnSpc>
              <a:spcBef>
                <a:spcPct val="20000"/>
              </a:spcBef>
              <a:spcAft>
                <a:spcPct val="0"/>
              </a:spcAft>
              <a:buClr>
                <a:srgbClr val="66CCFF"/>
              </a:buClr>
              <a:buSzPct val="65000"/>
              <a:buFont typeface="Wingdings" pitchFamily="2" charset="2"/>
              <a:buNone/>
              <a:tabLst/>
              <a:defRPr/>
            </a:pPr>
            <a:r>
              <a:rPr kumimoji="0" lang="en-US" sz="5400" b="1" i="0" u="none" strike="noStrike" kern="1200" cap="none" spc="0" normalizeH="0" baseline="0" noProof="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uLnTx/>
                <a:uFillTx/>
                <a:latin typeface="Tahoma" pitchFamily="34" charset="0"/>
                <a:ea typeface="+mn-ea"/>
                <a:cs typeface="+mn-cs"/>
              </a:rPr>
              <a:t>B</a:t>
            </a:r>
          </a:p>
        </p:txBody>
      </p:sp>
    </p:spTree>
    <p:extLst>
      <p:ext uri="{BB962C8B-B14F-4D97-AF65-F5344CB8AC3E}">
        <p14:creationId xmlns:p14="http://schemas.microsoft.com/office/powerpoint/2010/main" val="1209081053"/>
      </p:ext>
    </p:extLst>
  </p:cSld>
  <p:clrMapOvr>
    <a:masterClrMapping/>
  </p:clrMapOvr>
</p:sld>
</file>

<file path=ppt/slides/slide1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5" name="Rectangle 3"/>
          <p:cNvSpPr>
            <a:spLocks noGrp="1" noChangeArrowheads="1"/>
          </p:cNvSpPr>
          <p:nvPr>
            <p:ph type="body" idx="1"/>
          </p:nvPr>
        </p:nvSpPr>
        <p:spPr>
          <a:xfrm>
            <a:off x="457200" y="304800"/>
            <a:ext cx="8229600" cy="5821363"/>
          </a:xfrm>
        </p:spPr>
        <p:txBody>
          <a:bodyPr/>
          <a:lstStyle/>
          <a:p>
            <a:r>
              <a:rPr lang="en-US" dirty="0"/>
              <a:t>What color body and eye type will the fly  be for A, B, C, and D?</a:t>
            </a:r>
          </a:p>
          <a:p>
            <a:r>
              <a:rPr lang="en-US" dirty="0">
                <a:solidFill>
                  <a:srgbClr val="996633"/>
                </a:solidFill>
              </a:rPr>
              <a:t>B=Brown</a:t>
            </a:r>
            <a:r>
              <a:rPr lang="en-US" dirty="0"/>
              <a:t>, </a:t>
            </a:r>
            <a:r>
              <a:rPr lang="en-US" dirty="0">
                <a:solidFill>
                  <a:schemeClr val="tx1">
                    <a:lumMod val="50000"/>
                  </a:schemeClr>
                </a:solidFill>
              </a:rPr>
              <a:t>b=black</a:t>
            </a:r>
            <a:r>
              <a:rPr lang="en-US" dirty="0"/>
              <a:t>,</a:t>
            </a:r>
            <a:r>
              <a:rPr lang="en-US" dirty="0">
                <a:solidFill>
                  <a:schemeClr val="tx1">
                    <a:lumMod val="50000"/>
                  </a:schemeClr>
                </a:solidFill>
              </a:rPr>
              <a:t> </a:t>
            </a:r>
            <a:r>
              <a:rPr lang="en-US" dirty="0">
                <a:solidFill>
                  <a:srgbClr val="FF5050"/>
                </a:solidFill>
              </a:rPr>
              <a:t>E=Red</a:t>
            </a:r>
            <a:r>
              <a:rPr lang="en-US" dirty="0"/>
              <a:t>, </a:t>
            </a:r>
            <a:r>
              <a:rPr lang="en-US" dirty="0">
                <a:solidFill>
                  <a:srgbClr val="996600"/>
                </a:solidFill>
              </a:rPr>
              <a:t>e=brown</a:t>
            </a:r>
          </a:p>
        </p:txBody>
      </p:sp>
      <p:pic>
        <p:nvPicPr>
          <p:cNvPr id="2050" name="Picture 2" descr="http://www.tokresource.org/tok_classes/biobiobio/biomenu/dihybrid_cross_linkage/EssGen3-3_Figure1_LARGE_0.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0" y="2057400"/>
            <a:ext cx="8610600" cy="4495800"/>
          </a:xfrm>
          <a:prstGeom prst="rect">
            <a:avLst/>
          </a:prstGeom>
          <a:noFill/>
          <a:ln w="38100">
            <a:solidFill>
              <a:schemeClr val="tx1">
                <a:lumMod val="50000"/>
              </a:schemeClr>
            </a:solidFill>
          </a:ln>
          <a:extLst>
            <a:ext uri="{909E8E84-426E-40DD-AFC4-6F175D3DCCD1}">
              <a14:hiddenFill xmlns:a14="http://schemas.microsoft.com/office/drawing/2010/main">
                <a:solidFill>
                  <a:srgbClr val="FFFFFF"/>
                </a:solidFill>
              </a14:hiddenFill>
            </a:ext>
          </a:extLst>
        </p:spPr>
      </p:pic>
      <p:sp>
        <p:nvSpPr>
          <p:cNvPr id="4" name="Freeform 3"/>
          <p:cNvSpPr/>
          <p:nvPr/>
        </p:nvSpPr>
        <p:spPr bwMode="auto">
          <a:xfrm>
            <a:off x="2434856" y="5497033"/>
            <a:ext cx="755214" cy="499730"/>
          </a:xfrm>
          <a:custGeom>
            <a:avLst/>
            <a:gdLst>
              <a:gd name="connsiteX0" fmla="*/ 329609 w 755214"/>
              <a:gd name="connsiteY0" fmla="*/ 0 h 499730"/>
              <a:gd name="connsiteX1" fmla="*/ 276446 w 755214"/>
              <a:gd name="connsiteY1" fmla="*/ 42530 h 499730"/>
              <a:gd name="connsiteX2" fmla="*/ 223284 w 755214"/>
              <a:gd name="connsiteY2" fmla="*/ 85060 h 499730"/>
              <a:gd name="connsiteX3" fmla="*/ 202018 w 755214"/>
              <a:gd name="connsiteY3" fmla="*/ 106325 h 499730"/>
              <a:gd name="connsiteX4" fmla="*/ 138223 w 755214"/>
              <a:gd name="connsiteY4" fmla="*/ 127590 h 499730"/>
              <a:gd name="connsiteX5" fmla="*/ 106325 w 755214"/>
              <a:gd name="connsiteY5" fmla="*/ 148855 h 499730"/>
              <a:gd name="connsiteX6" fmla="*/ 53163 w 755214"/>
              <a:gd name="connsiteY6" fmla="*/ 202018 h 499730"/>
              <a:gd name="connsiteX7" fmla="*/ 42530 w 755214"/>
              <a:gd name="connsiteY7" fmla="*/ 233916 h 499730"/>
              <a:gd name="connsiteX8" fmla="*/ 0 w 755214"/>
              <a:gd name="connsiteY8" fmla="*/ 297711 h 499730"/>
              <a:gd name="connsiteX9" fmla="*/ 21265 w 755214"/>
              <a:gd name="connsiteY9" fmla="*/ 382772 h 499730"/>
              <a:gd name="connsiteX10" fmla="*/ 53163 w 755214"/>
              <a:gd name="connsiteY10" fmla="*/ 414669 h 499730"/>
              <a:gd name="connsiteX11" fmla="*/ 74428 w 755214"/>
              <a:gd name="connsiteY11" fmla="*/ 446567 h 499730"/>
              <a:gd name="connsiteX12" fmla="*/ 138223 w 755214"/>
              <a:gd name="connsiteY12" fmla="*/ 467832 h 499730"/>
              <a:gd name="connsiteX13" fmla="*/ 170121 w 755214"/>
              <a:gd name="connsiteY13" fmla="*/ 478465 h 499730"/>
              <a:gd name="connsiteX14" fmla="*/ 202018 w 755214"/>
              <a:gd name="connsiteY14" fmla="*/ 489097 h 499730"/>
              <a:gd name="connsiteX15" fmla="*/ 233916 w 755214"/>
              <a:gd name="connsiteY15" fmla="*/ 499730 h 499730"/>
              <a:gd name="connsiteX16" fmla="*/ 318977 w 755214"/>
              <a:gd name="connsiteY16" fmla="*/ 489097 h 499730"/>
              <a:gd name="connsiteX17" fmla="*/ 404037 w 755214"/>
              <a:gd name="connsiteY17" fmla="*/ 467832 h 499730"/>
              <a:gd name="connsiteX18" fmla="*/ 595423 w 755214"/>
              <a:gd name="connsiteY18" fmla="*/ 457200 h 499730"/>
              <a:gd name="connsiteX19" fmla="*/ 648586 w 755214"/>
              <a:gd name="connsiteY19" fmla="*/ 414669 h 499730"/>
              <a:gd name="connsiteX20" fmla="*/ 680484 w 755214"/>
              <a:gd name="connsiteY20" fmla="*/ 382772 h 499730"/>
              <a:gd name="connsiteX21" fmla="*/ 733646 w 755214"/>
              <a:gd name="connsiteY21" fmla="*/ 340241 h 499730"/>
              <a:gd name="connsiteX22" fmla="*/ 733646 w 755214"/>
              <a:gd name="connsiteY22" fmla="*/ 244548 h 499730"/>
              <a:gd name="connsiteX23" fmla="*/ 701749 w 755214"/>
              <a:gd name="connsiteY23" fmla="*/ 223283 h 499730"/>
              <a:gd name="connsiteX24" fmla="*/ 669851 w 755214"/>
              <a:gd name="connsiteY24" fmla="*/ 212651 h 499730"/>
              <a:gd name="connsiteX25" fmla="*/ 584791 w 755214"/>
              <a:gd name="connsiteY25" fmla="*/ 138223 h 499730"/>
              <a:gd name="connsiteX26" fmla="*/ 499730 w 755214"/>
              <a:gd name="connsiteY26" fmla="*/ 74427 h 499730"/>
              <a:gd name="connsiteX27" fmla="*/ 467832 w 755214"/>
              <a:gd name="connsiteY27" fmla="*/ 63795 h 499730"/>
              <a:gd name="connsiteX28" fmla="*/ 435935 w 755214"/>
              <a:gd name="connsiteY28" fmla="*/ 42530 h 499730"/>
              <a:gd name="connsiteX29" fmla="*/ 329609 w 755214"/>
              <a:gd name="connsiteY29" fmla="*/ 0 h 4997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755214" h="499730">
                <a:moveTo>
                  <a:pt x="329609" y="0"/>
                </a:moveTo>
                <a:cubicBezTo>
                  <a:pt x="303028" y="0"/>
                  <a:pt x="292493" y="26483"/>
                  <a:pt x="276446" y="42530"/>
                </a:cubicBezTo>
                <a:cubicBezTo>
                  <a:pt x="228352" y="90623"/>
                  <a:pt x="285382" y="64359"/>
                  <a:pt x="223284" y="85060"/>
                </a:cubicBezTo>
                <a:cubicBezTo>
                  <a:pt x="216195" y="92148"/>
                  <a:pt x="210984" y="101842"/>
                  <a:pt x="202018" y="106325"/>
                </a:cubicBezTo>
                <a:cubicBezTo>
                  <a:pt x="181969" y="116349"/>
                  <a:pt x="138223" y="127590"/>
                  <a:pt x="138223" y="127590"/>
                </a:cubicBezTo>
                <a:cubicBezTo>
                  <a:pt x="127590" y="134678"/>
                  <a:pt x="115361" y="139819"/>
                  <a:pt x="106325" y="148855"/>
                </a:cubicBezTo>
                <a:cubicBezTo>
                  <a:pt x="35439" y="219741"/>
                  <a:pt x="138225" y="145309"/>
                  <a:pt x="53163" y="202018"/>
                </a:cubicBezTo>
                <a:cubicBezTo>
                  <a:pt x="49619" y="212651"/>
                  <a:pt x="48747" y="224591"/>
                  <a:pt x="42530" y="233916"/>
                </a:cubicBezTo>
                <a:cubicBezTo>
                  <a:pt x="-10566" y="313559"/>
                  <a:pt x="25280" y="221869"/>
                  <a:pt x="0" y="297711"/>
                </a:cubicBezTo>
                <a:cubicBezTo>
                  <a:pt x="1534" y="305383"/>
                  <a:pt x="11922" y="368758"/>
                  <a:pt x="21265" y="382772"/>
                </a:cubicBezTo>
                <a:cubicBezTo>
                  <a:pt x="29606" y="395283"/>
                  <a:pt x="43537" y="403118"/>
                  <a:pt x="53163" y="414669"/>
                </a:cubicBezTo>
                <a:cubicBezTo>
                  <a:pt x="61344" y="424486"/>
                  <a:pt x="63592" y="439794"/>
                  <a:pt x="74428" y="446567"/>
                </a:cubicBezTo>
                <a:cubicBezTo>
                  <a:pt x="93436" y="458447"/>
                  <a:pt x="116958" y="460744"/>
                  <a:pt x="138223" y="467832"/>
                </a:cubicBezTo>
                <a:lnTo>
                  <a:pt x="170121" y="478465"/>
                </a:lnTo>
                <a:lnTo>
                  <a:pt x="202018" y="489097"/>
                </a:lnTo>
                <a:lnTo>
                  <a:pt x="233916" y="499730"/>
                </a:lnTo>
                <a:cubicBezTo>
                  <a:pt x="262270" y="496186"/>
                  <a:pt x="290864" y="494209"/>
                  <a:pt x="318977" y="489097"/>
                </a:cubicBezTo>
                <a:cubicBezTo>
                  <a:pt x="398931" y="474560"/>
                  <a:pt x="290039" y="477745"/>
                  <a:pt x="404037" y="467832"/>
                </a:cubicBezTo>
                <a:cubicBezTo>
                  <a:pt x="467690" y="462297"/>
                  <a:pt x="531628" y="460744"/>
                  <a:pt x="595423" y="457200"/>
                </a:cubicBezTo>
                <a:cubicBezTo>
                  <a:pt x="657275" y="395345"/>
                  <a:pt x="568127" y="481717"/>
                  <a:pt x="648586" y="414669"/>
                </a:cubicBezTo>
                <a:cubicBezTo>
                  <a:pt x="660138" y="405043"/>
                  <a:pt x="668932" y="392398"/>
                  <a:pt x="680484" y="382772"/>
                </a:cubicBezTo>
                <a:cubicBezTo>
                  <a:pt x="760942" y="315724"/>
                  <a:pt x="671793" y="402097"/>
                  <a:pt x="733646" y="340241"/>
                </a:cubicBezTo>
                <a:cubicBezTo>
                  <a:pt x="751563" y="286490"/>
                  <a:pt x="771557" y="282460"/>
                  <a:pt x="733646" y="244548"/>
                </a:cubicBezTo>
                <a:cubicBezTo>
                  <a:pt x="724610" y="235512"/>
                  <a:pt x="713179" y="228998"/>
                  <a:pt x="701749" y="223283"/>
                </a:cubicBezTo>
                <a:cubicBezTo>
                  <a:pt x="691724" y="218271"/>
                  <a:pt x="680484" y="216195"/>
                  <a:pt x="669851" y="212651"/>
                </a:cubicBezTo>
                <a:cubicBezTo>
                  <a:pt x="609607" y="122284"/>
                  <a:pt x="708823" y="262249"/>
                  <a:pt x="584791" y="138223"/>
                </a:cubicBezTo>
                <a:cubicBezTo>
                  <a:pt x="559602" y="113035"/>
                  <a:pt x="535793" y="86447"/>
                  <a:pt x="499730" y="74427"/>
                </a:cubicBezTo>
                <a:lnTo>
                  <a:pt x="467832" y="63795"/>
                </a:lnTo>
                <a:cubicBezTo>
                  <a:pt x="457200" y="56707"/>
                  <a:pt x="447612" y="47720"/>
                  <a:pt x="435935" y="42530"/>
                </a:cubicBezTo>
                <a:cubicBezTo>
                  <a:pt x="367915" y="12299"/>
                  <a:pt x="356190" y="0"/>
                  <a:pt x="329609" y="0"/>
                </a:cubicBezTo>
                <a:close/>
              </a:path>
            </a:pathLst>
          </a:custGeom>
          <a:solidFill>
            <a:schemeClr val="tx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342900" marR="0" lvl="0" indent="-342900" algn="l" defTabSz="914400" rtl="0" eaLnBrk="1" fontAlgn="base" latinLnBrk="0" hangingPunct="1">
              <a:lnSpc>
                <a:spcPct val="100000"/>
              </a:lnSpc>
              <a:spcBef>
                <a:spcPct val="20000"/>
              </a:spcBef>
              <a:spcAft>
                <a:spcPct val="0"/>
              </a:spcAft>
              <a:buClr>
                <a:srgbClr val="66CCFF"/>
              </a:buClr>
              <a:buSzPct val="65000"/>
              <a:buFont typeface="Wingdings" pitchFamily="2" charset="2"/>
              <a:buChar char="n"/>
              <a:tabLst/>
              <a:defRPr/>
            </a:pPr>
            <a:endParaRPr kumimoji="0" lang="en-US" sz="9600" b="0" i="0" u="none" strike="noStrike" kern="1200" cap="none" spc="0" normalizeH="0" baseline="0" noProof="0">
              <a:ln>
                <a:noFill/>
              </a:ln>
              <a:solidFill>
                <a:srgbClr val="FFFFFF"/>
              </a:solidFill>
              <a:effectLst>
                <a:outerShdw blurRad="38100" dist="38100" dir="2700000" algn="tl">
                  <a:srgbClr val="000000">
                    <a:alpha val="43137"/>
                  </a:srgbClr>
                </a:outerShdw>
              </a:effectLst>
              <a:uLnTx/>
              <a:uFillTx/>
              <a:latin typeface="Tahoma" pitchFamily="34" charset="0"/>
              <a:ea typeface="+mn-ea"/>
              <a:cs typeface="+mn-cs"/>
            </a:endParaRPr>
          </a:p>
        </p:txBody>
      </p:sp>
      <p:sp>
        <p:nvSpPr>
          <p:cNvPr id="10" name="Rectangle 9"/>
          <p:cNvSpPr/>
          <p:nvPr/>
        </p:nvSpPr>
        <p:spPr>
          <a:xfrm>
            <a:off x="2540611" y="5423732"/>
            <a:ext cx="534121" cy="646331"/>
          </a:xfrm>
          <a:prstGeom prst="rect">
            <a:avLst/>
          </a:prstGeom>
          <a:noFill/>
        </p:spPr>
        <p:txBody>
          <a:bodyPr wrap="none" lIns="91440" tIns="45720" rIns="91440" bIns="45720">
            <a:spAutoFit/>
          </a:bodyPr>
          <a:lstStyle/>
          <a:p>
            <a:pPr marL="0" marR="0" lvl="0" indent="0" algn="ctr" defTabSz="914400" rtl="0" eaLnBrk="1" fontAlgn="base" latinLnBrk="0" hangingPunct="1">
              <a:lnSpc>
                <a:spcPct val="100000"/>
              </a:lnSpc>
              <a:spcBef>
                <a:spcPct val="20000"/>
              </a:spcBef>
              <a:spcAft>
                <a:spcPct val="0"/>
              </a:spcAft>
              <a:buClr>
                <a:srgbClr val="66CCFF"/>
              </a:buClr>
              <a:buSzPct val="65000"/>
              <a:buFont typeface="Wingdings" pitchFamily="2" charset="2"/>
              <a:buNone/>
              <a:tabLst/>
              <a:defRPr/>
            </a:pPr>
            <a:r>
              <a:rPr kumimoji="0" lang="en-US" sz="3600" b="1" i="0" u="none" strike="noStrike" kern="1200" cap="none" spc="0" normalizeH="0" baseline="0" noProof="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uLnTx/>
                <a:uFillTx/>
                <a:latin typeface="Tahoma" pitchFamily="34" charset="0"/>
                <a:ea typeface="+mn-ea"/>
                <a:cs typeface="+mn-cs"/>
              </a:rPr>
              <a:t>D</a:t>
            </a:r>
          </a:p>
        </p:txBody>
      </p:sp>
      <p:sp>
        <p:nvSpPr>
          <p:cNvPr id="17" name="Freeform 16"/>
          <p:cNvSpPr/>
          <p:nvPr/>
        </p:nvSpPr>
        <p:spPr bwMode="auto">
          <a:xfrm>
            <a:off x="1896744" y="5039833"/>
            <a:ext cx="838200" cy="457200"/>
          </a:xfrm>
          <a:custGeom>
            <a:avLst/>
            <a:gdLst>
              <a:gd name="connsiteX0" fmla="*/ 329609 w 755214"/>
              <a:gd name="connsiteY0" fmla="*/ 0 h 499730"/>
              <a:gd name="connsiteX1" fmla="*/ 276446 w 755214"/>
              <a:gd name="connsiteY1" fmla="*/ 42530 h 499730"/>
              <a:gd name="connsiteX2" fmla="*/ 223284 w 755214"/>
              <a:gd name="connsiteY2" fmla="*/ 85060 h 499730"/>
              <a:gd name="connsiteX3" fmla="*/ 202018 w 755214"/>
              <a:gd name="connsiteY3" fmla="*/ 106325 h 499730"/>
              <a:gd name="connsiteX4" fmla="*/ 138223 w 755214"/>
              <a:gd name="connsiteY4" fmla="*/ 127590 h 499730"/>
              <a:gd name="connsiteX5" fmla="*/ 106325 w 755214"/>
              <a:gd name="connsiteY5" fmla="*/ 148855 h 499730"/>
              <a:gd name="connsiteX6" fmla="*/ 53163 w 755214"/>
              <a:gd name="connsiteY6" fmla="*/ 202018 h 499730"/>
              <a:gd name="connsiteX7" fmla="*/ 42530 w 755214"/>
              <a:gd name="connsiteY7" fmla="*/ 233916 h 499730"/>
              <a:gd name="connsiteX8" fmla="*/ 0 w 755214"/>
              <a:gd name="connsiteY8" fmla="*/ 297711 h 499730"/>
              <a:gd name="connsiteX9" fmla="*/ 21265 w 755214"/>
              <a:gd name="connsiteY9" fmla="*/ 382772 h 499730"/>
              <a:gd name="connsiteX10" fmla="*/ 53163 w 755214"/>
              <a:gd name="connsiteY10" fmla="*/ 414669 h 499730"/>
              <a:gd name="connsiteX11" fmla="*/ 74428 w 755214"/>
              <a:gd name="connsiteY11" fmla="*/ 446567 h 499730"/>
              <a:gd name="connsiteX12" fmla="*/ 138223 w 755214"/>
              <a:gd name="connsiteY12" fmla="*/ 467832 h 499730"/>
              <a:gd name="connsiteX13" fmla="*/ 170121 w 755214"/>
              <a:gd name="connsiteY13" fmla="*/ 478465 h 499730"/>
              <a:gd name="connsiteX14" fmla="*/ 202018 w 755214"/>
              <a:gd name="connsiteY14" fmla="*/ 489097 h 499730"/>
              <a:gd name="connsiteX15" fmla="*/ 233916 w 755214"/>
              <a:gd name="connsiteY15" fmla="*/ 499730 h 499730"/>
              <a:gd name="connsiteX16" fmla="*/ 318977 w 755214"/>
              <a:gd name="connsiteY16" fmla="*/ 489097 h 499730"/>
              <a:gd name="connsiteX17" fmla="*/ 404037 w 755214"/>
              <a:gd name="connsiteY17" fmla="*/ 467832 h 499730"/>
              <a:gd name="connsiteX18" fmla="*/ 595423 w 755214"/>
              <a:gd name="connsiteY18" fmla="*/ 457200 h 499730"/>
              <a:gd name="connsiteX19" fmla="*/ 648586 w 755214"/>
              <a:gd name="connsiteY19" fmla="*/ 414669 h 499730"/>
              <a:gd name="connsiteX20" fmla="*/ 680484 w 755214"/>
              <a:gd name="connsiteY20" fmla="*/ 382772 h 499730"/>
              <a:gd name="connsiteX21" fmla="*/ 733646 w 755214"/>
              <a:gd name="connsiteY21" fmla="*/ 340241 h 499730"/>
              <a:gd name="connsiteX22" fmla="*/ 733646 w 755214"/>
              <a:gd name="connsiteY22" fmla="*/ 244548 h 499730"/>
              <a:gd name="connsiteX23" fmla="*/ 701749 w 755214"/>
              <a:gd name="connsiteY23" fmla="*/ 223283 h 499730"/>
              <a:gd name="connsiteX24" fmla="*/ 669851 w 755214"/>
              <a:gd name="connsiteY24" fmla="*/ 212651 h 499730"/>
              <a:gd name="connsiteX25" fmla="*/ 584791 w 755214"/>
              <a:gd name="connsiteY25" fmla="*/ 138223 h 499730"/>
              <a:gd name="connsiteX26" fmla="*/ 499730 w 755214"/>
              <a:gd name="connsiteY26" fmla="*/ 74427 h 499730"/>
              <a:gd name="connsiteX27" fmla="*/ 467832 w 755214"/>
              <a:gd name="connsiteY27" fmla="*/ 63795 h 499730"/>
              <a:gd name="connsiteX28" fmla="*/ 435935 w 755214"/>
              <a:gd name="connsiteY28" fmla="*/ 42530 h 499730"/>
              <a:gd name="connsiteX29" fmla="*/ 329609 w 755214"/>
              <a:gd name="connsiteY29" fmla="*/ 0 h 4997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755214" h="499730">
                <a:moveTo>
                  <a:pt x="329609" y="0"/>
                </a:moveTo>
                <a:cubicBezTo>
                  <a:pt x="303028" y="0"/>
                  <a:pt x="292493" y="26483"/>
                  <a:pt x="276446" y="42530"/>
                </a:cubicBezTo>
                <a:cubicBezTo>
                  <a:pt x="228352" y="90623"/>
                  <a:pt x="285382" y="64359"/>
                  <a:pt x="223284" y="85060"/>
                </a:cubicBezTo>
                <a:cubicBezTo>
                  <a:pt x="216195" y="92148"/>
                  <a:pt x="210984" y="101842"/>
                  <a:pt x="202018" y="106325"/>
                </a:cubicBezTo>
                <a:cubicBezTo>
                  <a:pt x="181969" y="116349"/>
                  <a:pt x="138223" y="127590"/>
                  <a:pt x="138223" y="127590"/>
                </a:cubicBezTo>
                <a:cubicBezTo>
                  <a:pt x="127590" y="134678"/>
                  <a:pt x="115361" y="139819"/>
                  <a:pt x="106325" y="148855"/>
                </a:cubicBezTo>
                <a:cubicBezTo>
                  <a:pt x="35439" y="219741"/>
                  <a:pt x="138225" y="145309"/>
                  <a:pt x="53163" y="202018"/>
                </a:cubicBezTo>
                <a:cubicBezTo>
                  <a:pt x="49619" y="212651"/>
                  <a:pt x="48747" y="224591"/>
                  <a:pt x="42530" y="233916"/>
                </a:cubicBezTo>
                <a:cubicBezTo>
                  <a:pt x="-10566" y="313559"/>
                  <a:pt x="25280" y="221869"/>
                  <a:pt x="0" y="297711"/>
                </a:cubicBezTo>
                <a:cubicBezTo>
                  <a:pt x="1534" y="305383"/>
                  <a:pt x="11922" y="368758"/>
                  <a:pt x="21265" y="382772"/>
                </a:cubicBezTo>
                <a:cubicBezTo>
                  <a:pt x="29606" y="395283"/>
                  <a:pt x="43537" y="403118"/>
                  <a:pt x="53163" y="414669"/>
                </a:cubicBezTo>
                <a:cubicBezTo>
                  <a:pt x="61344" y="424486"/>
                  <a:pt x="63592" y="439794"/>
                  <a:pt x="74428" y="446567"/>
                </a:cubicBezTo>
                <a:cubicBezTo>
                  <a:pt x="93436" y="458447"/>
                  <a:pt x="116958" y="460744"/>
                  <a:pt x="138223" y="467832"/>
                </a:cubicBezTo>
                <a:lnTo>
                  <a:pt x="170121" y="478465"/>
                </a:lnTo>
                <a:lnTo>
                  <a:pt x="202018" y="489097"/>
                </a:lnTo>
                <a:lnTo>
                  <a:pt x="233916" y="499730"/>
                </a:lnTo>
                <a:cubicBezTo>
                  <a:pt x="262270" y="496186"/>
                  <a:pt x="290864" y="494209"/>
                  <a:pt x="318977" y="489097"/>
                </a:cubicBezTo>
                <a:cubicBezTo>
                  <a:pt x="398931" y="474560"/>
                  <a:pt x="290039" y="477745"/>
                  <a:pt x="404037" y="467832"/>
                </a:cubicBezTo>
                <a:cubicBezTo>
                  <a:pt x="467690" y="462297"/>
                  <a:pt x="531628" y="460744"/>
                  <a:pt x="595423" y="457200"/>
                </a:cubicBezTo>
                <a:cubicBezTo>
                  <a:pt x="657275" y="395345"/>
                  <a:pt x="568127" y="481717"/>
                  <a:pt x="648586" y="414669"/>
                </a:cubicBezTo>
                <a:cubicBezTo>
                  <a:pt x="660138" y="405043"/>
                  <a:pt x="668932" y="392398"/>
                  <a:pt x="680484" y="382772"/>
                </a:cubicBezTo>
                <a:cubicBezTo>
                  <a:pt x="760942" y="315724"/>
                  <a:pt x="671793" y="402097"/>
                  <a:pt x="733646" y="340241"/>
                </a:cubicBezTo>
                <a:cubicBezTo>
                  <a:pt x="751563" y="286490"/>
                  <a:pt x="771557" y="282460"/>
                  <a:pt x="733646" y="244548"/>
                </a:cubicBezTo>
                <a:cubicBezTo>
                  <a:pt x="724610" y="235512"/>
                  <a:pt x="713179" y="228998"/>
                  <a:pt x="701749" y="223283"/>
                </a:cubicBezTo>
                <a:cubicBezTo>
                  <a:pt x="691724" y="218271"/>
                  <a:pt x="680484" y="216195"/>
                  <a:pt x="669851" y="212651"/>
                </a:cubicBezTo>
                <a:cubicBezTo>
                  <a:pt x="609607" y="122284"/>
                  <a:pt x="708823" y="262249"/>
                  <a:pt x="584791" y="138223"/>
                </a:cubicBezTo>
                <a:cubicBezTo>
                  <a:pt x="559602" y="113035"/>
                  <a:pt x="535793" y="86447"/>
                  <a:pt x="499730" y="74427"/>
                </a:cubicBezTo>
                <a:lnTo>
                  <a:pt x="467832" y="63795"/>
                </a:lnTo>
                <a:cubicBezTo>
                  <a:pt x="457200" y="56707"/>
                  <a:pt x="447612" y="47720"/>
                  <a:pt x="435935" y="42530"/>
                </a:cubicBezTo>
                <a:cubicBezTo>
                  <a:pt x="367915" y="12299"/>
                  <a:pt x="356190" y="0"/>
                  <a:pt x="329609" y="0"/>
                </a:cubicBezTo>
                <a:close/>
              </a:path>
            </a:pathLst>
          </a:custGeom>
          <a:solidFill>
            <a:schemeClr val="tx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342900" marR="0" lvl="0" indent="-342900" algn="l" defTabSz="914400" rtl="0" eaLnBrk="1" fontAlgn="base" latinLnBrk="0" hangingPunct="1">
              <a:lnSpc>
                <a:spcPct val="100000"/>
              </a:lnSpc>
              <a:spcBef>
                <a:spcPct val="20000"/>
              </a:spcBef>
              <a:spcAft>
                <a:spcPct val="0"/>
              </a:spcAft>
              <a:buClr>
                <a:srgbClr val="66CCFF"/>
              </a:buClr>
              <a:buSzPct val="65000"/>
              <a:buFont typeface="Wingdings" pitchFamily="2" charset="2"/>
              <a:buChar char="n"/>
              <a:tabLst/>
              <a:defRPr/>
            </a:pPr>
            <a:endParaRPr kumimoji="0" lang="en-US" sz="9600" b="0" i="0" u="none" strike="noStrike" kern="1200" cap="none" spc="0" normalizeH="0" baseline="0" noProof="0">
              <a:ln>
                <a:noFill/>
              </a:ln>
              <a:solidFill>
                <a:srgbClr val="FFFFFF"/>
              </a:solidFill>
              <a:effectLst>
                <a:outerShdw blurRad="38100" dist="38100" dir="2700000" algn="tl">
                  <a:srgbClr val="000000">
                    <a:alpha val="43137"/>
                  </a:srgbClr>
                </a:outerShdw>
              </a:effectLst>
              <a:uLnTx/>
              <a:uFillTx/>
              <a:latin typeface="Tahoma" pitchFamily="34" charset="0"/>
              <a:ea typeface="+mn-ea"/>
              <a:cs typeface="+mn-cs"/>
            </a:endParaRPr>
          </a:p>
        </p:txBody>
      </p:sp>
      <p:sp>
        <p:nvSpPr>
          <p:cNvPr id="13" name="Rectangle 12"/>
          <p:cNvSpPr/>
          <p:nvPr/>
        </p:nvSpPr>
        <p:spPr>
          <a:xfrm>
            <a:off x="1961905" y="4851569"/>
            <a:ext cx="492444" cy="646331"/>
          </a:xfrm>
          <a:prstGeom prst="rect">
            <a:avLst/>
          </a:prstGeom>
          <a:noFill/>
        </p:spPr>
        <p:txBody>
          <a:bodyPr wrap="none" lIns="91440" tIns="45720" rIns="91440" bIns="45720">
            <a:spAutoFit/>
          </a:bodyPr>
          <a:lstStyle/>
          <a:p>
            <a:pPr marL="0" marR="0" lvl="0" indent="0" algn="ctr" defTabSz="914400" rtl="0" eaLnBrk="1" fontAlgn="base" latinLnBrk="0" hangingPunct="1">
              <a:lnSpc>
                <a:spcPct val="100000"/>
              </a:lnSpc>
              <a:spcBef>
                <a:spcPct val="20000"/>
              </a:spcBef>
              <a:spcAft>
                <a:spcPct val="0"/>
              </a:spcAft>
              <a:buClr>
                <a:srgbClr val="66CCFF"/>
              </a:buClr>
              <a:buSzPct val="65000"/>
              <a:buFont typeface="Wingdings" pitchFamily="2" charset="2"/>
              <a:buNone/>
              <a:tabLst/>
              <a:defRPr/>
            </a:pPr>
            <a:r>
              <a:rPr kumimoji="0" lang="en-US" sz="3600" b="1" i="0" u="none" strike="noStrike" kern="1200" cap="none" spc="0" normalizeH="0" baseline="0" noProof="0" dirty="0">
                <a:ln w="17780" cmpd="sng">
                  <a:solidFill>
                    <a:sysClr val="windowText" lastClr="000000"/>
                  </a:solidFill>
                  <a:prstDash val="solid"/>
                  <a:miter lim="800000"/>
                </a:ln>
                <a:solidFill>
                  <a:srgbClr val="FF00FF"/>
                </a:solidFill>
                <a:effectLst>
                  <a:outerShdw blurRad="50800" algn="tl" rotWithShape="0">
                    <a:srgbClr val="000000"/>
                  </a:outerShdw>
                </a:effectLst>
                <a:uLnTx/>
                <a:uFillTx/>
                <a:latin typeface="Tahoma" pitchFamily="34" charset="0"/>
                <a:ea typeface="+mn-ea"/>
                <a:cs typeface="+mn-cs"/>
              </a:rPr>
              <a:t>C</a:t>
            </a:r>
          </a:p>
        </p:txBody>
      </p:sp>
      <p:sp>
        <p:nvSpPr>
          <p:cNvPr id="14" name="Rectangle 13"/>
          <p:cNvSpPr/>
          <p:nvPr/>
        </p:nvSpPr>
        <p:spPr>
          <a:xfrm>
            <a:off x="7391596" y="762000"/>
            <a:ext cx="1752404" cy="1569660"/>
          </a:xfrm>
          <a:prstGeom prst="rect">
            <a:avLst/>
          </a:prstGeom>
          <a:noFill/>
        </p:spPr>
        <p:txBody>
          <a:bodyPr wrap="none" lIns="91440" tIns="45720" rIns="91440" bIns="45720">
            <a:spAutoFit/>
          </a:bodyPr>
          <a:lstStyle/>
          <a:p>
            <a:pPr marL="0" marR="0" lvl="0" indent="0" algn="ctr" defTabSz="914400" rtl="0" eaLnBrk="1" fontAlgn="base" latinLnBrk="0" hangingPunct="1">
              <a:lnSpc>
                <a:spcPct val="100000"/>
              </a:lnSpc>
              <a:spcBef>
                <a:spcPct val="20000"/>
              </a:spcBef>
              <a:spcAft>
                <a:spcPct val="0"/>
              </a:spcAft>
              <a:buClr>
                <a:srgbClr val="66CCFF"/>
              </a:buClr>
              <a:buSzPct val="65000"/>
              <a:buFont typeface="Wingdings" pitchFamily="2" charset="2"/>
              <a:buNone/>
              <a:tabLst/>
              <a:defRPr/>
            </a:pPr>
            <a:r>
              <a:rPr kumimoji="0" lang="en-US" sz="9600" b="1" i="0" u="none" strike="noStrike" kern="1200" cap="none" spc="0" normalizeH="0" baseline="0" noProof="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uLnTx/>
                <a:uFillTx/>
                <a:latin typeface="Tahoma" pitchFamily="34" charset="0"/>
                <a:ea typeface="+mn-ea"/>
                <a:cs typeface="+mn-cs"/>
              </a:rPr>
              <a:t>18</a:t>
            </a:r>
          </a:p>
        </p:txBody>
      </p:sp>
      <p:sp>
        <p:nvSpPr>
          <p:cNvPr id="15" name="Rectangle 14"/>
          <p:cNvSpPr/>
          <p:nvPr/>
        </p:nvSpPr>
        <p:spPr bwMode="auto">
          <a:xfrm>
            <a:off x="6858000" y="3261360"/>
            <a:ext cx="2057400" cy="1132367"/>
          </a:xfrm>
          <a:prstGeom prst="rect">
            <a:avLst/>
          </a:prstGeom>
          <a:solidFill>
            <a:schemeClr val="tx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342900" marR="0" lvl="0" indent="-342900" algn="l" defTabSz="914400" rtl="0" eaLnBrk="1" fontAlgn="base" latinLnBrk="0" hangingPunct="1">
              <a:lnSpc>
                <a:spcPct val="100000"/>
              </a:lnSpc>
              <a:spcBef>
                <a:spcPct val="20000"/>
              </a:spcBef>
              <a:spcAft>
                <a:spcPct val="0"/>
              </a:spcAft>
              <a:buClr>
                <a:srgbClr val="66CCFF"/>
              </a:buClr>
              <a:buSzPct val="65000"/>
              <a:buFont typeface="Wingdings" pitchFamily="2" charset="2"/>
              <a:buChar char="n"/>
              <a:tabLst/>
              <a:defRPr/>
            </a:pPr>
            <a:endParaRPr kumimoji="0" lang="en-US" sz="9600" b="0" i="0" u="none" strike="noStrike" kern="1200" cap="none" spc="0" normalizeH="0" baseline="0" noProof="0">
              <a:ln>
                <a:noFill/>
              </a:ln>
              <a:solidFill>
                <a:srgbClr val="FFFFFF"/>
              </a:solidFill>
              <a:effectLst>
                <a:outerShdw blurRad="38100" dist="38100" dir="2700000" algn="tl">
                  <a:srgbClr val="000000">
                    <a:alpha val="43137"/>
                  </a:srgbClr>
                </a:outerShdw>
              </a:effectLst>
              <a:uLnTx/>
              <a:uFillTx/>
              <a:latin typeface="Tahoma" pitchFamily="34" charset="0"/>
              <a:ea typeface="+mn-ea"/>
              <a:cs typeface="+mn-cs"/>
            </a:endParaRPr>
          </a:p>
        </p:txBody>
      </p:sp>
      <p:sp>
        <p:nvSpPr>
          <p:cNvPr id="16" name="Rectangle 15"/>
          <p:cNvSpPr/>
          <p:nvPr/>
        </p:nvSpPr>
        <p:spPr bwMode="auto">
          <a:xfrm>
            <a:off x="6889898" y="4276946"/>
            <a:ext cx="2057400" cy="991487"/>
          </a:xfrm>
          <a:prstGeom prst="rect">
            <a:avLst/>
          </a:prstGeom>
          <a:solidFill>
            <a:schemeClr val="tx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342900" marR="0" lvl="0" indent="-342900" algn="l" defTabSz="914400" rtl="0" eaLnBrk="1" fontAlgn="base" latinLnBrk="0" hangingPunct="1">
              <a:lnSpc>
                <a:spcPct val="100000"/>
              </a:lnSpc>
              <a:spcBef>
                <a:spcPct val="20000"/>
              </a:spcBef>
              <a:spcAft>
                <a:spcPct val="0"/>
              </a:spcAft>
              <a:buClr>
                <a:srgbClr val="66CCFF"/>
              </a:buClr>
              <a:buSzPct val="65000"/>
              <a:buFont typeface="Wingdings" pitchFamily="2" charset="2"/>
              <a:buChar char="n"/>
              <a:tabLst/>
              <a:defRPr/>
            </a:pPr>
            <a:endParaRPr kumimoji="0" lang="en-US" sz="9600" b="0" i="0" u="none" strike="noStrike" kern="1200" cap="none" spc="0" normalizeH="0" baseline="0" noProof="0">
              <a:ln>
                <a:noFill/>
              </a:ln>
              <a:solidFill>
                <a:srgbClr val="FFFFFF"/>
              </a:solidFill>
              <a:effectLst>
                <a:outerShdw blurRad="38100" dist="38100" dir="2700000" algn="tl">
                  <a:srgbClr val="000000">
                    <a:alpha val="43137"/>
                  </a:srgbClr>
                </a:outerShdw>
              </a:effectLst>
              <a:uLnTx/>
              <a:uFillTx/>
              <a:latin typeface="Tahoma" pitchFamily="34" charset="0"/>
              <a:ea typeface="+mn-ea"/>
              <a:cs typeface="+mn-cs"/>
            </a:endParaRPr>
          </a:p>
        </p:txBody>
      </p:sp>
      <p:sp>
        <p:nvSpPr>
          <p:cNvPr id="2" name="Rectangle 1"/>
          <p:cNvSpPr/>
          <p:nvPr/>
        </p:nvSpPr>
        <p:spPr>
          <a:xfrm>
            <a:off x="5943600" y="5423732"/>
            <a:ext cx="659156" cy="923330"/>
          </a:xfrm>
          <a:prstGeom prst="rect">
            <a:avLst/>
          </a:prstGeom>
          <a:noFill/>
        </p:spPr>
        <p:txBody>
          <a:bodyPr wrap="none" lIns="91440" tIns="45720" rIns="91440" bIns="45720">
            <a:spAutoFit/>
          </a:bodyPr>
          <a:lstStyle/>
          <a:p>
            <a:pPr marL="0" marR="0" lvl="0" indent="0" algn="ctr" defTabSz="914400" rtl="0" eaLnBrk="1" fontAlgn="base" latinLnBrk="0" hangingPunct="1">
              <a:lnSpc>
                <a:spcPct val="100000"/>
              </a:lnSpc>
              <a:spcBef>
                <a:spcPct val="20000"/>
              </a:spcBef>
              <a:spcAft>
                <a:spcPct val="0"/>
              </a:spcAft>
              <a:buClr>
                <a:srgbClr val="66CCFF"/>
              </a:buClr>
              <a:buSzPct val="65000"/>
              <a:buFont typeface="Wingdings" pitchFamily="2" charset="2"/>
              <a:buNone/>
              <a:tabLst/>
              <a:defRPr/>
            </a:pPr>
            <a:r>
              <a:rPr kumimoji="0" lang="en-US" sz="5400" b="1" i="0" u="none" strike="noStrike" kern="1200" cap="none" spc="0" normalizeH="0" baseline="0" noProof="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uLnTx/>
                <a:uFillTx/>
                <a:latin typeface="Tahoma" pitchFamily="34" charset="0"/>
                <a:ea typeface="+mn-ea"/>
                <a:cs typeface="+mn-cs"/>
              </a:rPr>
              <a:t>A</a:t>
            </a:r>
          </a:p>
        </p:txBody>
      </p:sp>
      <p:sp>
        <p:nvSpPr>
          <p:cNvPr id="3" name="Rectangle 2"/>
          <p:cNvSpPr/>
          <p:nvPr/>
        </p:nvSpPr>
        <p:spPr>
          <a:xfrm>
            <a:off x="5943600" y="2286000"/>
            <a:ext cx="659156" cy="923330"/>
          </a:xfrm>
          <a:prstGeom prst="rect">
            <a:avLst/>
          </a:prstGeom>
          <a:noFill/>
        </p:spPr>
        <p:txBody>
          <a:bodyPr wrap="none" lIns="91440" tIns="45720" rIns="91440" bIns="45720">
            <a:spAutoFit/>
          </a:bodyPr>
          <a:lstStyle/>
          <a:p>
            <a:pPr marL="0" marR="0" lvl="0" indent="0" algn="ctr" defTabSz="914400" rtl="0" eaLnBrk="1" fontAlgn="base" latinLnBrk="0" hangingPunct="1">
              <a:lnSpc>
                <a:spcPct val="100000"/>
              </a:lnSpc>
              <a:spcBef>
                <a:spcPct val="20000"/>
              </a:spcBef>
              <a:spcAft>
                <a:spcPct val="0"/>
              </a:spcAft>
              <a:buClr>
                <a:srgbClr val="66CCFF"/>
              </a:buClr>
              <a:buSzPct val="65000"/>
              <a:buFont typeface="Wingdings" pitchFamily="2" charset="2"/>
              <a:buNone/>
              <a:tabLst/>
              <a:defRPr/>
            </a:pPr>
            <a:r>
              <a:rPr kumimoji="0" lang="en-US" sz="5400" b="1" i="0" u="none" strike="noStrike" kern="1200" cap="none" spc="0" normalizeH="0" baseline="0" noProof="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uLnTx/>
                <a:uFillTx/>
                <a:latin typeface="Tahoma" pitchFamily="34" charset="0"/>
                <a:ea typeface="+mn-ea"/>
                <a:cs typeface="+mn-cs"/>
              </a:rPr>
              <a:t>B</a:t>
            </a:r>
          </a:p>
        </p:txBody>
      </p:sp>
    </p:spTree>
    <p:extLst>
      <p:ext uri="{BB962C8B-B14F-4D97-AF65-F5344CB8AC3E}">
        <p14:creationId xmlns:p14="http://schemas.microsoft.com/office/powerpoint/2010/main" val="2425808836"/>
      </p:ext>
    </p:extLst>
  </p:cSld>
  <p:clrMapOvr>
    <a:masterClrMapping/>
  </p:clrMapOvr>
</p:sld>
</file>

<file path=ppt/slides/slide1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5" name="Rectangle 3"/>
          <p:cNvSpPr>
            <a:spLocks noGrp="1" noChangeArrowheads="1"/>
          </p:cNvSpPr>
          <p:nvPr>
            <p:ph type="body" idx="1"/>
          </p:nvPr>
        </p:nvSpPr>
        <p:spPr>
          <a:xfrm>
            <a:off x="457200" y="304800"/>
            <a:ext cx="8229600" cy="5821363"/>
          </a:xfrm>
        </p:spPr>
        <p:txBody>
          <a:bodyPr/>
          <a:lstStyle/>
          <a:p>
            <a:r>
              <a:rPr lang="en-US" dirty="0"/>
              <a:t>What color body and eye type will the fly  be for A, B, C, and D?</a:t>
            </a:r>
          </a:p>
          <a:p>
            <a:r>
              <a:rPr lang="en-US" dirty="0">
                <a:solidFill>
                  <a:srgbClr val="996633"/>
                </a:solidFill>
              </a:rPr>
              <a:t>B=Brown</a:t>
            </a:r>
            <a:r>
              <a:rPr lang="en-US" dirty="0"/>
              <a:t>, </a:t>
            </a:r>
            <a:r>
              <a:rPr lang="en-US" dirty="0">
                <a:solidFill>
                  <a:schemeClr val="tx1">
                    <a:lumMod val="50000"/>
                  </a:schemeClr>
                </a:solidFill>
              </a:rPr>
              <a:t>b=black</a:t>
            </a:r>
            <a:r>
              <a:rPr lang="en-US" dirty="0"/>
              <a:t>,</a:t>
            </a:r>
            <a:r>
              <a:rPr lang="en-US" dirty="0">
                <a:solidFill>
                  <a:schemeClr val="tx1">
                    <a:lumMod val="50000"/>
                  </a:schemeClr>
                </a:solidFill>
              </a:rPr>
              <a:t> </a:t>
            </a:r>
            <a:r>
              <a:rPr lang="en-US" dirty="0">
                <a:solidFill>
                  <a:srgbClr val="FF5050"/>
                </a:solidFill>
              </a:rPr>
              <a:t>E=Red</a:t>
            </a:r>
            <a:r>
              <a:rPr lang="en-US" dirty="0"/>
              <a:t>, </a:t>
            </a:r>
            <a:r>
              <a:rPr lang="en-US" dirty="0">
                <a:solidFill>
                  <a:srgbClr val="996600"/>
                </a:solidFill>
              </a:rPr>
              <a:t>e=brown</a:t>
            </a:r>
          </a:p>
        </p:txBody>
      </p:sp>
      <p:pic>
        <p:nvPicPr>
          <p:cNvPr id="2050" name="Picture 2" descr="http://www.tokresource.org/tok_classes/biobiobio/biomenu/dihybrid_cross_linkage/EssGen3-3_Figure1_LARGE_0.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0" y="2057400"/>
            <a:ext cx="8610600" cy="4495800"/>
          </a:xfrm>
          <a:prstGeom prst="rect">
            <a:avLst/>
          </a:prstGeom>
          <a:noFill/>
          <a:ln w="38100">
            <a:solidFill>
              <a:schemeClr val="tx1">
                <a:lumMod val="50000"/>
              </a:schemeClr>
            </a:solidFill>
          </a:ln>
          <a:extLst>
            <a:ext uri="{909E8E84-426E-40DD-AFC4-6F175D3DCCD1}">
              <a14:hiddenFill xmlns:a14="http://schemas.microsoft.com/office/drawing/2010/main">
                <a:solidFill>
                  <a:srgbClr val="FFFFFF"/>
                </a:solidFill>
              </a14:hiddenFill>
            </a:ext>
          </a:extLst>
        </p:spPr>
      </p:pic>
      <p:sp>
        <p:nvSpPr>
          <p:cNvPr id="4" name="Freeform 3"/>
          <p:cNvSpPr/>
          <p:nvPr/>
        </p:nvSpPr>
        <p:spPr bwMode="auto">
          <a:xfrm>
            <a:off x="2434856" y="5497033"/>
            <a:ext cx="755214" cy="499730"/>
          </a:xfrm>
          <a:custGeom>
            <a:avLst/>
            <a:gdLst>
              <a:gd name="connsiteX0" fmla="*/ 329609 w 755214"/>
              <a:gd name="connsiteY0" fmla="*/ 0 h 499730"/>
              <a:gd name="connsiteX1" fmla="*/ 276446 w 755214"/>
              <a:gd name="connsiteY1" fmla="*/ 42530 h 499730"/>
              <a:gd name="connsiteX2" fmla="*/ 223284 w 755214"/>
              <a:gd name="connsiteY2" fmla="*/ 85060 h 499730"/>
              <a:gd name="connsiteX3" fmla="*/ 202018 w 755214"/>
              <a:gd name="connsiteY3" fmla="*/ 106325 h 499730"/>
              <a:gd name="connsiteX4" fmla="*/ 138223 w 755214"/>
              <a:gd name="connsiteY4" fmla="*/ 127590 h 499730"/>
              <a:gd name="connsiteX5" fmla="*/ 106325 w 755214"/>
              <a:gd name="connsiteY5" fmla="*/ 148855 h 499730"/>
              <a:gd name="connsiteX6" fmla="*/ 53163 w 755214"/>
              <a:gd name="connsiteY6" fmla="*/ 202018 h 499730"/>
              <a:gd name="connsiteX7" fmla="*/ 42530 w 755214"/>
              <a:gd name="connsiteY7" fmla="*/ 233916 h 499730"/>
              <a:gd name="connsiteX8" fmla="*/ 0 w 755214"/>
              <a:gd name="connsiteY8" fmla="*/ 297711 h 499730"/>
              <a:gd name="connsiteX9" fmla="*/ 21265 w 755214"/>
              <a:gd name="connsiteY9" fmla="*/ 382772 h 499730"/>
              <a:gd name="connsiteX10" fmla="*/ 53163 w 755214"/>
              <a:gd name="connsiteY10" fmla="*/ 414669 h 499730"/>
              <a:gd name="connsiteX11" fmla="*/ 74428 w 755214"/>
              <a:gd name="connsiteY11" fmla="*/ 446567 h 499730"/>
              <a:gd name="connsiteX12" fmla="*/ 138223 w 755214"/>
              <a:gd name="connsiteY12" fmla="*/ 467832 h 499730"/>
              <a:gd name="connsiteX13" fmla="*/ 170121 w 755214"/>
              <a:gd name="connsiteY13" fmla="*/ 478465 h 499730"/>
              <a:gd name="connsiteX14" fmla="*/ 202018 w 755214"/>
              <a:gd name="connsiteY14" fmla="*/ 489097 h 499730"/>
              <a:gd name="connsiteX15" fmla="*/ 233916 w 755214"/>
              <a:gd name="connsiteY15" fmla="*/ 499730 h 499730"/>
              <a:gd name="connsiteX16" fmla="*/ 318977 w 755214"/>
              <a:gd name="connsiteY16" fmla="*/ 489097 h 499730"/>
              <a:gd name="connsiteX17" fmla="*/ 404037 w 755214"/>
              <a:gd name="connsiteY17" fmla="*/ 467832 h 499730"/>
              <a:gd name="connsiteX18" fmla="*/ 595423 w 755214"/>
              <a:gd name="connsiteY18" fmla="*/ 457200 h 499730"/>
              <a:gd name="connsiteX19" fmla="*/ 648586 w 755214"/>
              <a:gd name="connsiteY19" fmla="*/ 414669 h 499730"/>
              <a:gd name="connsiteX20" fmla="*/ 680484 w 755214"/>
              <a:gd name="connsiteY20" fmla="*/ 382772 h 499730"/>
              <a:gd name="connsiteX21" fmla="*/ 733646 w 755214"/>
              <a:gd name="connsiteY21" fmla="*/ 340241 h 499730"/>
              <a:gd name="connsiteX22" fmla="*/ 733646 w 755214"/>
              <a:gd name="connsiteY22" fmla="*/ 244548 h 499730"/>
              <a:gd name="connsiteX23" fmla="*/ 701749 w 755214"/>
              <a:gd name="connsiteY23" fmla="*/ 223283 h 499730"/>
              <a:gd name="connsiteX24" fmla="*/ 669851 w 755214"/>
              <a:gd name="connsiteY24" fmla="*/ 212651 h 499730"/>
              <a:gd name="connsiteX25" fmla="*/ 584791 w 755214"/>
              <a:gd name="connsiteY25" fmla="*/ 138223 h 499730"/>
              <a:gd name="connsiteX26" fmla="*/ 499730 w 755214"/>
              <a:gd name="connsiteY26" fmla="*/ 74427 h 499730"/>
              <a:gd name="connsiteX27" fmla="*/ 467832 w 755214"/>
              <a:gd name="connsiteY27" fmla="*/ 63795 h 499730"/>
              <a:gd name="connsiteX28" fmla="*/ 435935 w 755214"/>
              <a:gd name="connsiteY28" fmla="*/ 42530 h 499730"/>
              <a:gd name="connsiteX29" fmla="*/ 329609 w 755214"/>
              <a:gd name="connsiteY29" fmla="*/ 0 h 4997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755214" h="499730">
                <a:moveTo>
                  <a:pt x="329609" y="0"/>
                </a:moveTo>
                <a:cubicBezTo>
                  <a:pt x="303028" y="0"/>
                  <a:pt x="292493" y="26483"/>
                  <a:pt x="276446" y="42530"/>
                </a:cubicBezTo>
                <a:cubicBezTo>
                  <a:pt x="228352" y="90623"/>
                  <a:pt x="285382" y="64359"/>
                  <a:pt x="223284" y="85060"/>
                </a:cubicBezTo>
                <a:cubicBezTo>
                  <a:pt x="216195" y="92148"/>
                  <a:pt x="210984" y="101842"/>
                  <a:pt x="202018" y="106325"/>
                </a:cubicBezTo>
                <a:cubicBezTo>
                  <a:pt x="181969" y="116349"/>
                  <a:pt x="138223" y="127590"/>
                  <a:pt x="138223" y="127590"/>
                </a:cubicBezTo>
                <a:cubicBezTo>
                  <a:pt x="127590" y="134678"/>
                  <a:pt x="115361" y="139819"/>
                  <a:pt x="106325" y="148855"/>
                </a:cubicBezTo>
                <a:cubicBezTo>
                  <a:pt x="35439" y="219741"/>
                  <a:pt x="138225" y="145309"/>
                  <a:pt x="53163" y="202018"/>
                </a:cubicBezTo>
                <a:cubicBezTo>
                  <a:pt x="49619" y="212651"/>
                  <a:pt x="48747" y="224591"/>
                  <a:pt x="42530" y="233916"/>
                </a:cubicBezTo>
                <a:cubicBezTo>
                  <a:pt x="-10566" y="313559"/>
                  <a:pt x="25280" y="221869"/>
                  <a:pt x="0" y="297711"/>
                </a:cubicBezTo>
                <a:cubicBezTo>
                  <a:pt x="1534" y="305383"/>
                  <a:pt x="11922" y="368758"/>
                  <a:pt x="21265" y="382772"/>
                </a:cubicBezTo>
                <a:cubicBezTo>
                  <a:pt x="29606" y="395283"/>
                  <a:pt x="43537" y="403118"/>
                  <a:pt x="53163" y="414669"/>
                </a:cubicBezTo>
                <a:cubicBezTo>
                  <a:pt x="61344" y="424486"/>
                  <a:pt x="63592" y="439794"/>
                  <a:pt x="74428" y="446567"/>
                </a:cubicBezTo>
                <a:cubicBezTo>
                  <a:pt x="93436" y="458447"/>
                  <a:pt x="116958" y="460744"/>
                  <a:pt x="138223" y="467832"/>
                </a:cubicBezTo>
                <a:lnTo>
                  <a:pt x="170121" y="478465"/>
                </a:lnTo>
                <a:lnTo>
                  <a:pt x="202018" y="489097"/>
                </a:lnTo>
                <a:lnTo>
                  <a:pt x="233916" y="499730"/>
                </a:lnTo>
                <a:cubicBezTo>
                  <a:pt x="262270" y="496186"/>
                  <a:pt x="290864" y="494209"/>
                  <a:pt x="318977" y="489097"/>
                </a:cubicBezTo>
                <a:cubicBezTo>
                  <a:pt x="398931" y="474560"/>
                  <a:pt x="290039" y="477745"/>
                  <a:pt x="404037" y="467832"/>
                </a:cubicBezTo>
                <a:cubicBezTo>
                  <a:pt x="467690" y="462297"/>
                  <a:pt x="531628" y="460744"/>
                  <a:pt x="595423" y="457200"/>
                </a:cubicBezTo>
                <a:cubicBezTo>
                  <a:pt x="657275" y="395345"/>
                  <a:pt x="568127" y="481717"/>
                  <a:pt x="648586" y="414669"/>
                </a:cubicBezTo>
                <a:cubicBezTo>
                  <a:pt x="660138" y="405043"/>
                  <a:pt x="668932" y="392398"/>
                  <a:pt x="680484" y="382772"/>
                </a:cubicBezTo>
                <a:cubicBezTo>
                  <a:pt x="760942" y="315724"/>
                  <a:pt x="671793" y="402097"/>
                  <a:pt x="733646" y="340241"/>
                </a:cubicBezTo>
                <a:cubicBezTo>
                  <a:pt x="751563" y="286490"/>
                  <a:pt x="771557" y="282460"/>
                  <a:pt x="733646" y="244548"/>
                </a:cubicBezTo>
                <a:cubicBezTo>
                  <a:pt x="724610" y="235512"/>
                  <a:pt x="713179" y="228998"/>
                  <a:pt x="701749" y="223283"/>
                </a:cubicBezTo>
                <a:cubicBezTo>
                  <a:pt x="691724" y="218271"/>
                  <a:pt x="680484" y="216195"/>
                  <a:pt x="669851" y="212651"/>
                </a:cubicBezTo>
                <a:cubicBezTo>
                  <a:pt x="609607" y="122284"/>
                  <a:pt x="708823" y="262249"/>
                  <a:pt x="584791" y="138223"/>
                </a:cubicBezTo>
                <a:cubicBezTo>
                  <a:pt x="559602" y="113035"/>
                  <a:pt x="535793" y="86447"/>
                  <a:pt x="499730" y="74427"/>
                </a:cubicBezTo>
                <a:lnTo>
                  <a:pt x="467832" y="63795"/>
                </a:lnTo>
                <a:cubicBezTo>
                  <a:pt x="457200" y="56707"/>
                  <a:pt x="447612" y="47720"/>
                  <a:pt x="435935" y="42530"/>
                </a:cubicBezTo>
                <a:cubicBezTo>
                  <a:pt x="367915" y="12299"/>
                  <a:pt x="356190" y="0"/>
                  <a:pt x="329609" y="0"/>
                </a:cubicBezTo>
                <a:close/>
              </a:path>
            </a:pathLst>
          </a:custGeom>
          <a:solidFill>
            <a:schemeClr val="tx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342900" marR="0" lvl="0" indent="-342900" algn="l" defTabSz="914400" rtl="0" eaLnBrk="1" fontAlgn="base" latinLnBrk="0" hangingPunct="1">
              <a:lnSpc>
                <a:spcPct val="100000"/>
              </a:lnSpc>
              <a:spcBef>
                <a:spcPct val="20000"/>
              </a:spcBef>
              <a:spcAft>
                <a:spcPct val="0"/>
              </a:spcAft>
              <a:buClr>
                <a:srgbClr val="66CCFF"/>
              </a:buClr>
              <a:buSzPct val="65000"/>
              <a:buFont typeface="Wingdings" pitchFamily="2" charset="2"/>
              <a:buChar char="n"/>
              <a:tabLst/>
              <a:defRPr/>
            </a:pPr>
            <a:endParaRPr kumimoji="0" lang="en-US" sz="9600" b="0" i="0" u="none" strike="noStrike" kern="1200" cap="none" spc="0" normalizeH="0" baseline="0" noProof="0">
              <a:ln>
                <a:noFill/>
              </a:ln>
              <a:solidFill>
                <a:srgbClr val="FFFFFF"/>
              </a:solidFill>
              <a:effectLst>
                <a:outerShdw blurRad="38100" dist="38100" dir="2700000" algn="tl">
                  <a:srgbClr val="000000">
                    <a:alpha val="43137"/>
                  </a:srgbClr>
                </a:outerShdw>
              </a:effectLst>
              <a:uLnTx/>
              <a:uFillTx/>
              <a:latin typeface="Tahoma" pitchFamily="34" charset="0"/>
              <a:ea typeface="+mn-ea"/>
              <a:cs typeface="+mn-cs"/>
            </a:endParaRPr>
          </a:p>
        </p:txBody>
      </p:sp>
      <p:sp>
        <p:nvSpPr>
          <p:cNvPr id="10" name="Rectangle 9"/>
          <p:cNvSpPr/>
          <p:nvPr/>
        </p:nvSpPr>
        <p:spPr>
          <a:xfrm>
            <a:off x="2540611" y="5423732"/>
            <a:ext cx="534121" cy="646331"/>
          </a:xfrm>
          <a:prstGeom prst="rect">
            <a:avLst/>
          </a:prstGeom>
          <a:noFill/>
        </p:spPr>
        <p:txBody>
          <a:bodyPr wrap="none" lIns="91440" tIns="45720" rIns="91440" bIns="45720">
            <a:spAutoFit/>
          </a:bodyPr>
          <a:lstStyle/>
          <a:p>
            <a:pPr marL="0" marR="0" lvl="0" indent="0" algn="ctr" defTabSz="914400" rtl="0" eaLnBrk="1" fontAlgn="base" latinLnBrk="0" hangingPunct="1">
              <a:lnSpc>
                <a:spcPct val="100000"/>
              </a:lnSpc>
              <a:spcBef>
                <a:spcPct val="20000"/>
              </a:spcBef>
              <a:spcAft>
                <a:spcPct val="0"/>
              </a:spcAft>
              <a:buClr>
                <a:srgbClr val="66CCFF"/>
              </a:buClr>
              <a:buSzPct val="65000"/>
              <a:buFont typeface="Wingdings" pitchFamily="2" charset="2"/>
              <a:buNone/>
              <a:tabLst/>
              <a:defRPr/>
            </a:pPr>
            <a:r>
              <a:rPr kumimoji="0" lang="en-US" sz="3600" b="1" i="0" u="none" strike="noStrike" kern="1200" cap="none" spc="0" normalizeH="0" baseline="0" noProof="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uLnTx/>
                <a:uFillTx/>
                <a:latin typeface="Tahoma" pitchFamily="34" charset="0"/>
                <a:ea typeface="+mn-ea"/>
                <a:cs typeface="+mn-cs"/>
              </a:rPr>
              <a:t>D</a:t>
            </a:r>
          </a:p>
        </p:txBody>
      </p:sp>
      <p:sp>
        <p:nvSpPr>
          <p:cNvPr id="14" name="Rectangle 13"/>
          <p:cNvSpPr/>
          <p:nvPr/>
        </p:nvSpPr>
        <p:spPr>
          <a:xfrm>
            <a:off x="7391596" y="762000"/>
            <a:ext cx="1752404" cy="1569660"/>
          </a:xfrm>
          <a:prstGeom prst="rect">
            <a:avLst/>
          </a:prstGeom>
          <a:noFill/>
        </p:spPr>
        <p:txBody>
          <a:bodyPr wrap="none" lIns="91440" tIns="45720" rIns="91440" bIns="45720">
            <a:spAutoFit/>
          </a:bodyPr>
          <a:lstStyle/>
          <a:p>
            <a:pPr marL="0" marR="0" lvl="0" indent="0" algn="ctr" defTabSz="914400" rtl="0" eaLnBrk="1" fontAlgn="base" latinLnBrk="0" hangingPunct="1">
              <a:lnSpc>
                <a:spcPct val="100000"/>
              </a:lnSpc>
              <a:spcBef>
                <a:spcPct val="20000"/>
              </a:spcBef>
              <a:spcAft>
                <a:spcPct val="0"/>
              </a:spcAft>
              <a:buClr>
                <a:srgbClr val="66CCFF"/>
              </a:buClr>
              <a:buSzPct val="65000"/>
              <a:buFont typeface="Wingdings" pitchFamily="2" charset="2"/>
              <a:buNone/>
              <a:tabLst/>
              <a:defRPr/>
            </a:pPr>
            <a:r>
              <a:rPr kumimoji="0" lang="en-US" sz="9600" b="1" i="0" u="none" strike="noStrike" kern="1200" cap="none" spc="0" normalizeH="0" baseline="0" noProof="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uLnTx/>
                <a:uFillTx/>
                <a:latin typeface="Tahoma" pitchFamily="34" charset="0"/>
                <a:ea typeface="+mn-ea"/>
                <a:cs typeface="+mn-cs"/>
              </a:rPr>
              <a:t>18</a:t>
            </a:r>
          </a:p>
        </p:txBody>
      </p:sp>
      <p:sp>
        <p:nvSpPr>
          <p:cNvPr id="15" name="Rectangle 14"/>
          <p:cNvSpPr/>
          <p:nvPr/>
        </p:nvSpPr>
        <p:spPr bwMode="auto">
          <a:xfrm>
            <a:off x="6858000" y="3261360"/>
            <a:ext cx="2057400" cy="1132367"/>
          </a:xfrm>
          <a:prstGeom prst="rect">
            <a:avLst/>
          </a:prstGeom>
          <a:solidFill>
            <a:schemeClr val="tx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342900" marR="0" lvl="0" indent="-342900" algn="l" defTabSz="914400" rtl="0" eaLnBrk="1" fontAlgn="base" latinLnBrk="0" hangingPunct="1">
              <a:lnSpc>
                <a:spcPct val="100000"/>
              </a:lnSpc>
              <a:spcBef>
                <a:spcPct val="20000"/>
              </a:spcBef>
              <a:spcAft>
                <a:spcPct val="0"/>
              </a:spcAft>
              <a:buClr>
                <a:srgbClr val="66CCFF"/>
              </a:buClr>
              <a:buSzPct val="65000"/>
              <a:buFont typeface="Wingdings" pitchFamily="2" charset="2"/>
              <a:buChar char="n"/>
              <a:tabLst/>
              <a:defRPr/>
            </a:pPr>
            <a:endParaRPr kumimoji="0" lang="en-US" sz="9600" b="0" i="0" u="none" strike="noStrike" kern="1200" cap="none" spc="0" normalizeH="0" baseline="0" noProof="0">
              <a:ln>
                <a:noFill/>
              </a:ln>
              <a:solidFill>
                <a:srgbClr val="FFFFFF"/>
              </a:solidFill>
              <a:effectLst>
                <a:outerShdw blurRad="38100" dist="38100" dir="2700000" algn="tl">
                  <a:srgbClr val="000000">
                    <a:alpha val="43137"/>
                  </a:srgbClr>
                </a:outerShdw>
              </a:effectLst>
              <a:uLnTx/>
              <a:uFillTx/>
              <a:latin typeface="Tahoma" pitchFamily="34" charset="0"/>
              <a:ea typeface="+mn-ea"/>
              <a:cs typeface="+mn-cs"/>
            </a:endParaRPr>
          </a:p>
        </p:txBody>
      </p:sp>
      <p:sp>
        <p:nvSpPr>
          <p:cNvPr id="16" name="Rectangle 15"/>
          <p:cNvSpPr/>
          <p:nvPr/>
        </p:nvSpPr>
        <p:spPr bwMode="auto">
          <a:xfrm>
            <a:off x="6889898" y="4276946"/>
            <a:ext cx="2057400" cy="991487"/>
          </a:xfrm>
          <a:prstGeom prst="rect">
            <a:avLst/>
          </a:prstGeom>
          <a:solidFill>
            <a:schemeClr val="tx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342900" marR="0" lvl="0" indent="-342900" algn="l" defTabSz="914400" rtl="0" eaLnBrk="1" fontAlgn="base" latinLnBrk="0" hangingPunct="1">
              <a:lnSpc>
                <a:spcPct val="100000"/>
              </a:lnSpc>
              <a:spcBef>
                <a:spcPct val="20000"/>
              </a:spcBef>
              <a:spcAft>
                <a:spcPct val="0"/>
              </a:spcAft>
              <a:buClr>
                <a:srgbClr val="66CCFF"/>
              </a:buClr>
              <a:buSzPct val="65000"/>
              <a:buFont typeface="Wingdings" pitchFamily="2" charset="2"/>
              <a:buChar char="n"/>
              <a:tabLst/>
              <a:defRPr/>
            </a:pPr>
            <a:endParaRPr kumimoji="0" lang="en-US" sz="9600" b="0" i="0" u="none" strike="noStrike" kern="1200" cap="none" spc="0" normalizeH="0" baseline="0" noProof="0">
              <a:ln>
                <a:noFill/>
              </a:ln>
              <a:solidFill>
                <a:srgbClr val="FFFFFF"/>
              </a:solidFill>
              <a:effectLst>
                <a:outerShdw blurRad="38100" dist="38100" dir="2700000" algn="tl">
                  <a:srgbClr val="000000">
                    <a:alpha val="43137"/>
                  </a:srgbClr>
                </a:outerShdw>
              </a:effectLst>
              <a:uLnTx/>
              <a:uFillTx/>
              <a:latin typeface="Tahoma" pitchFamily="34" charset="0"/>
              <a:ea typeface="+mn-ea"/>
              <a:cs typeface="+mn-cs"/>
            </a:endParaRPr>
          </a:p>
        </p:txBody>
      </p:sp>
      <p:sp>
        <p:nvSpPr>
          <p:cNvPr id="2" name="Rectangle 1"/>
          <p:cNvSpPr/>
          <p:nvPr/>
        </p:nvSpPr>
        <p:spPr>
          <a:xfrm>
            <a:off x="5943600" y="5423732"/>
            <a:ext cx="659156" cy="923330"/>
          </a:xfrm>
          <a:prstGeom prst="rect">
            <a:avLst/>
          </a:prstGeom>
          <a:noFill/>
        </p:spPr>
        <p:txBody>
          <a:bodyPr wrap="none" lIns="91440" tIns="45720" rIns="91440" bIns="45720">
            <a:spAutoFit/>
          </a:bodyPr>
          <a:lstStyle/>
          <a:p>
            <a:pPr marL="0" marR="0" lvl="0" indent="0" algn="ctr" defTabSz="914400" rtl="0" eaLnBrk="1" fontAlgn="base" latinLnBrk="0" hangingPunct="1">
              <a:lnSpc>
                <a:spcPct val="100000"/>
              </a:lnSpc>
              <a:spcBef>
                <a:spcPct val="20000"/>
              </a:spcBef>
              <a:spcAft>
                <a:spcPct val="0"/>
              </a:spcAft>
              <a:buClr>
                <a:srgbClr val="66CCFF"/>
              </a:buClr>
              <a:buSzPct val="65000"/>
              <a:buFont typeface="Wingdings" pitchFamily="2" charset="2"/>
              <a:buNone/>
              <a:tabLst/>
              <a:defRPr/>
            </a:pPr>
            <a:r>
              <a:rPr kumimoji="0" lang="en-US" sz="5400" b="1" i="0" u="none" strike="noStrike" kern="1200" cap="none" spc="0" normalizeH="0" baseline="0" noProof="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uLnTx/>
                <a:uFillTx/>
                <a:latin typeface="Tahoma" pitchFamily="34" charset="0"/>
                <a:ea typeface="+mn-ea"/>
                <a:cs typeface="+mn-cs"/>
              </a:rPr>
              <a:t>A</a:t>
            </a:r>
          </a:p>
        </p:txBody>
      </p:sp>
      <p:sp>
        <p:nvSpPr>
          <p:cNvPr id="3" name="Rectangle 2"/>
          <p:cNvSpPr/>
          <p:nvPr/>
        </p:nvSpPr>
        <p:spPr>
          <a:xfrm>
            <a:off x="5943600" y="2286000"/>
            <a:ext cx="659156" cy="923330"/>
          </a:xfrm>
          <a:prstGeom prst="rect">
            <a:avLst/>
          </a:prstGeom>
          <a:noFill/>
        </p:spPr>
        <p:txBody>
          <a:bodyPr wrap="none" lIns="91440" tIns="45720" rIns="91440" bIns="45720">
            <a:spAutoFit/>
          </a:bodyPr>
          <a:lstStyle/>
          <a:p>
            <a:pPr marL="0" marR="0" lvl="0" indent="0" algn="ctr" defTabSz="914400" rtl="0" eaLnBrk="1" fontAlgn="base" latinLnBrk="0" hangingPunct="1">
              <a:lnSpc>
                <a:spcPct val="100000"/>
              </a:lnSpc>
              <a:spcBef>
                <a:spcPct val="20000"/>
              </a:spcBef>
              <a:spcAft>
                <a:spcPct val="0"/>
              </a:spcAft>
              <a:buClr>
                <a:srgbClr val="66CCFF"/>
              </a:buClr>
              <a:buSzPct val="65000"/>
              <a:buFont typeface="Wingdings" pitchFamily="2" charset="2"/>
              <a:buNone/>
              <a:tabLst/>
              <a:defRPr/>
            </a:pPr>
            <a:r>
              <a:rPr kumimoji="0" lang="en-US" sz="5400" b="1" i="0" u="none" strike="noStrike" kern="1200" cap="none" spc="0" normalizeH="0" baseline="0" noProof="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uLnTx/>
                <a:uFillTx/>
                <a:latin typeface="Tahoma" pitchFamily="34" charset="0"/>
                <a:ea typeface="+mn-ea"/>
                <a:cs typeface="+mn-cs"/>
              </a:rPr>
              <a:t>B</a:t>
            </a:r>
          </a:p>
        </p:txBody>
      </p:sp>
      <p:sp>
        <p:nvSpPr>
          <p:cNvPr id="5" name="Rectangle 4"/>
          <p:cNvSpPr/>
          <p:nvPr/>
        </p:nvSpPr>
        <p:spPr>
          <a:xfrm>
            <a:off x="5410200" y="2308116"/>
            <a:ext cx="646332" cy="923330"/>
          </a:xfrm>
          <a:prstGeom prst="rect">
            <a:avLst/>
          </a:prstGeom>
          <a:noFill/>
        </p:spPr>
        <p:txBody>
          <a:bodyPr wrap="none" lIns="91440" tIns="45720" rIns="91440" bIns="45720">
            <a:spAutoFit/>
          </a:bodyPr>
          <a:lstStyle/>
          <a:p>
            <a:pPr marL="0" marR="0" lvl="0" indent="0" algn="ctr" defTabSz="914400" rtl="0" eaLnBrk="1" fontAlgn="base" latinLnBrk="0" hangingPunct="1">
              <a:lnSpc>
                <a:spcPct val="100000"/>
              </a:lnSpc>
              <a:spcBef>
                <a:spcPct val="20000"/>
              </a:spcBef>
              <a:spcAft>
                <a:spcPct val="0"/>
              </a:spcAft>
              <a:buClr>
                <a:srgbClr val="66CCFF"/>
              </a:buClr>
              <a:buSzPct val="65000"/>
              <a:buFont typeface="Wingdings" pitchFamily="2" charset="2"/>
              <a:buNone/>
              <a:tabLst/>
              <a:defRPr/>
            </a:pPr>
            <a:r>
              <a:rPr kumimoji="0" lang="en-US" sz="5400" b="1" i="0" u="none" strike="noStrike" kern="1200" cap="none" spc="0" normalizeH="0" baseline="0" noProof="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uLnTx/>
                <a:uFillTx/>
                <a:latin typeface="Tahoma" pitchFamily="34" charset="0"/>
                <a:ea typeface="+mn-ea"/>
                <a:cs typeface="+mn-cs"/>
              </a:rPr>
              <a:t>C</a:t>
            </a:r>
          </a:p>
        </p:txBody>
      </p:sp>
    </p:spTree>
    <p:extLst>
      <p:ext uri="{BB962C8B-B14F-4D97-AF65-F5344CB8AC3E}">
        <p14:creationId xmlns:p14="http://schemas.microsoft.com/office/powerpoint/2010/main" val="837672218"/>
      </p:ext>
    </p:extLst>
  </p:cSld>
  <p:clrMapOvr>
    <a:masterClrMapping/>
  </p:clrMapOvr>
</p:sld>
</file>

<file path=ppt/slides/slide1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5" name="Rectangle 3"/>
          <p:cNvSpPr>
            <a:spLocks noGrp="1" noChangeArrowheads="1"/>
          </p:cNvSpPr>
          <p:nvPr>
            <p:ph type="body" idx="1"/>
          </p:nvPr>
        </p:nvSpPr>
        <p:spPr>
          <a:xfrm>
            <a:off x="457200" y="304800"/>
            <a:ext cx="8229600" cy="5821363"/>
          </a:xfrm>
        </p:spPr>
        <p:txBody>
          <a:bodyPr/>
          <a:lstStyle/>
          <a:p>
            <a:r>
              <a:rPr lang="en-US" dirty="0"/>
              <a:t>What color body and eye type will the fly  be for A, B, C, and D?</a:t>
            </a:r>
          </a:p>
          <a:p>
            <a:r>
              <a:rPr lang="en-US" dirty="0">
                <a:solidFill>
                  <a:srgbClr val="996633"/>
                </a:solidFill>
              </a:rPr>
              <a:t>B=Brown</a:t>
            </a:r>
            <a:r>
              <a:rPr lang="en-US" dirty="0"/>
              <a:t>, </a:t>
            </a:r>
            <a:r>
              <a:rPr lang="en-US" dirty="0">
                <a:solidFill>
                  <a:schemeClr val="tx1">
                    <a:lumMod val="50000"/>
                  </a:schemeClr>
                </a:solidFill>
              </a:rPr>
              <a:t>b=black</a:t>
            </a:r>
            <a:r>
              <a:rPr lang="en-US" dirty="0"/>
              <a:t>,</a:t>
            </a:r>
            <a:r>
              <a:rPr lang="en-US" dirty="0">
                <a:solidFill>
                  <a:schemeClr val="tx1">
                    <a:lumMod val="50000"/>
                  </a:schemeClr>
                </a:solidFill>
              </a:rPr>
              <a:t> </a:t>
            </a:r>
            <a:r>
              <a:rPr lang="en-US" dirty="0">
                <a:solidFill>
                  <a:srgbClr val="FF5050"/>
                </a:solidFill>
              </a:rPr>
              <a:t>E=Red</a:t>
            </a:r>
            <a:r>
              <a:rPr lang="en-US" dirty="0"/>
              <a:t>, </a:t>
            </a:r>
            <a:r>
              <a:rPr lang="en-US" dirty="0">
                <a:solidFill>
                  <a:srgbClr val="996600"/>
                </a:solidFill>
              </a:rPr>
              <a:t>e=brown</a:t>
            </a:r>
          </a:p>
        </p:txBody>
      </p:sp>
      <p:pic>
        <p:nvPicPr>
          <p:cNvPr id="2050" name="Picture 2" descr="http://www.tokresource.org/tok_classes/biobiobio/biomenu/dihybrid_cross_linkage/EssGen3-3_Figure1_LARGE_0.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0" y="2057400"/>
            <a:ext cx="8610600" cy="4495800"/>
          </a:xfrm>
          <a:prstGeom prst="rect">
            <a:avLst/>
          </a:prstGeom>
          <a:noFill/>
          <a:ln w="38100">
            <a:solidFill>
              <a:schemeClr val="tx1">
                <a:lumMod val="50000"/>
              </a:schemeClr>
            </a:solidFill>
          </a:ln>
          <a:extLst>
            <a:ext uri="{909E8E84-426E-40DD-AFC4-6F175D3DCCD1}">
              <a14:hiddenFill xmlns:a14="http://schemas.microsoft.com/office/drawing/2010/main">
                <a:solidFill>
                  <a:srgbClr val="FFFFFF"/>
                </a:solidFill>
              </a14:hiddenFill>
            </a:ext>
          </a:extLst>
        </p:spPr>
      </p:pic>
      <p:sp>
        <p:nvSpPr>
          <p:cNvPr id="4" name="Freeform 3"/>
          <p:cNvSpPr/>
          <p:nvPr/>
        </p:nvSpPr>
        <p:spPr bwMode="auto">
          <a:xfrm>
            <a:off x="2434856" y="5497033"/>
            <a:ext cx="755214" cy="499730"/>
          </a:xfrm>
          <a:custGeom>
            <a:avLst/>
            <a:gdLst>
              <a:gd name="connsiteX0" fmla="*/ 329609 w 755214"/>
              <a:gd name="connsiteY0" fmla="*/ 0 h 499730"/>
              <a:gd name="connsiteX1" fmla="*/ 276446 w 755214"/>
              <a:gd name="connsiteY1" fmla="*/ 42530 h 499730"/>
              <a:gd name="connsiteX2" fmla="*/ 223284 w 755214"/>
              <a:gd name="connsiteY2" fmla="*/ 85060 h 499730"/>
              <a:gd name="connsiteX3" fmla="*/ 202018 w 755214"/>
              <a:gd name="connsiteY3" fmla="*/ 106325 h 499730"/>
              <a:gd name="connsiteX4" fmla="*/ 138223 w 755214"/>
              <a:gd name="connsiteY4" fmla="*/ 127590 h 499730"/>
              <a:gd name="connsiteX5" fmla="*/ 106325 w 755214"/>
              <a:gd name="connsiteY5" fmla="*/ 148855 h 499730"/>
              <a:gd name="connsiteX6" fmla="*/ 53163 w 755214"/>
              <a:gd name="connsiteY6" fmla="*/ 202018 h 499730"/>
              <a:gd name="connsiteX7" fmla="*/ 42530 w 755214"/>
              <a:gd name="connsiteY7" fmla="*/ 233916 h 499730"/>
              <a:gd name="connsiteX8" fmla="*/ 0 w 755214"/>
              <a:gd name="connsiteY8" fmla="*/ 297711 h 499730"/>
              <a:gd name="connsiteX9" fmla="*/ 21265 w 755214"/>
              <a:gd name="connsiteY9" fmla="*/ 382772 h 499730"/>
              <a:gd name="connsiteX10" fmla="*/ 53163 w 755214"/>
              <a:gd name="connsiteY10" fmla="*/ 414669 h 499730"/>
              <a:gd name="connsiteX11" fmla="*/ 74428 w 755214"/>
              <a:gd name="connsiteY11" fmla="*/ 446567 h 499730"/>
              <a:gd name="connsiteX12" fmla="*/ 138223 w 755214"/>
              <a:gd name="connsiteY12" fmla="*/ 467832 h 499730"/>
              <a:gd name="connsiteX13" fmla="*/ 170121 w 755214"/>
              <a:gd name="connsiteY13" fmla="*/ 478465 h 499730"/>
              <a:gd name="connsiteX14" fmla="*/ 202018 w 755214"/>
              <a:gd name="connsiteY14" fmla="*/ 489097 h 499730"/>
              <a:gd name="connsiteX15" fmla="*/ 233916 w 755214"/>
              <a:gd name="connsiteY15" fmla="*/ 499730 h 499730"/>
              <a:gd name="connsiteX16" fmla="*/ 318977 w 755214"/>
              <a:gd name="connsiteY16" fmla="*/ 489097 h 499730"/>
              <a:gd name="connsiteX17" fmla="*/ 404037 w 755214"/>
              <a:gd name="connsiteY17" fmla="*/ 467832 h 499730"/>
              <a:gd name="connsiteX18" fmla="*/ 595423 w 755214"/>
              <a:gd name="connsiteY18" fmla="*/ 457200 h 499730"/>
              <a:gd name="connsiteX19" fmla="*/ 648586 w 755214"/>
              <a:gd name="connsiteY19" fmla="*/ 414669 h 499730"/>
              <a:gd name="connsiteX20" fmla="*/ 680484 w 755214"/>
              <a:gd name="connsiteY20" fmla="*/ 382772 h 499730"/>
              <a:gd name="connsiteX21" fmla="*/ 733646 w 755214"/>
              <a:gd name="connsiteY21" fmla="*/ 340241 h 499730"/>
              <a:gd name="connsiteX22" fmla="*/ 733646 w 755214"/>
              <a:gd name="connsiteY22" fmla="*/ 244548 h 499730"/>
              <a:gd name="connsiteX23" fmla="*/ 701749 w 755214"/>
              <a:gd name="connsiteY23" fmla="*/ 223283 h 499730"/>
              <a:gd name="connsiteX24" fmla="*/ 669851 w 755214"/>
              <a:gd name="connsiteY24" fmla="*/ 212651 h 499730"/>
              <a:gd name="connsiteX25" fmla="*/ 584791 w 755214"/>
              <a:gd name="connsiteY25" fmla="*/ 138223 h 499730"/>
              <a:gd name="connsiteX26" fmla="*/ 499730 w 755214"/>
              <a:gd name="connsiteY26" fmla="*/ 74427 h 499730"/>
              <a:gd name="connsiteX27" fmla="*/ 467832 w 755214"/>
              <a:gd name="connsiteY27" fmla="*/ 63795 h 499730"/>
              <a:gd name="connsiteX28" fmla="*/ 435935 w 755214"/>
              <a:gd name="connsiteY28" fmla="*/ 42530 h 499730"/>
              <a:gd name="connsiteX29" fmla="*/ 329609 w 755214"/>
              <a:gd name="connsiteY29" fmla="*/ 0 h 4997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755214" h="499730">
                <a:moveTo>
                  <a:pt x="329609" y="0"/>
                </a:moveTo>
                <a:cubicBezTo>
                  <a:pt x="303028" y="0"/>
                  <a:pt x="292493" y="26483"/>
                  <a:pt x="276446" y="42530"/>
                </a:cubicBezTo>
                <a:cubicBezTo>
                  <a:pt x="228352" y="90623"/>
                  <a:pt x="285382" y="64359"/>
                  <a:pt x="223284" y="85060"/>
                </a:cubicBezTo>
                <a:cubicBezTo>
                  <a:pt x="216195" y="92148"/>
                  <a:pt x="210984" y="101842"/>
                  <a:pt x="202018" y="106325"/>
                </a:cubicBezTo>
                <a:cubicBezTo>
                  <a:pt x="181969" y="116349"/>
                  <a:pt x="138223" y="127590"/>
                  <a:pt x="138223" y="127590"/>
                </a:cubicBezTo>
                <a:cubicBezTo>
                  <a:pt x="127590" y="134678"/>
                  <a:pt x="115361" y="139819"/>
                  <a:pt x="106325" y="148855"/>
                </a:cubicBezTo>
                <a:cubicBezTo>
                  <a:pt x="35439" y="219741"/>
                  <a:pt x="138225" y="145309"/>
                  <a:pt x="53163" y="202018"/>
                </a:cubicBezTo>
                <a:cubicBezTo>
                  <a:pt x="49619" y="212651"/>
                  <a:pt x="48747" y="224591"/>
                  <a:pt x="42530" y="233916"/>
                </a:cubicBezTo>
                <a:cubicBezTo>
                  <a:pt x="-10566" y="313559"/>
                  <a:pt x="25280" y="221869"/>
                  <a:pt x="0" y="297711"/>
                </a:cubicBezTo>
                <a:cubicBezTo>
                  <a:pt x="1534" y="305383"/>
                  <a:pt x="11922" y="368758"/>
                  <a:pt x="21265" y="382772"/>
                </a:cubicBezTo>
                <a:cubicBezTo>
                  <a:pt x="29606" y="395283"/>
                  <a:pt x="43537" y="403118"/>
                  <a:pt x="53163" y="414669"/>
                </a:cubicBezTo>
                <a:cubicBezTo>
                  <a:pt x="61344" y="424486"/>
                  <a:pt x="63592" y="439794"/>
                  <a:pt x="74428" y="446567"/>
                </a:cubicBezTo>
                <a:cubicBezTo>
                  <a:pt x="93436" y="458447"/>
                  <a:pt x="116958" y="460744"/>
                  <a:pt x="138223" y="467832"/>
                </a:cubicBezTo>
                <a:lnTo>
                  <a:pt x="170121" y="478465"/>
                </a:lnTo>
                <a:lnTo>
                  <a:pt x="202018" y="489097"/>
                </a:lnTo>
                <a:lnTo>
                  <a:pt x="233916" y="499730"/>
                </a:lnTo>
                <a:cubicBezTo>
                  <a:pt x="262270" y="496186"/>
                  <a:pt x="290864" y="494209"/>
                  <a:pt x="318977" y="489097"/>
                </a:cubicBezTo>
                <a:cubicBezTo>
                  <a:pt x="398931" y="474560"/>
                  <a:pt x="290039" y="477745"/>
                  <a:pt x="404037" y="467832"/>
                </a:cubicBezTo>
                <a:cubicBezTo>
                  <a:pt x="467690" y="462297"/>
                  <a:pt x="531628" y="460744"/>
                  <a:pt x="595423" y="457200"/>
                </a:cubicBezTo>
                <a:cubicBezTo>
                  <a:pt x="657275" y="395345"/>
                  <a:pt x="568127" y="481717"/>
                  <a:pt x="648586" y="414669"/>
                </a:cubicBezTo>
                <a:cubicBezTo>
                  <a:pt x="660138" y="405043"/>
                  <a:pt x="668932" y="392398"/>
                  <a:pt x="680484" y="382772"/>
                </a:cubicBezTo>
                <a:cubicBezTo>
                  <a:pt x="760942" y="315724"/>
                  <a:pt x="671793" y="402097"/>
                  <a:pt x="733646" y="340241"/>
                </a:cubicBezTo>
                <a:cubicBezTo>
                  <a:pt x="751563" y="286490"/>
                  <a:pt x="771557" y="282460"/>
                  <a:pt x="733646" y="244548"/>
                </a:cubicBezTo>
                <a:cubicBezTo>
                  <a:pt x="724610" y="235512"/>
                  <a:pt x="713179" y="228998"/>
                  <a:pt x="701749" y="223283"/>
                </a:cubicBezTo>
                <a:cubicBezTo>
                  <a:pt x="691724" y="218271"/>
                  <a:pt x="680484" y="216195"/>
                  <a:pt x="669851" y="212651"/>
                </a:cubicBezTo>
                <a:cubicBezTo>
                  <a:pt x="609607" y="122284"/>
                  <a:pt x="708823" y="262249"/>
                  <a:pt x="584791" y="138223"/>
                </a:cubicBezTo>
                <a:cubicBezTo>
                  <a:pt x="559602" y="113035"/>
                  <a:pt x="535793" y="86447"/>
                  <a:pt x="499730" y="74427"/>
                </a:cubicBezTo>
                <a:lnTo>
                  <a:pt x="467832" y="63795"/>
                </a:lnTo>
                <a:cubicBezTo>
                  <a:pt x="457200" y="56707"/>
                  <a:pt x="447612" y="47720"/>
                  <a:pt x="435935" y="42530"/>
                </a:cubicBezTo>
                <a:cubicBezTo>
                  <a:pt x="367915" y="12299"/>
                  <a:pt x="356190" y="0"/>
                  <a:pt x="329609" y="0"/>
                </a:cubicBezTo>
                <a:close/>
              </a:path>
            </a:pathLst>
          </a:custGeom>
          <a:solidFill>
            <a:schemeClr val="tx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342900" marR="0" lvl="0" indent="-342900" algn="l" defTabSz="914400" rtl="0" eaLnBrk="1" fontAlgn="base" latinLnBrk="0" hangingPunct="1">
              <a:lnSpc>
                <a:spcPct val="100000"/>
              </a:lnSpc>
              <a:spcBef>
                <a:spcPct val="20000"/>
              </a:spcBef>
              <a:spcAft>
                <a:spcPct val="0"/>
              </a:spcAft>
              <a:buClr>
                <a:srgbClr val="66CCFF"/>
              </a:buClr>
              <a:buSzPct val="65000"/>
              <a:buFont typeface="Wingdings" pitchFamily="2" charset="2"/>
              <a:buChar char="n"/>
              <a:tabLst/>
              <a:defRPr/>
            </a:pPr>
            <a:endParaRPr kumimoji="0" lang="en-US" sz="9600" b="0" i="0" u="none" strike="noStrike" kern="1200" cap="none" spc="0" normalizeH="0" baseline="0" noProof="0">
              <a:ln>
                <a:noFill/>
              </a:ln>
              <a:solidFill>
                <a:srgbClr val="FFFFFF"/>
              </a:solidFill>
              <a:effectLst>
                <a:outerShdw blurRad="38100" dist="38100" dir="2700000" algn="tl">
                  <a:srgbClr val="000000">
                    <a:alpha val="43137"/>
                  </a:srgbClr>
                </a:outerShdw>
              </a:effectLst>
              <a:uLnTx/>
              <a:uFillTx/>
              <a:latin typeface="Tahoma" pitchFamily="34" charset="0"/>
              <a:ea typeface="+mn-ea"/>
              <a:cs typeface="+mn-cs"/>
            </a:endParaRPr>
          </a:p>
        </p:txBody>
      </p:sp>
      <p:sp>
        <p:nvSpPr>
          <p:cNvPr id="10" name="Rectangle 9"/>
          <p:cNvSpPr/>
          <p:nvPr/>
        </p:nvSpPr>
        <p:spPr>
          <a:xfrm>
            <a:off x="2540611" y="5423732"/>
            <a:ext cx="534121" cy="646331"/>
          </a:xfrm>
          <a:prstGeom prst="rect">
            <a:avLst/>
          </a:prstGeom>
          <a:noFill/>
        </p:spPr>
        <p:txBody>
          <a:bodyPr wrap="none" lIns="91440" tIns="45720" rIns="91440" bIns="45720">
            <a:spAutoFit/>
          </a:bodyPr>
          <a:lstStyle/>
          <a:p>
            <a:pPr marL="0" marR="0" lvl="0" indent="0" algn="ctr" defTabSz="914400" rtl="0" eaLnBrk="1" fontAlgn="base" latinLnBrk="0" hangingPunct="1">
              <a:lnSpc>
                <a:spcPct val="100000"/>
              </a:lnSpc>
              <a:spcBef>
                <a:spcPct val="20000"/>
              </a:spcBef>
              <a:spcAft>
                <a:spcPct val="0"/>
              </a:spcAft>
              <a:buClr>
                <a:srgbClr val="66CCFF"/>
              </a:buClr>
              <a:buSzPct val="65000"/>
              <a:buFont typeface="Wingdings" pitchFamily="2" charset="2"/>
              <a:buNone/>
              <a:tabLst/>
              <a:defRPr/>
            </a:pPr>
            <a:r>
              <a:rPr kumimoji="0" lang="en-US" sz="3600" b="1" i="0" u="none" strike="noStrike" kern="1200" cap="none" spc="0" normalizeH="0" baseline="0" noProof="0" dirty="0">
                <a:ln w="17780" cmpd="sng">
                  <a:solidFill>
                    <a:sysClr val="windowText" lastClr="000000"/>
                  </a:solidFill>
                  <a:prstDash val="solid"/>
                  <a:miter lim="800000"/>
                </a:ln>
                <a:solidFill>
                  <a:srgbClr val="FF00FF"/>
                </a:solidFill>
                <a:effectLst>
                  <a:outerShdw blurRad="50800" algn="tl" rotWithShape="0">
                    <a:srgbClr val="000000"/>
                  </a:outerShdw>
                </a:effectLst>
                <a:uLnTx/>
                <a:uFillTx/>
                <a:latin typeface="Tahoma" pitchFamily="34" charset="0"/>
                <a:ea typeface="+mn-ea"/>
                <a:cs typeface="+mn-cs"/>
              </a:rPr>
              <a:t>D</a:t>
            </a:r>
          </a:p>
        </p:txBody>
      </p:sp>
      <p:sp>
        <p:nvSpPr>
          <p:cNvPr id="14" name="Rectangle 13"/>
          <p:cNvSpPr/>
          <p:nvPr/>
        </p:nvSpPr>
        <p:spPr>
          <a:xfrm>
            <a:off x="7391596" y="762000"/>
            <a:ext cx="1752404" cy="1569660"/>
          </a:xfrm>
          <a:prstGeom prst="rect">
            <a:avLst/>
          </a:prstGeom>
          <a:noFill/>
        </p:spPr>
        <p:txBody>
          <a:bodyPr wrap="none" lIns="91440" tIns="45720" rIns="91440" bIns="45720">
            <a:spAutoFit/>
          </a:bodyPr>
          <a:lstStyle/>
          <a:p>
            <a:pPr marL="0" marR="0" lvl="0" indent="0" algn="ctr" defTabSz="914400" rtl="0" eaLnBrk="1" fontAlgn="base" latinLnBrk="0" hangingPunct="1">
              <a:lnSpc>
                <a:spcPct val="100000"/>
              </a:lnSpc>
              <a:spcBef>
                <a:spcPct val="20000"/>
              </a:spcBef>
              <a:spcAft>
                <a:spcPct val="0"/>
              </a:spcAft>
              <a:buClr>
                <a:srgbClr val="66CCFF"/>
              </a:buClr>
              <a:buSzPct val="65000"/>
              <a:buFont typeface="Wingdings" pitchFamily="2" charset="2"/>
              <a:buNone/>
              <a:tabLst/>
              <a:defRPr/>
            </a:pPr>
            <a:r>
              <a:rPr kumimoji="0" lang="en-US" sz="9600" b="1" i="0" u="none" strike="noStrike" kern="1200" cap="none" spc="0" normalizeH="0" baseline="0" noProof="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uLnTx/>
                <a:uFillTx/>
                <a:latin typeface="Tahoma" pitchFamily="34" charset="0"/>
                <a:ea typeface="+mn-ea"/>
                <a:cs typeface="+mn-cs"/>
              </a:rPr>
              <a:t>18</a:t>
            </a:r>
          </a:p>
        </p:txBody>
      </p:sp>
      <p:sp>
        <p:nvSpPr>
          <p:cNvPr id="15" name="Rectangle 14"/>
          <p:cNvSpPr/>
          <p:nvPr/>
        </p:nvSpPr>
        <p:spPr bwMode="auto">
          <a:xfrm>
            <a:off x="6858000" y="3261360"/>
            <a:ext cx="2057400" cy="1132367"/>
          </a:xfrm>
          <a:prstGeom prst="rect">
            <a:avLst/>
          </a:prstGeom>
          <a:solidFill>
            <a:schemeClr val="tx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342900" marR="0" lvl="0" indent="-342900" algn="l" defTabSz="914400" rtl="0" eaLnBrk="1" fontAlgn="base" latinLnBrk="0" hangingPunct="1">
              <a:lnSpc>
                <a:spcPct val="100000"/>
              </a:lnSpc>
              <a:spcBef>
                <a:spcPct val="20000"/>
              </a:spcBef>
              <a:spcAft>
                <a:spcPct val="0"/>
              </a:spcAft>
              <a:buClr>
                <a:srgbClr val="66CCFF"/>
              </a:buClr>
              <a:buSzPct val="65000"/>
              <a:buFont typeface="Wingdings" pitchFamily="2" charset="2"/>
              <a:buChar char="n"/>
              <a:tabLst/>
              <a:defRPr/>
            </a:pPr>
            <a:endParaRPr kumimoji="0" lang="en-US" sz="9600" b="0" i="0" u="none" strike="noStrike" kern="1200" cap="none" spc="0" normalizeH="0" baseline="0" noProof="0">
              <a:ln>
                <a:noFill/>
              </a:ln>
              <a:solidFill>
                <a:srgbClr val="FFFFFF"/>
              </a:solidFill>
              <a:effectLst>
                <a:outerShdw blurRad="38100" dist="38100" dir="2700000" algn="tl">
                  <a:srgbClr val="000000">
                    <a:alpha val="43137"/>
                  </a:srgbClr>
                </a:outerShdw>
              </a:effectLst>
              <a:uLnTx/>
              <a:uFillTx/>
              <a:latin typeface="Tahoma" pitchFamily="34" charset="0"/>
              <a:ea typeface="+mn-ea"/>
              <a:cs typeface="+mn-cs"/>
            </a:endParaRPr>
          </a:p>
        </p:txBody>
      </p:sp>
      <p:sp>
        <p:nvSpPr>
          <p:cNvPr id="16" name="Rectangle 15"/>
          <p:cNvSpPr/>
          <p:nvPr/>
        </p:nvSpPr>
        <p:spPr bwMode="auto">
          <a:xfrm>
            <a:off x="6889898" y="4276946"/>
            <a:ext cx="2057400" cy="991487"/>
          </a:xfrm>
          <a:prstGeom prst="rect">
            <a:avLst/>
          </a:prstGeom>
          <a:solidFill>
            <a:schemeClr val="tx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342900" marR="0" lvl="0" indent="-342900" algn="l" defTabSz="914400" rtl="0" eaLnBrk="1" fontAlgn="base" latinLnBrk="0" hangingPunct="1">
              <a:lnSpc>
                <a:spcPct val="100000"/>
              </a:lnSpc>
              <a:spcBef>
                <a:spcPct val="20000"/>
              </a:spcBef>
              <a:spcAft>
                <a:spcPct val="0"/>
              </a:spcAft>
              <a:buClr>
                <a:srgbClr val="66CCFF"/>
              </a:buClr>
              <a:buSzPct val="65000"/>
              <a:buFont typeface="Wingdings" pitchFamily="2" charset="2"/>
              <a:buChar char="n"/>
              <a:tabLst/>
              <a:defRPr/>
            </a:pPr>
            <a:endParaRPr kumimoji="0" lang="en-US" sz="9600" b="0" i="0" u="none" strike="noStrike" kern="1200" cap="none" spc="0" normalizeH="0" baseline="0" noProof="0">
              <a:ln>
                <a:noFill/>
              </a:ln>
              <a:solidFill>
                <a:srgbClr val="FFFFFF"/>
              </a:solidFill>
              <a:effectLst>
                <a:outerShdw blurRad="38100" dist="38100" dir="2700000" algn="tl">
                  <a:srgbClr val="000000">
                    <a:alpha val="43137"/>
                  </a:srgbClr>
                </a:outerShdw>
              </a:effectLst>
              <a:uLnTx/>
              <a:uFillTx/>
              <a:latin typeface="Tahoma" pitchFamily="34" charset="0"/>
              <a:ea typeface="+mn-ea"/>
              <a:cs typeface="+mn-cs"/>
            </a:endParaRPr>
          </a:p>
        </p:txBody>
      </p:sp>
      <p:sp>
        <p:nvSpPr>
          <p:cNvPr id="2" name="Rectangle 1"/>
          <p:cNvSpPr/>
          <p:nvPr/>
        </p:nvSpPr>
        <p:spPr>
          <a:xfrm>
            <a:off x="5943600" y="5423732"/>
            <a:ext cx="659156" cy="923330"/>
          </a:xfrm>
          <a:prstGeom prst="rect">
            <a:avLst/>
          </a:prstGeom>
          <a:noFill/>
        </p:spPr>
        <p:txBody>
          <a:bodyPr wrap="none" lIns="91440" tIns="45720" rIns="91440" bIns="45720">
            <a:spAutoFit/>
          </a:bodyPr>
          <a:lstStyle/>
          <a:p>
            <a:pPr marL="0" marR="0" lvl="0" indent="0" algn="ctr" defTabSz="914400" rtl="0" eaLnBrk="1" fontAlgn="base" latinLnBrk="0" hangingPunct="1">
              <a:lnSpc>
                <a:spcPct val="100000"/>
              </a:lnSpc>
              <a:spcBef>
                <a:spcPct val="20000"/>
              </a:spcBef>
              <a:spcAft>
                <a:spcPct val="0"/>
              </a:spcAft>
              <a:buClr>
                <a:srgbClr val="66CCFF"/>
              </a:buClr>
              <a:buSzPct val="65000"/>
              <a:buFont typeface="Wingdings" pitchFamily="2" charset="2"/>
              <a:buNone/>
              <a:tabLst/>
              <a:defRPr/>
            </a:pPr>
            <a:r>
              <a:rPr kumimoji="0" lang="en-US" sz="5400" b="1" i="0" u="none" strike="noStrike" kern="1200" cap="none" spc="0" normalizeH="0" baseline="0" noProof="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uLnTx/>
                <a:uFillTx/>
                <a:latin typeface="Tahoma" pitchFamily="34" charset="0"/>
                <a:ea typeface="+mn-ea"/>
                <a:cs typeface="+mn-cs"/>
              </a:rPr>
              <a:t>A</a:t>
            </a:r>
          </a:p>
        </p:txBody>
      </p:sp>
      <p:sp>
        <p:nvSpPr>
          <p:cNvPr id="3" name="Rectangle 2"/>
          <p:cNvSpPr/>
          <p:nvPr/>
        </p:nvSpPr>
        <p:spPr>
          <a:xfrm>
            <a:off x="5943600" y="2286000"/>
            <a:ext cx="659156" cy="923330"/>
          </a:xfrm>
          <a:prstGeom prst="rect">
            <a:avLst/>
          </a:prstGeom>
          <a:noFill/>
        </p:spPr>
        <p:txBody>
          <a:bodyPr wrap="none" lIns="91440" tIns="45720" rIns="91440" bIns="45720">
            <a:spAutoFit/>
          </a:bodyPr>
          <a:lstStyle/>
          <a:p>
            <a:pPr marL="0" marR="0" lvl="0" indent="0" algn="ctr" defTabSz="914400" rtl="0" eaLnBrk="1" fontAlgn="base" latinLnBrk="0" hangingPunct="1">
              <a:lnSpc>
                <a:spcPct val="100000"/>
              </a:lnSpc>
              <a:spcBef>
                <a:spcPct val="20000"/>
              </a:spcBef>
              <a:spcAft>
                <a:spcPct val="0"/>
              </a:spcAft>
              <a:buClr>
                <a:srgbClr val="66CCFF"/>
              </a:buClr>
              <a:buSzPct val="65000"/>
              <a:buFont typeface="Wingdings" pitchFamily="2" charset="2"/>
              <a:buNone/>
              <a:tabLst/>
              <a:defRPr/>
            </a:pPr>
            <a:r>
              <a:rPr kumimoji="0" lang="en-US" sz="5400" b="1" i="0" u="none" strike="noStrike" kern="1200" cap="none" spc="0" normalizeH="0" baseline="0" noProof="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uLnTx/>
                <a:uFillTx/>
                <a:latin typeface="Tahoma" pitchFamily="34" charset="0"/>
                <a:ea typeface="+mn-ea"/>
                <a:cs typeface="+mn-cs"/>
              </a:rPr>
              <a:t>B</a:t>
            </a:r>
          </a:p>
        </p:txBody>
      </p:sp>
      <p:sp>
        <p:nvSpPr>
          <p:cNvPr id="5" name="Rectangle 4"/>
          <p:cNvSpPr/>
          <p:nvPr/>
        </p:nvSpPr>
        <p:spPr>
          <a:xfrm>
            <a:off x="5410200" y="2308116"/>
            <a:ext cx="646332" cy="923330"/>
          </a:xfrm>
          <a:prstGeom prst="rect">
            <a:avLst/>
          </a:prstGeom>
          <a:noFill/>
        </p:spPr>
        <p:txBody>
          <a:bodyPr wrap="none" lIns="91440" tIns="45720" rIns="91440" bIns="45720">
            <a:spAutoFit/>
          </a:bodyPr>
          <a:lstStyle/>
          <a:p>
            <a:pPr marL="0" marR="0" lvl="0" indent="0" algn="ctr" defTabSz="914400" rtl="0" eaLnBrk="1" fontAlgn="base" latinLnBrk="0" hangingPunct="1">
              <a:lnSpc>
                <a:spcPct val="100000"/>
              </a:lnSpc>
              <a:spcBef>
                <a:spcPct val="20000"/>
              </a:spcBef>
              <a:spcAft>
                <a:spcPct val="0"/>
              </a:spcAft>
              <a:buClr>
                <a:srgbClr val="66CCFF"/>
              </a:buClr>
              <a:buSzPct val="65000"/>
              <a:buFont typeface="Wingdings" pitchFamily="2" charset="2"/>
              <a:buNone/>
              <a:tabLst/>
              <a:defRPr/>
            </a:pPr>
            <a:r>
              <a:rPr kumimoji="0" lang="en-US" sz="5400" b="1" i="0" u="none" strike="noStrike" kern="1200" cap="none" spc="0" normalizeH="0" baseline="0" noProof="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uLnTx/>
                <a:uFillTx/>
                <a:latin typeface="Tahoma" pitchFamily="34" charset="0"/>
                <a:ea typeface="+mn-ea"/>
                <a:cs typeface="+mn-cs"/>
              </a:rPr>
              <a:t>C</a:t>
            </a:r>
          </a:p>
        </p:txBody>
      </p:sp>
    </p:spTree>
    <p:extLst>
      <p:ext uri="{BB962C8B-B14F-4D97-AF65-F5344CB8AC3E}">
        <p14:creationId xmlns:p14="http://schemas.microsoft.com/office/powerpoint/2010/main" val="309369898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5" name="Rectangle 3"/>
          <p:cNvSpPr>
            <a:spLocks noGrp="1" noChangeArrowheads="1"/>
          </p:cNvSpPr>
          <p:nvPr>
            <p:ph type="body" idx="1"/>
          </p:nvPr>
        </p:nvSpPr>
        <p:spPr>
          <a:xfrm>
            <a:off x="228600" y="152400"/>
            <a:ext cx="8686800" cy="5943600"/>
          </a:xfrm>
        </p:spPr>
        <p:txBody>
          <a:bodyPr/>
          <a:lstStyle/>
          <a:p>
            <a:pPr eaLnBrk="1" hangingPunct="1"/>
            <a:r>
              <a:rPr lang="en-US" dirty="0"/>
              <a:t>When two purebreds mate, they always produce…</a:t>
            </a:r>
          </a:p>
          <a:p>
            <a:pPr lvl="1" eaLnBrk="1" hangingPunct="1"/>
            <a:r>
              <a:rPr lang="en-US" dirty="0">
                <a:solidFill>
                  <a:srgbClr val="FF99FF"/>
                </a:solidFill>
              </a:rPr>
              <a:t>A.) Offspring with different traits as the parent.</a:t>
            </a:r>
          </a:p>
          <a:p>
            <a:pPr lvl="1" eaLnBrk="1" hangingPunct="1"/>
            <a:r>
              <a:rPr lang="en-US" dirty="0">
                <a:solidFill>
                  <a:schemeClr val="accent1">
                    <a:lumMod val="40000"/>
                    <a:lumOff val="60000"/>
                  </a:schemeClr>
                </a:solidFill>
              </a:rPr>
              <a:t>B.) Offspring with the same traits as the parent.</a:t>
            </a:r>
          </a:p>
          <a:p>
            <a:pPr lvl="1" eaLnBrk="1" hangingPunct="1"/>
            <a:r>
              <a:rPr lang="en-US" dirty="0">
                <a:solidFill>
                  <a:srgbClr val="FFCC99"/>
                </a:solidFill>
              </a:rPr>
              <a:t>C.) </a:t>
            </a:r>
            <a:r>
              <a:rPr lang="en-US" dirty="0">
                <a:solidFill>
                  <a:schemeClr val="bg1"/>
                </a:solidFill>
              </a:rPr>
              <a:t>Offspring without any traits.</a:t>
            </a:r>
          </a:p>
          <a:p>
            <a:pPr lvl="1" eaLnBrk="1" hangingPunct="1"/>
            <a:r>
              <a:rPr lang="en-US" dirty="0">
                <a:solidFill>
                  <a:srgbClr val="FF00FF"/>
                </a:solidFill>
              </a:rPr>
              <a:t>D.) </a:t>
            </a:r>
            <a:r>
              <a:rPr lang="en-US" dirty="0">
                <a:solidFill>
                  <a:schemeClr val="bg1"/>
                </a:solidFill>
              </a:rPr>
              <a:t>Purebreds cannot produce offspring.</a:t>
            </a:r>
          </a:p>
        </p:txBody>
      </p:sp>
      <p:pic>
        <p:nvPicPr>
          <p:cNvPr id="79876" name="Picture 5" descr="mai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5436" y="3352800"/>
            <a:ext cx="8816163" cy="3209925"/>
          </a:xfrm>
          <a:prstGeom prst="rect">
            <a:avLst/>
          </a:prstGeom>
          <a:noFill/>
          <a:ln w="38100">
            <a:solidFill>
              <a:srgbClr val="9900FF"/>
            </a:solidFill>
            <a:miter lim="800000"/>
            <a:headEnd/>
            <a:tailEnd/>
          </a:ln>
          <a:extLst>
            <a:ext uri="{909E8E84-426E-40DD-AFC4-6F175D3DCCD1}">
              <a14:hiddenFill xmlns:a14="http://schemas.microsoft.com/office/drawing/2010/main">
                <a:solidFill>
                  <a:srgbClr val="FFFFFF"/>
                </a:solidFill>
              </a14:hiddenFill>
            </a:ext>
          </a:extLst>
        </p:spPr>
      </p:pic>
      <p:sp>
        <p:nvSpPr>
          <p:cNvPr id="79877" name="Rectangle 9"/>
          <p:cNvSpPr>
            <a:spLocks noChangeArrowheads="1"/>
          </p:cNvSpPr>
          <p:nvPr/>
        </p:nvSpPr>
        <p:spPr bwMode="auto">
          <a:xfrm>
            <a:off x="5715000" y="6629400"/>
            <a:ext cx="3124200" cy="214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p>
            <a:pPr marL="342900" indent="-342900" algn="r">
              <a:buFont typeface="Wingdings" pitchFamily="2" charset="2"/>
              <a:buNone/>
            </a:pPr>
            <a:r>
              <a:rPr lang="en-US" sz="800" b="1" dirty="0">
                <a:effectLst/>
                <a:latin typeface="Verdana" pitchFamily="34" charset="0"/>
              </a:rPr>
              <a:t>Copyright © 2024 </a:t>
            </a:r>
            <a:r>
              <a:rPr lang="en-US" sz="800" b="1" dirty="0" err="1">
                <a:effectLst/>
                <a:latin typeface="Verdana" pitchFamily="34" charset="0"/>
              </a:rPr>
              <a:t>SlideSpark</a:t>
            </a:r>
            <a:r>
              <a:rPr lang="en-US" sz="800" b="1" dirty="0">
                <a:effectLst/>
                <a:latin typeface="Verdana" pitchFamily="34" charset="0"/>
              </a:rPr>
              <a:t> .LLC</a:t>
            </a:r>
          </a:p>
        </p:txBody>
      </p:sp>
      <p:sp>
        <p:nvSpPr>
          <p:cNvPr id="2" name="Rectangle 1"/>
          <p:cNvSpPr/>
          <p:nvPr/>
        </p:nvSpPr>
        <p:spPr>
          <a:xfrm>
            <a:off x="7914967" y="3371372"/>
            <a:ext cx="968535" cy="1569660"/>
          </a:xfrm>
          <a:prstGeom prst="rect">
            <a:avLst/>
          </a:prstGeom>
          <a:noFill/>
        </p:spPr>
        <p:txBody>
          <a:bodyPr wrap="none" lIns="91440" tIns="45720" rIns="91440" bIns="45720">
            <a:spAutoFit/>
          </a:bodyPr>
          <a:lstStyle/>
          <a:p>
            <a:pPr algn="ctr">
              <a:buNone/>
            </a:pPr>
            <a:r>
              <a:rPr lang="en-US" b="1" cap="none" spc="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3</a:t>
            </a:r>
          </a:p>
        </p:txBody>
      </p:sp>
      <p:pic>
        <p:nvPicPr>
          <p:cNvPr id="6" name="Picture 4" descr="http://www.clker.com/cliparts/9/a/e/e/12154415151126295659lemmling_Cartoon_owl.svg.hi.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657600" y="4267200"/>
            <a:ext cx="175436" cy="159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626017009"/>
      </p:ext>
    </p:extLst>
  </p:cSld>
  <p:clrMapOvr>
    <a:masterClrMapping/>
  </p:clrMapOvr>
</p:sld>
</file>

<file path=ppt/slides/slide1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5" name="Rectangle 3"/>
          <p:cNvSpPr>
            <a:spLocks noGrp="1" noChangeArrowheads="1"/>
          </p:cNvSpPr>
          <p:nvPr>
            <p:ph type="body" idx="1"/>
          </p:nvPr>
        </p:nvSpPr>
        <p:spPr>
          <a:xfrm>
            <a:off x="457200" y="304800"/>
            <a:ext cx="8229600" cy="5821363"/>
          </a:xfrm>
        </p:spPr>
        <p:txBody>
          <a:bodyPr/>
          <a:lstStyle/>
          <a:p>
            <a:r>
              <a:rPr lang="en-US" dirty="0"/>
              <a:t>What color body and eye type will the fly  be for A, B, C, and D?</a:t>
            </a:r>
          </a:p>
          <a:p>
            <a:r>
              <a:rPr lang="en-US" dirty="0">
                <a:solidFill>
                  <a:srgbClr val="996633"/>
                </a:solidFill>
              </a:rPr>
              <a:t>B=Brown</a:t>
            </a:r>
            <a:r>
              <a:rPr lang="en-US" dirty="0"/>
              <a:t>, </a:t>
            </a:r>
            <a:r>
              <a:rPr lang="en-US" dirty="0">
                <a:solidFill>
                  <a:schemeClr val="tx1">
                    <a:lumMod val="50000"/>
                  </a:schemeClr>
                </a:solidFill>
              </a:rPr>
              <a:t>b=black</a:t>
            </a:r>
            <a:r>
              <a:rPr lang="en-US" dirty="0"/>
              <a:t>,</a:t>
            </a:r>
            <a:r>
              <a:rPr lang="en-US" dirty="0">
                <a:solidFill>
                  <a:schemeClr val="tx1">
                    <a:lumMod val="50000"/>
                  </a:schemeClr>
                </a:solidFill>
              </a:rPr>
              <a:t> </a:t>
            </a:r>
            <a:r>
              <a:rPr lang="en-US" dirty="0">
                <a:solidFill>
                  <a:srgbClr val="FF5050"/>
                </a:solidFill>
              </a:rPr>
              <a:t>E=Red</a:t>
            </a:r>
            <a:r>
              <a:rPr lang="en-US" dirty="0"/>
              <a:t>, </a:t>
            </a:r>
            <a:r>
              <a:rPr lang="en-US" dirty="0">
                <a:solidFill>
                  <a:srgbClr val="996600"/>
                </a:solidFill>
              </a:rPr>
              <a:t>e=brown</a:t>
            </a:r>
          </a:p>
        </p:txBody>
      </p:sp>
      <p:pic>
        <p:nvPicPr>
          <p:cNvPr id="2050" name="Picture 2" descr="http://www.tokresource.org/tok_classes/biobiobio/biomenu/dihybrid_cross_linkage/EssGen3-3_Figure1_LARGE_0.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0" y="2057400"/>
            <a:ext cx="8610600" cy="4495800"/>
          </a:xfrm>
          <a:prstGeom prst="rect">
            <a:avLst/>
          </a:prstGeom>
          <a:noFill/>
          <a:ln w="38100">
            <a:solidFill>
              <a:schemeClr val="tx1">
                <a:lumMod val="50000"/>
              </a:schemeClr>
            </a:solidFill>
          </a:ln>
          <a:extLst>
            <a:ext uri="{909E8E84-426E-40DD-AFC4-6F175D3DCCD1}">
              <a14:hiddenFill xmlns:a14="http://schemas.microsoft.com/office/drawing/2010/main">
                <a:solidFill>
                  <a:srgbClr val="FFFFFF"/>
                </a:solidFill>
              </a14:hiddenFill>
            </a:ext>
          </a:extLst>
        </p:spPr>
      </p:pic>
      <p:sp>
        <p:nvSpPr>
          <p:cNvPr id="14" name="Rectangle 13"/>
          <p:cNvSpPr/>
          <p:nvPr/>
        </p:nvSpPr>
        <p:spPr>
          <a:xfrm>
            <a:off x="7391596" y="762000"/>
            <a:ext cx="1752404" cy="1569660"/>
          </a:xfrm>
          <a:prstGeom prst="rect">
            <a:avLst/>
          </a:prstGeom>
          <a:noFill/>
        </p:spPr>
        <p:txBody>
          <a:bodyPr wrap="none" lIns="91440" tIns="45720" rIns="91440" bIns="45720">
            <a:spAutoFit/>
          </a:bodyPr>
          <a:lstStyle/>
          <a:p>
            <a:pPr marL="0" marR="0" lvl="0" indent="0" algn="ctr" defTabSz="914400" rtl="0" eaLnBrk="1" fontAlgn="base" latinLnBrk="0" hangingPunct="1">
              <a:lnSpc>
                <a:spcPct val="100000"/>
              </a:lnSpc>
              <a:spcBef>
                <a:spcPct val="20000"/>
              </a:spcBef>
              <a:spcAft>
                <a:spcPct val="0"/>
              </a:spcAft>
              <a:buClr>
                <a:srgbClr val="66CCFF"/>
              </a:buClr>
              <a:buSzPct val="65000"/>
              <a:buFont typeface="Wingdings" pitchFamily="2" charset="2"/>
              <a:buNone/>
              <a:tabLst/>
              <a:defRPr/>
            </a:pPr>
            <a:r>
              <a:rPr kumimoji="0" lang="en-US" sz="9600" b="1" i="0" u="none" strike="noStrike" kern="1200" cap="none" spc="0" normalizeH="0" baseline="0" noProof="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uLnTx/>
                <a:uFillTx/>
                <a:latin typeface="Tahoma" pitchFamily="34" charset="0"/>
                <a:ea typeface="+mn-ea"/>
                <a:cs typeface="+mn-cs"/>
              </a:rPr>
              <a:t>18</a:t>
            </a:r>
          </a:p>
        </p:txBody>
      </p:sp>
      <p:sp>
        <p:nvSpPr>
          <p:cNvPr id="15" name="Rectangle 14"/>
          <p:cNvSpPr/>
          <p:nvPr/>
        </p:nvSpPr>
        <p:spPr bwMode="auto">
          <a:xfrm>
            <a:off x="6858000" y="3261360"/>
            <a:ext cx="2057400" cy="1132367"/>
          </a:xfrm>
          <a:prstGeom prst="rect">
            <a:avLst/>
          </a:prstGeom>
          <a:solidFill>
            <a:schemeClr val="tx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342900" marR="0" lvl="0" indent="-342900" algn="l" defTabSz="914400" rtl="0" eaLnBrk="1" fontAlgn="base" latinLnBrk="0" hangingPunct="1">
              <a:lnSpc>
                <a:spcPct val="100000"/>
              </a:lnSpc>
              <a:spcBef>
                <a:spcPct val="20000"/>
              </a:spcBef>
              <a:spcAft>
                <a:spcPct val="0"/>
              </a:spcAft>
              <a:buClr>
                <a:srgbClr val="66CCFF"/>
              </a:buClr>
              <a:buSzPct val="65000"/>
              <a:buFont typeface="Wingdings" pitchFamily="2" charset="2"/>
              <a:buChar char="n"/>
              <a:tabLst/>
              <a:defRPr/>
            </a:pPr>
            <a:endParaRPr kumimoji="0" lang="en-US" sz="9600" b="0" i="0" u="none" strike="noStrike" kern="1200" cap="none" spc="0" normalizeH="0" baseline="0" noProof="0">
              <a:ln>
                <a:noFill/>
              </a:ln>
              <a:solidFill>
                <a:srgbClr val="FFFFFF"/>
              </a:solidFill>
              <a:effectLst>
                <a:outerShdw blurRad="38100" dist="38100" dir="2700000" algn="tl">
                  <a:srgbClr val="000000">
                    <a:alpha val="43137"/>
                  </a:srgbClr>
                </a:outerShdw>
              </a:effectLst>
              <a:uLnTx/>
              <a:uFillTx/>
              <a:latin typeface="Tahoma" pitchFamily="34" charset="0"/>
              <a:ea typeface="+mn-ea"/>
              <a:cs typeface="+mn-cs"/>
            </a:endParaRPr>
          </a:p>
        </p:txBody>
      </p:sp>
      <p:sp>
        <p:nvSpPr>
          <p:cNvPr id="2" name="Rectangle 1"/>
          <p:cNvSpPr/>
          <p:nvPr/>
        </p:nvSpPr>
        <p:spPr>
          <a:xfrm>
            <a:off x="5943600" y="5423732"/>
            <a:ext cx="659156" cy="923330"/>
          </a:xfrm>
          <a:prstGeom prst="rect">
            <a:avLst/>
          </a:prstGeom>
          <a:noFill/>
        </p:spPr>
        <p:txBody>
          <a:bodyPr wrap="none" lIns="91440" tIns="45720" rIns="91440" bIns="45720">
            <a:spAutoFit/>
          </a:bodyPr>
          <a:lstStyle/>
          <a:p>
            <a:pPr marL="0" marR="0" lvl="0" indent="0" algn="ctr" defTabSz="914400" rtl="0" eaLnBrk="1" fontAlgn="base" latinLnBrk="0" hangingPunct="1">
              <a:lnSpc>
                <a:spcPct val="100000"/>
              </a:lnSpc>
              <a:spcBef>
                <a:spcPct val="20000"/>
              </a:spcBef>
              <a:spcAft>
                <a:spcPct val="0"/>
              </a:spcAft>
              <a:buClr>
                <a:srgbClr val="66CCFF"/>
              </a:buClr>
              <a:buSzPct val="65000"/>
              <a:buFont typeface="Wingdings" pitchFamily="2" charset="2"/>
              <a:buNone/>
              <a:tabLst/>
              <a:defRPr/>
            </a:pPr>
            <a:r>
              <a:rPr kumimoji="0" lang="en-US" sz="5400" b="1" i="0" u="none" strike="noStrike" kern="1200" cap="none" spc="0" normalizeH="0" baseline="0" noProof="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uLnTx/>
                <a:uFillTx/>
                <a:latin typeface="Tahoma" pitchFamily="34" charset="0"/>
                <a:ea typeface="+mn-ea"/>
                <a:cs typeface="+mn-cs"/>
              </a:rPr>
              <a:t>A</a:t>
            </a:r>
          </a:p>
        </p:txBody>
      </p:sp>
      <p:sp>
        <p:nvSpPr>
          <p:cNvPr id="3" name="Rectangle 2"/>
          <p:cNvSpPr/>
          <p:nvPr/>
        </p:nvSpPr>
        <p:spPr>
          <a:xfrm>
            <a:off x="5943600" y="2286000"/>
            <a:ext cx="659156" cy="923330"/>
          </a:xfrm>
          <a:prstGeom prst="rect">
            <a:avLst/>
          </a:prstGeom>
          <a:noFill/>
        </p:spPr>
        <p:txBody>
          <a:bodyPr wrap="none" lIns="91440" tIns="45720" rIns="91440" bIns="45720">
            <a:spAutoFit/>
          </a:bodyPr>
          <a:lstStyle/>
          <a:p>
            <a:pPr marL="0" marR="0" lvl="0" indent="0" algn="ctr" defTabSz="914400" rtl="0" eaLnBrk="1" fontAlgn="base" latinLnBrk="0" hangingPunct="1">
              <a:lnSpc>
                <a:spcPct val="100000"/>
              </a:lnSpc>
              <a:spcBef>
                <a:spcPct val="20000"/>
              </a:spcBef>
              <a:spcAft>
                <a:spcPct val="0"/>
              </a:spcAft>
              <a:buClr>
                <a:srgbClr val="66CCFF"/>
              </a:buClr>
              <a:buSzPct val="65000"/>
              <a:buFont typeface="Wingdings" pitchFamily="2" charset="2"/>
              <a:buNone/>
              <a:tabLst/>
              <a:defRPr/>
            </a:pPr>
            <a:r>
              <a:rPr kumimoji="0" lang="en-US" sz="5400" b="1" i="0" u="none" strike="noStrike" kern="1200" cap="none" spc="0" normalizeH="0" baseline="0" noProof="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uLnTx/>
                <a:uFillTx/>
                <a:latin typeface="Tahoma" pitchFamily="34" charset="0"/>
                <a:ea typeface="+mn-ea"/>
                <a:cs typeface="+mn-cs"/>
              </a:rPr>
              <a:t>B</a:t>
            </a:r>
          </a:p>
        </p:txBody>
      </p:sp>
      <p:sp>
        <p:nvSpPr>
          <p:cNvPr id="5" name="Rectangle 4"/>
          <p:cNvSpPr/>
          <p:nvPr/>
        </p:nvSpPr>
        <p:spPr>
          <a:xfrm>
            <a:off x="5410200" y="2308116"/>
            <a:ext cx="646332" cy="923330"/>
          </a:xfrm>
          <a:prstGeom prst="rect">
            <a:avLst/>
          </a:prstGeom>
          <a:noFill/>
        </p:spPr>
        <p:txBody>
          <a:bodyPr wrap="none" lIns="91440" tIns="45720" rIns="91440" bIns="45720">
            <a:spAutoFit/>
          </a:bodyPr>
          <a:lstStyle/>
          <a:p>
            <a:pPr marL="0" marR="0" lvl="0" indent="0" algn="ctr" defTabSz="914400" rtl="0" eaLnBrk="1" fontAlgn="base" latinLnBrk="0" hangingPunct="1">
              <a:lnSpc>
                <a:spcPct val="100000"/>
              </a:lnSpc>
              <a:spcBef>
                <a:spcPct val="20000"/>
              </a:spcBef>
              <a:spcAft>
                <a:spcPct val="0"/>
              </a:spcAft>
              <a:buClr>
                <a:srgbClr val="66CCFF"/>
              </a:buClr>
              <a:buSzPct val="65000"/>
              <a:buFont typeface="Wingdings" pitchFamily="2" charset="2"/>
              <a:buNone/>
              <a:tabLst/>
              <a:defRPr/>
            </a:pPr>
            <a:r>
              <a:rPr kumimoji="0" lang="en-US" sz="5400" b="1" i="0" u="none" strike="noStrike" kern="1200" cap="none" spc="0" normalizeH="0" baseline="0" noProof="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uLnTx/>
                <a:uFillTx/>
                <a:latin typeface="Tahoma" pitchFamily="34" charset="0"/>
                <a:ea typeface="+mn-ea"/>
                <a:cs typeface="+mn-cs"/>
              </a:rPr>
              <a:t>C</a:t>
            </a:r>
          </a:p>
        </p:txBody>
      </p:sp>
      <p:sp>
        <p:nvSpPr>
          <p:cNvPr id="6" name="Rectangle 5"/>
          <p:cNvSpPr/>
          <p:nvPr/>
        </p:nvSpPr>
        <p:spPr>
          <a:xfrm>
            <a:off x="5893908" y="4394578"/>
            <a:ext cx="708848" cy="923330"/>
          </a:xfrm>
          <a:prstGeom prst="rect">
            <a:avLst/>
          </a:prstGeom>
          <a:noFill/>
        </p:spPr>
        <p:txBody>
          <a:bodyPr wrap="none" lIns="91440" tIns="45720" rIns="91440" bIns="45720">
            <a:spAutoFit/>
          </a:bodyPr>
          <a:lstStyle/>
          <a:p>
            <a:pPr marL="0" marR="0" lvl="0" indent="0" algn="ctr" defTabSz="914400" rtl="0" eaLnBrk="1" fontAlgn="base" latinLnBrk="0" hangingPunct="1">
              <a:lnSpc>
                <a:spcPct val="100000"/>
              </a:lnSpc>
              <a:spcBef>
                <a:spcPct val="20000"/>
              </a:spcBef>
              <a:spcAft>
                <a:spcPct val="0"/>
              </a:spcAft>
              <a:buClr>
                <a:srgbClr val="66CCFF"/>
              </a:buClr>
              <a:buSzPct val="65000"/>
              <a:buFont typeface="Wingdings" pitchFamily="2" charset="2"/>
              <a:buNone/>
              <a:tabLst/>
              <a:defRPr/>
            </a:pPr>
            <a:r>
              <a:rPr kumimoji="0" lang="en-US" sz="5400" b="1" i="0" u="none" strike="noStrike" kern="1200" cap="none" spc="0" normalizeH="0" baseline="0" noProof="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uLnTx/>
                <a:uFillTx/>
                <a:latin typeface="Tahoma" pitchFamily="34" charset="0"/>
                <a:ea typeface="+mn-ea"/>
                <a:cs typeface="+mn-cs"/>
              </a:rPr>
              <a:t>D</a:t>
            </a:r>
          </a:p>
        </p:txBody>
      </p:sp>
    </p:spTree>
    <p:extLst>
      <p:ext uri="{BB962C8B-B14F-4D97-AF65-F5344CB8AC3E}">
        <p14:creationId xmlns:p14="http://schemas.microsoft.com/office/powerpoint/2010/main" val="2325536191"/>
      </p:ext>
    </p:extLst>
  </p:cSld>
  <p:clrMapOvr>
    <a:masterClrMapping/>
  </p:clrMapOvr>
</p:sld>
</file>

<file path=ppt/slides/slide1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5" name="Rectangle 3"/>
          <p:cNvSpPr>
            <a:spLocks noGrp="1" noChangeArrowheads="1"/>
          </p:cNvSpPr>
          <p:nvPr>
            <p:ph type="body" idx="1"/>
          </p:nvPr>
        </p:nvSpPr>
        <p:spPr>
          <a:xfrm>
            <a:off x="457200" y="304800"/>
            <a:ext cx="8229600" cy="5821363"/>
          </a:xfrm>
        </p:spPr>
        <p:txBody>
          <a:bodyPr/>
          <a:lstStyle/>
          <a:p>
            <a:r>
              <a:rPr lang="en-US" dirty="0"/>
              <a:t>What color body and eye type will the fly  be for A, B, C, and D?</a:t>
            </a:r>
          </a:p>
          <a:p>
            <a:r>
              <a:rPr lang="en-US" dirty="0">
                <a:solidFill>
                  <a:srgbClr val="996633"/>
                </a:solidFill>
              </a:rPr>
              <a:t>B=Brown</a:t>
            </a:r>
            <a:r>
              <a:rPr lang="en-US" dirty="0"/>
              <a:t>, </a:t>
            </a:r>
            <a:r>
              <a:rPr lang="en-US" dirty="0">
                <a:solidFill>
                  <a:schemeClr val="tx1">
                    <a:lumMod val="50000"/>
                  </a:schemeClr>
                </a:solidFill>
              </a:rPr>
              <a:t>b=black</a:t>
            </a:r>
            <a:r>
              <a:rPr lang="en-US" dirty="0"/>
              <a:t>,</a:t>
            </a:r>
            <a:r>
              <a:rPr lang="en-US" dirty="0">
                <a:solidFill>
                  <a:schemeClr val="tx1">
                    <a:lumMod val="50000"/>
                  </a:schemeClr>
                </a:solidFill>
              </a:rPr>
              <a:t> </a:t>
            </a:r>
            <a:r>
              <a:rPr lang="en-US" dirty="0">
                <a:solidFill>
                  <a:srgbClr val="FF5050"/>
                </a:solidFill>
              </a:rPr>
              <a:t>E=Red</a:t>
            </a:r>
            <a:r>
              <a:rPr lang="en-US" dirty="0"/>
              <a:t>, </a:t>
            </a:r>
            <a:r>
              <a:rPr lang="en-US" dirty="0">
                <a:solidFill>
                  <a:srgbClr val="996600"/>
                </a:solidFill>
              </a:rPr>
              <a:t>e=brown</a:t>
            </a:r>
          </a:p>
        </p:txBody>
      </p:sp>
      <p:pic>
        <p:nvPicPr>
          <p:cNvPr id="2050" name="Picture 2" descr="http://www.tokresource.org/tok_classes/biobiobio/biomenu/dihybrid_cross_linkage/EssGen3-3_Figure1_LARGE_0.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0" y="2057400"/>
            <a:ext cx="8610600" cy="4495800"/>
          </a:xfrm>
          <a:prstGeom prst="rect">
            <a:avLst/>
          </a:prstGeom>
          <a:noFill/>
          <a:ln w="38100">
            <a:solidFill>
              <a:schemeClr val="tx1">
                <a:lumMod val="50000"/>
              </a:schemeClr>
            </a:solidFill>
          </a:ln>
          <a:extLst>
            <a:ext uri="{909E8E84-426E-40DD-AFC4-6F175D3DCCD1}">
              <a14:hiddenFill xmlns:a14="http://schemas.microsoft.com/office/drawing/2010/main">
                <a:solidFill>
                  <a:srgbClr val="FFFFFF"/>
                </a:solidFill>
              </a14:hiddenFill>
            </a:ext>
          </a:extLst>
        </p:spPr>
      </p:pic>
      <p:sp>
        <p:nvSpPr>
          <p:cNvPr id="14" name="Rectangle 13"/>
          <p:cNvSpPr/>
          <p:nvPr/>
        </p:nvSpPr>
        <p:spPr>
          <a:xfrm>
            <a:off x="7391596" y="762000"/>
            <a:ext cx="1752404" cy="1569660"/>
          </a:xfrm>
          <a:prstGeom prst="rect">
            <a:avLst/>
          </a:prstGeom>
          <a:noFill/>
        </p:spPr>
        <p:txBody>
          <a:bodyPr wrap="none" lIns="91440" tIns="45720" rIns="91440" bIns="45720">
            <a:spAutoFit/>
          </a:bodyPr>
          <a:lstStyle/>
          <a:p>
            <a:pPr marL="0" marR="0" lvl="0" indent="0" algn="ctr" defTabSz="914400" rtl="0" eaLnBrk="1" fontAlgn="base" latinLnBrk="0" hangingPunct="1">
              <a:lnSpc>
                <a:spcPct val="100000"/>
              </a:lnSpc>
              <a:spcBef>
                <a:spcPct val="20000"/>
              </a:spcBef>
              <a:spcAft>
                <a:spcPct val="0"/>
              </a:spcAft>
              <a:buClr>
                <a:srgbClr val="66CCFF"/>
              </a:buClr>
              <a:buSzPct val="65000"/>
              <a:buFont typeface="Wingdings" pitchFamily="2" charset="2"/>
              <a:buNone/>
              <a:tabLst/>
              <a:defRPr/>
            </a:pPr>
            <a:r>
              <a:rPr kumimoji="0" lang="en-US" sz="9600" b="1" i="0" u="none" strike="noStrike" kern="1200" cap="none" spc="0" normalizeH="0" baseline="0" noProof="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uLnTx/>
                <a:uFillTx/>
                <a:latin typeface="Tahoma" pitchFamily="34" charset="0"/>
                <a:ea typeface="+mn-ea"/>
                <a:cs typeface="+mn-cs"/>
              </a:rPr>
              <a:t>18</a:t>
            </a:r>
          </a:p>
        </p:txBody>
      </p:sp>
      <p:sp>
        <p:nvSpPr>
          <p:cNvPr id="15" name="Rectangle 14"/>
          <p:cNvSpPr/>
          <p:nvPr/>
        </p:nvSpPr>
        <p:spPr bwMode="auto">
          <a:xfrm>
            <a:off x="6858000" y="3261360"/>
            <a:ext cx="1828800" cy="1043939"/>
          </a:xfrm>
          <a:prstGeom prst="rect">
            <a:avLst/>
          </a:prstGeom>
          <a:solidFill>
            <a:schemeClr val="tx1"/>
          </a:solidFill>
          <a:ln w="57150" cap="flat" cmpd="sng" algn="ctr">
            <a:solidFill>
              <a:srgbClr val="FF00FF"/>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342900" marR="0" lvl="0" indent="-342900" algn="l" defTabSz="914400" rtl="0" eaLnBrk="1" fontAlgn="base" latinLnBrk="0" hangingPunct="1">
              <a:lnSpc>
                <a:spcPct val="100000"/>
              </a:lnSpc>
              <a:spcBef>
                <a:spcPct val="20000"/>
              </a:spcBef>
              <a:spcAft>
                <a:spcPct val="0"/>
              </a:spcAft>
              <a:buClr>
                <a:srgbClr val="66CCFF"/>
              </a:buClr>
              <a:buSzPct val="65000"/>
              <a:buFont typeface="Wingdings" pitchFamily="2" charset="2"/>
              <a:buChar char="n"/>
              <a:tabLst/>
              <a:defRPr/>
            </a:pPr>
            <a:endParaRPr kumimoji="0" lang="en-US" sz="9600" b="0" i="0" u="none" strike="noStrike" kern="1200" cap="none" spc="0" normalizeH="0" baseline="0" noProof="0">
              <a:ln>
                <a:noFill/>
              </a:ln>
              <a:solidFill>
                <a:srgbClr val="FFFFFF"/>
              </a:solidFill>
              <a:effectLst>
                <a:outerShdw blurRad="38100" dist="38100" dir="2700000" algn="tl">
                  <a:srgbClr val="000000">
                    <a:alpha val="43137"/>
                  </a:srgbClr>
                </a:outerShdw>
              </a:effectLst>
              <a:uLnTx/>
              <a:uFillTx/>
              <a:latin typeface="Tahoma" pitchFamily="34" charset="0"/>
              <a:ea typeface="+mn-ea"/>
              <a:cs typeface="+mn-cs"/>
            </a:endParaRPr>
          </a:p>
        </p:txBody>
      </p:sp>
      <p:sp>
        <p:nvSpPr>
          <p:cNvPr id="2" name="Rectangle 1"/>
          <p:cNvSpPr/>
          <p:nvPr/>
        </p:nvSpPr>
        <p:spPr>
          <a:xfrm>
            <a:off x="5943600" y="5423732"/>
            <a:ext cx="659156" cy="923330"/>
          </a:xfrm>
          <a:prstGeom prst="rect">
            <a:avLst/>
          </a:prstGeom>
          <a:noFill/>
        </p:spPr>
        <p:txBody>
          <a:bodyPr wrap="none" lIns="91440" tIns="45720" rIns="91440" bIns="45720">
            <a:spAutoFit/>
          </a:bodyPr>
          <a:lstStyle/>
          <a:p>
            <a:pPr marL="0" marR="0" lvl="0" indent="0" algn="ctr" defTabSz="914400" rtl="0" eaLnBrk="1" fontAlgn="base" latinLnBrk="0" hangingPunct="1">
              <a:lnSpc>
                <a:spcPct val="100000"/>
              </a:lnSpc>
              <a:spcBef>
                <a:spcPct val="20000"/>
              </a:spcBef>
              <a:spcAft>
                <a:spcPct val="0"/>
              </a:spcAft>
              <a:buClr>
                <a:srgbClr val="66CCFF"/>
              </a:buClr>
              <a:buSzPct val="65000"/>
              <a:buFont typeface="Wingdings" pitchFamily="2" charset="2"/>
              <a:buNone/>
              <a:tabLst/>
              <a:defRPr/>
            </a:pPr>
            <a:r>
              <a:rPr kumimoji="0" lang="en-US" sz="5400" b="1" i="0" u="none" strike="noStrike" kern="1200" cap="none" spc="0" normalizeH="0" baseline="0" noProof="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uLnTx/>
                <a:uFillTx/>
                <a:latin typeface="Tahoma" pitchFamily="34" charset="0"/>
                <a:ea typeface="+mn-ea"/>
                <a:cs typeface="+mn-cs"/>
              </a:rPr>
              <a:t>A</a:t>
            </a:r>
          </a:p>
        </p:txBody>
      </p:sp>
      <p:sp>
        <p:nvSpPr>
          <p:cNvPr id="3" name="Rectangle 2"/>
          <p:cNvSpPr/>
          <p:nvPr/>
        </p:nvSpPr>
        <p:spPr>
          <a:xfrm>
            <a:off x="5943600" y="2286000"/>
            <a:ext cx="659156" cy="923330"/>
          </a:xfrm>
          <a:prstGeom prst="rect">
            <a:avLst/>
          </a:prstGeom>
          <a:noFill/>
        </p:spPr>
        <p:txBody>
          <a:bodyPr wrap="none" lIns="91440" tIns="45720" rIns="91440" bIns="45720">
            <a:spAutoFit/>
          </a:bodyPr>
          <a:lstStyle/>
          <a:p>
            <a:pPr marL="0" marR="0" lvl="0" indent="0" algn="ctr" defTabSz="914400" rtl="0" eaLnBrk="1" fontAlgn="base" latinLnBrk="0" hangingPunct="1">
              <a:lnSpc>
                <a:spcPct val="100000"/>
              </a:lnSpc>
              <a:spcBef>
                <a:spcPct val="20000"/>
              </a:spcBef>
              <a:spcAft>
                <a:spcPct val="0"/>
              </a:spcAft>
              <a:buClr>
                <a:srgbClr val="66CCFF"/>
              </a:buClr>
              <a:buSzPct val="65000"/>
              <a:buFont typeface="Wingdings" pitchFamily="2" charset="2"/>
              <a:buNone/>
              <a:tabLst/>
              <a:defRPr/>
            </a:pPr>
            <a:r>
              <a:rPr kumimoji="0" lang="en-US" sz="5400" b="1" i="0" u="none" strike="noStrike" kern="1200" cap="none" spc="0" normalizeH="0" baseline="0" noProof="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uLnTx/>
                <a:uFillTx/>
                <a:latin typeface="Tahoma" pitchFamily="34" charset="0"/>
                <a:ea typeface="+mn-ea"/>
                <a:cs typeface="+mn-cs"/>
              </a:rPr>
              <a:t>B</a:t>
            </a:r>
          </a:p>
        </p:txBody>
      </p:sp>
      <p:sp>
        <p:nvSpPr>
          <p:cNvPr id="5" name="Rectangle 4"/>
          <p:cNvSpPr/>
          <p:nvPr/>
        </p:nvSpPr>
        <p:spPr>
          <a:xfrm>
            <a:off x="5410200" y="2308116"/>
            <a:ext cx="646332" cy="923330"/>
          </a:xfrm>
          <a:prstGeom prst="rect">
            <a:avLst/>
          </a:prstGeom>
          <a:noFill/>
        </p:spPr>
        <p:txBody>
          <a:bodyPr wrap="none" lIns="91440" tIns="45720" rIns="91440" bIns="45720">
            <a:spAutoFit/>
          </a:bodyPr>
          <a:lstStyle/>
          <a:p>
            <a:pPr marL="0" marR="0" lvl="0" indent="0" algn="ctr" defTabSz="914400" rtl="0" eaLnBrk="1" fontAlgn="base" latinLnBrk="0" hangingPunct="1">
              <a:lnSpc>
                <a:spcPct val="100000"/>
              </a:lnSpc>
              <a:spcBef>
                <a:spcPct val="20000"/>
              </a:spcBef>
              <a:spcAft>
                <a:spcPct val="0"/>
              </a:spcAft>
              <a:buClr>
                <a:srgbClr val="66CCFF"/>
              </a:buClr>
              <a:buSzPct val="65000"/>
              <a:buFont typeface="Wingdings" pitchFamily="2" charset="2"/>
              <a:buNone/>
              <a:tabLst/>
              <a:defRPr/>
            </a:pPr>
            <a:r>
              <a:rPr kumimoji="0" lang="en-US" sz="5400" b="1" i="0" u="none" strike="noStrike" kern="1200" cap="none" spc="0" normalizeH="0" baseline="0" noProof="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uLnTx/>
                <a:uFillTx/>
                <a:latin typeface="Tahoma" pitchFamily="34" charset="0"/>
                <a:ea typeface="+mn-ea"/>
                <a:cs typeface="+mn-cs"/>
              </a:rPr>
              <a:t>C</a:t>
            </a:r>
          </a:p>
        </p:txBody>
      </p:sp>
      <p:sp>
        <p:nvSpPr>
          <p:cNvPr id="6" name="Rectangle 5"/>
          <p:cNvSpPr/>
          <p:nvPr/>
        </p:nvSpPr>
        <p:spPr>
          <a:xfrm>
            <a:off x="5893908" y="4394578"/>
            <a:ext cx="708848" cy="923330"/>
          </a:xfrm>
          <a:prstGeom prst="rect">
            <a:avLst/>
          </a:prstGeom>
          <a:noFill/>
        </p:spPr>
        <p:txBody>
          <a:bodyPr wrap="none" lIns="91440" tIns="45720" rIns="91440" bIns="45720">
            <a:spAutoFit/>
          </a:bodyPr>
          <a:lstStyle/>
          <a:p>
            <a:pPr marL="0" marR="0" lvl="0" indent="0" algn="ctr" defTabSz="914400" rtl="0" eaLnBrk="1" fontAlgn="base" latinLnBrk="0" hangingPunct="1">
              <a:lnSpc>
                <a:spcPct val="100000"/>
              </a:lnSpc>
              <a:spcBef>
                <a:spcPct val="20000"/>
              </a:spcBef>
              <a:spcAft>
                <a:spcPct val="0"/>
              </a:spcAft>
              <a:buClr>
                <a:srgbClr val="66CCFF"/>
              </a:buClr>
              <a:buSzPct val="65000"/>
              <a:buFont typeface="Wingdings" pitchFamily="2" charset="2"/>
              <a:buNone/>
              <a:tabLst/>
              <a:defRPr/>
            </a:pPr>
            <a:r>
              <a:rPr kumimoji="0" lang="en-US" sz="5400" b="1" i="0" u="none" strike="noStrike" kern="1200" cap="none" spc="0" normalizeH="0" baseline="0" noProof="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uLnTx/>
                <a:uFillTx/>
                <a:latin typeface="Tahoma" pitchFamily="34" charset="0"/>
                <a:ea typeface="+mn-ea"/>
                <a:cs typeface="+mn-cs"/>
              </a:rPr>
              <a:t>D</a:t>
            </a:r>
          </a:p>
        </p:txBody>
      </p:sp>
    </p:spTree>
    <p:extLst>
      <p:ext uri="{BB962C8B-B14F-4D97-AF65-F5344CB8AC3E}">
        <p14:creationId xmlns:p14="http://schemas.microsoft.com/office/powerpoint/2010/main" val="2253055076"/>
      </p:ext>
    </p:extLst>
  </p:cSld>
  <p:clrMapOvr>
    <a:masterClrMapping/>
  </p:clrMapOvr>
</p:sld>
</file>

<file path=ppt/slides/slide1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5" name="Rectangle 3"/>
          <p:cNvSpPr>
            <a:spLocks noGrp="1" noChangeArrowheads="1"/>
          </p:cNvSpPr>
          <p:nvPr>
            <p:ph type="body" idx="1"/>
          </p:nvPr>
        </p:nvSpPr>
        <p:spPr>
          <a:xfrm>
            <a:off x="457200" y="304800"/>
            <a:ext cx="8229600" cy="5821363"/>
          </a:xfrm>
        </p:spPr>
        <p:txBody>
          <a:bodyPr/>
          <a:lstStyle/>
          <a:p>
            <a:r>
              <a:rPr lang="en-US" dirty="0"/>
              <a:t>What color body and eye type will the fly  be for A, B, C, and D?</a:t>
            </a:r>
          </a:p>
          <a:p>
            <a:r>
              <a:rPr lang="en-US" dirty="0">
                <a:solidFill>
                  <a:srgbClr val="996633"/>
                </a:solidFill>
              </a:rPr>
              <a:t>B=Brown</a:t>
            </a:r>
            <a:r>
              <a:rPr lang="en-US" dirty="0"/>
              <a:t>, </a:t>
            </a:r>
            <a:r>
              <a:rPr lang="en-US" dirty="0">
                <a:solidFill>
                  <a:schemeClr val="tx1">
                    <a:lumMod val="50000"/>
                  </a:schemeClr>
                </a:solidFill>
              </a:rPr>
              <a:t>b=black</a:t>
            </a:r>
            <a:r>
              <a:rPr lang="en-US" dirty="0"/>
              <a:t>,</a:t>
            </a:r>
            <a:r>
              <a:rPr lang="en-US" dirty="0">
                <a:solidFill>
                  <a:schemeClr val="tx1">
                    <a:lumMod val="50000"/>
                  </a:schemeClr>
                </a:solidFill>
              </a:rPr>
              <a:t> </a:t>
            </a:r>
            <a:r>
              <a:rPr lang="en-US" dirty="0">
                <a:solidFill>
                  <a:srgbClr val="FF5050"/>
                </a:solidFill>
              </a:rPr>
              <a:t>E=Red</a:t>
            </a:r>
            <a:r>
              <a:rPr lang="en-US" dirty="0"/>
              <a:t>, </a:t>
            </a:r>
            <a:r>
              <a:rPr lang="en-US" dirty="0">
                <a:solidFill>
                  <a:srgbClr val="996600"/>
                </a:solidFill>
              </a:rPr>
              <a:t>e=brown</a:t>
            </a:r>
          </a:p>
        </p:txBody>
      </p:sp>
      <p:pic>
        <p:nvPicPr>
          <p:cNvPr id="2050" name="Picture 2" descr="http://www.tokresource.org/tok_classes/biobiobio/biomenu/dihybrid_cross_linkage/EssGen3-3_Figure1_LARGE_0.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0" y="2057400"/>
            <a:ext cx="8610600" cy="4495800"/>
          </a:xfrm>
          <a:prstGeom prst="rect">
            <a:avLst/>
          </a:prstGeom>
          <a:noFill/>
          <a:ln w="38100">
            <a:solidFill>
              <a:schemeClr val="tx1">
                <a:lumMod val="50000"/>
              </a:schemeClr>
            </a:solidFill>
          </a:ln>
          <a:extLst>
            <a:ext uri="{909E8E84-426E-40DD-AFC4-6F175D3DCCD1}">
              <a14:hiddenFill xmlns:a14="http://schemas.microsoft.com/office/drawing/2010/main">
                <a:solidFill>
                  <a:srgbClr val="FFFFFF"/>
                </a:solidFill>
              </a14:hiddenFill>
            </a:ext>
          </a:extLst>
        </p:spPr>
      </p:pic>
      <p:sp>
        <p:nvSpPr>
          <p:cNvPr id="14" name="Rectangle 13"/>
          <p:cNvSpPr/>
          <p:nvPr/>
        </p:nvSpPr>
        <p:spPr>
          <a:xfrm>
            <a:off x="7391596" y="762000"/>
            <a:ext cx="1752404" cy="1569660"/>
          </a:xfrm>
          <a:prstGeom prst="rect">
            <a:avLst/>
          </a:prstGeom>
          <a:noFill/>
        </p:spPr>
        <p:txBody>
          <a:bodyPr wrap="none" lIns="91440" tIns="45720" rIns="91440" bIns="45720">
            <a:spAutoFit/>
          </a:bodyPr>
          <a:lstStyle/>
          <a:p>
            <a:pPr marL="0" marR="0" lvl="0" indent="0" algn="ctr" defTabSz="914400" rtl="0" eaLnBrk="1" fontAlgn="base" latinLnBrk="0" hangingPunct="1">
              <a:lnSpc>
                <a:spcPct val="100000"/>
              </a:lnSpc>
              <a:spcBef>
                <a:spcPct val="20000"/>
              </a:spcBef>
              <a:spcAft>
                <a:spcPct val="0"/>
              </a:spcAft>
              <a:buClr>
                <a:srgbClr val="66CCFF"/>
              </a:buClr>
              <a:buSzPct val="65000"/>
              <a:buFont typeface="Wingdings" pitchFamily="2" charset="2"/>
              <a:buNone/>
              <a:tabLst/>
              <a:defRPr/>
            </a:pPr>
            <a:r>
              <a:rPr kumimoji="0" lang="en-US" sz="9600" b="1" i="0" u="none" strike="noStrike" kern="1200" cap="none" spc="0" normalizeH="0" baseline="0" noProof="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uLnTx/>
                <a:uFillTx/>
                <a:latin typeface="Tahoma" pitchFamily="34" charset="0"/>
                <a:ea typeface="+mn-ea"/>
                <a:cs typeface="+mn-cs"/>
              </a:rPr>
              <a:t>18</a:t>
            </a:r>
          </a:p>
        </p:txBody>
      </p:sp>
      <p:sp>
        <p:nvSpPr>
          <p:cNvPr id="2" name="Rectangle 1"/>
          <p:cNvSpPr/>
          <p:nvPr/>
        </p:nvSpPr>
        <p:spPr>
          <a:xfrm>
            <a:off x="5943600" y="5423732"/>
            <a:ext cx="659156" cy="923330"/>
          </a:xfrm>
          <a:prstGeom prst="rect">
            <a:avLst/>
          </a:prstGeom>
          <a:noFill/>
        </p:spPr>
        <p:txBody>
          <a:bodyPr wrap="none" lIns="91440" tIns="45720" rIns="91440" bIns="45720">
            <a:spAutoFit/>
          </a:bodyPr>
          <a:lstStyle/>
          <a:p>
            <a:pPr marL="0" marR="0" lvl="0" indent="0" algn="ctr" defTabSz="914400" rtl="0" eaLnBrk="1" fontAlgn="base" latinLnBrk="0" hangingPunct="1">
              <a:lnSpc>
                <a:spcPct val="100000"/>
              </a:lnSpc>
              <a:spcBef>
                <a:spcPct val="20000"/>
              </a:spcBef>
              <a:spcAft>
                <a:spcPct val="0"/>
              </a:spcAft>
              <a:buClr>
                <a:srgbClr val="66CCFF"/>
              </a:buClr>
              <a:buSzPct val="65000"/>
              <a:buFont typeface="Wingdings" pitchFamily="2" charset="2"/>
              <a:buNone/>
              <a:tabLst/>
              <a:defRPr/>
            </a:pPr>
            <a:r>
              <a:rPr kumimoji="0" lang="en-US" sz="5400" b="1" i="0" u="none" strike="noStrike" kern="1200" cap="none" spc="0" normalizeH="0" baseline="0" noProof="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uLnTx/>
                <a:uFillTx/>
                <a:latin typeface="Tahoma" pitchFamily="34" charset="0"/>
                <a:ea typeface="+mn-ea"/>
                <a:cs typeface="+mn-cs"/>
              </a:rPr>
              <a:t>A</a:t>
            </a:r>
          </a:p>
        </p:txBody>
      </p:sp>
      <p:sp>
        <p:nvSpPr>
          <p:cNvPr id="3" name="Rectangle 2"/>
          <p:cNvSpPr/>
          <p:nvPr/>
        </p:nvSpPr>
        <p:spPr>
          <a:xfrm>
            <a:off x="5943600" y="2286000"/>
            <a:ext cx="659156" cy="923330"/>
          </a:xfrm>
          <a:prstGeom prst="rect">
            <a:avLst/>
          </a:prstGeom>
          <a:noFill/>
        </p:spPr>
        <p:txBody>
          <a:bodyPr wrap="none" lIns="91440" tIns="45720" rIns="91440" bIns="45720">
            <a:spAutoFit/>
          </a:bodyPr>
          <a:lstStyle/>
          <a:p>
            <a:pPr marL="0" marR="0" lvl="0" indent="0" algn="ctr" defTabSz="914400" rtl="0" eaLnBrk="1" fontAlgn="base" latinLnBrk="0" hangingPunct="1">
              <a:lnSpc>
                <a:spcPct val="100000"/>
              </a:lnSpc>
              <a:spcBef>
                <a:spcPct val="20000"/>
              </a:spcBef>
              <a:spcAft>
                <a:spcPct val="0"/>
              </a:spcAft>
              <a:buClr>
                <a:srgbClr val="66CCFF"/>
              </a:buClr>
              <a:buSzPct val="65000"/>
              <a:buFont typeface="Wingdings" pitchFamily="2" charset="2"/>
              <a:buNone/>
              <a:tabLst/>
              <a:defRPr/>
            </a:pPr>
            <a:r>
              <a:rPr kumimoji="0" lang="en-US" sz="5400" b="1" i="0" u="none" strike="noStrike" kern="1200" cap="none" spc="0" normalizeH="0" baseline="0" noProof="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uLnTx/>
                <a:uFillTx/>
                <a:latin typeface="Tahoma" pitchFamily="34" charset="0"/>
                <a:ea typeface="+mn-ea"/>
                <a:cs typeface="+mn-cs"/>
              </a:rPr>
              <a:t>B</a:t>
            </a:r>
          </a:p>
        </p:txBody>
      </p:sp>
      <p:sp>
        <p:nvSpPr>
          <p:cNvPr id="5" name="Rectangle 4"/>
          <p:cNvSpPr/>
          <p:nvPr/>
        </p:nvSpPr>
        <p:spPr>
          <a:xfrm>
            <a:off x="5410200" y="2308116"/>
            <a:ext cx="646332" cy="923330"/>
          </a:xfrm>
          <a:prstGeom prst="rect">
            <a:avLst/>
          </a:prstGeom>
          <a:noFill/>
        </p:spPr>
        <p:txBody>
          <a:bodyPr wrap="none" lIns="91440" tIns="45720" rIns="91440" bIns="45720">
            <a:spAutoFit/>
          </a:bodyPr>
          <a:lstStyle/>
          <a:p>
            <a:pPr marL="0" marR="0" lvl="0" indent="0" algn="ctr" defTabSz="914400" rtl="0" eaLnBrk="1" fontAlgn="base" latinLnBrk="0" hangingPunct="1">
              <a:lnSpc>
                <a:spcPct val="100000"/>
              </a:lnSpc>
              <a:spcBef>
                <a:spcPct val="20000"/>
              </a:spcBef>
              <a:spcAft>
                <a:spcPct val="0"/>
              </a:spcAft>
              <a:buClr>
                <a:srgbClr val="66CCFF"/>
              </a:buClr>
              <a:buSzPct val="65000"/>
              <a:buFont typeface="Wingdings" pitchFamily="2" charset="2"/>
              <a:buNone/>
              <a:tabLst/>
              <a:defRPr/>
            </a:pPr>
            <a:r>
              <a:rPr kumimoji="0" lang="en-US" sz="5400" b="1" i="0" u="none" strike="noStrike" kern="1200" cap="none" spc="0" normalizeH="0" baseline="0" noProof="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uLnTx/>
                <a:uFillTx/>
                <a:latin typeface="Tahoma" pitchFamily="34" charset="0"/>
                <a:ea typeface="+mn-ea"/>
                <a:cs typeface="+mn-cs"/>
              </a:rPr>
              <a:t>C</a:t>
            </a:r>
          </a:p>
        </p:txBody>
      </p:sp>
      <p:sp>
        <p:nvSpPr>
          <p:cNvPr id="6" name="Rectangle 5"/>
          <p:cNvSpPr/>
          <p:nvPr/>
        </p:nvSpPr>
        <p:spPr>
          <a:xfrm>
            <a:off x="5893908" y="4394578"/>
            <a:ext cx="708848" cy="923330"/>
          </a:xfrm>
          <a:prstGeom prst="rect">
            <a:avLst/>
          </a:prstGeom>
          <a:noFill/>
        </p:spPr>
        <p:txBody>
          <a:bodyPr wrap="none" lIns="91440" tIns="45720" rIns="91440" bIns="45720">
            <a:spAutoFit/>
          </a:bodyPr>
          <a:lstStyle/>
          <a:p>
            <a:pPr marL="0" marR="0" lvl="0" indent="0" algn="ctr" defTabSz="914400" rtl="0" eaLnBrk="1" fontAlgn="base" latinLnBrk="0" hangingPunct="1">
              <a:lnSpc>
                <a:spcPct val="100000"/>
              </a:lnSpc>
              <a:spcBef>
                <a:spcPct val="20000"/>
              </a:spcBef>
              <a:spcAft>
                <a:spcPct val="0"/>
              </a:spcAft>
              <a:buClr>
                <a:srgbClr val="66CCFF"/>
              </a:buClr>
              <a:buSzPct val="65000"/>
              <a:buFont typeface="Wingdings" pitchFamily="2" charset="2"/>
              <a:buNone/>
              <a:tabLst/>
              <a:defRPr/>
            </a:pPr>
            <a:r>
              <a:rPr kumimoji="0" lang="en-US" sz="5400" b="1" i="0" u="none" strike="noStrike" kern="1200" cap="none" spc="0" normalizeH="0" baseline="0" noProof="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uLnTx/>
                <a:uFillTx/>
                <a:latin typeface="Tahoma" pitchFamily="34" charset="0"/>
                <a:ea typeface="+mn-ea"/>
                <a:cs typeface="+mn-cs"/>
              </a:rPr>
              <a:t>D</a:t>
            </a:r>
          </a:p>
        </p:txBody>
      </p:sp>
    </p:spTree>
    <p:extLst>
      <p:ext uri="{BB962C8B-B14F-4D97-AF65-F5344CB8AC3E}">
        <p14:creationId xmlns:p14="http://schemas.microsoft.com/office/powerpoint/2010/main" val="2534780998"/>
      </p:ext>
    </p:extLst>
  </p:cSld>
  <p:clrMapOvr>
    <a:masterClrMapping/>
  </p:clrMapOvr>
</p:sld>
</file>

<file path=ppt/slides/slide1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2739" name="Rectangle 3"/>
          <p:cNvSpPr>
            <a:spLocks noGrp="1" noChangeArrowheads="1"/>
          </p:cNvSpPr>
          <p:nvPr>
            <p:ph type="body" idx="1"/>
          </p:nvPr>
        </p:nvSpPr>
        <p:spPr>
          <a:xfrm>
            <a:off x="76200" y="152400"/>
            <a:ext cx="8991600" cy="5638800"/>
          </a:xfrm>
        </p:spPr>
        <p:txBody>
          <a:bodyPr/>
          <a:lstStyle/>
          <a:p>
            <a:pPr eaLnBrk="1" hangingPunct="1">
              <a:defRPr/>
            </a:pPr>
            <a:r>
              <a:rPr lang="en-US" dirty="0" err="1"/>
              <a:t>Codominance</a:t>
            </a:r>
            <a:r>
              <a:rPr lang="en-US" dirty="0"/>
              <a:t> is a relationship among alleles where both alleles contribute to the phenotype of the heterozygote. </a:t>
            </a:r>
          </a:p>
        </p:txBody>
      </p:sp>
      <p:pic>
        <p:nvPicPr>
          <p:cNvPr id="404484" name="Picture 6" descr="Co-dominance_Rhododendron"/>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04800" y="1828800"/>
            <a:ext cx="3810000" cy="46482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pic>
        <p:nvPicPr>
          <p:cNvPr id="404485" name="Picture 8" descr="8-18_codominance_in_co"/>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343400" y="1828800"/>
            <a:ext cx="4572000" cy="46482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404486" name="Rectangle 10"/>
          <p:cNvSpPr>
            <a:spLocks noChangeArrowheads="1"/>
          </p:cNvSpPr>
          <p:nvPr/>
        </p:nvSpPr>
        <p:spPr bwMode="auto">
          <a:xfrm>
            <a:off x="5715000" y="6629400"/>
            <a:ext cx="3124200" cy="214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p>
            <a:pPr marL="342900" marR="0" lvl="0" indent="-342900" algn="r" defTabSz="914400" rtl="0" eaLnBrk="1" fontAlgn="base" latinLnBrk="0" hangingPunct="1">
              <a:lnSpc>
                <a:spcPct val="100000"/>
              </a:lnSpc>
              <a:spcBef>
                <a:spcPct val="20000"/>
              </a:spcBef>
              <a:spcAft>
                <a:spcPct val="0"/>
              </a:spcAft>
              <a:buClr>
                <a:srgbClr val="66CCFF"/>
              </a:buClr>
              <a:buSzPct val="65000"/>
              <a:buFont typeface="Wingdings" pitchFamily="2" charset="2"/>
              <a:buNone/>
              <a:tabLst/>
              <a:defRPr/>
            </a:pPr>
            <a:r>
              <a:rPr kumimoji="0" lang="en-US" sz="800" b="1" i="0" u="none" strike="noStrike" kern="1200" cap="none" spc="0" normalizeH="0" baseline="0" noProof="0">
                <a:ln>
                  <a:noFill/>
                </a:ln>
                <a:solidFill>
                  <a:srgbClr val="FFFFFF"/>
                </a:solidFill>
                <a:effectLst/>
                <a:uLnTx/>
                <a:uFillTx/>
                <a:latin typeface="Verdana" pitchFamily="34" charset="0"/>
                <a:ea typeface="+mn-ea"/>
                <a:cs typeface="+mn-cs"/>
              </a:rPr>
              <a:t>Copyright © 2010 Ryan P. Murphy</a:t>
            </a:r>
          </a:p>
        </p:txBody>
      </p:sp>
      <p:sp>
        <p:nvSpPr>
          <p:cNvPr id="2" name="Rectangle 1"/>
          <p:cNvSpPr/>
          <p:nvPr/>
        </p:nvSpPr>
        <p:spPr bwMode="auto">
          <a:xfrm>
            <a:off x="457200" y="228600"/>
            <a:ext cx="2590800" cy="457200"/>
          </a:xfrm>
          <a:prstGeom prst="rect">
            <a:avLst/>
          </a:prstGeom>
          <a:solidFill>
            <a:srgbClr val="FF00FF"/>
          </a:solidFill>
          <a:ln w="3810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342900" marR="0" lvl="0" indent="-342900" algn="l" defTabSz="914400" rtl="0" eaLnBrk="1" fontAlgn="base" latinLnBrk="0" hangingPunct="1">
              <a:lnSpc>
                <a:spcPct val="100000"/>
              </a:lnSpc>
              <a:spcBef>
                <a:spcPct val="20000"/>
              </a:spcBef>
              <a:spcAft>
                <a:spcPct val="0"/>
              </a:spcAft>
              <a:buClr>
                <a:srgbClr val="66CCFF"/>
              </a:buClr>
              <a:buSzPct val="65000"/>
              <a:buFont typeface="Wingdings" pitchFamily="2" charset="2"/>
              <a:buChar char="n"/>
              <a:tabLst/>
              <a:defRPr/>
            </a:pPr>
            <a:endParaRPr kumimoji="0" lang="en-US" sz="9600" b="0" i="0" u="none" strike="noStrike" kern="1200" cap="none" spc="0" normalizeH="0" baseline="0" noProof="0">
              <a:ln>
                <a:noFill/>
              </a:ln>
              <a:solidFill>
                <a:srgbClr val="FFFFFF"/>
              </a:solidFill>
              <a:effectLst>
                <a:outerShdw blurRad="38100" dist="38100" dir="2700000" algn="tl">
                  <a:srgbClr val="000000">
                    <a:alpha val="43137"/>
                  </a:srgbClr>
                </a:outerShdw>
              </a:effectLst>
              <a:uLnTx/>
              <a:uFillTx/>
              <a:latin typeface="Tahoma" pitchFamily="34" charset="0"/>
              <a:ea typeface="+mn-ea"/>
              <a:cs typeface="+mn-cs"/>
            </a:endParaRPr>
          </a:p>
        </p:txBody>
      </p:sp>
      <p:sp>
        <p:nvSpPr>
          <p:cNvPr id="3" name="Rectangle 2"/>
          <p:cNvSpPr/>
          <p:nvPr/>
        </p:nvSpPr>
        <p:spPr>
          <a:xfrm>
            <a:off x="7086796" y="4800600"/>
            <a:ext cx="1752404" cy="1569660"/>
          </a:xfrm>
          <a:prstGeom prst="rect">
            <a:avLst/>
          </a:prstGeom>
          <a:noFill/>
        </p:spPr>
        <p:txBody>
          <a:bodyPr wrap="none" lIns="91440" tIns="45720" rIns="91440" bIns="45720">
            <a:spAutoFit/>
          </a:bodyPr>
          <a:lstStyle/>
          <a:p>
            <a:pPr marL="0" marR="0" lvl="0" indent="0" algn="ctr" defTabSz="914400" rtl="0" eaLnBrk="1" fontAlgn="base" latinLnBrk="0" hangingPunct="1">
              <a:lnSpc>
                <a:spcPct val="100000"/>
              </a:lnSpc>
              <a:spcBef>
                <a:spcPct val="20000"/>
              </a:spcBef>
              <a:spcAft>
                <a:spcPct val="0"/>
              </a:spcAft>
              <a:buClr>
                <a:srgbClr val="66CCFF"/>
              </a:buClr>
              <a:buSzPct val="65000"/>
              <a:buFont typeface="Wingdings" pitchFamily="2" charset="2"/>
              <a:buNone/>
              <a:tabLst/>
              <a:defRPr/>
            </a:pPr>
            <a:r>
              <a:rPr kumimoji="0" lang="en-US" sz="9600" b="1" i="0" u="none" strike="noStrike" kern="1200" cap="none" spc="0" normalizeH="0" baseline="0" noProof="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uLnTx/>
                <a:uFillTx/>
                <a:latin typeface="Tahoma" pitchFamily="34" charset="0"/>
                <a:ea typeface="+mn-ea"/>
                <a:cs typeface="+mn-cs"/>
              </a:rPr>
              <a:t>19</a:t>
            </a:r>
          </a:p>
        </p:txBody>
      </p:sp>
    </p:spTree>
    <p:extLst>
      <p:ext uri="{BB962C8B-B14F-4D97-AF65-F5344CB8AC3E}">
        <p14:creationId xmlns:p14="http://schemas.microsoft.com/office/powerpoint/2010/main" val="4227410053"/>
      </p:ext>
    </p:extLst>
  </p:cSld>
  <p:clrMapOvr>
    <a:masterClrMapping/>
  </p:clrMapOvr>
</p:sld>
</file>

<file path=ppt/slides/slide1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2739" name="Rectangle 3"/>
          <p:cNvSpPr>
            <a:spLocks noGrp="1" noChangeArrowheads="1"/>
          </p:cNvSpPr>
          <p:nvPr>
            <p:ph type="body" idx="1"/>
          </p:nvPr>
        </p:nvSpPr>
        <p:spPr>
          <a:xfrm>
            <a:off x="76200" y="152400"/>
            <a:ext cx="8991600" cy="5638800"/>
          </a:xfrm>
        </p:spPr>
        <p:txBody>
          <a:bodyPr/>
          <a:lstStyle/>
          <a:p>
            <a:pPr eaLnBrk="1" hangingPunct="1">
              <a:defRPr/>
            </a:pPr>
            <a:r>
              <a:rPr lang="en-US" dirty="0" err="1"/>
              <a:t>Codominance</a:t>
            </a:r>
            <a:r>
              <a:rPr lang="en-US" dirty="0"/>
              <a:t> is a relationship among alleles where both alleles contribute to the phenotype of the heterozygote. </a:t>
            </a:r>
          </a:p>
        </p:txBody>
      </p:sp>
      <p:pic>
        <p:nvPicPr>
          <p:cNvPr id="404484" name="Picture 6" descr="Co-dominance_Rhododendron"/>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04800" y="1828800"/>
            <a:ext cx="3810000" cy="46482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pic>
        <p:nvPicPr>
          <p:cNvPr id="404485" name="Picture 8" descr="8-18_codominance_in_co"/>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343400" y="1828800"/>
            <a:ext cx="4572000" cy="46482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404486" name="Rectangle 10"/>
          <p:cNvSpPr>
            <a:spLocks noChangeArrowheads="1"/>
          </p:cNvSpPr>
          <p:nvPr/>
        </p:nvSpPr>
        <p:spPr bwMode="auto">
          <a:xfrm>
            <a:off x="5715000" y="6629400"/>
            <a:ext cx="3124200" cy="214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p>
            <a:pPr marL="342900" marR="0" lvl="0" indent="-342900" algn="r" defTabSz="914400" rtl="0" eaLnBrk="1" fontAlgn="base" latinLnBrk="0" hangingPunct="1">
              <a:lnSpc>
                <a:spcPct val="100000"/>
              </a:lnSpc>
              <a:spcBef>
                <a:spcPct val="20000"/>
              </a:spcBef>
              <a:spcAft>
                <a:spcPct val="0"/>
              </a:spcAft>
              <a:buClr>
                <a:srgbClr val="66CCFF"/>
              </a:buClr>
              <a:buSzPct val="65000"/>
              <a:buFont typeface="Wingdings" pitchFamily="2" charset="2"/>
              <a:buNone/>
              <a:tabLst/>
              <a:defRPr/>
            </a:pPr>
            <a:r>
              <a:rPr kumimoji="0" lang="en-US" sz="800" b="1" i="0" u="none" strike="noStrike" kern="1200" cap="none" spc="0" normalizeH="0" baseline="0" noProof="0">
                <a:ln>
                  <a:noFill/>
                </a:ln>
                <a:solidFill>
                  <a:srgbClr val="FFFFFF"/>
                </a:solidFill>
                <a:effectLst/>
                <a:uLnTx/>
                <a:uFillTx/>
                <a:latin typeface="Verdana" pitchFamily="34" charset="0"/>
                <a:ea typeface="+mn-ea"/>
                <a:cs typeface="+mn-cs"/>
              </a:rPr>
              <a:t>Copyright © 2010 Ryan P. Murphy</a:t>
            </a:r>
          </a:p>
        </p:txBody>
      </p:sp>
      <p:sp>
        <p:nvSpPr>
          <p:cNvPr id="2" name="Rectangle 1"/>
          <p:cNvSpPr/>
          <p:nvPr/>
        </p:nvSpPr>
        <p:spPr bwMode="auto">
          <a:xfrm>
            <a:off x="457200" y="228600"/>
            <a:ext cx="2590800" cy="457200"/>
          </a:xfrm>
          <a:prstGeom prst="rect">
            <a:avLst/>
          </a:prstGeom>
          <a:solidFill>
            <a:schemeClr val="tx1"/>
          </a:solidFill>
          <a:ln w="38100" cap="flat" cmpd="sng" algn="ctr">
            <a:solidFill>
              <a:srgbClr val="FF00FF"/>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342900" marR="0" lvl="0" indent="-342900" algn="l" defTabSz="914400" rtl="0" eaLnBrk="1" fontAlgn="base" latinLnBrk="0" hangingPunct="1">
              <a:lnSpc>
                <a:spcPct val="100000"/>
              </a:lnSpc>
              <a:spcBef>
                <a:spcPct val="20000"/>
              </a:spcBef>
              <a:spcAft>
                <a:spcPct val="0"/>
              </a:spcAft>
              <a:buClr>
                <a:srgbClr val="66CCFF"/>
              </a:buClr>
              <a:buSzPct val="65000"/>
              <a:buFont typeface="Wingdings" pitchFamily="2" charset="2"/>
              <a:buChar char="n"/>
              <a:tabLst/>
              <a:defRPr/>
            </a:pPr>
            <a:endParaRPr kumimoji="0" lang="en-US" sz="9600" b="0" i="0" u="none" strike="noStrike" kern="1200" cap="none" spc="0" normalizeH="0" baseline="0" noProof="0">
              <a:ln>
                <a:noFill/>
              </a:ln>
              <a:solidFill>
                <a:srgbClr val="FFFFFF"/>
              </a:solidFill>
              <a:effectLst>
                <a:outerShdw blurRad="38100" dist="38100" dir="2700000" algn="tl">
                  <a:srgbClr val="000000">
                    <a:alpha val="43137"/>
                  </a:srgbClr>
                </a:outerShdw>
              </a:effectLst>
              <a:uLnTx/>
              <a:uFillTx/>
              <a:latin typeface="Tahoma" pitchFamily="34" charset="0"/>
              <a:ea typeface="+mn-ea"/>
              <a:cs typeface="+mn-cs"/>
            </a:endParaRPr>
          </a:p>
        </p:txBody>
      </p:sp>
      <p:sp>
        <p:nvSpPr>
          <p:cNvPr id="3" name="Rectangle 2"/>
          <p:cNvSpPr/>
          <p:nvPr/>
        </p:nvSpPr>
        <p:spPr>
          <a:xfrm>
            <a:off x="7086796" y="4800600"/>
            <a:ext cx="1752404" cy="1569660"/>
          </a:xfrm>
          <a:prstGeom prst="rect">
            <a:avLst/>
          </a:prstGeom>
          <a:noFill/>
        </p:spPr>
        <p:txBody>
          <a:bodyPr wrap="none" lIns="91440" tIns="45720" rIns="91440" bIns="45720">
            <a:spAutoFit/>
          </a:bodyPr>
          <a:lstStyle/>
          <a:p>
            <a:pPr marL="0" marR="0" lvl="0" indent="0" algn="ctr" defTabSz="914400" rtl="0" eaLnBrk="1" fontAlgn="base" latinLnBrk="0" hangingPunct="1">
              <a:lnSpc>
                <a:spcPct val="100000"/>
              </a:lnSpc>
              <a:spcBef>
                <a:spcPct val="20000"/>
              </a:spcBef>
              <a:spcAft>
                <a:spcPct val="0"/>
              </a:spcAft>
              <a:buClr>
                <a:srgbClr val="66CCFF"/>
              </a:buClr>
              <a:buSzPct val="65000"/>
              <a:buFont typeface="Wingdings" pitchFamily="2" charset="2"/>
              <a:buNone/>
              <a:tabLst/>
              <a:defRPr/>
            </a:pPr>
            <a:r>
              <a:rPr kumimoji="0" lang="en-US" sz="9600" b="1" i="0" u="none" strike="noStrike" kern="1200" cap="none" spc="0" normalizeH="0" baseline="0" noProof="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uLnTx/>
                <a:uFillTx/>
                <a:latin typeface="Tahoma" pitchFamily="34" charset="0"/>
                <a:ea typeface="+mn-ea"/>
                <a:cs typeface="+mn-cs"/>
              </a:rPr>
              <a:t>19</a:t>
            </a:r>
          </a:p>
        </p:txBody>
      </p:sp>
    </p:spTree>
    <p:extLst>
      <p:ext uri="{BB962C8B-B14F-4D97-AF65-F5344CB8AC3E}">
        <p14:creationId xmlns:p14="http://schemas.microsoft.com/office/powerpoint/2010/main" val="2138203169"/>
      </p:ext>
    </p:extLst>
  </p:cSld>
  <p:clrMapOvr>
    <a:masterClrMapping/>
  </p:clrMapOvr>
</p:sld>
</file>

<file path=ppt/slides/slide1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2739" name="Rectangle 3"/>
          <p:cNvSpPr>
            <a:spLocks noGrp="1" noChangeArrowheads="1"/>
          </p:cNvSpPr>
          <p:nvPr>
            <p:ph type="body" idx="1"/>
          </p:nvPr>
        </p:nvSpPr>
        <p:spPr>
          <a:xfrm>
            <a:off x="76200" y="152400"/>
            <a:ext cx="8991600" cy="5638800"/>
          </a:xfrm>
        </p:spPr>
        <p:txBody>
          <a:bodyPr/>
          <a:lstStyle/>
          <a:p>
            <a:pPr eaLnBrk="1" hangingPunct="1">
              <a:defRPr/>
            </a:pPr>
            <a:r>
              <a:rPr lang="en-US" dirty="0" err="1">
                <a:solidFill>
                  <a:srgbClr val="FF99FF"/>
                </a:solidFill>
              </a:rPr>
              <a:t>C</a:t>
            </a:r>
            <a:r>
              <a:rPr lang="en-US" dirty="0" err="1"/>
              <a:t>o</a:t>
            </a:r>
            <a:r>
              <a:rPr lang="en-US" dirty="0" err="1">
                <a:solidFill>
                  <a:srgbClr val="FF99FF"/>
                </a:solidFill>
              </a:rPr>
              <a:t>d</a:t>
            </a:r>
            <a:r>
              <a:rPr lang="en-US" dirty="0" err="1"/>
              <a:t>o</a:t>
            </a:r>
            <a:r>
              <a:rPr lang="en-US" dirty="0" err="1">
                <a:solidFill>
                  <a:srgbClr val="FF99FF"/>
                </a:solidFill>
              </a:rPr>
              <a:t>m</a:t>
            </a:r>
            <a:r>
              <a:rPr lang="en-US" dirty="0" err="1"/>
              <a:t>i</a:t>
            </a:r>
            <a:r>
              <a:rPr lang="en-US" dirty="0" err="1">
                <a:solidFill>
                  <a:srgbClr val="FF99FF"/>
                </a:solidFill>
              </a:rPr>
              <a:t>n</a:t>
            </a:r>
            <a:r>
              <a:rPr lang="en-US" dirty="0" err="1"/>
              <a:t>a</a:t>
            </a:r>
            <a:r>
              <a:rPr lang="en-US" dirty="0" err="1">
                <a:solidFill>
                  <a:srgbClr val="FF99FF"/>
                </a:solidFill>
              </a:rPr>
              <a:t>n</a:t>
            </a:r>
            <a:r>
              <a:rPr lang="en-US" dirty="0" err="1"/>
              <a:t>c</a:t>
            </a:r>
            <a:r>
              <a:rPr lang="en-US" dirty="0" err="1">
                <a:solidFill>
                  <a:srgbClr val="FF99FF"/>
                </a:solidFill>
              </a:rPr>
              <a:t>e</a:t>
            </a:r>
            <a:r>
              <a:rPr lang="en-US" dirty="0"/>
              <a:t> is a relationship among alleles where both alleles contribute to the phenotype of the heterozygote. </a:t>
            </a:r>
          </a:p>
        </p:txBody>
      </p:sp>
      <p:pic>
        <p:nvPicPr>
          <p:cNvPr id="404484" name="Picture 6" descr="Co-dominance_Rhododendron"/>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04800" y="1828800"/>
            <a:ext cx="3810000" cy="46482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pic>
        <p:nvPicPr>
          <p:cNvPr id="404485" name="Picture 8" descr="8-18_codominance_in_co"/>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343400" y="1828800"/>
            <a:ext cx="4572000" cy="46482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404486" name="Rectangle 10"/>
          <p:cNvSpPr>
            <a:spLocks noChangeArrowheads="1"/>
          </p:cNvSpPr>
          <p:nvPr/>
        </p:nvSpPr>
        <p:spPr bwMode="auto">
          <a:xfrm>
            <a:off x="5715000" y="6629400"/>
            <a:ext cx="3124200" cy="214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p>
            <a:pPr marL="342900" marR="0" lvl="0" indent="-342900" algn="r" defTabSz="914400" rtl="0" eaLnBrk="1" fontAlgn="base" latinLnBrk="0" hangingPunct="1">
              <a:lnSpc>
                <a:spcPct val="100000"/>
              </a:lnSpc>
              <a:spcBef>
                <a:spcPct val="20000"/>
              </a:spcBef>
              <a:spcAft>
                <a:spcPct val="0"/>
              </a:spcAft>
              <a:buClr>
                <a:srgbClr val="66CCFF"/>
              </a:buClr>
              <a:buSzPct val="65000"/>
              <a:buFont typeface="Wingdings" pitchFamily="2" charset="2"/>
              <a:buNone/>
              <a:tabLst/>
              <a:defRPr/>
            </a:pPr>
            <a:r>
              <a:rPr kumimoji="0" lang="en-US" sz="800" b="1" i="0" u="none" strike="noStrike" kern="1200" cap="none" spc="0" normalizeH="0" baseline="0" noProof="0">
                <a:ln>
                  <a:noFill/>
                </a:ln>
                <a:solidFill>
                  <a:srgbClr val="FFFFFF"/>
                </a:solidFill>
                <a:effectLst/>
                <a:uLnTx/>
                <a:uFillTx/>
                <a:latin typeface="Verdana" pitchFamily="34" charset="0"/>
                <a:ea typeface="+mn-ea"/>
                <a:cs typeface="+mn-cs"/>
              </a:rPr>
              <a:t>Copyright © 2010 Ryan P. Murphy</a:t>
            </a:r>
          </a:p>
        </p:txBody>
      </p:sp>
      <p:sp>
        <p:nvSpPr>
          <p:cNvPr id="3" name="Rectangle 2"/>
          <p:cNvSpPr/>
          <p:nvPr/>
        </p:nvSpPr>
        <p:spPr>
          <a:xfrm>
            <a:off x="7086796" y="4800600"/>
            <a:ext cx="1752404" cy="1569660"/>
          </a:xfrm>
          <a:prstGeom prst="rect">
            <a:avLst/>
          </a:prstGeom>
          <a:noFill/>
        </p:spPr>
        <p:txBody>
          <a:bodyPr wrap="none" lIns="91440" tIns="45720" rIns="91440" bIns="45720">
            <a:spAutoFit/>
          </a:bodyPr>
          <a:lstStyle/>
          <a:p>
            <a:pPr marL="0" marR="0" lvl="0" indent="0" algn="ctr" defTabSz="914400" rtl="0" eaLnBrk="1" fontAlgn="base" latinLnBrk="0" hangingPunct="1">
              <a:lnSpc>
                <a:spcPct val="100000"/>
              </a:lnSpc>
              <a:spcBef>
                <a:spcPct val="20000"/>
              </a:spcBef>
              <a:spcAft>
                <a:spcPct val="0"/>
              </a:spcAft>
              <a:buClr>
                <a:srgbClr val="66CCFF"/>
              </a:buClr>
              <a:buSzPct val="65000"/>
              <a:buFont typeface="Wingdings" pitchFamily="2" charset="2"/>
              <a:buNone/>
              <a:tabLst/>
              <a:defRPr/>
            </a:pPr>
            <a:r>
              <a:rPr kumimoji="0" lang="en-US" sz="9600" b="1" i="0" u="none" strike="noStrike" kern="1200" cap="none" spc="0" normalizeH="0" baseline="0" noProof="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uLnTx/>
                <a:uFillTx/>
                <a:latin typeface="Tahoma" pitchFamily="34" charset="0"/>
                <a:ea typeface="+mn-ea"/>
                <a:cs typeface="+mn-cs"/>
              </a:rPr>
              <a:t>19</a:t>
            </a:r>
          </a:p>
        </p:txBody>
      </p:sp>
    </p:spTree>
    <p:extLst>
      <p:ext uri="{BB962C8B-B14F-4D97-AF65-F5344CB8AC3E}">
        <p14:creationId xmlns:p14="http://schemas.microsoft.com/office/powerpoint/2010/main" val="829217121"/>
      </p:ext>
    </p:extLst>
  </p:cSld>
  <p:clrMapOvr>
    <a:masterClrMapping/>
  </p:clrMapOvr>
</p:sld>
</file>

<file path=ppt/slides/slide1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2739" name="Rectangle 3"/>
          <p:cNvSpPr>
            <a:spLocks noGrp="1" noChangeArrowheads="1"/>
          </p:cNvSpPr>
          <p:nvPr>
            <p:ph type="body" idx="1"/>
          </p:nvPr>
        </p:nvSpPr>
        <p:spPr>
          <a:xfrm>
            <a:off x="76200" y="152400"/>
            <a:ext cx="8991600" cy="5638800"/>
          </a:xfrm>
        </p:spPr>
        <p:txBody>
          <a:bodyPr/>
          <a:lstStyle/>
          <a:p>
            <a:pPr eaLnBrk="1" hangingPunct="1">
              <a:defRPr/>
            </a:pPr>
            <a:r>
              <a:rPr lang="en-US" dirty="0">
                <a:solidFill>
                  <a:srgbClr val="FF99FF"/>
                </a:solidFill>
              </a:rPr>
              <a:t>This is an example of... </a:t>
            </a:r>
          </a:p>
          <a:p>
            <a:pPr lvl="1" eaLnBrk="1" hangingPunct="1">
              <a:defRPr/>
            </a:pPr>
            <a:r>
              <a:rPr lang="en-US" dirty="0">
                <a:solidFill>
                  <a:srgbClr val="FF0000"/>
                </a:solidFill>
              </a:rPr>
              <a:t>A.) </a:t>
            </a:r>
            <a:r>
              <a:rPr lang="en-US" dirty="0">
                <a:solidFill>
                  <a:schemeClr val="bg1"/>
                </a:solidFill>
              </a:rPr>
              <a:t>Homozygous Dominant</a:t>
            </a:r>
          </a:p>
          <a:p>
            <a:pPr lvl="1" eaLnBrk="1" hangingPunct="1">
              <a:defRPr/>
            </a:pPr>
            <a:r>
              <a:rPr lang="en-US" dirty="0"/>
              <a:t>B.) </a:t>
            </a:r>
            <a:r>
              <a:rPr lang="en-US" dirty="0">
                <a:solidFill>
                  <a:schemeClr val="bg1"/>
                </a:solidFill>
              </a:rPr>
              <a:t>Heterozygous Dominant</a:t>
            </a:r>
          </a:p>
          <a:p>
            <a:pPr lvl="1" eaLnBrk="1" hangingPunct="1">
              <a:defRPr/>
            </a:pPr>
            <a:r>
              <a:rPr lang="en-US" dirty="0">
                <a:solidFill>
                  <a:srgbClr val="FF00FF"/>
                </a:solidFill>
              </a:rPr>
              <a:t>C.) </a:t>
            </a:r>
            <a:r>
              <a:rPr lang="en-US" dirty="0">
                <a:solidFill>
                  <a:schemeClr val="bg1"/>
                </a:solidFill>
              </a:rPr>
              <a:t>Incomplete Dominance</a:t>
            </a:r>
          </a:p>
          <a:p>
            <a:pPr lvl="1" eaLnBrk="1" hangingPunct="1">
              <a:defRPr/>
            </a:pPr>
            <a:r>
              <a:rPr lang="en-US" dirty="0">
                <a:solidFill>
                  <a:srgbClr val="92D050"/>
                </a:solidFill>
              </a:rPr>
              <a:t>D.) </a:t>
            </a:r>
            <a:r>
              <a:rPr lang="en-US" dirty="0">
                <a:solidFill>
                  <a:schemeClr val="bg1"/>
                </a:solidFill>
              </a:rPr>
              <a:t>Recessive Alleles</a:t>
            </a:r>
          </a:p>
          <a:p>
            <a:pPr lvl="1" eaLnBrk="1" hangingPunct="1">
              <a:defRPr/>
            </a:pPr>
            <a:r>
              <a:rPr lang="en-US" dirty="0">
                <a:solidFill>
                  <a:srgbClr val="9900FF"/>
                </a:solidFill>
              </a:rPr>
              <a:t>E.) </a:t>
            </a:r>
            <a:r>
              <a:rPr lang="en-US" dirty="0">
                <a:solidFill>
                  <a:schemeClr val="bg1"/>
                </a:solidFill>
              </a:rPr>
              <a:t>Pure Breeding</a:t>
            </a:r>
          </a:p>
        </p:txBody>
      </p:sp>
      <p:sp>
        <p:nvSpPr>
          <p:cNvPr id="404486" name="Rectangle 10"/>
          <p:cNvSpPr>
            <a:spLocks noChangeArrowheads="1"/>
          </p:cNvSpPr>
          <p:nvPr/>
        </p:nvSpPr>
        <p:spPr bwMode="auto">
          <a:xfrm>
            <a:off x="5715000" y="6629400"/>
            <a:ext cx="3124200" cy="214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p>
            <a:pPr marL="342900" marR="0" lvl="0" indent="-342900" algn="r" defTabSz="914400" rtl="0" eaLnBrk="1" fontAlgn="base" latinLnBrk="0" hangingPunct="1">
              <a:lnSpc>
                <a:spcPct val="100000"/>
              </a:lnSpc>
              <a:spcBef>
                <a:spcPct val="20000"/>
              </a:spcBef>
              <a:spcAft>
                <a:spcPct val="0"/>
              </a:spcAft>
              <a:buClr>
                <a:srgbClr val="66CCFF"/>
              </a:buClr>
              <a:buSzPct val="65000"/>
              <a:buFont typeface="Wingdings" pitchFamily="2" charset="2"/>
              <a:buNone/>
              <a:tabLst/>
              <a:defRPr/>
            </a:pPr>
            <a:r>
              <a:rPr kumimoji="0" lang="en-US" sz="800" b="1" i="0" u="none" strike="noStrike" kern="1200" cap="none" spc="0" normalizeH="0" baseline="0" noProof="0">
                <a:ln>
                  <a:noFill/>
                </a:ln>
                <a:solidFill>
                  <a:srgbClr val="FFFFFF"/>
                </a:solidFill>
                <a:effectLst/>
                <a:uLnTx/>
                <a:uFillTx/>
                <a:latin typeface="Verdana" pitchFamily="34" charset="0"/>
                <a:ea typeface="+mn-ea"/>
                <a:cs typeface="+mn-cs"/>
              </a:rPr>
              <a:t>Copyright © 2010 Ryan P. Murphy</a:t>
            </a:r>
          </a:p>
        </p:txBody>
      </p:sp>
      <p:sp>
        <p:nvSpPr>
          <p:cNvPr id="3" name="Rectangle 2"/>
          <p:cNvSpPr/>
          <p:nvPr/>
        </p:nvSpPr>
        <p:spPr>
          <a:xfrm>
            <a:off x="304801" y="4953000"/>
            <a:ext cx="1752403" cy="1569660"/>
          </a:xfrm>
          <a:prstGeom prst="rect">
            <a:avLst/>
          </a:prstGeom>
          <a:noFill/>
        </p:spPr>
        <p:txBody>
          <a:bodyPr wrap="none" lIns="91440" tIns="45720" rIns="91440" bIns="45720">
            <a:spAutoFit/>
          </a:bodyPr>
          <a:lstStyle/>
          <a:p>
            <a:pPr marL="0" marR="0" lvl="0" indent="0" algn="ctr" defTabSz="914400" rtl="0" eaLnBrk="1" fontAlgn="base" latinLnBrk="0" hangingPunct="1">
              <a:lnSpc>
                <a:spcPct val="100000"/>
              </a:lnSpc>
              <a:spcBef>
                <a:spcPct val="20000"/>
              </a:spcBef>
              <a:spcAft>
                <a:spcPct val="0"/>
              </a:spcAft>
              <a:buClr>
                <a:srgbClr val="66CCFF"/>
              </a:buClr>
              <a:buSzPct val="65000"/>
              <a:buFont typeface="Wingdings" pitchFamily="2" charset="2"/>
              <a:buNone/>
              <a:tabLst/>
              <a:defRPr/>
            </a:pPr>
            <a:r>
              <a:rPr kumimoji="0" lang="en-US" sz="9600" b="1" i="0" u="none" strike="noStrike" kern="1200" cap="none" spc="0" normalizeH="0" baseline="0" noProof="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uLnTx/>
                <a:uFillTx/>
                <a:latin typeface="Tahoma" pitchFamily="34" charset="0"/>
                <a:ea typeface="+mn-ea"/>
                <a:cs typeface="+mn-cs"/>
              </a:rPr>
              <a:t>20</a:t>
            </a:r>
          </a:p>
        </p:txBody>
      </p:sp>
      <p:pic>
        <p:nvPicPr>
          <p:cNvPr id="7" name="Picture 4" descr="http://facweb.bhc.edu/academics/science/robertsk/biol100/Patterns_files/image027.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562600" y="228600"/>
            <a:ext cx="3276600" cy="6172200"/>
          </a:xfrm>
          <a:prstGeom prst="rect">
            <a:avLst/>
          </a:prstGeom>
          <a:noFill/>
          <a:ln w="76200">
            <a:solidFill>
              <a:srgbClr val="FF99FF"/>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59175843"/>
      </p:ext>
    </p:extLst>
  </p:cSld>
  <p:clrMapOvr>
    <a:masterClrMapping/>
  </p:clrMapOvr>
</p:sld>
</file>

<file path=ppt/slides/slide1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2739" name="Rectangle 3"/>
          <p:cNvSpPr>
            <a:spLocks noGrp="1" noChangeArrowheads="1"/>
          </p:cNvSpPr>
          <p:nvPr>
            <p:ph type="body" idx="1"/>
          </p:nvPr>
        </p:nvSpPr>
        <p:spPr>
          <a:xfrm>
            <a:off x="76200" y="152400"/>
            <a:ext cx="8991600" cy="5638800"/>
          </a:xfrm>
        </p:spPr>
        <p:txBody>
          <a:bodyPr/>
          <a:lstStyle/>
          <a:p>
            <a:pPr eaLnBrk="1" hangingPunct="1">
              <a:defRPr/>
            </a:pPr>
            <a:r>
              <a:rPr lang="en-US" dirty="0">
                <a:solidFill>
                  <a:srgbClr val="FF99FF"/>
                </a:solidFill>
              </a:rPr>
              <a:t>This is an example of... </a:t>
            </a:r>
          </a:p>
          <a:p>
            <a:pPr lvl="1" eaLnBrk="1" hangingPunct="1">
              <a:defRPr/>
            </a:pPr>
            <a:r>
              <a:rPr lang="en-US" dirty="0">
                <a:solidFill>
                  <a:srgbClr val="FF0000"/>
                </a:solidFill>
              </a:rPr>
              <a:t>A.) Homozygous Dominant</a:t>
            </a:r>
          </a:p>
          <a:p>
            <a:pPr lvl="1" eaLnBrk="1" hangingPunct="1">
              <a:defRPr/>
            </a:pPr>
            <a:r>
              <a:rPr lang="en-US" dirty="0"/>
              <a:t>B.) </a:t>
            </a:r>
            <a:r>
              <a:rPr lang="en-US" dirty="0">
                <a:solidFill>
                  <a:schemeClr val="bg1"/>
                </a:solidFill>
              </a:rPr>
              <a:t>Heterozygous Dominant</a:t>
            </a:r>
          </a:p>
          <a:p>
            <a:pPr lvl="1" eaLnBrk="1" hangingPunct="1">
              <a:defRPr/>
            </a:pPr>
            <a:r>
              <a:rPr lang="en-US" dirty="0">
                <a:solidFill>
                  <a:srgbClr val="FF00FF"/>
                </a:solidFill>
              </a:rPr>
              <a:t>C.) </a:t>
            </a:r>
            <a:r>
              <a:rPr lang="en-US" dirty="0">
                <a:solidFill>
                  <a:schemeClr val="bg1"/>
                </a:solidFill>
              </a:rPr>
              <a:t>Incomplete Dominance</a:t>
            </a:r>
          </a:p>
          <a:p>
            <a:pPr lvl="1" eaLnBrk="1" hangingPunct="1">
              <a:defRPr/>
            </a:pPr>
            <a:r>
              <a:rPr lang="en-US" dirty="0">
                <a:solidFill>
                  <a:srgbClr val="92D050"/>
                </a:solidFill>
              </a:rPr>
              <a:t>D.) </a:t>
            </a:r>
            <a:r>
              <a:rPr lang="en-US" dirty="0">
                <a:solidFill>
                  <a:schemeClr val="bg1"/>
                </a:solidFill>
              </a:rPr>
              <a:t>Recessive Alleles</a:t>
            </a:r>
          </a:p>
          <a:p>
            <a:pPr lvl="1" eaLnBrk="1" hangingPunct="1">
              <a:defRPr/>
            </a:pPr>
            <a:r>
              <a:rPr lang="en-US" dirty="0">
                <a:solidFill>
                  <a:srgbClr val="9900FF"/>
                </a:solidFill>
              </a:rPr>
              <a:t>E.) </a:t>
            </a:r>
            <a:r>
              <a:rPr lang="en-US" dirty="0">
                <a:solidFill>
                  <a:schemeClr val="bg1"/>
                </a:solidFill>
              </a:rPr>
              <a:t>Pure Breeding</a:t>
            </a:r>
          </a:p>
        </p:txBody>
      </p:sp>
      <p:sp>
        <p:nvSpPr>
          <p:cNvPr id="404486" name="Rectangle 10"/>
          <p:cNvSpPr>
            <a:spLocks noChangeArrowheads="1"/>
          </p:cNvSpPr>
          <p:nvPr/>
        </p:nvSpPr>
        <p:spPr bwMode="auto">
          <a:xfrm>
            <a:off x="5715000" y="6629400"/>
            <a:ext cx="3124200" cy="214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p>
            <a:pPr marL="342900" marR="0" lvl="0" indent="-342900" algn="r" defTabSz="914400" rtl="0" eaLnBrk="1" fontAlgn="base" latinLnBrk="0" hangingPunct="1">
              <a:lnSpc>
                <a:spcPct val="100000"/>
              </a:lnSpc>
              <a:spcBef>
                <a:spcPct val="20000"/>
              </a:spcBef>
              <a:spcAft>
                <a:spcPct val="0"/>
              </a:spcAft>
              <a:buClr>
                <a:srgbClr val="66CCFF"/>
              </a:buClr>
              <a:buSzPct val="65000"/>
              <a:buFont typeface="Wingdings" pitchFamily="2" charset="2"/>
              <a:buNone/>
              <a:tabLst/>
              <a:defRPr/>
            </a:pPr>
            <a:r>
              <a:rPr kumimoji="0" lang="en-US" sz="800" b="1" i="0" u="none" strike="noStrike" kern="1200" cap="none" spc="0" normalizeH="0" baseline="0" noProof="0">
                <a:ln>
                  <a:noFill/>
                </a:ln>
                <a:solidFill>
                  <a:srgbClr val="FFFFFF"/>
                </a:solidFill>
                <a:effectLst/>
                <a:uLnTx/>
                <a:uFillTx/>
                <a:latin typeface="Verdana" pitchFamily="34" charset="0"/>
                <a:ea typeface="+mn-ea"/>
                <a:cs typeface="+mn-cs"/>
              </a:rPr>
              <a:t>Copyright © 2010 Ryan P. Murphy</a:t>
            </a:r>
          </a:p>
        </p:txBody>
      </p:sp>
      <p:sp>
        <p:nvSpPr>
          <p:cNvPr id="3" name="Rectangle 2"/>
          <p:cNvSpPr/>
          <p:nvPr/>
        </p:nvSpPr>
        <p:spPr>
          <a:xfrm>
            <a:off x="304801" y="4953000"/>
            <a:ext cx="1752403" cy="1569660"/>
          </a:xfrm>
          <a:prstGeom prst="rect">
            <a:avLst/>
          </a:prstGeom>
          <a:noFill/>
        </p:spPr>
        <p:txBody>
          <a:bodyPr wrap="none" lIns="91440" tIns="45720" rIns="91440" bIns="45720">
            <a:spAutoFit/>
          </a:bodyPr>
          <a:lstStyle/>
          <a:p>
            <a:pPr marL="0" marR="0" lvl="0" indent="0" algn="ctr" defTabSz="914400" rtl="0" eaLnBrk="1" fontAlgn="base" latinLnBrk="0" hangingPunct="1">
              <a:lnSpc>
                <a:spcPct val="100000"/>
              </a:lnSpc>
              <a:spcBef>
                <a:spcPct val="20000"/>
              </a:spcBef>
              <a:spcAft>
                <a:spcPct val="0"/>
              </a:spcAft>
              <a:buClr>
                <a:srgbClr val="66CCFF"/>
              </a:buClr>
              <a:buSzPct val="65000"/>
              <a:buFont typeface="Wingdings" pitchFamily="2" charset="2"/>
              <a:buNone/>
              <a:tabLst/>
              <a:defRPr/>
            </a:pPr>
            <a:r>
              <a:rPr kumimoji="0" lang="en-US" sz="9600" b="1" i="0" u="none" strike="noStrike" kern="1200" cap="none" spc="0" normalizeH="0" baseline="0" noProof="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uLnTx/>
                <a:uFillTx/>
                <a:latin typeface="Tahoma" pitchFamily="34" charset="0"/>
                <a:ea typeface="+mn-ea"/>
                <a:cs typeface="+mn-cs"/>
              </a:rPr>
              <a:t>20</a:t>
            </a:r>
          </a:p>
        </p:txBody>
      </p:sp>
      <p:pic>
        <p:nvPicPr>
          <p:cNvPr id="7" name="Picture 4" descr="http://facweb.bhc.edu/academics/science/robertsk/biol100/Patterns_files/image027.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562600" y="228600"/>
            <a:ext cx="3276600" cy="6172200"/>
          </a:xfrm>
          <a:prstGeom prst="rect">
            <a:avLst/>
          </a:prstGeom>
          <a:noFill/>
          <a:ln w="76200">
            <a:solidFill>
              <a:srgbClr val="FF99FF"/>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36395318"/>
      </p:ext>
    </p:extLst>
  </p:cSld>
  <p:clrMapOvr>
    <a:masterClrMapping/>
  </p:clrMapOvr>
</p:sld>
</file>

<file path=ppt/slides/slide1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2739" name="Rectangle 3"/>
          <p:cNvSpPr>
            <a:spLocks noGrp="1" noChangeArrowheads="1"/>
          </p:cNvSpPr>
          <p:nvPr>
            <p:ph type="body" idx="1"/>
          </p:nvPr>
        </p:nvSpPr>
        <p:spPr>
          <a:xfrm>
            <a:off x="76200" y="152400"/>
            <a:ext cx="8991600" cy="5638800"/>
          </a:xfrm>
        </p:spPr>
        <p:txBody>
          <a:bodyPr/>
          <a:lstStyle/>
          <a:p>
            <a:pPr eaLnBrk="1" hangingPunct="1">
              <a:defRPr/>
            </a:pPr>
            <a:r>
              <a:rPr lang="en-US" dirty="0">
                <a:solidFill>
                  <a:srgbClr val="FF99FF"/>
                </a:solidFill>
              </a:rPr>
              <a:t>This is an example of... </a:t>
            </a:r>
          </a:p>
          <a:p>
            <a:pPr lvl="1" eaLnBrk="1" hangingPunct="1">
              <a:defRPr/>
            </a:pPr>
            <a:r>
              <a:rPr lang="en-US" dirty="0">
                <a:solidFill>
                  <a:srgbClr val="FF0000"/>
                </a:solidFill>
              </a:rPr>
              <a:t>A.) Homozygous Dominant</a:t>
            </a:r>
          </a:p>
          <a:p>
            <a:pPr lvl="1" eaLnBrk="1" hangingPunct="1">
              <a:defRPr/>
            </a:pPr>
            <a:r>
              <a:rPr lang="en-US" dirty="0"/>
              <a:t>B.) Heterozygous Dominant</a:t>
            </a:r>
          </a:p>
          <a:p>
            <a:pPr lvl="1" eaLnBrk="1" hangingPunct="1">
              <a:defRPr/>
            </a:pPr>
            <a:r>
              <a:rPr lang="en-US" dirty="0">
                <a:solidFill>
                  <a:srgbClr val="FF00FF"/>
                </a:solidFill>
              </a:rPr>
              <a:t>C.) </a:t>
            </a:r>
            <a:r>
              <a:rPr lang="en-US" dirty="0">
                <a:solidFill>
                  <a:schemeClr val="bg1"/>
                </a:solidFill>
              </a:rPr>
              <a:t>Incomplete Dominance</a:t>
            </a:r>
          </a:p>
          <a:p>
            <a:pPr lvl="1" eaLnBrk="1" hangingPunct="1">
              <a:defRPr/>
            </a:pPr>
            <a:r>
              <a:rPr lang="en-US" dirty="0">
                <a:solidFill>
                  <a:srgbClr val="92D050"/>
                </a:solidFill>
              </a:rPr>
              <a:t>D.) </a:t>
            </a:r>
            <a:r>
              <a:rPr lang="en-US" dirty="0">
                <a:solidFill>
                  <a:schemeClr val="bg1"/>
                </a:solidFill>
              </a:rPr>
              <a:t>Recessive Alleles</a:t>
            </a:r>
          </a:p>
          <a:p>
            <a:pPr lvl="1" eaLnBrk="1" hangingPunct="1">
              <a:defRPr/>
            </a:pPr>
            <a:r>
              <a:rPr lang="en-US" dirty="0">
                <a:solidFill>
                  <a:srgbClr val="9900FF"/>
                </a:solidFill>
              </a:rPr>
              <a:t>E.) </a:t>
            </a:r>
            <a:r>
              <a:rPr lang="en-US" dirty="0">
                <a:solidFill>
                  <a:schemeClr val="bg1"/>
                </a:solidFill>
              </a:rPr>
              <a:t>Pure Breeding</a:t>
            </a:r>
          </a:p>
        </p:txBody>
      </p:sp>
      <p:sp>
        <p:nvSpPr>
          <p:cNvPr id="404486" name="Rectangle 10"/>
          <p:cNvSpPr>
            <a:spLocks noChangeArrowheads="1"/>
          </p:cNvSpPr>
          <p:nvPr/>
        </p:nvSpPr>
        <p:spPr bwMode="auto">
          <a:xfrm>
            <a:off x="5715000" y="6629400"/>
            <a:ext cx="3124200" cy="214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p>
            <a:pPr marL="342900" marR="0" lvl="0" indent="-342900" algn="r" defTabSz="914400" rtl="0" eaLnBrk="1" fontAlgn="base" latinLnBrk="0" hangingPunct="1">
              <a:lnSpc>
                <a:spcPct val="100000"/>
              </a:lnSpc>
              <a:spcBef>
                <a:spcPct val="20000"/>
              </a:spcBef>
              <a:spcAft>
                <a:spcPct val="0"/>
              </a:spcAft>
              <a:buClr>
                <a:srgbClr val="66CCFF"/>
              </a:buClr>
              <a:buSzPct val="65000"/>
              <a:buFont typeface="Wingdings" pitchFamily="2" charset="2"/>
              <a:buNone/>
              <a:tabLst/>
              <a:defRPr/>
            </a:pPr>
            <a:r>
              <a:rPr kumimoji="0" lang="en-US" sz="800" b="1" i="0" u="none" strike="noStrike" kern="1200" cap="none" spc="0" normalizeH="0" baseline="0" noProof="0">
                <a:ln>
                  <a:noFill/>
                </a:ln>
                <a:solidFill>
                  <a:srgbClr val="FFFFFF"/>
                </a:solidFill>
                <a:effectLst/>
                <a:uLnTx/>
                <a:uFillTx/>
                <a:latin typeface="Verdana" pitchFamily="34" charset="0"/>
                <a:ea typeface="+mn-ea"/>
                <a:cs typeface="+mn-cs"/>
              </a:rPr>
              <a:t>Copyright © 2010 Ryan P. Murphy</a:t>
            </a:r>
          </a:p>
        </p:txBody>
      </p:sp>
      <p:sp>
        <p:nvSpPr>
          <p:cNvPr id="3" name="Rectangle 2"/>
          <p:cNvSpPr/>
          <p:nvPr/>
        </p:nvSpPr>
        <p:spPr>
          <a:xfrm>
            <a:off x="304801" y="4953000"/>
            <a:ext cx="1752403" cy="1569660"/>
          </a:xfrm>
          <a:prstGeom prst="rect">
            <a:avLst/>
          </a:prstGeom>
          <a:noFill/>
        </p:spPr>
        <p:txBody>
          <a:bodyPr wrap="none" lIns="91440" tIns="45720" rIns="91440" bIns="45720">
            <a:spAutoFit/>
          </a:bodyPr>
          <a:lstStyle/>
          <a:p>
            <a:pPr marL="0" marR="0" lvl="0" indent="0" algn="ctr" defTabSz="914400" rtl="0" eaLnBrk="1" fontAlgn="base" latinLnBrk="0" hangingPunct="1">
              <a:lnSpc>
                <a:spcPct val="100000"/>
              </a:lnSpc>
              <a:spcBef>
                <a:spcPct val="20000"/>
              </a:spcBef>
              <a:spcAft>
                <a:spcPct val="0"/>
              </a:spcAft>
              <a:buClr>
                <a:srgbClr val="66CCFF"/>
              </a:buClr>
              <a:buSzPct val="65000"/>
              <a:buFont typeface="Wingdings" pitchFamily="2" charset="2"/>
              <a:buNone/>
              <a:tabLst/>
              <a:defRPr/>
            </a:pPr>
            <a:r>
              <a:rPr kumimoji="0" lang="en-US" sz="9600" b="1" i="0" u="none" strike="noStrike" kern="1200" cap="none" spc="0" normalizeH="0" baseline="0" noProof="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uLnTx/>
                <a:uFillTx/>
                <a:latin typeface="Tahoma" pitchFamily="34" charset="0"/>
                <a:ea typeface="+mn-ea"/>
                <a:cs typeface="+mn-cs"/>
              </a:rPr>
              <a:t>20</a:t>
            </a:r>
          </a:p>
        </p:txBody>
      </p:sp>
      <p:pic>
        <p:nvPicPr>
          <p:cNvPr id="7" name="Picture 4" descr="http://facweb.bhc.edu/academics/science/robertsk/biol100/Patterns_files/image027.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562600" y="228600"/>
            <a:ext cx="3276600" cy="6172200"/>
          </a:xfrm>
          <a:prstGeom prst="rect">
            <a:avLst/>
          </a:prstGeom>
          <a:noFill/>
          <a:ln w="76200">
            <a:solidFill>
              <a:srgbClr val="FF99FF"/>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35831991"/>
      </p:ext>
    </p:extLst>
  </p:cSld>
  <p:clrMapOvr>
    <a:masterClrMapping/>
  </p:clrMapOvr>
</p:sld>
</file>

<file path=ppt/slides/slide1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2739" name="Rectangle 3"/>
          <p:cNvSpPr>
            <a:spLocks noGrp="1" noChangeArrowheads="1"/>
          </p:cNvSpPr>
          <p:nvPr>
            <p:ph type="body" idx="1"/>
          </p:nvPr>
        </p:nvSpPr>
        <p:spPr>
          <a:xfrm>
            <a:off x="76200" y="152400"/>
            <a:ext cx="8991600" cy="5638800"/>
          </a:xfrm>
        </p:spPr>
        <p:txBody>
          <a:bodyPr/>
          <a:lstStyle/>
          <a:p>
            <a:pPr eaLnBrk="1" hangingPunct="1">
              <a:defRPr/>
            </a:pPr>
            <a:r>
              <a:rPr lang="en-US" dirty="0">
                <a:solidFill>
                  <a:srgbClr val="FF99FF"/>
                </a:solidFill>
              </a:rPr>
              <a:t>This is an example of... </a:t>
            </a:r>
          </a:p>
          <a:p>
            <a:pPr lvl="1" eaLnBrk="1" hangingPunct="1">
              <a:defRPr/>
            </a:pPr>
            <a:r>
              <a:rPr lang="en-US" dirty="0">
                <a:solidFill>
                  <a:srgbClr val="FF0000"/>
                </a:solidFill>
              </a:rPr>
              <a:t>A.) Homozygous Dominant</a:t>
            </a:r>
          </a:p>
          <a:p>
            <a:pPr lvl="1" eaLnBrk="1" hangingPunct="1">
              <a:defRPr/>
            </a:pPr>
            <a:r>
              <a:rPr lang="en-US" dirty="0"/>
              <a:t>B.) Heterozygous Dominant</a:t>
            </a:r>
          </a:p>
          <a:p>
            <a:pPr lvl="1" eaLnBrk="1" hangingPunct="1">
              <a:defRPr/>
            </a:pPr>
            <a:r>
              <a:rPr lang="en-US" dirty="0">
                <a:solidFill>
                  <a:srgbClr val="FF00FF"/>
                </a:solidFill>
              </a:rPr>
              <a:t>C.) Incomplete Dominance</a:t>
            </a:r>
          </a:p>
          <a:p>
            <a:pPr lvl="1" eaLnBrk="1" hangingPunct="1">
              <a:defRPr/>
            </a:pPr>
            <a:r>
              <a:rPr lang="en-US" dirty="0">
                <a:solidFill>
                  <a:srgbClr val="92D050"/>
                </a:solidFill>
              </a:rPr>
              <a:t>D.) </a:t>
            </a:r>
            <a:r>
              <a:rPr lang="en-US" dirty="0">
                <a:solidFill>
                  <a:schemeClr val="bg1"/>
                </a:solidFill>
              </a:rPr>
              <a:t>Recessive Alleles</a:t>
            </a:r>
          </a:p>
          <a:p>
            <a:pPr lvl="1" eaLnBrk="1" hangingPunct="1">
              <a:defRPr/>
            </a:pPr>
            <a:r>
              <a:rPr lang="en-US" dirty="0">
                <a:solidFill>
                  <a:srgbClr val="9900FF"/>
                </a:solidFill>
              </a:rPr>
              <a:t>E.) </a:t>
            </a:r>
            <a:r>
              <a:rPr lang="en-US" dirty="0">
                <a:solidFill>
                  <a:schemeClr val="bg1"/>
                </a:solidFill>
              </a:rPr>
              <a:t>Pure Breeding</a:t>
            </a:r>
          </a:p>
        </p:txBody>
      </p:sp>
      <p:sp>
        <p:nvSpPr>
          <p:cNvPr id="404486" name="Rectangle 10"/>
          <p:cNvSpPr>
            <a:spLocks noChangeArrowheads="1"/>
          </p:cNvSpPr>
          <p:nvPr/>
        </p:nvSpPr>
        <p:spPr bwMode="auto">
          <a:xfrm>
            <a:off x="5715000" y="6629400"/>
            <a:ext cx="3124200" cy="214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p>
            <a:pPr marL="342900" marR="0" lvl="0" indent="-342900" algn="r" defTabSz="914400" rtl="0" eaLnBrk="1" fontAlgn="base" latinLnBrk="0" hangingPunct="1">
              <a:lnSpc>
                <a:spcPct val="100000"/>
              </a:lnSpc>
              <a:spcBef>
                <a:spcPct val="20000"/>
              </a:spcBef>
              <a:spcAft>
                <a:spcPct val="0"/>
              </a:spcAft>
              <a:buClr>
                <a:srgbClr val="66CCFF"/>
              </a:buClr>
              <a:buSzPct val="65000"/>
              <a:buFont typeface="Wingdings" pitchFamily="2" charset="2"/>
              <a:buNone/>
              <a:tabLst/>
              <a:defRPr/>
            </a:pPr>
            <a:r>
              <a:rPr kumimoji="0" lang="en-US" sz="800" b="1" i="0" u="none" strike="noStrike" kern="1200" cap="none" spc="0" normalizeH="0" baseline="0" noProof="0">
                <a:ln>
                  <a:noFill/>
                </a:ln>
                <a:solidFill>
                  <a:srgbClr val="FFFFFF"/>
                </a:solidFill>
                <a:effectLst/>
                <a:uLnTx/>
                <a:uFillTx/>
                <a:latin typeface="Verdana" pitchFamily="34" charset="0"/>
                <a:ea typeface="+mn-ea"/>
                <a:cs typeface="+mn-cs"/>
              </a:rPr>
              <a:t>Copyright © 2010 Ryan P. Murphy</a:t>
            </a:r>
          </a:p>
        </p:txBody>
      </p:sp>
      <p:sp>
        <p:nvSpPr>
          <p:cNvPr id="3" name="Rectangle 2"/>
          <p:cNvSpPr/>
          <p:nvPr/>
        </p:nvSpPr>
        <p:spPr>
          <a:xfrm>
            <a:off x="304801" y="4953000"/>
            <a:ext cx="1752403" cy="1569660"/>
          </a:xfrm>
          <a:prstGeom prst="rect">
            <a:avLst/>
          </a:prstGeom>
          <a:noFill/>
        </p:spPr>
        <p:txBody>
          <a:bodyPr wrap="none" lIns="91440" tIns="45720" rIns="91440" bIns="45720">
            <a:spAutoFit/>
          </a:bodyPr>
          <a:lstStyle/>
          <a:p>
            <a:pPr marL="0" marR="0" lvl="0" indent="0" algn="ctr" defTabSz="914400" rtl="0" eaLnBrk="1" fontAlgn="base" latinLnBrk="0" hangingPunct="1">
              <a:lnSpc>
                <a:spcPct val="100000"/>
              </a:lnSpc>
              <a:spcBef>
                <a:spcPct val="20000"/>
              </a:spcBef>
              <a:spcAft>
                <a:spcPct val="0"/>
              </a:spcAft>
              <a:buClr>
                <a:srgbClr val="66CCFF"/>
              </a:buClr>
              <a:buSzPct val="65000"/>
              <a:buFont typeface="Wingdings" pitchFamily="2" charset="2"/>
              <a:buNone/>
              <a:tabLst/>
              <a:defRPr/>
            </a:pPr>
            <a:r>
              <a:rPr kumimoji="0" lang="en-US" sz="9600" b="1" i="0" u="none" strike="noStrike" kern="1200" cap="none" spc="0" normalizeH="0" baseline="0" noProof="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uLnTx/>
                <a:uFillTx/>
                <a:latin typeface="Tahoma" pitchFamily="34" charset="0"/>
                <a:ea typeface="+mn-ea"/>
                <a:cs typeface="+mn-cs"/>
              </a:rPr>
              <a:t>20</a:t>
            </a:r>
          </a:p>
        </p:txBody>
      </p:sp>
      <p:pic>
        <p:nvPicPr>
          <p:cNvPr id="7" name="Picture 4" descr="http://facweb.bhc.edu/academics/science/robertsk/biol100/Patterns_files/image027.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562600" y="228600"/>
            <a:ext cx="3276600" cy="6172200"/>
          </a:xfrm>
          <a:prstGeom prst="rect">
            <a:avLst/>
          </a:prstGeom>
          <a:noFill/>
          <a:ln w="76200">
            <a:solidFill>
              <a:srgbClr val="FF99FF"/>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6590362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5" name="Rectangle 3"/>
          <p:cNvSpPr>
            <a:spLocks noGrp="1" noChangeArrowheads="1"/>
          </p:cNvSpPr>
          <p:nvPr>
            <p:ph type="body" idx="1"/>
          </p:nvPr>
        </p:nvSpPr>
        <p:spPr>
          <a:xfrm>
            <a:off x="228600" y="152400"/>
            <a:ext cx="8686800" cy="5943600"/>
          </a:xfrm>
        </p:spPr>
        <p:txBody>
          <a:bodyPr/>
          <a:lstStyle/>
          <a:p>
            <a:pPr eaLnBrk="1" hangingPunct="1"/>
            <a:r>
              <a:rPr lang="en-US" dirty="0"/>
              <a:t>When two purebreds mate, they always produce…</a:t>
            </a:r>
          </a:p>
          <a:p>
            <a:pPr lvl="1" eaLnBrk="1" hangingPunct="1"/>
            <a:r>
              <a:rPr lang="en-US" dirty="0">
                <a:solidFill>
                  <a:srgbClr val="FF99FF"/>
                </a:solidFill>
              </a:rPr>
              <a:t>A.) Offspring with different traits as the parent.</a:t>
            </a:r>
          </a:p>
          <a:p>
            <a:pPr lvl="1" eaLnBrk="1" hangingPunct="1"/>
            <a:r>
              <a:rPr lang="en-US" dirty="0">
                <a:solidFill>
                  <a:schemeClr val="accent1">
                    <a:lumMod val="40000"/>
                    <a:lumOff val="60000"/>
                  </a:schemeClr>
                </a:solidFill>
              </a:rPr>
              <a:t>B.) Offspring with the same traits as the parent.</a:t>
            </a:r>
          </a:p>
          <a:p>
            <a:pPr lvl="1" eaLnBrk="1" hangingPunct="1"/>
            <a:r>
              <a:rPr lang="en-US" dirty="0">
                <a:solidFill>
                  <a:srgbClr val="FFCC99"/>
                </a:solidFill>
              </a:rPr>
              <a:t>C.) Offspring without any traits.</a:t>
            </a:r>
          </a:p>
          <a:p>
            <a:pPr lvl="1" eaLnBrk="1" hangingPunct="1"/>
            <a:r>
              <a:rPr lang="en-US" dirty="0">
                <a:solidFill>
                  <a:srgbClr val="FF00FF"/>
                </a:solidFill>
              </a:rPr>
              <a:t>D.) </a:t>
            </a:r>
            <a:r>
              <a:rPr lang="en-US" dirty="0">
                <a:solidFill>
                  <a:schemeClr val="bg1"/>
                </a:solidFill>
              </a:rPr>
              <a:t>Purebreds cannot produce offspring.</a:t>
            </a:r>
          </a:p>
        </p:txBody>
      </p:sp>
      <p:pic>
        <p:nvPicPr>
          <p:cNvPr id="79876" name="Picture 5" descr="mai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5436" y="3352800"/>
            <a:ext cx="8816163" cy="3209925"/>
          </a:xfrm>
          <a:prstGeom prst="rect">
            <a:avLst/>
          </a:prstGeom>
          <a:noFill/>
          <a:ln w="38100">
            <a:solidFill>
              <a:srgbClr val="9900FF"/>
            </a:solidFill>
            <a:miter lim="800000"/>
            <a:headEnd/>
            <a:tailEnd/>
          </a:ln>
          <a:extLst>
            <a:ext uri="{909E8E84-426E-40DD-AFC4-6F175D3DCCD1}">
              <a14:hiddenFill xmlns:a14="http://schemas.microsoft.com/office/drawing/2010/main">
                <a:solidFill>
                  <a:srgbClr val="FFFFFF"/>
                </a:solidFill>
              </a14:hiddenFill>
            </a:ext>
          </a:extLst>
        </p:spPr>
      </p:pic>
      <p:sp>
        <p:nvSpPr>
          <p:cNvPr id="79877" name="Rectangle 9"/>
          <p:cNvSpPr>
            <a:spLocks noChangeArrowheads="1"/>
          </p:cNvSpPr>
          <p:nvPr/>
        </p:nvSpPr>
        <p:spPr bwMode="auto">
          <a:xfrm>
            <a:off x="5715000" y="6629400"/>
            <a:ext cx="3124200" cy="214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p>
            <a:pPr marL="342900" indent="-342900" algn="r">
              <a:buFont typeface="Wingdings" pitchFamily="2" charset="2"/>
              <a:buNone/>
            </a:pPr>
            <a:r>
              <a:rPr lang="en-US" sz="800" b="1" dirty="0">
                <a:effectLst/>
                <a:latin typeface="Verdana" pitchFamily="34" charset="0"/>
              </a:rPr>
              <a:t>Copyright © 2024 </a:t>
            </a:r>
            <a:r>
              <a:rPr lang="en-US" sz="800" b="1" dirty="0" err="1">
                <a:effectLst/>
                <a:latin typeface="Verdana" pitchFamily="34" charset="0"/>
              </a:rPr>
              <a:t>SlideSpark</a:t>
            </a:r>
            <a:r>
              <a:rPr lang="en-US" sz="800" b="1" dirty="0">
                <a:effectLst/>
                <a:latin typeface="Verdana" pitchFamily="34" charset="0"/>
              </a:rPr>
              <a:t> .LLC</a:t>
            </a:r>
          </a:p>
        </p:txBody>
      </p:sp>
      <p:sp>
        <p:nvSpPr>
          <p:cNvPr id="2" name="Rectangle 1"/>
          <p:cNvSpPr/>
          <p:nvPr/>
        </p:nvSpPr>
        <p:spPr>
          <a:xfrm>
            <a:off x="7914967" y="3371372"/>
            <a:ext cx="968535" cy="1569660"/>
          </a:xfrm>
          <a:prstGeom prst="rect">
            <a:avLst/>
          </a:prstGeom>
          <a:noFill/>
        </p:spPr>
        <p:txBody>
          <a:bodyPr wrap="none" lIns="91440" tIns="45720" rIns="91440" bIns="45720">
            <a:spAutoFit/>
          </a:bodyPr>
          <a:lstStyle/>
          <a:p>
            <a:pPr algn="ctr">
              <a:buNone/>
            </a:pPr>
            <a:r>
              <a:rPr lang="en-US" b="1" cap="none" spc="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3</a:t>
            </a:r>
          </a:p>
        </p:txBody>
      </p:sp>
      <p:pic>
        <p:nvPicPr>
          <p:cNvPr id="6" name="Picture 4" descr="http://www.clker.com/cliparts/9/a/e/e/12154415151126295659lemmling_Cartoon_owl.svg.hi.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657600" y="4267200"/>
            <a:ext cx="175436" cy="159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626017009"/>
      </p:ext>
    </p:extLst>
  </p:cSld>
  <p:clrMapOvr>
    <a:masterClrMapping/>
  </p:clrMapOvr>
</p:sld>
</file>

<file path=ppt/slides/slide1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2739" name="Rectangle 3"/>
          <p:cNvSpPr>
            <a:spLocks noGrp="1" noChangeArrowheads="1"/>
          </p:cNvSpPr>
          <p:nvPr>
            <p:ph type="body" idx="1"/>
          </p:nvPr>
        </p:nvSpPr>
        <p:spPr>
          <a:xfrm>
            <a:off x="76200" y="152400"/>
            <a:ext cx="8991600" cy="5638800"/>
          </a:xfrm>
        </p:spPr>
        <p:txBody>
          <a:bodyPr/>
          <a:lstStyle/>
          <a:p>
            <a:pPr eaLnBrk="1" hangingPunct="1">
              <a:defRPr/>
            </a:pPr>
            <a:r>
              <a:rPr lang="en-US" dirty="0">
                <a:solidFill>
                  <a:srgbClr val="FF99FF"/>
                </a:solidFill>
              </a:rPr>
              <a:t>This is an example of... </a:t>
            </a:r>
          </a:p>
          <a:p>
            <a:pPr lvl="1" eaLnBrk="1" hangingPunct="1">
              <a:defRPr/>
            </a:pPr>
            <a:r>
              <a:rPr lang="en-US" dirty="0">
                <a:solidFill>
                  <a:srgbClr val="FF0000"/>
                </a:solidFill>
              </a:rPr>
              <a:t>A.) Homozygous Dominant</a:t>
            </a:r>
          </a:p>
          <a:p>
            <a:pPr lvl="1" eaLnBrk="1" hangingPunct="1">
              <a:defRPr/>
            </a:pPr>
            <a:r>
              <a:rPr lang="en-US" dirty="0"/>
              <a:t>B.) Heterozygous Dominant</a:t>
            </a:r>
          </a:p>
          <a:p>
            <a:pPr lvl="1" eaLnBrk="1" hangingPunct="1">
              <a:defRPr/>
            </a:pPr>
            <a:r>
              <a:rPr lang="en-US" dirty="0">
                <a:solidFill>
                  <a:srgbClr val="FF00FF"/>
                </a:solidFill>
              </a:rPr>
              <a:t>C.) Incomplete Dominance</a:t>
            </a:r>
          </a:p>
          <a:p>
            <a:pPr lvl="1" eaLnBrk="1" hangingPunct="1">
              <a:defRPr/>
            </a:pPr>
            <a:r>
              <a:rPr lang="en-US" dirty="0">
                <a:solidFill>
                  <a:srgbClr val="92D050"/>
                </a:solidFill>
              </a:rPr>
              <a:t>D.) Recessive Alleles</a:t>
            </a:r>
          </a:p>
          <a:p>
            <a:pPr lvl="1" eaLnBrk="1" hangingPunct="1">
              <a:defRPr/>
            </a:pPr>
            <a:r>
              <a:rPr lang="en-US" dirty="0">
                <a:solidFill>
                  <a:srgbClr val="9900FF"/>
                </a:solidFill>
              </a:rPr>
              <a:t>E.) </a:t>
            </a:r>
            <a:r>
              <a:rPr lang="en-US" dirty="0">
                <a:solidFill>
                  <a:schemeClr val="bg1"/>
                </a:solidFill>
              </a:rPr>
              <a:t>Pure Breeding</a:t>
            </a:r>
          </a:p>
        </p:txBody>
      </p:sp>
      <p:sp>
        <p:nvSpPr>
          <p:cNvPr id="404486" name="Rectangle 10"/>
          <p:cNvSpPr>
            <a:spLocks noChangeArrowheads="1"/>
          </p:cNvSpPr>
          <p:nvPr/>
        </p:nvSpPr>
        <p:spPr bwMode="auto">
          <a:xfrm>
            <a:off x="5715000" y="6629400"/>
            <a:ext cx="3124200" cy="214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p>
            <a:pPr marL="342900" marR="0" lvl="0" indent="-342900" algn="r" defTabSz="914400" rtl="0" eaLnBrk="1" fontAlgn="base" latinLnBrk="0" hangingPunct="1">
              <a:lnSpc>
                <a:spcPct val="100000"/>
              </a:lnSpc>
              <a:spcBef>
                <a:spcPct val="20000"/>
              </a:spcBef>
              <a:spcAft>
                <a:spcPct val="0"/>
              </a:spcAft>
              <a:buClr>
                <a:srgbClr val="66CCFF"/>
              </a:buClr>
              <a:buSzPct val="65000"/>
              <a:buFont typeface="Wingdings" pitchFamily="2" charset="2"/>
              <a:buNone/>
              <a:tabLst/>
              <a:defRPr/>
            </a:pPr>
            <a:r>
              <a:rPr kumimoji="0" lang="en-US" sz="800" b="1" i="0" u="none" strike="noStrike" kern="1200" cap="none" spc="0" normalizeH="0" baseline="0" noProof="0">
                <a:ln>
                  <a:noFill/>
                </a:ln>
                <a:solidFill>
                  <a:srgbClr val="FFFFFF"/>
                </a:solidFill>
                <a:effectLst/>
                <a:uLnTx/>
                <a:uFillTx/>
                <a:latin typeface="Verdana" pitchFamily="34" charset="0"/>
                <a:ea typeface="+mn-ea"/>
                <a:cs typeface="+mn-cs"/>
              </a:rPr>
              <a:t>Copyright © 2010 Ryan P. Murphy</a:t>
            </a:r>
          </a:p>
        </p:txBody>
      </p:sp>
      <p:sp>
        <p:nvSpPr>
          <p:cNvPr id="3" name="Rectangle 2"/>
          <p:cNvSpPr/>
          <p:nvPr/>
        </p:nvSpPr>
        <p:spPr>
          <a:xfrm>
            <a:off x="304801" y="4953000"/>
            <a:ext cx="1752403" cy="1569660"/>
          </a:xfrm>
          <a:prstGeom prst="rect">
            <a:avLst/>
          </a:prstGeom>
          <a:noFill/>
        </p:spPr>
        <p:txBody>
          <a:bodyPr wrap="none" lIns="91440" tIns="45720" rIns="91440" bIns="45720">
            <a:spAutoFit/>
          </a:bodyPr>
          <a:lstStyle/>
          <a:p>
            <a:pPr marL="0" marR="0" lvl="0" indent="0" algn="ctr" defTabSz="914400" rtl="0" eaLnBrk="1" fontAlgn="base" latinLnBrk="0" hangingPunct="1">
              <a:lnSpc>
                <a:spcPct val="100000"/>
              </a:lnSpc>
              <a:spcBef>
                <a:spcPct val="20000"/>
              </a:spcBef>
              <a:spcAft>
                <a:spcPct val="0"/>
              </a:spcAft>
              <a:buClr>
                <a:srgbClr val="66CCFF"/>
              </a:buClr>
              <a:buSzPct val="65000"/>
              <a:buFont typeface="Wingdings" pitchFamily="2" charset="2"/>
              <a:buNone/>
              <a:tabLst/>
              <a:defRPr/>
            </a:pPr>
            <a:r>
              <a:rPr kumimoji="0" lang="en-US" sz="9600" b="1" i="0" u="none" strike="noStrike" kern="1200" cap="none" spc="0" normalizeH="0" baseline="0" noProof="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uLnTx/>
                <a:uFillTx/>
                <a:latin typeface="Tahoma" pitchFamily="34" charset="0"/>
                <a:ea typeface="+mn-ea"/>
                <a:cs typeface="+mn-cs"/>
              </a:rPr>
              <a:t>20</a:t>
            </a:r>
          </a:p>
        </p:txBody>
      </p:sp>
      <p:pic>
        <p:nvPicPr>
          <p:cNvPr id="7" name="Picture 4" descr="http://facweb.bhc.edu/academics/science/robertsk/biol100/Patterns_files/image027.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562600" y="228600"/>
            <a:ext cx="3276600" cy="6172200"/>
          </a:xfrm>
          <a:prstGeom prst="rect">
            <a:avLst/>
          </a:prstGeom>
          <a:noFill/>
          <a:ln w="76200">
            <a:solidFill>
              <a:srgbClr val="FF99FF"/>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98599960"/>
      </p:ext>
    </p:extLst>
  </p:cSld>
  <p:clrMapOvr>
    <a:masterClrMapping/>
  </p:clrMapOvr>
</p:sld>
</file>

<file path=ppt/slides/slide1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2739" name="Rectangle 3"/>
          <p:cNvSpPr>
            <a:spLocks noGrp="1" noChangeArrowheads="1"/>
          </p:cNvSpPr>
          <p:nvPr>
            <p:ph type="body" idx="1"/>
          </p:nvPr>
        </p:nvSpPr>
        <p:spPr>
          <a:xfrm>
            <a:off x="76200" y="152400"/>
            <a:ext cx="8991600" cy="5638800"/>
          </a:xfrm>
        </p:spPr>
        <p:txBody>
          <a:bodyPr/>
          <a:lstStyle/>
          <a:p>
            <a:pPr eaLnBrk="1" hangingPunct="1">
              <a:defRPr/>
            </a:pPr>
            <a:r>
              <a:rPr lang="en-US" dirty="0">
                <a:solidFill>
                  <a:srgbClr val="FF99FF"/>
                </a:solidFill>
              </a:rPr>
              <a:t>This is an example of... </a:t>
            </a:r>
          </a:p>
          <a:p>
            <a:pPr lvl="1" eaLnBrk="1" hangingPunct="1">
              <a:defRPr/>
            </a:pPr>
            <a:r>
              <a:rPr lang="en-US" dirty="0">
                <a:solidFill>
                  <a:srgbClr val="FF0000"/>
                </a:solidFill>
              </a:rPr>
              <a:t>A.) Homozygous Dominant</a:t>
            </a:r>
          </a:p>
          <a:p>
            <a:pPr lvl="1" eaLnBrk="1" hangingPunct="1">
              <a:defRPr/>
            </a:pPr>
            <a:r>
              <a:rPr lang="en-US" dirty="0"/>
              <a:t>B.) Heterozygous Dominant</a:t>
            </a:r>
          </a:p>
          <a:p>
            <a:pPr lvl="1" eaLnBrk="1" hangingPunct="1">
              <a:defRPr/>
            </a:pPr>
            <a:r>
              <a:rPr lang="en-US" dirty="0">
                <a:solidFill>
                  <a:srgbClr val="FF00FF"/>
                </a:solidFill>
              </a:rPr>
              <a:t>C.) Incomplete Dominance</a:t>
            </a:r>
          </a:p>
          <a:p>
            <a:pPr lvl="1" eaLnBrk="1" hangingPunct="1">
              <a:defRPr/>
            </a:pPr>
            <a:r>
              <a:rPr lang="en-US" dirty="0">
                <a:solidFill>
                  <a:srgbClr val="92D050"/>
                </a:solidFill>
              </a:rPr>
              <a:t>D.) Recessive Alleles</a:t>
            </a:r>
          </a:p>
          <a:p>
            <a:pPr lvl="1" eaLnBrk="1" hangingPunct="1">
              <a:defRPr/>
            </a:pPr>
            <a:r>
              <a:rPr lang="en-US" dirty="0">
                <a:solidFill>
                  <a:srgbClr val="9900FF"/>
                </a:solidFill>
              </a:rPr>
              <a:t>E.) Pure Breeding</a:t>
            </a:r>
          </a:p>
        </p:txBody>
      </p:sp>
      <p:sp>
        <p:nvSpPr>
          <p:cNvPr id="404486" name="Rectangle 10"/>
          <p:cNvSpPr>
            <a:spLocks noChangeArrowheads="1"/>
          </p:cNvSpPr>
          <p:nvPr/>
        </p:nvSpPr>
        <p:spPr bwMode="auto">
          <a:xfrm>
            <a:off x="5715000" y="6629400"/>
            <a:ext cx="3124200" cy="214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p>
            <a:pPr marL="342900" marR="0" lvl="0" indent="-342900" algn="r" defTabSz="914400" rtl="0" eaLnBrk="1" fontAlgn="base" latinLnBrk="0" hangingPunct="1">
              <a:lnSpc>
                <a:spcPct val="100000"/>
              </a:lnSpc>
              <a:spcBef>
                <a:spcPct val="20000"/>
              </a:spcBef>
              <a:spcAft>
                <a:spcPct val="0"/>
              </a:spcAft>
              <a:buClr>
                <a:srgbClr val="66CCFF"/>
              </a:buClr>
              <a:buSzPct val="65000"/>
              <a:buFont typeface="Wingdings" pitchFamily="2" charset="2"/>
              <a:buNone/>
              <a:tabLst/>
              <a:defRPr/>
            </a:pPr>
            <a:r>
              <a:rPr kumimoji="0" lang="en-US" sz="800" b="1" i="0" u="none" strike="noStrike" kern="1200" cap="none" spc="0" normalizeH="0" baseline="0" noProof="0">
                <a:ln>
                  <a:noFill/>
                </a:ln>
                <a:solidFill>
                  <a:srgbClr val="FFFFFF"/>
                </a:solidFill>
                <a:effectLst/>
                <a:uLnTx/>
                <a:uFillTx/>
                <a:latin typeface="Verdana" pitchFamily="34" charset="0"/>
                <a:ea typeface="+mn-ea"/>
                <a:cs typeface="+mn-cs"/>
              </a:rPr>
              <a:t>Copyright © 2010 Ryan P. Murphy</a:t>
            </a:r>
          </a:p>
        </p:txBody>
      </p:sp>
      <p:sp>
        <p:nvSpPr>
          <p:cNvPr id="3" name="Rectangle 2"/>
          <p:cNvSpPr/>
          <p:nvPr/>
        </p:nvSpPr>
        <p:spPr>
          <a:xfrm>
            <a:off x="304801" y="4953000"/>
            <a:ext cx="1752403" cy="1569660"/>
          </a:xfrm>
          <a:prstGeom prst="rect">
            <a:avLst/>
          </a:prstGeom>
          <a:noFill/>
        </p:spPr>
        <p:txBody>
          <a:bodyPr wrap="none" lIns="91440" tIns="45720" rIns="91440" bIns="45720">
            <a:spAutoFit/>
          </a:bodyPr>
          <a:lstStyle/>
          <a:p>
            <a:pPr marL="0" marR="0" lvl="0" indent="0" algn="ctr" defTabSz="914400" rtl="0" eaLnBrk="1" fontAlgn="base" latinLnBrk="0" hangingPunct="1">
              <a:lnSpc>
                <a:spcPct val="100000"/>
              </a:lnSpc>
              <a:spcBef>
                <a:spcPct val="20000"/>
              </a:spcBef>
              <a:spcAft>
                <a:spcPct val="0"/>
              </a:spcAft>
              <a:buClr>
                <a:srgbClr val="66CCFF"/>
              </a:buClr>
              <a:buSzPct val="65000"/>
              <a:buFont typeface="Wingdings" pitchFamily="2" charset="2"/>
              <a:buNone/>
              <a:tabLst/>
              <a:defRPr/>
            </a:pPr>
            <a:r>
              <a:rPr kumimoji="0" lang="en-US" sz="9600" b="1" i="0" u="none" strike="noStrike" kern="1200" cap="none" spc="0" normalizeH="0" baseline="0" noProof="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uLnTx/>
                <a:uFillTx/>
                <a:latin typeface="Tahoma" pitchFamily="34" charset="0"/>
                <a:ea typeface="+mn-ea"/>
                <a:cs typeface="+mn-cs"/>
              </a:rPr>
              <a:t>20</a:t>
            </a:r>
          </a:p>
        </p:txBody>
      </p:sp>
      <p:pic>
        <p:nvPicPr>
          <p:cNvPr id="7" name="Picture 4" descr="http://facweb.bhc.edu/academics/science/robertsk/biol100/Patterns_files/image027.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562600" y="228600"/>
            <a:ext cx="3276600" cy="6172200"/>
          </a:xfrm>
          <a:prstGeom prst="rect">
            <a:avLst/>
          </a:prstGeom>
          <a:noFill/>
          <a:ln w="76200">
            <a:solidFill>
              <a:srgbClr val="FF99FF"/>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3033556"/>
      </p:ext>
    </p:extLst>
  </p:cSld>
  <p:clrMapOvr>
    <a:masterClrMapping/>
  </p:clrMapOvr>
</p:sld>
</file>

<file path=ppt/slides/slide1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2739" name="Rectangle 3"/>
          <p:cNvSpPr>
            <a:spLocks noGrp="1" noChangeArrowheads="1"/>
          </p:cNvSpPr>
          <p:nvPr>
            <p:ph type="body" idx="1"/>
          </p:nvPr>
        </p:nvSpPr>
        <p:spPr>
          <a:xfrm>
            <a:off x="76200" y="152400"/>
            <a:ext cx="8991600" cy="5638800"/>
          </a:xfrm>
        </p:spPr>
        <p:txBody>
          <a:bodyPr/>
          <a:lstStyle/>
          <a:p>
            <a:pPr eaLnBrk="1" hangingPunct="1">
              <a:defRPr/>
            </a:pPr>
            <a:r>
              <a:rPr lang="en-US" dirty="0">
                <a:solidFill>
                  <a:srgbClr val="FF99FF"/>
                </a:solidFill>
              </a:rPr>
              <a:t>This is an example of... </a:t>
            </a:r>
          </a:p>
          <a:p>
            <a:pPr lvl="1" eaLnBrk="1" hangingPunct="1">
              <a:defRPr/>
            </a:pPr>
            <a:r>
              <a:rPr lang="en-US" dirty="0">
                <a:solidFill>
                  <a:srgbClr val="FF0000"/>
                </a:solidFill>
              </a:rPr>
              <a:t>A.) Homozygous Dominant</a:t>
            </a:r>
          </a:p>
          <a:p>
            <a:pPr lvl="1" eaLnBrk="1" hangingPunct="1">
              <a:defRPr/>
            </a:pPr>
            <a:r>
              <a:rPr lang="en-US" dirty="0"/>
              <a:t>B.) Heterozygous Dominant</a:t>
            </a:r>
          </a:p>
          <a:p>
            <a:pPr lvl="1" eaLnBrk="1" hangingPunct="1">
              <a:defRPr/>
            </a:pPr>
            <a:r>
              <a:rPr lang="en-US" dirty="0">
                <a:solidFill>
                  <a:srgbClr val="FF00FF"/>
                </a:solidFill>
              </a:rPr>
              <a:t>C.) Incomplete Dominance</a:t>
            </a:r>
          </a:p>
          <a:p>
            <a:pPr lvl="1" eaLnBrk="1" hangingPunct="1">
              <a:defRPr/>
            </a:pPr>
            <a:r>
              <a:rPr lang="en-US" dirty="0">
                <a:solidFill>
                  <a:srgbClr val="92D050"/>
                </a:solidFill>
              </a:rPr>
              <a:t>D.) Recessive Alleles</a:t>
            </a:r>
          </a:p>
          <a:p>
            <a:pPr lvl="1" eaLnBrk="1" hangingPunct="1">
              <a:defRPr/>
            </a:pPr>
            <a:r>
              <a:rPr lang="en-US" dirty="0">
                <a:solidFill>
                  <a:srgbClr val="9900FF"/>
                </a:solidFill>
              </a:rPr>
              <a:t>E.) Pure Breeding</a:t>
            </a:r>
          </a:p>
        </p:txBody>
      </p:sp>
      <p:sp>
        <p:nvSpPr>
          <p:cNvPr id="404486" name="Rectangle 10"/>
          <p:cNvSpPr>
            <a:spLocks noChangeArrowheads="1"/>
          </p:cNvSpPr>
          <p:nvPr/>
        </p:nvSpPr>
        <p:spPr bwMode="auto">
          <a:xfrm>
            <a:off x="5715000" y="6629400"/>
            <a:ext cx="3124200" cy="214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p>
            <a:pPr marL="342900" marR="0" lvl="0" indent="-342900" algn="r" defTabSz="914400" rtl="0" eaLnBrk="1" fontAlgn="base" latinLnBrk="0" hangingPunct="1">
              <a:lnSpc>
                <a:spcPct val="100000"/>
              </a:lnSpc>
              <a:spcBef>
                <a:spcPct val="20000"/>
              </a:spcBef>
              <a:spcAft>
                <a:spcPct val="0"/>
              </a:spcAft>
              <a:buClr>
                <a:srgbClr val="66CCFF"/>
              </a:buClr>
              <a:buSzPct val="65000"/>
              <a:buFont typeface="Wingdings" pitchFamily="2" charset="2"/>
              <a:buNone/>
              <a:tabLst/>
              <a:defRPr/>
            </a:pPr>
            <a:r>
              <a:rPr kumimoji="0" lang="en-US" sz="800" b="1" i="0" u="none" strike="noStrike" kern="1200" cap="none" spc="0" normalizeH="0" baseline="0" noProof="0">
                <a:ln>
                  <a:noFill/>
                </a:ln>
                <a:solidFill>
                  <a:srgbClr val="FFFFFF"/>
                </a:solidFill>
                <a:effectLst/>
                <a:uLnTx/>
                <a:uFillTx/>
                <a:latin typeface="Verdana" pitchFamily="34" charset="0"/>
                <a:ea typeface="+mn-ea"/>
                <a:cs typeface="+mn-cs"/>
              </a:rPr>
              <a:t>Copyright © 2010 Ryan P. Murphy</a:t>
            </a:r>
          </a:p>
        </p:txBody>
      </p:sp>
      <p:sp>
        <p:nvSpPr>
          <p:cNvPr id="3" name="Rectangle 2"/>
          <p:cNvSpPr/>
          <p:nvPr/>
        </p:nvSpPr>
        <p:spPr>
          <a:xfrm>
            <a:off x="304801" y="4953000"/>
            <a:ext cx="1752403" cy="1569660"/>
          </a:xfrm>
          <a:prstGeom prst="rect">
            <a:avLst/>
          </a:prstGeom>
          <a:noFill/>
        </p:spPr>
        <p:txBody>
          <a:bodyPr wrap="none" lIns="91440" tIns="45720" rIns="91440" bIns="45720">
            <a:spAutoFit/>
          </a:bodyPr>
          <a:lstStyle/>
          <a:p>
            <a:pPr marL="0" marR="0" lvl="0" indent="0" algn="ctr" defTabSz="914400" rtl="0" eaLnBrk="1" fontAlgn="base" latinLnBrk="0" hangingPunct="1">
              <a:lnSpc>
                <a:spcPct val="100000"/>
              </a:lnSpc>
              <a:spcBef>
                <a:spcPct val="20000"/>
              </a:spcBef>
              <a:spcAft>
                <a:spcPct val="0"/>
              </a:spcAft>
              <a:buClr>
                <a:srgbClr val="66CCFF"/>
              </a:buClr>
              <a:buSzPct val="65000"/>
              <a:buFont typeface="Wingdings" pitchFamily="2" charset="2"/>
              <a:buNone/>
              <a:tabLst/>
              <a:defRPr/>
            </a:pPr>
            <a:r>
              <a:rPr kumimoji="0" lang="en-US" sz="9600" b="1" i="0" u="none" strike="noStrike" kern="1200" cap="none" spc="0" normalizeH="0" baseline="0" noProof="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uLnTx/>
                <a:uFillTx/>
                <a:latin typeface="Tahoma" pitchFamily="34" charset="0"/>
                <a:ea typeface="+mn-ea"/>
                <a:cs typeface="+mn-cs"/>
              </a:rPr>
              <a:t>20</a:t>
            </a:r>
          </a:p>
        </p:txBody>
      </p:sp>
      <p:pic>
        <p:nvPicPr>
          <p:cNvPr id="7" name="Picture 4" descr="http://facweb.bhc.edu/academics/science/robertsk/biol100/Patterns_files/image027.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562600" y="228600"/>
            <a:ext cx="3276600" cy="6172200"/>
          </a:xfrm>
          <a:prstGeom prst="rect">
            <a:avLst/>
          </a:prstGeom>
          <a:noFill/>
          <a:ln w="76200">
            <a:solidFill>
              <a:srgbClr val="FF99FF"/>
            </a:solidFill>
          </a:ln>
          <a:extLst>
            <a:ext uri="{909E8E84-426E-40DD-AFC4-6F175D3DCCD1}">
              <a14:hiddenFill xmlns:a14="http://schemas.microsoft.com/office/drawing/2010/main">
                <a:solidFill>
                  <a:srgbClr val="FFFFFF"/>
                </a:solidFill>
              </a14:hiddenFill>
            </a:ext>
          </a:extLst>
        </p:spPr>
      </p:pic>
      <p:sp>
        <p:nvSpPr>
          <p:cNvPr id="2" name="Rectangle 1"/>
          <p:cNvSpPr/>
          <p:nvPr/>
        </p:nvSpPr>
        <p:spPr>
          <a:xfrm>
            <a:off x="271131" y="3934047"/>
            <a:ext cx="4187365" cy="923330"/>
          </a:xfrm>
          <a:prstGeom prst="rect">
            <a:avLst/>
          </a:prstGeom>
          <a:noFill/>
        </p:spPr>
        <p:txBody>
          <a:bodyPr wrap="none" lIns="91440" tIns="45720" rIns="91440" bIns="45720">
            <a:spAutoFit/>
          </a:bodyPr>
          <a:lstStyle/>
          <a:p>
            <a:pPr marL="0" marR="0" lvl="0" indent="0" algn="ctr" defTabSz="914400" rtl="0" eaLnBrk="1" fontAlgn="base" latinLnBrk="0" hangingPunct="1">
              <a:lnSpc>
                <a:spcPct val="100000"/>
              </a:lnSpc>
              <a:spcBef>
                <a:spcPct val="20000"/>
              </a:spcBef>
              <a:spcAft>
                <a:spcPct val="0"/>
              </a:spcAft>
              <a:buClr>
                <a:srgbClr val="66CCFF"/>
              </a:buClr>
              <a:buSzPct val="65000"/>
              <a:buFont typeface="Wingdings" pitchFamily="2" charset="2"/>
              <a:buNone/>
              <a:tabLst/>
              <a:defRPr/>
            </a:pPr>
            <a:r>
              <a:rPr kumimoji="0" lang="en-US" sz="5400" b="1" i="0" u="none" strike="noStrike" kern="1200" cap="none" spc="0" normalizeH="0" baseline="0" noProof="0" dirty="0">
                <a:ln w="17780" cmpd="sng">
                  <a:solidFill>
                    <a:sysClr val="windowText" lastClr="000000"/>
                  </a:solidFill>
                  <a:prstDash val="solid"/>
                  <a:miter lim="800000"/>
                </a:ln>
                <a:solidFill>
                  <a:srgbClr val="FF99FF"/>
                </a:solidFill>
                <a:effectLst>
                  <a:outerShdw blurRad="50800" algn="tl" rotWithShape="0">
                    <a:srgbClr val="000000"/>
                  </a:outerShdw>
                </a:effectLst>
                <a:uLnTx/>
                <a:uFillTx/>
                <a:latin typeface="Tahoma" pitchFamily="34" charset="0"/>
                <a:ea typeface="+mn-ea"/>
                <a:cs typeface="+mn-cs"/>
              </a:rPr>
              <a:t>answer is…</a:t>
            </a:r>
          </a:p>
        </p:txBody>
      </p:sp>
    </p:spTree>
    <p:extLst>
      <p:ext uri="{BB962C8B-B14F-4D97-AF65-F5344CB8AC3E}">
        <p14:creationId xmlns:p14="http://schemas.microsoft.com/office/powerpoint/2010/main" val="2844918359"/>
      </p:ext>
    </p:extLst>
  </p:cSld>
  <p:clrMapOvr>
    <a:masterClrMapping/>
  </p:clrMapOvr>
</p:sld>
</file>

<file path=ppt/slides/slide1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2739" name="Rectangle 3"/>
          <p:cNvSpPr>
            <a:spLocks noGrp="1" noChangeArrowheads="1"/>
          </p:cNvSpPr>
          <p:nvPr>
            <p:ph type="body" idx="1"/>
          </p:nvPr>
        </p:nvSpPr>
        <p:spPr>
          <a:xfrm>
            <a:off x="76200" y="152400"/>
            <a:ext cx="8991600" cy="5638800"/>
          </a:xfrm>
        </p:spPr>
        <p:txBody>
          <a:bodyPr/>
          <a:lstStyle/>
          <a:p>
            <a:pPr eaLnBrk="1" hangingPunct="1">
              <a:defRPr/>
            </a:pPr>
            <a:r>
              <a:rPr lang="en-US" dirty="0">
                <a:solidFill>
                  <a:srgbClr val="FF99FF"/>
                </a:solidFill>
              </a:rPr>
              <a:t>This is an example of... </a:t>
            </a:r>
          </a:p>
          <a:p>
            <a:pPr lvl="1" eaLnBrk="1" hangingPunct="1">
              <a:defRPr/>
            </a:pPr>
            <a:r>
              <a:rPr lang="en-US" dirty="0">
                <a:solidFill>
                  <a:srgbClr val="FF0000"/>
                </a:solidFill>
              </a:rPr>
              <a:t>A.) Homozygous Dominant</a:t>
            </a:r>
          </a:p>
          <a:p>
            <a:pPr lvl="1" eaLnBrk="1" hangingPunct="1">
              <a:defRPr/>
            </a:pPr>
            <a:r>
              <a:rPr lang="en-US" dirty="0"/>
              <a:t>B.) Heterozygous Dominant</a:t>
            </a:r>
          </a:p>
          <a:p>
            <a:pPr lvl="1" eaLnBrk="1" hangingPunct="1">
              <a:defRPr/>
            </a:pPr>
            <a:r>
              <a:rPr lang="en-US" dirty="0">
                <a:solidFill>
                  <a:srgbClr val="FF00FF"/>
                </a:solidFill>
              </a:rPr>
              <a:t>C.) Incomplete Dominance</a:t>
            </a:r>
          </a:p>
          <a:p>
            <a:pPr lvl="1" eaLnBrk="1" hangingPunct="1">
              <a:defRPr/>
            </a:pPr>
            <a:r>
              <a:rPr lang="en-US" dirty="0">
                <a:solidFill>
                  <a:srgbClr val="92D050"/>
                </a:solidFill>
              </a:rPr>
              <a:t>D.) Recessive Alleles</a:t>
            </a:r>
          </a:p>
          <a:p>
            <a:pPr lvl="1" eaLnBrk="1" hangingPunct="1">
              <a:defRPr/>
            </a:pPr>
            <a:r>
              <a:rPr lang="en-US" dirty="0">
                <a:solidFill>
                  <a:srgbClr val="9900FF"/>
                </a:solidFill>
              </a:rPr>
              <a:t>E.) Pure Breeding</a:t>
            </a:r>
          </a:p>
        </p:txBody>
      </p:sp>
      <p:sp>
        <p:nvSpPr>
          <p:cNvPr id="404486" name="Rectangle 10"/>
          <p:cNvSpPr>
            <a:spLocks noChangeArrowheads="1"/>
          </p:cNvSpPr>
          <p:nvPr/>
        </p:nvSpPr>
        <p:spPr bwMode="auto">
          <a:xfrm>
            <a:off x="5715000" y="6629400"/>
            <a:ext cx="3124200" cy="214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p>
            <a:pPr marL="342900" marR="0" lvl="0" indent="-342900" algn="r" defTabSz="914400" rtl="0" eaLnBrk="1" fontAlgn="base" latinLnBrk="0" hangingPunct="1">
              <a:lnSpc>
                <a:spcPct val="100000"/>
              </a:lnSpc>
              <a:spcBef>
                <a:spcPct val="20000"/>
              </a:spcBef>
              <a:spcAft>
                <a:spcPct val="0"/>
              </a:spcAft>
              <a:buClr>
                <a:srgbClr val="66CCFF"/>
              </a:buClr>
              <a:buSzPct val="65000"/>
              <a:buFont typeface="Wingdings" pitchFamily="2" charset="2"/>
              <a:buNone/>
              <a:tabLst/>
              <a:defRPr/>
            </a:pPr>
            <a:r>
              <a:rPr kumimoji="0" lang="en-US" sz="800" b="1" i="0" u="none" strike="noStrike" kern="1200" cap="none" spc="0" normalizeH="0" baseline="0" noProof="0">
                <a:ln>
                  <a:noFill/>
                </a:ln>
                <a:solidFill>
                  <a:srgbClr val="FFFFFF"/>
                </a:solidFill>
                <a:effectLst/>
                <a:uLnTx/>
                <a:uFillTx/>
                <a:latin typeface="Verdana" pitchFamily="34" charset="0"/>
                <a:ea typeface="+mn-ea"/>
                <a:cs typeface="+mn-cs"/>
              </a:rPr>
              <a:t>Copyright © 2010 Ryan P. Murphy</a:t>
            </a:r>
          </a:p>
        </p:txBody>
      </p:sp>
      <p:sp>
        <p:nvSpPr>
          <p:cNvPr id="3" name="Rectangle 2"/>
          <p:cNvSpPr/>
          <p:nvPr/>
        </p:nvSpPr>
        <p:spPr>
          <a:xfrm>
            <a:off x="304801" y="4953000"/>
            <a:ext cx="1752403" cy="1569660"/>
          </a:xfrm>
          <a:prstGeom prst="rect">
            <a:avLst/>
          </a:prstGeom>
          <a:noFill/>
        </p:spPr>
        <p:txBody>
          <a:bodyPr wrap="none" lIns="91440" tIns="45720" rIns="91440" bIns="45720">
            <a:spAutoFit/>
          </a:bodyPr>
          <a:lstStyle/>
          <a:p>
            <a:pPr marL="0" marR="0" lvl="0" indent="0" algn="ctr" defTabSz="914400" rtl="0" eaLnBrk="1" fontAlgn="base" latinLnBrk="0" hangingPunct="1">
              <a:lnSpc>
                <a:spcPct val="100000"/>
              </a:lnSpc>
              <a:spcBef>
                <a:spcPct val="20000"/>
              </a:spcBef>
              <a:spcAft>
                <a:spcPct val="0"/>
              </a:spcAft>
              <a:buClr>
                <a:srgbClr val="66CCFF"/>
              </a:buClr>
              <a:buSzPct val="65000"/>
              <a:buFont typeface="Wingdings" pitchFamily="2" charset="2"/>
              <a:buNone/>
              <a:tabLst/>
              <a:defRPr/>
            </a:pPr>
            <a:r>
              <a:rPr kumimoji="0" lang="en-US" sz="9600" b="1" i="0" u="none" strike="noStrike" kern="1200" cap="none" spc="0" normalizeH="0" baseline="0" noProof="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uLnTx/>
                <a:uFillTx/>
                <a:latin typeface="Tahoma" pitchFamily="34" charset="0"/>
                <a:ea typeface="+mn-ea"/>
                <a:cs typeface="+mn-cs"/>
              </a:rPr>
              <a:t>20</a:t>
            </a:r>
          </a:p>
        </p:txBody>
      </p:sp>
      <p:pic>
        <p:nvPicPr>
          <p:cNvPr id="7" name="Picture 4" descr="http://facweb.bhc.edu/academics/science/robertsk/biol100/Patterns_files/image027.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562600" y="228600"/>
            <a:ext cx="3276600" cy="6172200"/>
          </a:xfrm>
          <a:prstGeom prst="rect">
            <a:avLst/>
          </a:prstGeom>
          <a:noFill/>
          <a:ln w="76200">
            <a:solidFill>
              <a:srgbClr val="FF99FF"/>
            </a:solidFill>
          </a:ln>
          <a:extLst>
            <a:ext uri="{909E8E84-426E-40DD-AFC4-6F175D3DCCD1}">
              <a14:hiddenFill xmlns:a14="http://schemas.microsoft.com/office/drawing/2010/main">
                <a:solidFill>
                  <a:srgbClr val="FFFFFF"/>
                </a:solidFill>
              </a14:hiddenFill>
            </a:ext>
          </a:extLst>
        </p:spPr>
      </p:pic>
      <p:sp>
        <p:nvSpPr>
          <p:cNvPr id="2" name="Rectangle 1"/>
          <p:cNvSpPr/>
          <p:nvPr/>
        </p:nvSpPr>
        <p:spPr>
          <a:xfrm>
            <a:off x="271131" y="3934047"/>
            <a:ext cx="4187365" cy="923330"/>
          </a:xfrm>
          <a:prstGeom prst="rect">
            <a:avLst/>
          </a:prstGeom>
          <a:noFill/>
        </p:spPr>
        <p:txBody>
          <a:bodyPr wrap="none" lIns="91440" tIns="45720" rIns="91440" bIns="45720">
            <a:spAutoFit/>
          </a:bodyPr>
          <a:lstStyle/>
          <a:p>
            <a:pPr marL="0" marR="0" lvl="0" indent="0" algn="ctr" defTabSz="914400" rtl="0" eaLnBrk="1" fontAlgn="base" latinLnBrk="0" hangingPunct="1">
              <a:lnSpc>
                <a:spcPct val="100000"/>
              </a:lnSpc>
              <a:spcBef>
                <a:spcPct val="20000"/>
              </a:spcBef>
              <a:spcAft>
                <a:spcPct val="0"/>
              </a:spcAft>
              <a:buClr>
                <a:srgbClr val="66CCFF"/>
              </a:buClr>
              <a:buSzPct val="65000"/>
              <a:buFont typeface="Wingdings" pitchFamily="2" charset="2"/>
              <a:buNone/>
              <a:tabLst/>
              <a:defRPr/>
            </a:pPr>
            <a:r>
              <a:rPr kumimoji="0" lang="en-US" sz="5400" b="1" i="0" u="none" strike="noStrike" kern="1200" cap="none" spc="0" normalizeH="0" baseline="0" noProof="0" dirty="0">
                <a:ln w="17780" cmpd="sng">
                  <a:solidFill>
                    <a:sysClr val="windowText" lastClr="000000"/>
                  </a:solidFill>
                  <a:prstDash val="solid"/>
                  <a:miter lim="800000"/>
                </a:ln>
                <a:solidFill>
                  <a:srgbClr val="FF99FF"/>
                </a:solidFill>
                <a:effectLst>
                  <a:outerShdw blurRad="50800" algn="tl" rotWithShape="0">
                    <a:srgbClr val="000000"/>
                  </a:outerShdw>
                </a:effectLst>
                <a:uLnTx/>
                <a:uFillTx/>
                <a:latin typeface="Tahoma" pitchFamily="34" charset="0"/>
                <a:ea typeface="+mn-ea"/>
                <a:cs typeface="+mn-cs"/>
              </a:rPr>
              <a:t>answer is…</a:t>
            </a:r>
          </a:p>
        </p:txBody>
      </p:sp>
      <p:sp>
        <p:nvSpPr>
          <p:cNvPr id="8" name="Rounded Rectangle 7"/>
          <p:cNvSpPr/>
          <p:nvPr/>
        </p:nvSpPr>
        <p:spPr bwMode="auto">
          <a:xfrm>
            <a:off x="609600" y="1752600"/>
            <a:ext cx="4572000" cy="533400"/>
          </a:xfrm>
          <a:prstGeom prst="roundRect">
            <a:avLst/>
          </a:prstGeom>
          <a:solidFill>
            <a:srgbClr val="FF00FF">
              <a:alpha val="17000"/>
            </a:srgbClr>
          </a:solidFill>
          <a:ln w="57150" cap="flat" cmpd="sng" algn="ctr">
            <a:solidFill>
              <a:srgbClr val="FF00FF"/>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342900" marR="0" lvl="0" indent="-342900" algn="l" defTabSz="914400" rtl="0" eaLnBrk="1" fontAlgn="base" latinLnBrk="0" hangingPunct="1">
              <a:lnSpc>
                <a:spcPct val="100000"/>
              </a:lnSpc>
              <a:spcBef>
                <a:spcPct val="20000"/>
              </a:spcBef>
              <a:spcAft>
                <a:spcPct val="0"/>
              </a:spcAft>
              <a:buClr>
                <a:srgbClr val="66CCFF"/>
              </a:buClr>
              <a:buSzPct val="65000"/>
              <a:buFont typeface="Wingdings" pitchFamily="2" charset="2"/>
              <a:buChar char="n"/>
              <a:tabLst/>
              <a:defRPr/>
            </a:pPr>
            <a:endParaRPr kumimoji="0" lang="en-US" sz="9600" b="0" i="0" u="none" strike="noStrike" kern="1200" cap="none" spc="0" normalizeH="0" baseline="0" noProof="0">
              <a:ln>
                <a:noFill/>
              </a:ln>
              <a:solidFill>
                <a:srgbClr val="FFFFFF"/>
              </a:solidFill>
              <a:effectLst>
                <a:outerShdw blurRad="38100" dist="38100" dir="2700000" algn="tl">
                  <a:srgbClr val="000000">
                    <a:alpha val="43137"/>
                  </a:srgbClr>
                </a:outerShdw>
              </a:effectLst>
              <a:uLnTx/>
              <a:uFillTx/>
              <a:latin typeface="Tahoma" pitchFamily="34" charset="0"/>
              <a:ea typeface="+mn-ea"/>
              <a:cs typeface="+mn-cs"/>
            </a:endParaRPr>
          </a:p>
        </p:txBody>
      </p:sp>
    </p:spTree>
    <p:extLst>
      <p:ext uri="{BB962C8B-B14F-4D97-AF65-F5344CB8AC3E}">
        <p14:creationId xmlns:p14="http://schemas.microsoft.com/office/powerpoint/2010/main" val="36578736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down)">
                                      <p:cBhvr>
                                        <p:cTn id="7" dur="580">
                                          <p:stCondLst>
                                            <p:cond delay="0"/>
                                          </p:stCondLst>
                                        </p:cTn>
                                        <p:tgtEl>
                                          <p:spTgt spid="8"/>
                                        </p:tgtEl>
                                      </p:cBhvr>
                                    </p:animEffect>
                                    <p:anim calcmode="lin" valueType="num">
                                      <p:cBhvr>
                                        <p:cTn id="8" dur="1822" tmFilter="0,0; 0.14,0.36; 0.43,0.73; 0.71,0.91; 1.0,1.0">
                                          <p:stCondLst>
                                            <p:cond delay="0"/>
                                          </p:stCondLst>
                                        </p:cTn>
                                        <p:tgtEl>
                                          <p:spTgt spid="8"/>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8"/>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8"/>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8"/>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8"/>
                                        </p:tgtEl>
                                        <p:attrNameLst>
                                          <p:attrName>ppt_y</p:attrName>
                                        </p:attrNameLst>
                                      </p:cBhvr>
                                      <p:tavLst>
                                        <p:tav tm="0" fmla="#ppt_y-sin(pi*$)/81">
                                          <p:val>
                                            <p:fltVal val="0"/>
                                          </p:val>
                                        </p:tav>
                                        <p:tav tm="100000">
                                          <p:val>
                                            <p:fltVal val="1"/>
                                          </p:val>
                                        </p:tav>
                                      </p:tavLst>
                                    </p:anim>
                                    <p:animScale>
                                      <p:cBhvr>
                                        <p:cTn id="13" dur="26">
                                          <p:stCondLst>
                                            <p:cond delay="650"/>
                                          </p:stCondLst>
                                        </p:cTn>
                                        <p:tgtEl>
                                          <p:spTgt spid="8"/>
                                        </p:tgtEl>
                                      </p:cBhvr>
                                      <p:to x="100000" y="60000"/>
                                    </p:animScale>
                                    <p:animScale>
                                      <p:cBhvr>
                                        <p:cTn id="14" dur="166" decel="50000">
                                          <p:stCondLst>
                                            <p:cond delay="676"/>
                                          </p:stCondLst>
                                        </p:cTn>
                                        <p:tgtEl>
                                          <p:spTgt spid="8"/>
                                        </p:tgtEl>
                                      </p:cBhvr>
                                      <p:to x="100000" y="100000"/>
                                    </p:animScale>
                                    <p:animScale>
                                      <p:cBhvr>
                                        <p:cTn id="15" dur="26">
                                          <p:stCondLst>
                                            <p:cond delay="1312"/>
                                          </p:stCondLst>
                                        </p:cTn>
                                        <p:tgtEl>
                                          <p:spTgt spid="8"/>
                                        </p:tgtEl>
                                      </p:cBhvr>
                                      <p:to x="100000" y="80000"/>
                                    </p:animScale>
                                    <p:animScale>
                                      <p:cBhvr>
                                        <p:cTn id="16" dur="166" decel="50000">
                                          <p:stCondLst>
                                            <p:cond delay="1338"/>
                                          </p:stCondLst>
                                        </p:cTn>
                                        <p:tgtEl>
                                          <p:spTgt spid="8"/>
                                        </p:tgtEl>
                                      </p:cBhvr>
                                      <p:to x="100000" y="100000"/>
                                    </p:animScale>
                                    <p:animScale>
                                      <p:cBhvr>
                                        <p:cTn id="17" dur="26">
                                          <p:stCondLst>
                                            <p:cond delay="1642"/>
                                          </p:stCondLst>
                                        </p:cTn>
                                        <p:tgtEl>
                                          <p:spTgt spid="8"/>
                                        </p:tgtEl>
                                      </p:cBhvr>
                                      <p:to x="100000" y="90000"/>
                                    </p:animScale>
                                    <p:animScale>
                                      <p:cBhvr>
                                        <p:cTn id="18" dur="166" decel="50000">
                                          <p:stCondLst>
                                            <p:cond delay="1668"/>
                                          </p:stCondLst>
                                        </p:cTn>
                                        <p:tgtEl>
                                          <p:spTgt spid="8"/>
                                        </p:tgtEl>
                                      </p:cBhvr>
                                      <p:to x="100000" y="100000"/>
                                    </p:animScale>
                                    <p:animScale>
                                      <p:cBhvr>
                                        <p:cTn id="19" dur="26">
                                          <p:stCondLst>
                                            <p:cond delay="1808"/>
                                          </p:stCondLst>
                                        </p:cTn>
                                        <p:tgtEl>
                                          <p:spTgt spid="8"/>
                                        </p:tgtEl>
                                      </p:cBhvr>
                                      <p:to x="100000" y="95000"/>
                                    </p:animScale>
                                    <p:animScale>
                                      <p:cBhvr>
                                        <p:cTn id="20" dur="166" decel="50000">
                                          <p:stCondLst>
                                            <p:cond delay="1834"/>
                                          </p:stCondLst>
                                        </p:cTn>
                                        <p:tgtEl>
                                          <p:spTgt spid="8"/>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1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nvGraphicFramePr>
        <p:xfrm>
          <a:off x="381000" y="891594"/>
          <a:ext cx="8382000" cy="5680075"/>
        </p:xfrm>
        <a:graphic>
          <a:graphicData uri="http://schemas.openxmlformats.org/drawingml/2006/table">
            <a:tbl>
              <a:tblPr firstRow="1" bandRow="1">
                <a:tableStyleId>{5C22544A-7EE6-4342-B048-85BDC9FD1C3A}</a:tableStyleId>
              </a:tblPr>
              <a:tblGrid>
                <a:gridCol w="1676400">
                  <a:extLst>
                    <a:ext uri="{9D8B030D-6E8A-4147-A177-3AD203B41FA5}">
                      <a16:colId xmlns:a16="http://schemas.microsoft.com/office/drawing/2014/main" val="20000"/>
                    </a:ext>
                  </a:extLst>
                </a:gridCol>
                <a:gridCol w="1676400">
                  <a:extLst>
                    <a:ext uri="{9D8B030D-6E8A-4147-A177-3AD203B41FA5}">
                      <a16:colId xmlns:a16="http://schemas.microsoft.com/office/drawing/2014/main" val="20001"/>
                    </a:ext>
                  </a:extLst>
                </a:gridCol>
                <a:gridCol w="1676400">
                  <a:extLst>
                    <a:ext uri="{9D8B030D-6E8A-4147-A177-3AD203B41FA5}">
                      <a16:colId xmlns:a16="http://schemas.microsoft.com/office/drawing/2014/main" val="20002"/>
                    </a:ext>
                  </a:extLst>
                </a:gridCol>
                <a:gridCol w="1676400">
                  <a:extLst>
                    <a:ext uri="{9D8B030D-6E8A-4147-A177-3AD203B41FA5}">
                      <a16:colId xmlns:a16="http://schemas.microsoft.com/office/drawing/2014/main" val="20003"/>
                    </a:ext>
                  </a:extLst>
                </a:gridCol>
                <a:gridCol w="1676400">
                  <a:extLst>
                    <a:ext uri="{9D8B030D-6E8A-4147-A177-3AD203B41FA5}">
                      <a16:colId xmlns:a16="http://schemas.microsoft.com/office/drawing/2014/main" val="20004"/>
                    </a:ext>
                  </a:extLst>
                </a:gridCol>
              </a:tblGrid>
              <a:tr h="819729">
                <a:tc>
                  <a:txBody>
                    <a:bodyPr/>
                    <a:lstStyle/>
                    <a:p>
                      <a:pPr algn="ctr"/>
                      <a:r>
                        <a:rPr lang="en-US" dirty="0"/>
                        <a:t>MEN</a:t>
                      </a:r>
                      <a:br>
                        <a:rPr lang="en-US" dirty="0"/>
                      </a:br>
                      <a:r>
                        <a:rPr lang="en-US" dirty="0"/>
                        <a:t>DULL</a:t>
                      </a:r>
                    </a:p>
                  </a:txBody>
                  <a:tcPr>
                    <a:noFill/>
                  </a:tcPr>
                </a:tc>
                <a:tc>
                  <a:txBody>
                    <a:bodyPr/>
                    <a:lstStyle/>
                    <a:p>
                      <a:pPr algn="ctr"/>
                      <a:r>
                        <a:rPr lang="en-US" dirty="0"/>
                        <a:t>TYPO</a:t>
                      </a:r>
                    </a:p>
                  </a:txBody>
                  <a:tcPr>
                    <a:noFill/>
                  </a:tcPr>
                </a:tc>
                <a:tc>
                  <a:txBody>
                    <a:bodyPr/>
                    <a:lstStyle/>
                    <a:p>
                      <a:pPr algn="ctr"/>
                      <a:r>
                        <a:rPr lang="en-US" dirty="0"/>
                        <a:t>HOT</a:t>
                      </a:r>
                      <a:br>
                        <a:rPr lang="en-US" dirty="0"/>
                      </a:br>
                      <a:r>
                        <a:rPr lang="en-US" dirty="0"/>
                        <a:t>LOTTO</a:t>
                      </a:r>
                    </a:p>
                  </a:txBody>
                  <a:tcPr>
                    <a:noFill/>
                  </a:tcPr>
                </a:tc>
                <a:tc>
                  <a:txBody>
                    <a:bodyPr/>
                    <a:lstStyle/>
                    <a:p>
                      <a:pPr algn="ctr"/>
                      <a:r>
                        <a:rPr lang="en-US" dirty="0"/>
                        <a:t>THINK</a:t>
                      </a:r>
                      <a:r>
                        <a:rPr lang="en-US" baseline="0" dirty="0"/>
                        <a:t> INSIDE THE BOX</a:t>
                      </a:r>
                      <a:endParaRPr lang="en-US" dirty="0"/>
                    </a:p>
                  </a:txBody>
                  <a:tcPr>
                    <a:noFill/>
                  </a:tcPr>
                </a:tc>
                <a:tc>
                  <a:txBody>
                    <a:bodyPr/>
                    <a:lstStyle/>
                    <a:p>
                      <a:pPr algn="ctr"/>
                      <a:r>
                        <a:rPr lang="en-US" dirty="0"/>
                        <a:t>-Bonus-</a:t>
                      </a:r>
                    </a:p>
                    <a:p>
                      <a:pPr algn="ctr"/>
                      <a:r>
                        <a:rPr lang="en-US" dirty="0"/>
                        <a:t>FAMILY</a:t>
                      </a:r>
                      <a:r>
                        <a:rPr lang="en-US" baseline="0" dirty="0"/>
                        <a:t> </a:t>
                      </a:r>
                    </a:p>
                    <a:p>
                      <a:pPr algn="ctr"/>
                      <a:r>
                        <a:rPr lang="en-US" baseline="0" dirty="0"/>
                        <a:t>TIES</a:t>
                      </a:r>
                      <a:endParaRPr lang="en-US" dirty="0"/>
                    </a:p>
                  </a:txBody>
                  <a:tcPr>
                    <a:noFill/>
                  </a:tcPr>
                </a:tc>
                <a:extLst>
                  <a:ext uri="{0D108BD9-81ED-4DB2-BD59-A6C34878D82A}">
                    <a16:rowId xmlns:a16="http://schemas.microsoft.com/office/drawing/2014/main" val="10000"/>
                  </a:ext>
                </a:extLst>
              </a:tr>
              <a:tr h="953135">
                <a:tc>
                  <a:txBody>
                    <a:bodyPr/>
                    <a:lstStyle/>
                    <a:p>
                      <a:pPr algn="ctr"/>
                      <a:r>
                        <a:rPr lang="en-US" sz="4400" dirty="0">
                          <a:solidFill>
                            <a:schemeClr val="tx1"/>
                          </a:solidFill>
                        </a:rPr>
                        <a:t>1</a:t>
                      </a:r>
                    </a:p>
                  </a:txBody>
                  <a:tcPr>
                    <a:noFill/>
                  </a:tcPr>
                </a:tc>
                <a:tc>
                  <a:txBody>
                    <a:bodyPr/>
                    <a:lstStyle/>
                    <a:p>
                      <a:pPr algn="ctr"/>
                      <a:r>
                        <a:rPr lang="en-US" sz="4400" dirty="0">
                          <a:solidFill>
                            <a:schemeClr val="tx1"/>
                          </a:solidFill>
                        </a:rPr>
                        <a:t>6</a:t>
                      </a:r>
                    </a:p>
                  </a:txBody>
                  <a:tcPr>
                    <a:noFill/>
                  </a:tcPr>
                </a:tc>
                <a:tc>
                  <a:txBody>
                    <a:bodyPr/>
                    <a:lstStyle/>
                    <a:p>
                      <a:pPr algn="ctr"/>
                      <a:r>
                        <a:rPr lang="en-US" sz="4400" dirty="0">
                          <a:solidFill>
                            <a:schemeClr val="tx1"/>
                          </a:solidFill>
                        </a:rPr>
                        <a:t>11</a:t>
                      </a:r>
                    </a:p>
                  </a:txBody>
                  <a:tcPr>
                    <a:noFill/>
                  </a:tcPr>
                </a:tc>
                <a:tc>
                  <a:txBody>
                    <a:bodyPr/>
                    <a:lstStyle/>
                    <a:p>
                      <a:pPr algn="ctr"/>
                      <a:r>
                        <a:rPr lang="en-US" sz="4400" dirty="0">
                          <a:solidFill>
                            <a:schemeClr val="tx1"/>
                          </a:solidFill>
                        </a:rPr>
                        <a:t>16</a:t>
                      </a:r>
                    </a:p>
                  </a:txBody>
                  <a:tcPr>
                    <a:noFill/>
                  </a:tcPr>
                </a:tc>
                <a:tc>
                  <a:txBody>
                    <a:bodyPr/>
                    <a:lstStyle/>
                    <a:p>
                      <a:pPr algn="ctr"/>
                      <a:r>
                        <a:rPr lang="en-US" sz="4400" dirty="0">
                          <a:solidFill>
                            <a:schemeClr val="tx1"/>
                          </a:solidFill>
                        </a:rPr>
                        <a:t>*21</a:t>
                      </a:r>
                    </a:p>
                  </a:txBody>
                  <a:tcPr>
                    <a:noFill/>
                  </a:tcPr>
                </a:tc>
                <a:extLst>
                  <a:ext uri="{0D108BD9-81ED-4DB2-BD59-A6C34878D82A}">
                    <a16:rowId xmlns:a16="http://schemas.microsoft.com/office/drawing/2014/main" val="10001"/>
                  </a:ext>
                </a:extLst>
              </a:tr>
              <a:tr h="953135">
                <a:tc>
                  <a:txBody>
                    <a:bodyPr/>
                    <a:lstStyle/>
                    <a:p>
                      <a:pPr algn="ctr"/>
                      <a:r>
                        <a:rPr lang="en-US" sz="4400" dirty="0">
                          <a:solidFill>
                            <a:schemeClr val="tx1"/>
                          </a:solidFill>
                        </a:rPr>
                        <a:t>2</a:t>
                      </a:r>
                    </a:p>
                  </a:txBody>
                  <a:tcPr>
                    <a:noFill/>
                  </a:tcPr>
                </a:tc>
                <a:tc>
                  <a:txBody>
                    <a:bodyPr/>
                    <a:lstStyle/>
                    <a:p>
                      <a:pPr algn="ctr"/>
                      <a:r>
                        <a:rPr lang="en-US" sz="4400" dirty="0">
                          <a:solidFill>
                            <a:schemeClr val="tx1"/>
                          </a:solidFill>
                        </a:rPr>
                        <a:t>7</a:t>
                      </a:r>
                    </a:p>
                  </a:txBody>
                  <a:tcPr>
                    <a:noFill/>
                  </a:tcPr>
                </a:tc>
                <a:tc>
                  <a:txBody>
                    <a:bodyPr/>
                    <a:lstStyle/>
                    <a:p>
                      <a:pPr algn="ctr"/>
                      <a:r>
                        <a:rPr lang="en-US" sz="4400" dirty="0">
                          <a:solidFill>
                            <a:schemeClr val="tx1"/>
                          </a:solidFill>
                        </a:rPr>
                        <a:t>12</a:t>
                      </a:r>
                    </a:p>
                  </a:txBody>
                  <a:tcPr>
                    <a:noFill/>
                  </a:tcPr>
                </a:tc>
                <a:tc>
                  <a:txBody>
                    <a:bodyPr/>
                    <a:lstStyle/>
                    <a:p>
                      <a:pPr algn="ctr"/>
                      <a:r>
                        <a:rPr lang="en-US" sz="4400" dirty="0">
                          <a:solidFill>
                            <a:schemeClr val="tx1"/>
                          </a:solidFill>
                        </a:rPr>
                        <a:t>17</a:t>
                      </a:r>
                    </a:p>
                  </a:txBody>
                  <a:tcPr>
                    <a:noFill/>
                  </a:tcPr>
                </a:tc>
                <a:tc>
                  <a:txBody>
                    <a:bodyPr/>
                    <a:lstStyle/>
                    <a:p>
                      <a:pPr algn="ctr"/>
                      <a:r>
                        <a:rPr lang="en-US" sz="4400" dirty="0">
                          <a:solidFill>
                            <a:schemeClr val="tx1"/>
                          </a:solidFill>
                        </a:rPr>
                        <a:t>*22</a:t>
                      </a:r>
                    </a:p>
                  </a:txBody>
                  <a:tcPr>
                    <a:noFill/>
                  </a:tcPr>
                </a:tc>
                <a:extLst>
                  <a:ext uri="{0D108BD9-81ED-4DB2-BD59-A6C34878D82A}">
                    <a16:rowId xmlns:a16="http://schemas.microsoft.com/office/drawing/2014/main" val="10002"/>
                  </a:ext>
                </a:extLst>
              </a:tr>
              <a:tr h="953135">
                <a:tc>
                  <a:txBody>
                    <a:bodyPr/>
                    <a:lstStyle/>
                    <a:p>
                      <a:pPr algn="ctr"/>
                      <a:r>
                        <a:rPr lang="en-US" sz="4400" dirty="0">
                          <a:solidFill>
                            <a:schemeClr val="tx1"/>
                          </a:solidFill>
                        </a:rPr>
                        <a:t>3</a:t>
                      </a:r>
                    </a:p>
                  </a:txBody>
                  <a:tcPr>
                    <a:noFill/>
                  </a:tcPr>
                </a:tc>
                <a:tc>
                  <a:txBody>
                    <a:bodyPr/>
                    <a:lstStyle/>
                    <a:p>
                      <a:pPr algn="ctr"/>
                      <a:r>
                        <a:rPr lang="en-US" sz="4400" dirty="0">
                          <a:solidFill>
                            <a:schemeClr val="tx1"/>
                          </a:solidFill>
                        </a:rPr>
                        <a:t>8</a:t>
                      </a:r>
                    </a:p>
                  </a:txBody>
                  <a:tcPr>
                    <a:noFill/>
                  </a:tcPr>
                </a:tc>
                <a:tc>
                  <a:txBody>
                    <a:bodyPr/>
                    <a:lstStyle/>
                    <a:p>
                      <a:pPr algn="ctr"/>
                      <a:r>
                        <a:rPr lang="en-US" sz="4400" dirty="0">
                          <a:solidFill>
                            <a:schemeClr val="tx1"/>
                          </a:solidFill>
                        </a:rPr>
                        <a:t>13</a:t>
                      </a:r>
                    </a:p>
                  </a:txBody>
                  <a:tcPr>
                    <a:noFill/>
                  </a:tcPr>
                </a:tc>
                <a:tc>
                  <a:txBody>
                    <a:bodyPr/>
                    <a:lstStyle/>
                    <a:p>
                      <a:pPr algn="ctr"/>
                      <a:r>
                        <a:rPr lang="en-US" sz="4400" dirty="0">
                          <a:solidFill>
                            <a:schemeClr val="tx1"/>
                          </a:solidFill>
                        </a:rPr>
                        <a:t>18</a:t>
                      </a:r>
                    </a:p>
                  </a:txBody>
                  <a:tcPr>
                    <a:noFill/>
                  </a:tcPr>
                </a:tc>
                <a:tc>
                  <a:txBody>
                    <a:bodyPr/>
                    <a:lstStyle/>
                    <a:p>
                      <a:pPr algn="ctr"/>
                      <a:r>
                        <a:rPr lang="en-US" sz="4400" dirty="0">
                          <a:solidFill>
                            <a:schemeClr val="tx1"/>
                          </a:solidFill>
                        </a:rPr>
                        <a:t>*23</a:t>
                      </a:r>
                    </a:p>
                  </a:txBody>
                  <a:tcPr>
                    <a:noFill/>
                  </a:tcPr>
                </a:tc>
                <a:extLst>
                  <a:ext uri="{0D108BD9-81ED-4DB2-BD59-A6C34878D82A}">
                    <a16:rowId xmlns:a16="http://schemas.microsoft.com/office/drawing/2014/main" val="10003"/>
                  </a:ext>
                </a:extLst>
              </a:tr>
              <a:tr h="953135">
                <a:tc>
                  <a:txBody>
                    <a:bodyPr/>
                    <a:lstStyle/>
                    <a:p>
                      <a:pPr algn="ctr"/>
                      <a:r>
                        <a:rPr lang="en-US" sz="4400" dirty="0">
                          <a:solidFill>
                            <a:schemeClr val="tx1"/>
                          </a:solidFill>
                        </a:rPr>
                        <a:t>4</a:t>
                      </a:r>
                    </a:p>
                  </a:txBody>
                  <a:tcPr>
                    <a:noFill/>
                  </a:tcPr>
                </a:tc>
                <a:tc>
                  <a:txBody>
                    <a:bodyPr/>
                    <a:lstStyle/>
                    <a:p>
                      <a:pPr algn="ctr"/>
                      <a:r>
                        <a:rPr lang="en-US" sz="4400" dirty="0">
                          <a:solidFill>
                            <a:schemeClr val="tx1"/>
                          </a:solidFill>
                        </a:rPr>
                        <a:t>9</a:t>
                      </a:r>
                    </a:p>
                  </a:txBody>
                  <a:tcPr>
                    <a:noFill/>
                  </a:tcPr>
                </a:tc>
                <a:tc>
                  <a:txBody>
                    <a:bodyPr/>
                    <a:lstStyle/>
                    <a:p>
                      <a:pPr algn="ctr"/>
                      <a:r>
                        <a:rPr lang="en-US" sz="4400" dirty="0">
                          <a:solidFill>
                            <a:schemeClr val="tx1"/>
                          </a:solidFill>
                        </a:rPr>
                        <a:t>14</a:t>
                      </a:r>
                    </a:p>
                  </a:txBody>
                  <a:tcPr>
                    <a:noFill/>
                  </a:tcPr>
                </a:tc>
                <a:tc>
                  <a:txBody>
                    <a:bodyPr/>
                    <a:lstStyle/>
                    <a:p>
                      <a:pPr algn="ctr"/>
                      <a:r>
                        <a:rPr lang="en-US" sz="4400" dirty="0">
                          <a:solidFill>
                            <a:schemeClr val="tx1"/>
                          </a:solidFill>
                        </a:rPr>
                        <a:t>19</a:t>
                      </a:r>
                    </a:p>
                  </a:txBody>
                  <a:tcPr>
                    <a:noFill/>
                  </a:tcPr>
                </a:tc>
                <a:tc>
                  <a:txBody>
                    <a:bodyPr/>
                    <a:lstStyle/>
                    <a:p>
                      <a:pPr algn="ctr"/>
                      <a:r>
                        <a:rPr lang="en-US" sz="4400" dirty="0">
                          <a:solidFill>
                            <a:schemeClr val="tx1"/>
                          </a:solidFill>
                        </a:rPr>
                        <a:t>*24</a:t>
                      </a:r>
                    </a:p>
                  </a:txBody>
                  <a:tcPr>
                    <a:noFill/>
                  </a:tcPr>
                </a:tc>
                <a:extLst>
                  <a:ext uri="{0D108BD9-81ED-4DB2-BD59-A6C34878D82A}">
                    <a16:rowId xmlns:a16="http://schemas.microsoft.com/office/drawing/2014/main" val="10004"/>
                  </a:ext>
                </a:extLst>
              </a:tr>
              <a:tr h="953135">
                <a:tc>
                  <a:txBody>
                    <a:bodyPr/>
                    <a:lstStyle/>
                    <a:p>
                      <a:pPr algn="ctr"/>
                      <a:r>
                        <a:rPr lang="en-US" sz="4400" dirty="0">
                          <a:solidFill>
                            <a:schemeClr val="tx1"/>
                          </a:solidFill>
                        </a:rPr>
                        <a:t>5</a:t>
                      </a:r>
                    </a:p>
                  </a:txBody>
                  <a:tcPr>
                    <a:noFill/>
                  </a:tcPr>
                </a:tc>
                <a:tc>
                  <a:txBody>
                    <a:bodyPr/>
                    <a:lstStyle/>
                    <a:p>
                      <a:pPr algn="ctr"/>
                      <a:r>
                        <a:rPr lang="en-US" sz="4400" dirty="0">
                          <a:solidFill>
                            <a:schemeClr val="tx1"/>
                          </a:solidFill>
                        </a:rPr>
                        <a:t>10</a:t>
                      </a:r>
                    </a:p>
                  </a:txBody>
                  <a:tcPr>
                    <a:noFill/>
                  </a:tcPr>
                </a:tc>
                <a:tc>
                  <a:txBody>
                    <a:bodyPr/>
                    <a:lstStyle/>
                    <a:p>
                      <a:pPr algn="ctr"/>
                      <a:r>
                        <a:rPr lang="en-US" sz="4400" dirty="0">
                          <a:solidFill>
                            <a:schemeClr val="tx1"/>
                          </a:solidFill>
                        </a:rPr>
                        <a:t>15</a:t>
                      </a:r>
                    </a:p>
                  </a:txBody>
                  <a:tcPr>
                    <a:noFill/>
                  </a:tcPr>
                </a:tc>
                <a:tc>
                  <a:txBody>
                    <a:bodyPr/>
                    <a:lstStyle/>
                    <a:p>
                      <a:pPr algn="ctr"/>
                      <a:r>
                        <a:rPr lang="en-US" sz="4400" dirty="0">
                          <a:solidFill>
                            <a:schemeClr val="tx1"/>
                          </a:solidFill>
                        </a:rPr>
                        <a:t>20</a:t>
                      </a:r>
                    </a:p>
                  </a:txBody>
                  <a:tcPr>
                    <a:noFill/>
                  </a:tcPr>
                </a:tc>
                <a:tc>
                  <a:txBody>
                    <a:bodyPr/>
                    <a:lstStyle/>
                    <a:p>
                      <a:pPr algn="ctr"/>
                      <a:r>
                        <a:rPr lang="en-US" sz="4400" dirty="0">
                          <a:solidFill>
                            <a:schemeClr val="tx1"/>
                          </a:solidFill>
                        </a:rPr>
                        <a:t>*25</a:t>
                      </a:r>
                    </a:p>
                  </a:txBody>
                  <a:tcPr>
                    <a:noFill/>
                  </a:tcPr>
                </a:tc>
                <a:extLst>
                  <a:ext uri="{0D108BD9-81ED-4DB2-BD59-A6C34878D82A}">
                    <a16:rowId xmlns:a16="http://schemas.microsoft.com/office/drawing/2014/main" val="10005"/>
                  </a:ext>
                </a:extLst>
              </a:tr>
            </a:tbl>
          </a:graphicData>
        </a:graphic>
      </p:graphicFrame>
      <p:sp>
        <p:nvSpPr>
          <p:cNvPr id="3" name="Rectangle 2"/>
          <p:cNvSpPr/>
          <p:nvPr/>
        </p:nvSpPr>
        <p:spPr>
          <a:xfrm>
            <a:off x="304800" y="228598"/>
            <a:ext cx="6280887" cy="584775"/>
          </a:xfrm>
          <a:prstGeom prst="rect">
            <a:avLst/>
          </a:prstGeom>
          <a:noFill/>
        </p:spPr>
        <p:txBody>
          <a:bodyPr wrap="none" lIns="91440" tIns="45720" rIns="91440" bIns="45720">
            <a:spAutoFit/>
          </a:bodyPr>
          <a:lstStyle/>
          <a:p>
            <a:pPr marL="0" marR="0" lvl="0" indent="0" algn="ctr" defTabSz="914400" rtl="0" eaLnBrk="1" fontAlgn="base" latinLnBrk="0" hangingPunct="1">
              <a:lnSpc>
                <a:spcPct val="100000"/>
              </a:lnSpc>
              <a:spcBef>
                <a:spcPct val="20000"/>
              </a:spcBef>
              <a:spcAft>
                <a:spcPct val="0"/>
              </a:spcAft>
              <a:buClr>
                <a:srgbClr val="66CCFF"/>
              </a:buClr>
              <a:buSzPct val="65000"/>
              <a:buFont typeface="Wingdings" pitchFamily="2" charset="2"/>
              <a:buNone/>
              <a:tabLst/>
              <a:defRPr/>
            </a:pPr>
            <a:r>
              <a:rPr kumimoji="0" lang="en-US" sz="3200" b="1" i="0" u="none" strike="noStrike" kern="1200" cap="none" spc="0" normalizeH="0" baseline="0" noProof="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uLnTx/>
                <a:uFillTx/>
                <a:latin typeface="Tahoma" pitchFamily="34" charset="0"/>
                <a:ea typeface="+mn-ea"/>
                <a:cs typeface="+mn-cs"/>
              </a:rPr>
              <a:t>Part V Genetics Review Game</a:t>
            </a:r>
          </a:p>
        </p:txBody>
      </p:sp>
    </p:spTree>
    <p:extLst>
      <p:ext uri="{BB962C8B-B14F-4D97-AF65-F5344CB8AC3E}">
        <p14:creationId xmlns:p14="http://schemas.microsoft.com/office/powerpoint/2010/main" val="94143883"/>
      </p:ext>
    </p:extLst>
  </p:cSld>
  <p:clrMapOvr>
    <a:masterClrMapping/>
  </p:clrMapOvr>
</p:sld>
</file>

<file path=ppt/slides/slide1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nvGraphicFramePr>
        <p:xfrm>
          <a:off x="381000" y="891594"/>
          <a:ext cx="8382000" cy="5680075"/>
        </p:xfrm>
        <a:graphic>
          <a:graphicData uri="http://schemas.openxmlformats.org/drawingml/2006/table">
            <a:tbl>
              <a:tblPr firstRow="1" bandRow="1">
                <a:tableStyleId>{5C22544A-7EE6-4342-B048-85BDC9FD1C3A}</a:tableStyleId>
              </a:tblPr>
              <a:tblGrid>
                <a:gridCol w="1676400">
                  <a:extLst>
                    <a:ext uri="{9D8B030D-6E8A-4147-A177-3AD203B41FA5}">
                      <a16:colId xmlns:a16="http://schemas.microsoft.com/office/drawing/2014/main" val="20000"/>
                    </a:ext>
                  </a:extLst>
                </a:gridCol>
                <a:gridCol w="1676400">
                  <a:extLst>
                    <a:ext uri="{9D8B030D-6E8A-4147-A177-3AD203B41FA5}">
                      <a16:colId xmlns:a16="http://schemas.microsoft.com/office/drawing/2014/main" val="20001"/>
                    </a:ext>
                  </a:extLst>
                </a:gridCol>
                <a:gridCol w="1676400">
                  <a:extLst>
                    <a:ext uri="{9D8B030D-6E8A-4147-A177-3AD203B41FA5}">
                      <a16:colId xmlns:a16="http://schemas.microsoft.com/office/drawing/2014/main" val="20002"/>
                    </a:ext>
                  </a:extLst>
                </a:gridCol>
                <a:gridCol w="1676400">
                  <a:extLst>
                    <a:ext uri="{9D8B030D-6E8A-4147-A177-3AD203B41FA5}">
                      <a16:colId xmlns:a16="http://schemas.microsoft.com/office/drawing/2014/main" val="20003"/>
                    </a:ext>
                  </a:extLst>
                </a:gridCol>
                <a:gridCol w="1676400">
                  <a:extLst>
                    <a:ext uri="{9D8B030D-6E8A-4147-A177-3AD203B41FA5}">
                      <a16:colId xmlns:a16="http://schemas.microsoft.com/office/drawing/2014/main" val="20004"/>
                    </a:ext>
                  </a:extLst>
                </a:gridCol>
              </a:tblGrid>
              <a:tr h="819729">
                <a:tc>
                  <a:txBody>
                    <a:bodyPr/>
                    <a:lstStyle/>
                    <a:p>
                      <a:pPr algn="ctr"/>
                      <a:r>
                        <a:rPr lang="en-US" dirty="0"/>
                        <a:t>MEN</a:t>
                      </a:r>
                      <a:br>
                        <a:rPr lang="en-US" dirty="0"/>
                      </a:br>
                      <a:r>
                        <a:rPr lang="en-US" dirty="0"/>
                        <a:t>DULL</a:t>
                      </a:r>
                    </a:p>
                  </a:txBody>
                  <a:tcPr>
                    <a:noFill/>
                  </a:tcPr>
                </a:tc>
                <a:tc>
                  <a:txBody>
                    <a:bodyPr/>
                    <a:lstStyle/>
                    <a:p>
                      <a:pPr algn="ctr"/>
                      <a:r>
                        <a:rPr lang="en-US" dirty="0"/>
                        <a:t>TYPO</a:t>
                      </a:r>
                    </a:p>
                  </a:txBody>
                  <a:tcPr>
                    <a:noFill/>
                  </a:tcPr>
                </a:tc>
                <a:tc>
                  <a:txBody>
                    <a:bodyPr/>
                    <a:lstStyle/>
                    <a:p>
                      <a:pPr algn="ctr"/>
                      <a:r>
                        <a:rPr lang="en-US" dirty="0"/>
                        <a:t>HOT</a:t>
                      </a:r>
                      <a:br>
                        <a:rPr lang="en-US" dirty="0"/>
                      </a:br>
                      <a:r>
                        <a:rPr lang="en-US" dirty="0"/>
                        <a:t>LOTTO</a:t>
                      </a:r>
                    </a:p>
                  </a:txBody>
                  <a:tcPr>
                    <a:noFill/>
                  </a:tcPr>
                </a:tc>
                <a:tc>
                  <a:txBody>
                    <a:bodyPr/>
                    <a:lstStyle/>
                    <a:p>
                      <a:pPr algn="ctr"/>
                      <a:r>
                        <a:rPr lang="en-US" dirty="0"/>
                        <a:t>THINK</a:t>
                      </a:r>
                      <a:r>
                        <a:rPr lang="en-US" baseline="0" dirty="0"/>
                        <a:t> INSIDE THE BOX</a:t>
                      </a:r>
                      <a:endParaRPr lang="en-US" dirty="0"/>
                    </a:p>
                  </a:txBody>
                  <a:tcPr>
                    <a:noFill/>
                  </a:tcPr>
                </a:tc>
                <a:tc>
                  <a:txBody>
                    <a:bodyPr/>
                    <a:lstStyle/>
                    <a:p>
                      <a:pPr algn="ctr"/>
                      <a:r>
                        <a:rPr lang="en-US" dirty="0">
                          <a:solidFill>
                            <a:srgbClr val="9900FF"/>
                          </a:solidFill>
                        </a:rPr>
                        <a:t>-Bonus-</a:t>
                      </a:r>
                    </a:p>
                    <a:p>
                      <a:pPr algn="ctr"/>
                      <a:r>
                        <a:rPr lang="en-US" dirty="0">
                          <a:solidFill>
                            <a:srgbClr val="9900FF"/>
                          </a:solidFill>
                        </a:rPr>
                        <a:t>FAMILY</a:t>
                      </a:r>
                      <a:r>
                        <a:rPr lang="en-US" baseline="0" dirty="0">
                          <a:solidFill>
                            <a:srgbClr val="9900FF"/>
                          </a:solidFill>
                        </a:rPr>
                        <a:t> </a:t>
                      </a:r>
                    </a:p>
                    <a:p>
                      <a:pPr algn="ctr"/>
                      <a:r>
                        <a:rPr lang="en-US" baseline="0" dirty="0">
                          <a:solidFill>
                            <a:srgbClr val="9900FF"/>
                          </a:solidFill>
                        </a:rPr>
                        <a:t>TIES</a:t>
                      </a:r>
                      <a:endParaRPr lang="en-US" dirty="0">
                        <a:solidFill>
                          <a:srgbClr val="9900FF"/>
                        </a:solidFill>
                      </a:endParaRPr>
                    </a:p>
                  </a:txBody>
                  <a:tcPr>
                    <a:noFill/>
                  </a:tcPr>
                </a:tc>
                <a:extLst>
                  <a:ext uri="{0D108BD9-81ED-4DB2-BD59-A6C34878D82A}">
                    <a16:rowId xmlns:a16="http://schemas.microsoft.com/office/drawing/2014/main" val="10000"/>
                  </a:ext>
                </a:extLst>
              </a:tr>
              <a:tr h="953135">
                <a:tc>
                  <a:txBody>
                    <a:bodyPr/>
                    <a:lstStyle/>
                    <a:p>
                      <a:pPr algn="ctr"/>
                      <a:r>
                        <a:rPr lang="en-US" sz="4400" dirty="0">
                          <a:solidFill>
                            <a:schemeClr val="tx1"/>
                          </a:solidFill>
                        </a:rPr>
                        <a:t>1</a:t>
                      </a:r>
                    </a:p>
                  </a:txBody>
                  <a:tcPr>
                    <a:noFill/>
                  </a:tcPr>
                </a:tc>
                <a:tc>
                  <a:txBody>
                    <a:bodyPr/>
                    <a:lstStyle/>
                    <a:p>
                      <a:pPr algn="ctr"/>
                      <a:r>
                        <a:rPr lang="en-US" sz="4400" dirty="0">
                          <a:solidFill>
                            <a:schemeClr val="tx1"/>
                          </a:solidFill>
                        </a:rPr>
                        <a:t>6</a:t>
                      </a:r>
                    </a:p>
                  </a:txBody>
                  <a:tcPr>
                    <a:noFill/>
                  </a:tcPr>
                </a:tc>
                <a:tc>
                  <a:txBody>
                    <a:bodyPr/>
                    <a:lstStyle/>
                    <a:p>
                      <a:pPr algn="ctr"/>
                      <a:r>
                        <a:rPr lang="en-US" sz="4400" dirty="0">
                          <a:solidFill>
                            <a:schemeClr val="tx1"/>
                          </a:solidFill>
                        </a:rPr>
                        <a:t>11</a:t>
                      </a:r>
                    </a:p>
                  </a:txBody>
                  <a:tcPr>
                    <a:noFill/>
                  </a:tcPr>
                </a:tc>
                <a:tc>
                  <a:txBody>
                    <a:bodyPr/>
                    <a:lstStyle/>
                    <a:p>
                      <a:pPr algn="ctr"/>
                      <a:r>
                        <a:rPr lang="en-US" sz="4400" dirty="0">
                          <a:solidFill>
                            <a:schemeClr val="tx1"/>
                          </a:solidFill>
                        </a:rPr>
                        <a:t>16</a:t>
                      </a:r>
                    </a:p>
                  </a:txBody>
                  <a:tcPr>
                    <a:noFill/>
                  </a:tcPr>
                </a:tc>
                <a:tc>
                  <a:txBody>
                    <a:bodyPr/>
                    <a:lstStyle/>
                    <a:p>
                      <a:pPr algn="ctr"/>
                      <a:r>
                        <a:rPr lang="en-US" sz="4400" dirty="0">
                          <a:solidFill>
                            <a:schemeClr val="tx1"/>
                          </a:solidFill>
                        </a:rPr>
                        <a:t>*21</a:t>
                      </a:r>
                    </a:p>
                  </a:txBody>
                  <a:tcPr>
                    <a:solidFill>
                      <a:schemeClr val="bg1">
                        <a:lumMod val="85000"/>
                        <a:lumOff val="15000"/>
                      </a:schemeClr>
                    </a:solidFill>
                  </a:tcPr>
                </a:tc>
                <a:extLst>
                  <a:ext uri="{0D108BD9-81ED-4DB2-BD59-A6C34878D82A}">
                    <a16:rowId xmlns:a16="http://schemas.microsoft.com/office/drawing/2014/main" val="10001"/>
                  </a:ext>
                </a:extLst>
              </a:tr>
              <a:tr h="953135">
                <a:tc>
                  <a:txBody>
                    <a:bodyPr/>
                    <a:lstStyle/>
                    <a:p>
                      <a:pPr algn="ctr"/>
                      <a:r>
                        <a:rPr lang="en-US" sz="4400" dirty="0">
                          <a:solidFill>
                            <a:schemeClr val="tx1"/>
                          </a:solidFill>
                        </a:rPr>
                        <a:t>2</a:t>
                      </a:r>
                    </a:p>
                  </a:txBody>
                  <a:tcPr>
                    <a:noFill/>
                  </a:tcPr>
                </a:tc>
                <a:tc>
                  <a:txBody>
                    <a:bodyPr/>
                    <a:lstStyle/>
                    <a:p>
                      <a:pPr algn="ctr"/>
                      <a:r>
                        <a:rPr lang="en-US" sz="4400" dirty="0">
                          <a:solidFill>
                            <a:schemeClr val="tx1"/>
                          </a:solidFill>
                        </a:rPr>
                        <a:t>7</a:t>
                      </a:r>
                    </a:p>
                  </a:txBody>
                  <a:tcPr>
                    <a:noFill/>
                  </a:tcPr>
                </a:tc>
                <a:tc>
                  <a:txBody>
                    <a:bodyPr/>
                    <a:lstStyle/>
                    <a:p>
                      <a:pPr algn="ctr"/>
                      <a:r>
                        <a:rPr lang="en-US" sz="4400" dirty="0">
                          <a:solidFill>
                            <a:schemeClr val="tx1"/>
                          </a:solidFill>
                        </a:rPr>
                        <a:t>12</a:t>
                      </a:r>
                    </a:p>
                  </a:txBody>
                  <a:tcPr>
                    <a:noFill/>
                  </a:tcPr>
                </a:tc>
                <a:tc>
                  <a:txBody>
                    <a:bodyPr/>
                    <a:lstStyle/>
                    <a:p>
                      <a:pPr algn="ctr"/>
                      <a:r>
                        <a:rPr lang="en-US" sz="4400" dirty="0">
                          <a:solidFill>
                            <a:schemeClr val="tx1"/>
                          </a:solidFill>
                        </a:rPr>
                        <a:t>17</a:t>
                      </a:r>
                    </a:p>
                  </a:txBody>
                  <a:tcPr>
                    <a:noFill/>
                  </a:tcPr>
                </a:tc>
                <a:tc>
                  <a:txBody>
                    <a:bodyPr/>
                    <a:lstStyle/>
                    <a:p>
                      <a:pPr algn="ctr"/>
                      <a:r>
                        <a:rPr lang="en-US" sz="4400" dirty="0">
                          <a:solidFill>
                            <a:schemeClr val="tx1"/>
                          </a:solidFill>
                        </a:rPr>
                        <a:t>*22</a:t>
                      </a:r>
                    </a:p>
                  </a:txBody>
                  <a:tcPr>
                    <a:solidFill>
                      <a:schemeClr val="bg1">
                        <a:lumMod val="85000"/>
                        <a:lumOff val="15000"/>
                      </a:schemeClr>
                    </a:solidFill>
                  </a:tcPr>
                </a:tc>
                <a:extLst>
                  <a:ext uri="{0D108BD9-81ED-4DB2-BD59-A6C34878D82A}">
                    <a16:rowId xmlns:a16="http://schemas.microsoft.com/office/drawing/2014/main" val="10002"/>
                  </a:ext>
                </a:extLst>
              </a:tr>
              <a:tr h="953135">
                <a:tc>
                  <a:txBody>
                    <a:bodyPr/>
                    <a:lstStyle/>
                    <a:p>
                      <a:pPr algn="ctr"/>
                      <a:r>
                        <a:rPr lang="en-US" sz="4400" dirty="0">
                          <a:solidFill>
                            <a:schemeClr val="tx1"/>
                          </a:solidFill>
                        </a:rPr>
                        <a:t>3</a:t>
                      </a:r>
                    </a:p>
                  </a:txBody>
                  <a:tcPr>
                    <a:noFill/>
                  </a:tcPr>
                </a:tc>
                <a:tc>
                  <a:txBody>
                    <a:bodyPr/>
                    <a:lstStyle/>
                    <a:p>
                      <a:pPr algn="ctr"/>
                      <a:r>
                        <a:rPr lang="en-US" sz="4400" dirty="0">
                          <a:solidFill>
                            <a:schemeClr val="tx1"/>
                          </a:solidFill>
                        </a:rPr>
                        <a:t>8</a:t>
                      </a:r>
                    </a:p>
                  </a:txBody>
                  <a:tcPr>
                    <a:noFill/>
                  </a:tcPr>
                </a:tc>
                <a:tc>
                  <a:txBody>
                    <a:bodyPr/>
                    <a:lstStyle/>
                    <a:p>
                      <a:pPr algn="ctr"/>
                      <a:r>
                        <a:rPr lang="en-US" sz="4400" dirty="0">
                          <a:solidFill>
                            <a:schemeClr val="tx1"/>
                          </a:solidFill>
                        </a:rPr>
                        <a:t>13</a:t>
                      </a:r>
                    </a:p>
                  </a:txBody>
                  <a:tcPr>
                    <a:noFill/>
                  </a:tcPr>
                </a:tc>
                <a:tc>
                  <a:txBody>
                    <a:bodyPr/>
                    <a:lstStyle/>
                    <a:p>
                      <a:pPr algn="ctr"/>
                      <a:r>
                        <a:rPr lang="en-US" sz="4400" dirty="0">
                          <a:solidFill>
                            <a:schemeClr val="tx1"/>
                          </a:solidFill>
                        </a:rPr>
                        <a:t>18</a:t>
                      </a:r>
                    </a:p>
                  </a:txBody>
                  <a:tcPr>
                    <a:noFill/>
                  </a:tcPr>
                </a:tc>
                <a:tc>
                  <a:txBody>
                    <a:bodyPr/>
                    <a:lstStyle/>
                    <a:p>
                      <a:pPr algn="ctr"/>
                      <a:r>
                        <a:rPr lang="en-US" sz="4400" dirty="0">
                          <a:solidFill>
                            <a:schemeClr val="tx1"/>
                          </a:solidFill>
                        </a:rPr>
                        <a:t>*23</a:t>
                      </a:r>
                    </a:p>
                  </a:txBody>
                  <a:tcPr>
                    <a:solidFill>
                      <a:schemeClr val="bg1">
                        <a:lumMod val="85000"/>
                        <a:lumOff val="15000"/>
                      </a:schemeClr>
                    </a:solidFill>
                  </a:tcPr>
                </a:tc>
                <a:extLst>
                  <a:ext uri="{0D108BD9-81ED-4DB2-BD59-A6C34878D82A}">
                    <a16:rowId xmlns:a16="http://schemas.microsoft.com/office/drawing/2014/main" val="10003"/>
                  </a:ext>
                </a:extLst>
              </a:tr>
              <a:tr h="953135">
                <a:tc>
                  <a:txBody>
                    <a:bodyPr/>
                    <a:lstStyle/>
                    <a:p>
                      <a:pPr algn="ctr"/>
                      <a:r>
                        <a:rPr lang="en-US" sz="4400" dirty="0">
                          <a:solidFill>
                            <a:schemeClr val="tx1"/>
                          </a:solidFill>
                        </a:rPr>
                        <a:t>4</a:t>
                      </a:r>
                    </a:p>
                  </a:txBody>
                  <a:tcPr>
                    <a:noFill/>
                  </a:tcPr>
                </a:tc>
                <a:tc>
                  <a:txBody>
                    <a:bodyPr/>
                    <a:lstStyle/>
                    <a:p>
                      <a:pPr algn="ctr"/>
                      <a:r>
                        <a:rPr lang="en-US" sz="4400" dirty="0">
                          <a:solidFill>
                            <a:schemeClr val="tx1"/>
                          </a:solidFill>
                        </a:rPr>
                        <a:t>9</a:t>
                      </a:r>
                    </a:p>
                  </a:txBody>
                  <a:tcPr>
                    <a:noFill/>
                  </a:tcPr>
                </a:tc>
                <a:tc>
                  <a:txBody>
                    <a:bodyPr/>
                    <a:lstStyle/>
                    <a:p>
                      <a:pPr algn="ctr"/>
                      <a:r>
                        <a:rPr lang="en-US" sz="4400" dirty="0">
                          <a:solidFill>
                            <a:schemeClr val="tx1"/>
                          </a:solidFill>
                        </a:rPr>
                        <a:t>14</a:t>
                      </a:r>
                    </a:p>
                  </a:txBody>
                  <a:tcPr>
                    <a:noFill/>
                  </a:tcPr>
                </a:tc>
                <a:tc>
                  <a:txBody>
                    <a:bodyPr/>
                    <a:lstStyle/>
                    <a:p>
                      <a:pPr algn="ctr"/>
                      <a:r>
                        <a:rPr lang="en-US" sz="4400" dirty="0">
                          <a:solidFill>
                            <a:schemeClr val="tx1"/>
                          </a:solidFill>
                        </a:rPr>
                        <a:t>19</a:t>
                      </a:r>
                    </a:p>
                  </a:txBody>
                  <a:tcPr>
                    <a:noFill/>
                  </a:tcPr>
                </a:tc>
                <a:tc>
                  <a:txBody>
                    <a:bodyPr/>
                    <a:lstStyle/>
                    <a:p>
                      <a:pPr algn="ctr"/>
                      <a:r>
                        <a:rPr lang="en-US" sz="4400" dirty="0">
                          <a:solidFill>
                            <a:schemeClr val="tx1"/>
                          </a:solidFill>
                        </a:rPr>
                        <a:t>*24</a:t>
                      </a:r>
                    </a:p>
                  </a:txBody>
                  <a:tcPr>
                    <a:solidFill>
                      <a:schemeClr val="bg1">
                        <a:lumMod val="85000"/>
                        <a:lumOff val="15000"/>
                      </a:schemeClr>
                    </a:solidFill>
                  </a:tcPr>
                </a:tc>
                <a:extLst>
                  <a:ext uri="{0D108BD9-81ED-4DB2-BD59-A6C34878D82A}">
                    <a16:rowId xmlns:a16="http://schemas.microsoft.com/office/drawing/2014/main" val="10004"/>
                  </a:ext>
                </a:extLst>
              </a:tr>
              <a:tr h="953135">
                <a:tc>
                  <a:txBody>
                    <a:bodyPr/>
                    <a:lstStyle/>
                    <a:p>
                      <a:pPr algn="ctr"/>
                      <a:r>
                        <a:rPr lang="en-US" sz="4400" dirty="0">
                          <a:solidFill>
                            <a:schemeClr val="tx1"/>
                          </a:solidFill>
                        </a:rPr>
                        <a:t>5</a:t>
                      </a:r>
                    </a:p>
                  </a:txBody>
                  <a:tcPr>
                    <a:noFill/>
                  </a:tcPr>
                </a:tc>
                <a:tc>
                  <a:txBody>
                    <a:bodyPr/>
                    <a:lstStyle/>
                    <a:p>
                      <a:pPr algn="ctr"/>
                      <a:r>
                        <a:rPr lang="en-US" sz="4400" dirty="0">
                          <a:solidFill>
                            <a:schemeClr val="tx1"/>
                          </a:solidFill>
                        </a:rPr>
                        <a:t>10</a:t>
                      </a:r>
                    </a:p>
                  </a:txBody>
                  <a:tcPr>
                    <a:noFill/>
                  </a:tcPr>
                </a:tc>
                <a:tc>
                  <a:txBody>
                    <a:bodyPr/>
                    <a:lstStyle/>
                    <a:p>
                      <a:pPr algn="ctr"/>
                      <a:r>
                        <a:rPr lang="en-US" sz="4400" dirty="0">
                          <a:solidFill>
                            <a:schemeClr val="tx1"/>
                          </a:solidFill>
                        </a:rPr>
                        <a:t>15</a:t>
                      </a:r>
                    </a:p>
                  </a:txBody>
                  <a:tcPr>
                    <a:noFill/>
                  </a:tcPr>
                </a:tc>
                <a:tc>
                  <a:txBody>
                    <a:bodyPr/>
                    <a:lstStyle/>
                    <a:p>
                      <a:pPr algn="ctr"/>
                      <a:r>
                        <a:rPr lang="en-US" sz="4400" dirty="0">
                          <a:solidFill>
                            <a:schemeClr val="tx1"/>
                          </a:solidFill>
                        </a:rPr>
                        <a:t>20</a:t>
                      </a:r>
                    </a:p>
                  </a:txBody>
                  <a:tcPr>
                    <a:noFill/>
                  </a:tcPr>
                </a:tc>
                <a:tc>
                  <a:txBody>
                    <a:bodyPr/>
                    <a:lstStyle/>
                    <a:p>
                      <a:pPr algn="ctr"/>
                      <a:r>
                        <a:rPr lang="en-US" sz="4400" dirty="0">
                          <a:solidFill>
                            <a:schemeClr val="tx1"/>
                          </a:solidFill>
                        </a:rPr>
                        <a:t>*25</a:t>
                      </a:r>
                    </a:p>
                  </a:txBody>
                  <a:tcPr>
                    <a:solidFill>
                      <a:schemeClr val="bg1">
                        <a:lumMod val="85000"/>
                        <a:lumOff val="15000"/>
                      </a:schemeClr>
                    </a:solidFill>
                  </a:tcPr>
                </a:tc>
                <a:extLst>
                  <a:ext uri="{0D108BD9-81ED-4DB2-BD59-A6C34878D82A}">
                    <a16:rowId xmlns:a16="http://schemas.microsoft.com/office/drawing/2014/main" val="10005"/>
                  </a:ext>
                </a:extLst>
              </a:tr>
            </a:tbl>
          </a:graphicData>
        </a:graphic>
      </p:graphicFrame>
      <p:sp>
        <p:nvSpPr>
          <p:cNvPr id="3" name="Rectangle 2"/>
          <p:cNvSpPr/>
          <p:nvPr/>
        </p:nvSpPr>
        <p:spPr>
          <a:xfrm>
            <a:off x="304800" y="228598"/>
            <a:ext cx="6280887" cy="584775"/>
          </a:xfrm>
          <a:prstGeom prst="rect">
            <a:avLst/>
          </a:prstGeom>
          <a:noFill/>
        </p:spPr>
        <p:txBody>
          <a:bodyPr wrap="none" lIns="91440" tIns="45720" rIns="91440" bIns="45720">
            <a:spAutoFit/>
          </a:bodyPr>
          <a:lstStyle/>
          <a:p>
            <a:pPr marL="0" marR="0" lvl="0" indent="0" algn="ctr" defTabSz="914400" rtl="0" eaLnBrk="1" fontAlgn="base" latinLnBrk="0" hangingPunct="1">
              <a:lnSpc>
                <a:spcPct val="100000"/>
              </a:lnSpc>
              <a:spcBef>
                <a:spcPct val="20000"/>
              </a:spcBef>
              <a:spcAft>
                <a:spcPct val="0"/>
              </a:spcAft>
              <a:buClr>
                <a:srgbClr val="66CCFF"/>
              </a:buClr>
              <a:buSzPct val="65000"/>
              <a:buFont typeface="Wingdings" pitchFamily="2" charset="2"/>
              <a:buNone/>
              <a:tabLst/>
              <a:defRPr/>
            </a:pPr>
            <a:r>
              <a:rPr kumimoji="0" lang="en-US" sz="3200" b="1" i="0" u="none" strike="noStrike" kern="1200" cap="none" spc="0" normalizeH="0" baseline="0" noProof="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uLnTx/>
                <a:uFillTx/>
                <a:latin typeface="Tahoma" pitchFamily="34" charset="0"/>
                <a:ea typeface="+mn-ea"/>
                <a:cs typeface="+mn-cs"/>
              </a:rPr>
              <a:t>Part V Genetics Review Game</a:t>
            </a:r>
          </a:p>
        </p:txBody>
      </p:sp>
    </p:spTree>
    <p:extLst>
      <p:ext uri="{BB962C8B-B14F-4D97-AF65-F5344CB8AC3E}">
        <p14:creationId xmlns:p14="http://schemas.microsoft.com/office/powerpoint/2010/main" val="2309774583"/>
      </p:ext>
    </p:extLst>
  </p:cSld>
  <p:clrMapOvr>
    <a:masterClrMapping/>
  </p:clrMapOvr>
</p:sld>
</file>

<file path=ppt/slides/slide1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0" name="Text Box 2"/>
          <p:cNvSpPr txBox="1">
            <a:spLocks noChangeArrowheads="1"/>
          </p:cNvSpPr>
          <p:nvPr/>
        </p:nvSpPr>
        <p:spPr bwMode="auto">
          <a:xfrm>
            <a:off x="2209800" y="1752600"/>
            <a:ext cx="5791200" cy="1066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marL="0" marR="0" lvl="0" indent="0" algn="l" defTabSz="914400" rtl="0" eaLnBrk="1" fontAlgn="base" latinLnBrk="0" hangingPunct="1">
              <a:lnSpc>
                <a:spcPct val="100000"/>
              </a:lnSpc>
              <a:spcBef>
                <a:spcPct val="20000"/>
              </a:spcBef>
              <a:spcAft>
                <a:spcPct val="0"/>
              </a:spcAft>
              <a:buClr>
                <a:srgbClr val="66CCFF"/>
              </a:buClr>
              <a:buSzPct val="65000"/>
              <a:buFont typeface="Wingdings" pitchFamily="2" charset="2"/>
              <a:buChar char="n"/>
              <a:tabLst/>
              <a:defRPr/>
            </a:pPr>
            <a:endParaRPr kumimoji="0" lang="en-US" sz="3200" b="0" i="0" u="none" strike="noStrike" kern="1200" cap="none" spc="0" normalizeH="0" baseline="0" noProof="0">
              <a:ln>
                <a:noFill/>
              </a:ln>
              <a:solidFill>
                <a:srgbClr val="000000"/>
              </a:solidFill>
              <a:effectLst>
                <a:outerShdw blurRad="38100" dist="38100" dir="2700000" algn="tl">
                  <a:srgbClr val="000000">
                    <a:alpha val="43137"/>
                  </a:srgbClr>
                </a:outerShdw>
              </a:effectLst>
              <a:uLnTx/>
              <a:uFillTx/>
              <a:latin typeface="Arial" charset="0"/>
              <a:ea typeface="+mn-ea"/>
              <a:cs typeface="+mn-cs"/>
            </a:endParaRPr>
          </a:p>
          <a:p>
            <a:pPr marL="0" marR="0" lvl="0" indent="0" algn="l" defTabSz="914400" rtl="0" eaLnBrk="1" fontAlgn="base" latinLnBrk="0" hangingPunct="1">
              <a:lnSpc>
                <a:spcPct val="100000"/>
              </a:lnSpc>
              <a:spcBef>
                <a:spcPct val="20000"/>
              </a:spcBef>
              <a:spcAft>
                <a:spcPct val="0"/>
              </a:spcAft>
              <a:buClr>
                <a:srgbClr val="66CCFF"/>
              </a:buClr>
              <a:buSzPct val="65000"/>
              <a:buFont typeface="Wingdings" pitchFamily="2" charset="2"/>
              <a:buChar char="n"/>
              <a:tabLst/>
              <a:defRPr/>
            </a:pPr>
            <a:endParaRPr kumimoji="0" lang="en-US" sz="3200" b="0" i="0" u="none" strike="noStrike" kern="1200" cap="none" spc="0" normalizeH="0" baseline="0" noProof="0">
              <a:ln>
                <a:noFill/>
              </a:ln>
              <a:solidFill>
                <a:srgbClr val="000000"/>
              </a:solidFill>
              <a:effectLst>
                <a:outerShdw blurRad="38100" dist="38100" dir="2700000" algn="tl">
                  <a:srgbClr val="000000">
                    <a:alpha val="43137"/>
                  </a:srgbClr>
                </a:outerShdw>
              </a:effectLst>
              <a:uLnTx/>
              <a:uFillTx/>
              <a:latin typeface="Times New Roman" pitchFamily="18" charset="0"/>
              <a:ea typeface="+mn-ea"/>
              <a:cs typeface="+mn-cs"/>
            </a:endParaRPr>
          </a:p>
        </p:txBody>
      </p:sp>
      <p:pic>
        <p:nvPicPr>
          <p:cNvPr id="114691"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00600" y="381000"/>
            <a:ext cx="4124325" cy="6162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14692"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304800"/>
            <a:ext cx="2895600" cy="5400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14693" name="AutoShape 5"/>
          <p:cNvSpPr>
            <a:spLocks noChangeArrowheads="1"/>
          </p:cNvSpPr>
          <p:nvPr/>
        </p:nvSpPr>
        <p:spPr bwMode="auto">
          <a:xfrm>
            <a:off x="2590800" y="457200"/>
            <a:ext cx="2819400" cy="1371600"/>
          </a:xfrm>
          <a:prstGeom prst="wedgeRoundRectCallout">
            <a:avLst>
              <a:gd name="adj1" fmla="val 35921"/>
              <a:gd name="adj2" fmla="val 90162"/>
              <a:gd name="adj3" fmla="val 16667"/>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ctr" defTabSz="914400" rtl="0" eaLnBrk="1" fontAlgn="base" latinLnBrk="0" hangingPunct="1">
              <a:lnSpc>
                <a:spcPct val="100000"/>
              </a:lnSpc>
              <a:spcBef>
                <a:spcPct val="20000"/>
              </a:spcBef>
              <a:spcAft>
                <a:spcPct val="0"/>
              </a:spcAft>
              <a:buClr>
                <a:srgbClr val="66CCFF"/>
              </a:buClr>
              <a:buSzPct val="65000"/>
              <a:buFont typeface="Wingdings" pitchFamily="2" charset="2"/>
              <a:buNone/>
              <a:tabLst/>
              <a:defRPr/>
            </a:pPr>
            <a:r>
              <a:rPr kumimoji="0" lang="en-US" sz="3600" b="0" i="0" u="none" strike="noStrike" kern="1200" cap="none" spc="0" normalizeH="0" baseline="0" noProof="0" dirty="0">
                <a:ln>
                  <a:noFill/>
                </a:ln>
                <a:solidFill>
                  <a:srgbClr val="FFFFFF"/>
                </a:solidFill>
                <a:effectLst>
                  <a:outerShdw blurRad="38100" dist="38100" dir="2700000" algn="tl">
                    <a:srgbClr val="000000">
                      <a:alpha val="43137"/>
                    </a:srgbClr>
                  </a:outerShdw>
                </a:effectLst>
                <a:uLnTx/>
                <a:uFillTx/>
                <a:latin typeface="Tahoma" pitchFamily="34" charset="0"/>
                <a:ea typeface="+mn-ea"/>
                <a:cs typeface="+mn-cs"/>
              </a:rPr>
              <a:t>“Who are we?”</a:t>
            </a:r>
          </a:p>
        </p:txBody>
      </p:sp>
      <p:sp>
        <p:nvSpPr>
          <p:cNvPr id="114694" name="Rectangle 6"/>
          <p:cNvSpPr>
            <a:spLocks noChangeArrowheads="1"/>
          </p:cNvSpPr>
          <p:nvPr/>
        </p:nvSpPr>
        <p:spPr bwMode="auto">
          <a:xfrm>
            <a:off x="5638800" y="6643688"/>
            <a:ext cx="3124200" cy="2143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marL="0" marR="0" lvl="0" indent="0" algn="r" defTabSz="914400" rtl="0" eaLnBrk="1" fontAlgn="base" latinLnBrk="0" hangingPunct="1">
              <a:lnSpc>
                <a:spcPct val="100000"/>
              </a:lnSpc>
              <a:spcBef>
                <a:spcPct val="20000"/>
              </a:spcBef>
              <a:spcAft>
                <a:spcPct val="0"/>
              </a:spcAft>
              <a:buClr>
                <a:srgbClr val="66CCFF"/>
              </a:buClr>
              <a:buSzPct val="65000"/>
              <a:buFont typeface="Wingdings" pitchFamily="2" charset="2"/>
              <a:buChar char="n"/>
              <a:tabLst/>
              <a:defRPr/>
            </a:pPr>
            <a:r>
              <a:rPr kumimoji="0" lang="en-US" sz="800" b="1" i="0" u="none" strike="noStrike" kern="1200" cap="none" spc="0" normalizeH="0" baseline="0" noProof="0">
                <a:ln>
                  <a:noFill/>
                </a:ln>
                <a:solidFill>
                  <a:srgbClr val="000000"/>
                </a:solidFill>
                <a:effectLst>
                  <a:outerShdw blurRad="38100" dist="38100" dir="2700000" algn="tl">
                    <a:srgbClr val="000000">
                      <a:alpha val="43137"/>
                    </a:srgbClr>
                  </a:outerShdw>
                </a:effectLst>
                <a:uLnTx/>
                <a:uFillTx/>
                <a:latin typeface="Tahoma" pitchFamily="34" charset="0"/>
                <a:ea typeface="+mn-ea"/>
                <a:cs typeface="+mn-cs"/>
              </a:rPr>
              <a:t>Copyright © 2010 Ryan P. Murphy</a:t>
            </a:r>
            <a:endParaRPr kumimoji="0" lang="en-US" sz="9600" b="0" i="0" u="none" strike="noStrike" kern="1200" cap="none" spc="0" normalizeH="0" baseline="0" noProof="0">
              <a:ln>
                <a:noFill/>
              </a:ln>
              <a:solidFill>
                <a:srgbClr val="FFFFFF"/>
              </a:solidFill>
              <a:effectLst>
                <a:outerShdw blurRad="38100" dist="38100" dir="2700000" algn="tl">
                  <a:srgbClr val="000000">
                    <a:alpha val="43137"/>
                  </a:srgbClr>
                </a:outerShdw>
              </a:effectLst>
              <a:uLnTx/>
              <a:uFillTx/>
              <a:latin typeface="Tahoma" pitchFamily="34" charset="0"/>
              <a:ea typeface="+mn-ea"/>
              <a:cs typeface="+mn-cs"/>
            </a:endParaRPr>
          </a:p>
        </p:txBody>
      </p:sp>
      <p:pic>
        <p:nvPicPr>
          <p:cNvPr id="114695" name="Picture 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2400" y="5105400"/>
            <a:ext cx="2743200" cy="1752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939556910"/>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
</file>

<file path=ppt/slides/slide1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4" name="Text Box 2"/>
          <p:cNvSpPr txBox="1">
            <a:spLocks noChangeArrowheads="1"/>
          </p:cNvSpPr>
          <p:nvPr/>
        </p:nvSpPr>
        <p:spPr bwMode="auto">
          <a:xfrm>
            <a:off x="2209800" y="1752600"/>
            <a:ext cx="5791200" cy="1066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marL="0" marR="0" lvl="0" indent="0" algn="l" defTabSz="914400" rtl="0" eaLnBrk="1" fontAlgn="base" latinLnBrk="0" hangingPunct="1">
              <a:lnSpc>
                <a:spcPct val="100000"/>
              </a:lnSpc>
              <a:spcBef>
                <a:spcPct val="20000"/>
              </a:spcBef>
              <a:spcAft>
                <a:spcPct val="0"/>
              </a:spcAft>
              <a:buClr>
                <a:srgbClr val="66CCFF"/>
              </a:buClr>
              <a:buSzPct val="65000"/>
              <a:buFont typeface="Wingdings" pitchFamily="2" charset="2"/>
              <a:buChar char="n"/>
              <a:tabLst/>
              <a:defRPr/>
            </a:pPr>
            <a:endParaRPr kumimoji="0" lang="en-US" sz="3200" b="0" i="0" u="none" strike="noStrike" kern="1200" cap="none" spc="0" normalizeH="0" baseline="0" noProof="0">
              <a:ln>
                <a:noFill/>
              </a:ln>
              <a:solidFill>
                <a:srgbClr val="000000"/>
              </a:solidFill>
              <a:effectLst>
                <a:outerShdw blurRad="38100" dist="38100" dir="2700000" algn="tl">
                  <a:srgbClr val="000000">
                    <a:alpha val="43137"/>
                  </a:srgbClr>
                </a:outerShdw>
              </a:effectLst>
              <a:uLnTx/>
              <a:uFillTx/>
              <a:latin typeface="Arial" charset="0"/>
              <a:ea typeface="+mn-ea"/>
              <a:cs typeface="+mn-cs"/>
            </a:endParaRPr>
          </a:p>
          <a:p>
            <a:pPr marL="0" marR="0" lvl="0" indent="0" algn="l" defTabSz="914400" rtl="0" eaLnBrk="1" fontAlgn="base" latinLnBrk="0" hangingPunct="1">
              <a:lnSpc>
                <a:spcPct val="100000"/>
              </a:lnSpc>
              <a:spcBef>
                <a:spcPct val="20000"/>
              </a:spcBef>
              <a:spcAft>
                <a:spcPct val="0"/>
              </a:spcAft>
              <a:buClr>
                <a:srgbClr val="66CCFF"/>
              </a:buClr>
              <a:buSzPct val="65000"/>
              <a:buFont typeface="Wingdings" pitchFamily="2" charset="2"/>
              <a:buChar char="n"/>
              <a:tabLst/>
              <a:defRPr/>
            </a:pPr>
            <a:endParaRPr kumimoji="0" lang="en-US" sz="3200" b="0" i="0" u="none" strike="noStrike" kern="1200" cap="none" spc="0" normalizeH="0" baseline="0" noProof="0">
              <a:ln>
                <a:noFill/>
              </a:ln>
              <a:solidFill>
                <a:srgbClr val="000000"/>
              </a:solidFill>
              <a:effectLst>
                <a:outerShdw blurRad="38100" dist="38100" dir="2700000" algn="tl">
                  <a:srgbClr val="000000">
                    <a:alpha val="43137"/>
                  </a:srgbClr>
                </a:outerShdw>
              </a:effectLst>
              <a:uLnTx/>
              <a:uFillTx/>
              <a:latin typeface="Times New Roman" pitchFamily="18" charset="0"/>
              <a:ea typeface="+mn-ea"/>
              <a:cs typeface="+mn-cs"/>
            </a:endParaRPr>
          </a:p>
        </p:txBody>
      </p:sp>
      <p:pic>
        <p:nvPicPr>
          <p:cNvPr id="115715"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00600" y="381000"/>
            <a:ext cx="4124325" cy="6162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15716"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304800"/>
            <a:ext cx="2895600" cy="5400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15717" name="AutoShape 5"/>
          <p:cNvSpPr>
            <a:spLocks noChangeArrowheads="1"/>
          </p:cNvSpPr>
          <p:nvPr/>
        </p:nvSpPr>
        <p:spPr bwMode="auto">
          <a:xfrm>
            <a:off x="2590800" y="457200"/>
            <a:ext cx="2819400" cy="2286000"/>
          </a:xfrm>
          <a:prstGeom prst="wedgeRoundRectCallout">
            <a:avLst>
              <a:gd name="adj1" fmla="val 70722"/>
              <a:gd name="adj2" fmla="val 67014"/>
              <a:gd name="adj3" fmla="val 16667"/>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ctr" defTabSz="914400" rtl="0" eaLnBrk="1" fontAlgn="base" latinLnBrk="0" hangingPunct="1">
              <a:lnSpc>
                <a:spcPct val="100000"/>
              </a:lnSpc>
              <a:spcBef>
                <a:spcPct val="20000"/>
              </a:spcBef>
              <a:spcAft>
                <a:spcPct val="0"/>
              </a:spcAft>
              <a:buClr>
                <a:srgbClr val="66CCFF"/>
              </a:buClr>
              <a:buSzPct val="65000"/>
              <a:buFont typeface="Wingdings" pitchFamily="2" charset="2"/>
              <a:buNone/>
              <a:tabLst/>
              <a:defRPr/>
            </a:pPr>
            <a:r>
              <a:rPr kumimoji="0" lang="en-US" sz="3600" b="0" i="0" u="none" strike="noStrike" kern="1200" cap="none" spc="0" normalizeH="0" baseline="0" noProof="0" dirty="0">
                <a:ln>
                  <a:noFill/>
                </a:ln>
                <a:solidFill>
                  <a:srgbClr val="FFFFFF"/>
                </a:solidFill>
                <a:effectLst>
                  <a:outerShdw blurRad="38100" dist="38100" dir="2700000" algn="tl">
                    <a:srgbClr val="000000">
                      <a:alpha val="43137"/>
                    </a:srgbClr>
                  </a:outerShdw>
                </a:effectLst>
                <a:uLnTx/>
                <a:uFillTx/>
                <a:latin typeface="Tahoma" pitchFamily="34" charset="0"/>
                <a:ea typeface="+mn-ea"/>
                <a:cs typeface="+mn-cs"/>
              </a:rPr>
              <a:t>“My name is Charlie Sheen?”</a:t>
            </a:r>
          </a:p>
        </p:txBody>
      </p:sp>
      <p:sp>
        <p:nvSpPr>
          <p:cNvPr id="115718" name="Rectangle 6"/>
          <p:cNvSpPr>
            <a:spLocks noChangeArrowheads="1"/>
          </p:cNvSpPr>
          <p:nvPr/>
        </p:nvSpPr>
        <p:spPr bwMode="auto">
          <a:xfrm>
            <a:off x="5638800" y="6643688"/>
            <a:ext cx="3124200" cy="2143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marL="0" marR="0" lvl="0" indent="0" algn="r" defTabSz="914400" rtl="0" eaLnBrk="1" fontAlgn="base" latinLnBrk="0" hangingPunct="1">
              <a:lnSpc>
                <a:spcPct val="100000"/>
              </a:lnSpc>
              <a:spcBef>
                <a:spcPct val="20000"/>
              </a:spcBef>
              <a:spcAft>
                <a:spcPct val="0"/>
              </a:spcAft>
              <a:buClr>
                <a:srgbClr val="66CCFF"/>
              </a:buClr>
              <a:buSzPct val="65000"/>
              <a:buFont typeface="Wingdings" pitchFamily="2" charset="2"/>
              <a:buChar char="n"/>
              <a:tabLst/>
              <a:defRPr/>
            </a:pPr>
            <a:r>
              <a:rPr kumimoji="0" lang="en-US" sz="800" b="1" i="0" u="none" strike="noStrike" kern="1200" cap="none" spc="0" normalizeH="0" baseline="0" noProof="0">
                <a:ln>
                  <a:noFill/>
                </a:ln>
                <a:solidFill>
                  <a:srgbClr val="000000"/>
                </a:solidFill>
                <a:effectLst>
                  <a:outerShdw blurRad="38100" dist="38100" dir="2700000" algn="tl">
                    <a:srgbClr val="000000">
                      <a:alpha val="43137"/>
                    </a:srgbClr>
                  </a:outerShdw>
                </a:effectLst>
                <a:uLnTx/>
                <a:uFillTx/>
                <a:latin typeface="Tahoma" pitchFamily="34" charset="0"/>
                <a:ea typeface="+mn-ea"/>
                <a:cs typeface="+mn-cs"/>
              </a:rPr>
              <a:t>Copyright © 2010 Ryan P. Murphy</a:t>
            </a:r>
            <a:endParaRPr kumimoji="0" lang="en-US" sz="9600" b="0" i="0" u="none" strike="noStrike" kern="1200" cap="none" spc="0" normalizeH="0" baseline="0" noProof="0">
              <a:ln>
                <a:noFill/>
              </a:ln>
              <a:solidFill>
                <a:srgbClr val="FFFFFF"/>
              </a:solidFill>
              <a:effectLst>
                <a:outerShdw blurRad="38100" dist="38100" dir="2700000" algn="tl">
                  <a:srgbClr val="000000">
                    <a:alpha val="43137"/>
                  </a:srgbClr>
                </a:outerShdw>
              </a:effectLst>
              <a:uLnTx/>
              <a:uFillTx/>
              <a:latin typeface="Tahoma" pitchFamily="34" charset="0"/>
              <a:ea typeface="+mn-ea"/>
              <a:cs typeface="+mn-cs"/>
            </a:endParaRPr>
          </a:p>
        </p:txBody>
      </p:sp>
      <p:pic>
        <p:nvPicPr>
          <p:cNvPr id="115719" name="Picture 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2400" y="5105400"/>
            <a:ext cx="2743200" cy="1752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900014416"/>
      </p:ext>
    </p:extLst>
  </p:cSld>
  <p:clrMapOvr>
    <a:masterClrMapping/>
  </p:clrMapOvr>
</p:sld>
</file>

<file path=ppt/slides/slide1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8" name="Text Box 2"/>
          <p:cNvSpPr txBox="1">
            <a:spLocks noChangeArrowheads="1"/>
          </p:cNvSpPr>
          <p:nvPr/>
        </p:nvSpPr>
        <p:spPr bwMode="auto">
          <a:xfrm>
            <a:off x="2209800" y="1752600"/>
            <a:ext cx="5791200" cy="1066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marL="0" marR="0" lvl="0" indent="0" algn="l" defTabSz="914400" rtl="0" eaLnBrk="1" fontAlgn="base" latinLnBrk="0" hangingPunct="1">
              <a:lnSpc>
                <a:spcPct val="100000"/>
              </a:lnSpc>
              <a:spcBef>
                <a:spcPct val="20000"/>
              </a:spcBef>
              <a:spcAft>
                <a:spcPct val="0"/>
              </a:spcAft>
              <a:buClr>
                <a:srgbClr val="66CCFF"/>
              </a:buClr>
              <a:buSzPct val="65000"/>
              <a:buFont typeface="Wingdings" pitchFamily="2" charset="2"/>
              <a:buChar char="n"/>
              <a:tabLst/>
              <a:defRPr/>
            </a:pPr>
            <a:endParaRPr kumimoji="0" lang="en-US" sz="3200" b="0" i="0" u="none" strike="noStrike" kern="1200" cap="none" spc="0" normalizeH="0" baseline="0" noProof="0">
              <a:ln>
                <a:noFill/>
              </a:ln>
              <a:solidFill>
                <a:srgbClr val="000000"/>
              </a:solidFill>
              <a:effectLst>
                <a:outerShdw blurRad="38100" dist="38100" dir="2700000" algn="tl">
                  <a:srgbClr val="000000">
                    <a:alpha val="43137"/>
                  </a:srgbClr>
                </a:outerShdw>
              </a:effectLst>
              <a:uLnTx/>
              <a:uFillTx/>
              <a:latin typeface="Arial" charset="0"/>
              <a:ea typeface="+mn-ea"/>
              <a:cs typeface="+mn-cs"/>
            </a:endParaRPr>
          </a:p>
          <a:p>
            <a:pPr marL="0" marR="0" lvl="0" indent="0" algn="l" defTabSz="914400" rtl="0" eaLnBrk="1" fontAlgn="base" latinLnBrk="0" hangingPunct="1">
              <a:lnSpc>
                <a:spcPct val="100000"/>
              </a:lnSpc>
              <a:spcBef>
                <a:spcPct val="20000"/>
              </a:spcBef>
              <a:spcAft>
                <a:spcPct val="0"/>
              </a:spcAft>
              <a:buClr>
                <a:srgbClr val="66CCFF"/>
              </a:buClr>
              <a:buSzPct val="65000"/>
              <a:buFont typeface="Wingdings" pitchFamily="2" charset="2"/>
              <a:buChar char="n"/>
              <a:tabLst/>
              <a:defRPr/>
            </a:pPr>
            <a:endParaRPr kumimoji="0" lang="en-US" sz="3200" b="0" i="0" u="none" strike="noStrike" kern="1200" cap="none" spc="0" normalizeH="0" baseline="0" noProof="0">
              <a:ln>
                <a:noFill/>
              </a:ln>
              <a:solidFill>
                <a:srgbClr val="000000"/>
              </a:solidFill>
              <a:effectLst>
                <a:outerShdw blurRad="38100" dist="38100" dir="2700000" algn="tl">
                  <a:srgbClr val="000000">
                    <a:alpha val="43137"/>
                  </a:srgbClr>
                </a:outerShdw>
              </a:effectLst>
              <a:uLnTx/>
              <a:uFillTx/>
              <a:latin typeface="Times New Roman" pitchFamily="18" charset="0"/>
              <a:ea typeface="+mn-ea"/>
              <a:cs typeface="+mn-cs"/>
            </a:endParaRPr>
          </a:p>
        </p:txBody>
      </p:sp>
      <p:pic>
        <p:nvPicPr>
          <p:cNvPr id="116739"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00600" y="381000"/>
            <a:ext cx="4124325" cy="6162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16740"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304800"/>
            <a:ext cx="2895600" cy="5400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16741" name="AutoShape 5"/>
          <p:cNvSpPr>
            <a:spLocks noChangeArrowheads="1"/>
          </p:cNvSpPr>
          <p:nvPr/>
        </p:nvSpPr>
        <p:spPr bwMode="auto">
          <a:xfrm>
            <a:off x="2590800" y="1447800"/>
            <a:ext cx="2819400" cy="1295400"/>
          </a:xfrm>
          <a:prstGeom prst="wedgeRoundRectCallout">
            <a:avLst>
              <a:gd name="adj1" fmla="val -61375"/>
              <a:gd name="adj2" fmla="val 39463"/>
              <a:gd name="adj3" fmla="val 16667"/>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ctr" defTabSz="914400" rtl="0" eaLnBrk="1" fontAlgn="base" latinLnBrk="0" hangingPunct="1">
              <a:lnSpc>
                <a:spcPct val="100000"/>
              </a:lnSpc>
              <a:spcBef>
                <a:spcPct val="20000"/>
              </a:spcBef>
              <a:spcAft>
                <a:spcPct val="0"/>
              </a:spcAft>
              <a:buClr>
                <a:srgbClr val="66CCFF"/>
              </a:buClr>
              <a:buSzPct val="65000"/>
              <a:buFont typeface="Wingdings" pitchFamily="2" charset="2"/>
              <a:buNone/>
              <a:tabLst/>
              <a:defRPr/>
            </a:pPr>
            <a:r>
              <a:rPr kumimoji="0" lang="en-US" sz="3600" b="0" i="0" u="none" strike="noStrike" kern="1200" cap="none" spc="0" normalizeH="0" baseline="0" noProof="0" dirty="0">
                <a:ln>
                  <a:noFill/>
                </a:ln>
                <a:solidFill>
                  <a:srgbClr val="FFFFFF"/>
                </a:solidFill>
                <a:effectLst>
                  <a:outerShdw blurRad="38100" dist="38100" dir="2700000" algn="tl">
                    <a:srgbClr val="000000">
                      <a:alpha val="43137"/>
                    </a:srgbClr>
                  </a:outerShdw>
                </a:effectLst>
                <a:uLnTx/>
                <a:uFillTx/>
                <a:latin typeface="Tahoma" pitchFamily="34" charset="0"/>
                <a:ea typeface="+mn-ea"/>
                <a:cs typeface="+mn-cs"/>
              </a:rPr>
              <a:t>“I’m Martin</a:t>
            </a:r>
          </a:p>
          <a:p>
            <a:pPr marL="0" marR="0" lvl="0" indent="0" algn="ctr" defTabSz="914400" rtl="0" eaLnBrk="1" fontAlgn="base" latinLnBrk="0" hangingPunct="1">
              <a:lnSpc>
                <a:spcPct val="100000"/>
              </a:lnSpc>
              <a:spcBef>
                <a:spcPct val="20000"/>
              </a:spcBef>
              <a:spcAft>
                <a:spcPct val="0"/>
              </a:spcAft>
              <a:buClr>
                <a:srgbClr val="66CCFF"/>
              </a:buClr>
              <a:buSzPct val="65000"/>
              <a:buFont typeface="Wingdings" pitchFamily="2" charset="2"/>
              <a:buNone/>
              <a:tabLst/>
              <a:defRPr/>
            </a:pPr>
            <a:r>
              <a:rPr kumimoji="0" lang="en-US" sz="3600" b="0" i="0" u="none" strike="noStrike" kern="1200" cap="none" spc="0" normalizeH="0" baseline="0" noProof="0" dirty="0">
                <a:ln>
                  <a:noFill/>
                </a:ln>
                <a:solidFill>
                  <a:srgbClr val="FFFFFF"/>
                </a:solidFill>
                <a:effectLst>
                  <a:outerShdw blurRad="38100" dist="38100" dir="2700000" algn="tl">
                    <a:srgbClr val="000000">
                      <a:alpha val="43137"/>
                    </a:srgbClr>
                  </a:outerShdw>
                </a:effectLst>
                <a:uLnTx/>
                <a:uFillTx/>
                <a:latin typeface="Tahoma" pitchFamily="34" charset="0"/>
                <a:ea typeface="+mn-ea"/>
                <a:cs typeface="+mn-cs"/>
              </a:rPr>
              <a:t>Sheen?”</a:t>
            </a:r>
          </a:p>
        </p:txBody>
      </p:sp>
      <p:sp>
        <p:nvSpPr>
          <p:cNvPr id="116742" name="Rectangle 6"/>
          <p:cNvSpPr>
            <a:spLocks noChangeArrowheads="1"/>
          </p:cNvSpPr>
          <p:nvPr/>
        </p:nvSpPr>
        <p:spPr bwMode="auto">
          <a:xfrm>
            <a:off x="5638800" y="6643688"/>
            <a:ext cx="3124200" cy="2143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marL="0" marR="0" lvl="0" indent="0" algn="r" defTabSz="914400" rtl="0" eaLnBrk="1" fontAlgn="base" latinLnBrk="0" hangingPunct="1">
              <a:lnSpc>
                <a:spcPct val="100000"/>
              </a:lnSpc>
              <a:spcBef>
                <a:spcPct val="20000"/>
              </a:spcBef>
              <a:spcAft>
                <a:spcPct val="0"/>
              </a:spcAft>
              <a:buClr>
                <a:srgbClr val="66CCFF"/>
              </a:buClr>
              <a:buSzPct val="65000"/>
              <a:buFont typeface="Wingdings" pitchFamily="2" charset="2"/>
              <a:buChar char="n"/>
              <a:tabLst/>
              <a:defRPr/>
            </a:pPr>
            <a:r>
              <a:rPr kumimoji="0" lang="en-US" sz="800" b="1" i="0" u="none" strike="noStrike" kern="1200" cap="none" spc="0" normalizeH="0" baseline="0" noProof="0">
                <a:ln>
                  <a:noFill/>
                </a:ln>
                <a:solidFill>
                  <a:srgbClr val="000000"/>
                </a:solidFill>
                <a:effectLst>
                  <a:outerShdw blurRad="38100" dist="38100" dir="2700000" algn="tl">
                    <a:srgbClr val="000000">
                      <a:alpha val="43137"/>
                    </a:srgbClr>
                  </a:outerShdw>
                </a:effectLst>
                <a:uLnTx/>
                <a:uFillTx/>
                <a:latin typeface="Tahoma" pitchFamily="34" charset="0"/>
                <a:ea typeface="+mn-ea"/>
                <a:cs typeface="+mn-cs"/>
              </a:rPr>
              <a:t>Copyright © 2010 Ryan P. Murphy</a:t>
            </a:r>
            <a:endParaRPr kumimoji="0" lang="en-US" sz="9600" b="0" i="0" u="none" strike="noStrike" kern="1200" cap="none" spc="0" normalizeH="0" baseline="0" noProof="0">
              <a:ln>
                <a:noFill/>
              </a:ln>
              <a:solidFill>
                <a:srgbClr val="FFFFFF"/>
              </a:solidFill>
              <a:effectLst>
                <a:outerShdw blurRad="38100" dist="38100" dir="2700000" algn="tl">
                  <a:srgbClr val="000000">
                    <a:alpha val="43137"/>
                  </a:srgbClr>
                </a:outerShdw>
              </a:effectLst>
              <a:uLnTx/>
              <a:uFillTx/>
              <a:latin typeface="Tahoma" pitchFamily="34" charset="0"/>
              <a:ea typeface="+mn-ea"/>
              <a:cs typeface="+mn-cs"/>
            </a:endParaRPr>
          </a:p>
        </p:txBody>
      </p:sp>
      <p:pic>
        <p:nvPicPr>
          <p:cNvPr id="116743" name="Picture 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2400" y="5105400"/>
            <a:ext cx="2743200" cy="1752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855532426"/>
      </p:ext>
    </p:extLst>
  </p:cSld>
  <p:clrMapOvr>
    <a:masterClrMapping/>
  </p:clrMapOvr>
</p:sld>
</file>

<file path=ppt/slides/slide1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descr="http://cdn.bleacherreport.net/images_root/slides/photos/002/612/443/a-kirby-puckett_crop_650x440.jpg?134904842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5575" y="1066800"/>
            <a:ext cx="8778875" cy="5486401"/>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pic>
        <p:nvPicPr>
          <p:cNvPr id="4" name="Picture 2" descr="https://encrypted-tbn3.gstatic.com/images?q=tbn:ANd9GcT_pwJOjhH0ZPZco_jMp0YHhdm0xhs4EJaPoqc2s_mLjrqhYN4u2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553200" y="1524000"/>
            <a:ext cx="2105025" cy="2171701"/>
          </a:xfrm>
          <a:prstGeom prst="rect">
            <a:avLst/>
          </a:prstGeom>
          <a:noFill/>
          <a:extLst>
            <a:ext uri="{909E8E84-426E-40DD-AFC4-6F175D3DCCD1}">
              <a14:hiddenFill xmlns:a14="http://schemas.microsoft.com/office/drawing/2010/main">
                <a:solidFill>
                  <a:srgbClr val="FFFFFF"/>
                </a:solidFill>
              </a14:hiddenFill>
            </a:ext>
          </a:extLst>
        </p:spPr>
      </p:pic>
      <p:sp>
        <p:nvSpPr>
          <p:cNvPr id="2" name="Freeform 1"/>
          <p:cNvSpPr/>
          <p:nvPr/>
        </p:nvSpPr>
        <p:spPr bwMode="auto">
          <a:xfrm>
            <a:off x="2902688" y="4774019"/>
            <a:ext cx="3370521" cy="1594883"/>
          </a:xfrm>
          <a:custGeom>
            <a:avLst/>
            <a:gdLst>
              <a:gd name="connsiteX0" fmla="*/ 584791 w 3370521"/>
              <a:gd name="connsiteY0" fmla="*/ 74428 h 1594883"/>
              <a:gd name="connsiteX1" fmla="*/ 520996 w 3370521"/>
              <a:gd name="connsiteY1" fmla="*/ 85060 h 1594883"/>
              <a:gd name="connsiteX2" fmla="*/ 489098 w 3370521"/>
              <a:gd name="connsiteY2" fmla="*/ 95693 h 1594883"/>
              <a:gd name="connsiteX3" fmla="*/ 404038 w 3370521"/>
              <a:gd name="connsiteY3" fmla="*/ 116958 h 1594883"/>
              <a:gd name="connsiteX4" fmla="*/ 297712 w 3370521"/>
              <a:gd name="connsiteY4" fmla="*/ 148855 h 1594883"/>
              <a:gd name="connsiteX5" fmla="*/ 255182 w 3370521"/>
              <a:gd name="connsiteY5" fmla="*/ 170121 h 1594883"/>
              <a:gd name="connsiteX6" fmla="*/ 212652 w 3370521"/>
              <a:gd name="connsiteY6" fmla="*/ 180753 h 1594883"/>
              <a:gd name="connsiteX7" fmla="*/ 148856 w 3370521"/>
              <a:gd name="connsiteY7" fmla="*/ 202018 h 1594883"/>
              <a:gd name="connsiteX8" fmla="*/ 106326 w 3370521"/>
              <a:gd name="connsiteY8" fmla="*/ 212651 h 1594883"/>
              <a:gd name="connsiteX9" fmla="*/ 31898 w 3370521"/>
              <a:gd name="connsiteY9" fmla="*/ 255181 h 1594883"/>
              <a:gd name="connsiteX10" fmla="*/ 0 w 3370521"/>
              <a:gd name="connsiteY10" fmla="*/ 318976 h 1594883"/>
              <a:gd name="connsiteX11" fmla="*/ 10633 w 3370521"/>
              <a:gd name="connsiteY11" fmla="*/ 414669 h 1594883"/>
              <a:gd name="connsiteX12" fmla="*/ 31898 w 3370521"/>
              <a:gd name="connsiteY12" fmla="*/ 457200 h 1594883"/>
              <a:gd name="connsiteX13" fmla="*/ 106326 w 3370521"/>
              <a:gd name="connsiteY13" fmla="*/ 563525 h 1594883"/>
              <a:gd name="connsiteX14" fmla="*/ 116959 w 3370521"/>
              <a:gd name="connsiteY14" fmla="*/ 595423 h 1594883"/>
              <a:gd name="connsiteX15" fmla="*/ 159489 w 3370521"/>
              <a:gd name="connsiteY15" fmla="*/ 659218 h 1594883"/>
              <a:gd name="connsiteX16" fmla="*/ 180754 w 3370521"/>
              <a:gd name="connsiteY16" fmla="*/ 1073888 h 1594883"/>
              <a:gd name="connsiteX17" fmla="*/ 191386 w 3370521"/>
              <a:gd name="connsiteY17" fmla="*/ 1297172 h 1594883"/>
              <a:gd name="connsiteX18" fmla="*/ 202019 w 3370521"/>
              <a:gd name="connsiteY18" fmla="*/ 1339702 h 1594883"/>
              <a:gd name="connsiteX19" fmla="*/ 223284 w 3370521"/>
              <a:gd name="connsiteY19" fmla="*/ 1371600 h 1594883"/>
              <a:gd name="connsiteX20" fmla="*/ 233917 w 3370521"/>
              <a:gd name="connsiteY20" fmla="*/ 1552353 h 1594883"/>
              <a:gd name="connsiteX21" fmla="*/ 265814 w 3370521"/>
              <a:gd name="connsiteY21" fmla="*/ 1573618 h 1594883"/>
              <a:gd name="connsiteX22" fmla="*/ 340242 w 3370521"/>
              <a:gd name="connsiteY22" fmla="*/ 1594883 h 1594883"/>
              <a:gd name="connsiteX23" fmla="*/ 531628 w 3370521"/>
              <a:gd name="connsiteY23" fmla="*/ 1573618 h 1594883"/>
              <a:gd name="connsiteX24" fmla="*/ 595424 w 3370521"/>
              <a:gd name="connsiteY24" fmla="*/ 1552353 h 1594883"/>
              <a:gd name="connsiteX25" fmla="*/ 659219 w 3370521"/>
              <a:gd name="connsiteY25" fmla="*/ 1520455 h 1594883"/>
              <a:gd name="connsiteX26" fmla="*/ 723014 w 3370521"/>
              <a:gd name="connsiteY26" fmla="*/ 1477925 h 1594883"/>
              <a:gd name="connsiteX27" fmla="*/ 786810 w 3370521"/>
              <a:gd name="connsiteY27" fmla="*/ 1456660 h 1594883"/>
              <a:gd name="connsiteX28" fmla="*/ 882503 w 3370521"/>
              <a:gd name="connsiteY28" fmla="*/ 1392865 h 1594883"/>
              <a:gd name="connsiteX29" fmla="*/ 914400 w 3370521"/>
              <a:gd name="connsiteY29" fmla="*/ 1371600 h 1594883"/>
              <a:gd name="connsiteX30" fmla="*/ 935665 w 3370521"/>
              <a:gd name="connsiteY30" fmla="*/ 1350334 h 1594883"/>
              <a:gd name="connsiteX31" fmla="*/ 1031359 w 3370521"/>
              <a:gd name="connsiteY31" fmla="*/ 1318437 h 1594883"/>
              <a:gd name="connsiteX32" fmla="*/ 1095154 w 3370521"/>
              <a:gd name="connsiteY32" fmla="*/ 1297172 h 1594883"/>
              <a:gd name="connsiteX33" fmla="*/ 1127052 w 3370521"/>
              <a:gd name="connsiteY33" fmla="*/ 1286539 h 1594883"/>
              <a:gd name="connsiteX34" fmla="*/ 1180214 w 3370521"/>
              <a:gd name="connsiteY34" fmla="*/ 1275907 h 1594883"/>
              <a:gd name="connsiteX35" fmla="*/ 1244010 w 3370521"/>
              <a:gd name="connsiteY35" fmla="*/ 1254641 h 1594883"/>
              <a:gd name="connsiteX36" fmla="*/ 1275907 w 3370521"/>
              <a:gd name="connsiteY36" fmla="*/ 1244009 h 1594883"/>
              <a:gd name="connsiteX37" fmla="*/ 1392865 w 3370521"/>
              <a:gd name="connsiteY37" fmla="*/ 1212111 h 1594883"/>
              <a:gd name="connsiteX38" fmla="*/ 1477926 w 3370521"/>
              <a:gd name="connsiteY38" fmla="*/ 1201479 h 1594883"/>
              <a:gd name="connsiteX39" fmla="*/ 1786270 w 3370521"/>
              <a:gd name="connsiteY39" fmla="*/ 1180214 h 1594883"/>
              <a:gd name="connsiteX40" fmla="*/ 1839433 w 3370521"/>
              <a:gd name="connsiteY40" fmla="*/ 1169581 h 1594883"/>
              <a:gd name="connsiteX41" fmla="*/ 1935126 w 3370521"/>
              <a:gd name="connsiteY41" fmla="*/ 1148316 h 1594883"/>
              <a:gd name="connsiteX42" fmla="*/ 2009554 w 3370521"/>
              <a:gd name="connsiteY42" fmla="*/ 1137683 h 1594883"/>
              <a:gd name="connsiteX43" fmla="*/ 2434856 w 3370521"/>
              <a:gd name="connsiteY43" fmla="*/ 1158948 h 1594883"/>
              <a:gd name="connsiteX44" fmla="*/ 2573079 w 3370521"/>
              <a:gd name="connsiteY44" fmla="*/ 1190846 h 1594883"/>
              <a:gd name="connsiteX45" fmla="*/ 2690038 w 3370521"/>
              <a:gd name="connsiteY45" fmla="*/ 1222744 h 1594883"/>
              <a:gd name="connsiteX46" fmla="*/ 2732568 w 3370521"/>
              <a:gd name="connsiteY46" fmla="*/ 1233376 h 1594883"/>
              <a:gd name="connsiteX47" fmla="*/ 2934586 w 3370521"/>
              <a:gd name="connsiteY47" fmla="*/ 1244009 h 1594883"/>
              <a:gd name="connsiteX48" fmla="*/ 3062177 w 3370521"/>
              <a:gd name="connsiteY48" fmla="*/ 1244009 h 1594883"/>
              <a:gd name="connsiteX49" fmla="*/ 3125972 w 3370521"/>
              <a:gd name="connsiteY49" fmla="*/ 1201479 h 1594883"/>
              <a:gd name="connsiteX50" fmla="*/ 3157870 w 3370521"/>
              <a:gd name="connsiteY50" fmla="*/ 1190846 h 1594883"/>
              <a:gd name="connsiteX51" fmla="*/ 3189768 w 3370521"/>
              <a:gd name="connsiteY51" fmla="*/ 1158948 h 1594883"/>
              <a:gd name="connsiteX52" fmla="*/ 3211033 w 3370521"/>
              <a:gd name="connsiteY52" fmla="*/ 1073888 h 1594883"/>
              <a:gd name="connsiteX53" fmla="*/ 3253563 w 3370521"/>
              <a:gd name="connsiteY53" fmla="*/ 978195 h 1594883"/>
              <a:gd name="connsiteX54" fmla="*/ 3285461 w 3370521"/>
              <a:gd name="connsiteY54" fmla="*/ 914400 h 1594883"/>
              <a:gd name="connsiteX55" fmla="*/ 3317359 w 3370521"/>
              <a:gd name="connsiteY55" fmla="*/ 818707 h 1594883"/>
              <a:gd name="connsiteX56" fmla="*/ 3327991 w 3370521"/>
              <a:gd name="connsiteY56" fmla="*/ 786809 h 1594883"/>
              <a:gd name="connsiteX57" fmla="*/ 3338624 w 3370521"/>
              <a:gd name="connsiteY57" fmla="*/ 733646 h 1594883"/>
              <a:gd name="connsiteX58" fmla="*/ 3359889 w 3370521"/>
              <a:gd name="connsiteY58" fmla="*/ 669851 h 1594883"/>
              <a:gd name="connsiteX59" fmla="*/ 3370521 w 3370521"/>
              <a:gd name="connsiteY59" fmla="*/ 574158 h 1594883"/>
              <a:gd name="connsiteX60" fmla="*/ 3349256 w 3370521"/>
              <a:gd name="connsiteY60" fmla="*/ 489097 h 1594883"/>
              <a:gd name="connsiteX61" fmla="*/ 3327991 w 3370521"/>
              <a:gd name="connsiteY61" fmla="*/ 404037 h 1594883"/>
              <a:gd name="connsiteX62" fmla="*/ 3264196 w 3370521"/>
              <a:gd name="connsiteY62" fmla="*/ 361507 h 1594883"/>
              <a:gd name="connsiteX63" fmla="*/ 3221665 w 3370521"/>
              <a:gd name="connsiteY63" fmla="*/ 340241 h 1594883"/>
              <a:gd name="connsiteX64" fmla="*/ 3189768 w 3370521"/>
              <a:gd name="connsiteY64" fmla="*/ 329609 h 1594883"/>
              <a:gd name="connsiteX65" fmla="*/ 3147238 w 3370521"/>
              <a:gd name="connsiteY65" fmla="*/ 308344 h 1594883"/>
              <a:gd name="connsiteX66" fmla="*/ 3040912 w 3370521"/>
              <a:gd name="connsiteY66" fmla="*/ 276446 h 1594883"/>
              <a:gd name="connsiteX67" fmla="*/ 2913321 w 3370521"/>
              <a:gd name="connsiteY67" fmla="*/ 244548 h 1594883"/>
              <a:gd name="connsiteX68" fmla="*/ 2806996 w 3370521"/>
              <a:gd name="connsiteY68" fmla="*/ 233916 h 1594883"/>
              <a:gd name="connsiteX69" fmla="*/ 2721935 w 3370521"/>
              <a:gd name="connsiteY69" fmla="*/ 223283 h 1594883"/>
              <a:gd name="connsiteX70" fmla="*/ 2679405 w 3370521"/>
              <a:gd name="connsiteY70" fmla="*/ 212651 h 1594883"/>
              <a:gd name="connsiteX71" fmla="*/ 2594345 w 3370521"/>
              <a:gd name="connsiteY71" fmla="*/ 202018 h 1594883"/>
              <a:gd name="connsiteX72" fmla="*/ 2530549 w 3370521"/>
              <a:gd name="connsiteY72" fmla="*/ 191386 h 1594883"/>
              <a:gd name="connsiteX73" fmla="*/ 2456121 w 3370521"/>
              <a:gd name="connsiteY73" fmla="*/ 180753 h 1594883"/>
              <a:gd name="connsiteX74" fmla="*/ 2339163 w 3370521"/>
              <a:gd name="connsiteY74" fmla="*/ 159488 h 1594883"/>
              <a:gd name="connsiteX75" fmla="*/ 2307265 w 3370521"/>
              <a:gd name="connsiteY75" fmla="*/ 148855 h 1594883"/>
              <a:gd name="connsiteX76" fmla="*/ 2264735 w 3370521"/>
              <a:gd name="connsiteY76" fmla="*/ 138223 h 1594883"/>
              <a:gd name="connsiteX77" fmla="*/ 2200940 w 3370521"/>
              <a:gd name="connsiteY77" fmla="*/ 127590 h 1594883"/>
              <a:gd name="connsiteX78" fmla="*/ 2126512 w 3370521"/>
              <a:gd name="connsiteY78" fmla="*/ 116958 h 1594883"/>
              <a:gd name="connsiteX79" fmla="*/ 2041452 w 3370521"/>
              <a:gd name="connsiteY79" fmla="*/ 95693 h 1594883"/>
              <a:gd name="connsiteX80" fmla="*/ 2009554 w 3370521"/>
              <a:gd name="connsiteY80" fmla="*/ 85060 h 1594883"/>
              <a:gd name="connsiteX81" fmla="*/ 1945759 w 3370521"/>
              <a:gd name="connsiteY81" fmla="*/ 74428 h 1594883"/>
              <a:gd name="connsiteX82" fmla="*/ 1860698 w 3370521"/>
              <a:gd name="connsiteY82" fmla="*/ 53162 h 1594883"/>
              <a:gd name="connsiteX83" fmla="*/ 1818168 w 3370521"/>
              <a:gd name="connsiteY83" fmla="*/ 42530 h 1594883"/>
              <a:gd name="connsiteX84" fmla="*/ 1754372 w 3370521"/>
              <a:gd name="connsiteY84" fmla="*/ 21265 h 1594883"/>
              <a:gd name="connsiteX85" fmla="*/ 1722475 w 3370521"/>
              <a:gd name="connsiteY85" fmla="*/ 10632 h 1594883"/>
              <a:gd name="connsiteX86" fmla="*/ 1679945 w 3370521"/>
              <a:gd name="connsiteY86" fmla="*/ 0 h 1594883"/>
              <a:gd name="connsiteX87" fmla="*/ 1339703 w 3370521"/>
              <a:gd name="connsiteY87" fmla="*/ 10632 h 1594883"/>
              <a:gd name="connsiteX88" fmla="*/ 1275907 w 3370521"/>
              <a:gd name="connsiteY88" fmla="*/ 21265 h 1594883"/>
              <a:gd name="connsiteX89" fmla="*/ 1201479 w 3370521"/>
              <a:gd name="connsiteY89" fmla="*/ 31897 h 1594883"/>
              <a:gd name="connsiteX90" fmla="*/ 1137684 w 3370521"/>
              <a:gd name="connsiteY90" fmla="*/ 42530 h 1594883"/>
              <a:gd name="connsiteX91" fmla="*/ 1020726 w 3370521"/>
              <a:gd name="connsiteY91" fmla="*/ 53162 h 1594883"/>
              <a:gd name="connsiteX92" fmla="*/ 808075 w 3370521"/>
              <a:gd name="connsiteY92" fmla="*/ 74428 h 1594883"/>
              <a:gd name="connsiteX93" fmla="*/ 669852 w 3370521"/>
              <a:gd name="connsiteY93" fmla="*/ 106325 h 1594883"/>
              <a:gd name="connsiteX94" fmla="*/ 552893 w 3370521"/>
              <a:gd name="connsiteY94" fmla="*/ 138223 h 1594883"/>
              <a:gd name="connsiteX95" fmla="*/ 510363 w 3370521"/>
              <a:gd name="connsiteY95" fmla="*/ 148855 h 1594883"/>
              <a:gd name="connsiteX96" fmla="*/ 435935 w 3370521"/>
              <a:gd name="connsiteY96" fmla="*/ 159488 h 1594883"/>
              <a:gd name="connsiteX97" fmla="*/ 404038 w 3370521"/>
              <a:gd name="connsiteY97" fmla="*/ 170121 h 15948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Lst>
            <a:rect l="l" t="t" r="r" b="b"/>
            <a:pathLst>
              <a:path w="3370521" h="1594883">
                <a:moveTo>
                  <a:pt x="584791" y="74428"/>
                </a:moveTo>
                <a:cubicBezTo>
                  <a:pt x="563526" y="77972"/>
                  <a:pt x="542041" y="80383"/>
                  <a:pt x="520996" y="85060"/>
                </a:cubicBezTo>
                <a:cubicBezTo>
                  <a:pt x="510055" y="87491"/>
                  <a:pt x="499911" y="92744"/>
                  <a:pt x="489098" y="95693"/>
                </a:cubicBezTo>
                <a:cubicBezTo>
                  <a:pt x="460902" y="103383"/>
                  <a:pt x="432391" y="109870"/>
                  <a:pt x="404038" y="116958"/>
                </a:cubicBezTo>
                <a:cubicBezTo>
                  <a:pt x="373511" y="124590"/>
                  <a:pt x="323602" y="135910"/>
                  <a:pt x="297712" y="148855"/>
                </a:cubicBezTo>
                <a:cubicBezTo>
                  <a:pt x="283535" y="155944"/>
                  <a:pt x="270023" y="164556"/>
                  <a:pt x="255182" y="170121"/>
                </a:cubicBezTo>
                <a:cubicBezTo>
                  <a:pt x="241500" y="175252"/>
                  <a:pt x="226649" y="176554"/>
                  <a:pt x="212652" y="180753"/>
                </a:cubicBezTo>
                <a:cubicBezTo>
                  <a:pt x="191182" y="187194"/>
                  <a:pt x="170602" y="196581"/>
                  <a:pt x="148856" y="202018"/>
                </a:cubicBezTo>
                <a:cubicBezTo>
                  <a:pt x="134679" y="205562"/>
                  <a:pt x="120009" y="207520"/>
                  <a:pt x="106326" y="212651"/>
                </a:cubicBezTo>
                <a:cubicBezTo>
                  <a:pt x="75492" y="224214"/>
                  <a:pt x="58339" y="237554"/>
                  <a:pt x="31898" y="255181"/>
                </a:cubicBezTo>
                <a:cubicBezTo>
                  <a:pt x="21148" y="271307"/>
                  <a:pt x="0" y="296968"/>
                  <a:pt x="0" y="318976"/>
                </a:cubicBezTo>
                <a:cubicBezTo>
                  <a:pt x="0" y="351070"/>
                  <a:pt x="3416" y="383397"/>
                  <a:pt x="10633" y="414669"/>
                </a:cubicBezTo>
                <a:cubicBezTo>
                  <a:pt x="14197" y="430113"/>
                  <a:pt x="23743" y="443608"/>
                  <a:pt x="31898" y="457200"/>
                </a:cubicBezTo>
                <a:cubicBezTo>
                  <a:pt x="58078" y="500834"/>
                  <a:pt x="77246" y="524752"/>
                  <a:pt x="106326" y="563525"/>
                </a:cubicBezTo>
                <a:cubicBezTo>
                  <a:pt x="109870" y="574158"/>
                  <a:pt x="111516" y="585626"/>
                  <a:pt x="116959" y="595423"/>
                </a:cubicBezTo>
                <a:cubicBezTo>
                  <a:pt x="129371" y="617764"/>
                  <a:pt x="159489" y="659218"/>
                  <a:pt x="159489" y="659218"/>
                </a:cubicBezTo>
                <a:cubicBezTo>
                  <a:pt x="200597" y="823658"/>
                  <a:pt x="166481" y="674251"/>
                  <a:pt x="180754" y="1073888"/>
                </a:cubicBezTo>
                <a:cubicBezTo>
                  <a:pt x="183413" y="1148353"/>
                  <a:pt x="185444" y="1222897"/>
                  <a:pt x="191386" y="1297172"/>
                </a:cubicBezTo>
                <a:cubicBezTo>
                  <a:pt x="192551" y="1311738"/>
                  <a:pt x="196263" y="1326271"/>
                  <a:pt x="202019" y="1339702"/>
                </a:cubicBezTo>
                <a:cubicBezTo>
                  <a:pt x="207053" y="1351448"/>
                  <a:pt x="216196" y="1360967"/>
                  <a:pt x="223284" y="1371600"/>
                </a:cubicBezTo>
                <a:cubicBezTo>
                  <a:pt x="226828" y="1431851"/>
                  <a:pt x="221483" y="1493292"/>
                  <a:pt x="233917" y="1552353"/>
                </a:cubicBezTo>
                <a:cubicBezTo>
                  <a:pt x="236550" y="1564857"/>
                  <a:pt x="254385" y="1567903"/>
                  <a:pt x="265814" y="1573618"/>
                </a:cubicBezTo>
                <a:cubicBezTo>
                  <a:pt x="281071" y="1581246"/>
                  <a:pt x="326611" y="1591475"/>
                  <a:pt x="340242" y="1594883"/>
                </a:cubicBezTo>
                <a:cubicBezTo>
                  <a:pt x="402967" y="1590058"/>
                  <a:pt x="469725" y="1590501"/>
                  <a:pt x="531628" y="1573618"/>
                </a:cubicBezTo>
                <a:cubicBezTo>
                  <a:pt x="553254" y="1567720"/>
                  <a:pt x="576773" y="1564787"/>
                  <a:pt x="595424" y="1552353"/>
                </a:cubicBezTo>
                <a:cubicBezTo>
                  <a:pt x="737015" y="1457957"/>
                  <a:pt x="527166" y="1593818"/>
                  <a:pt x="659219" y="1520455"/>
                </a:cubicBezTo>
                <a:cubicBezTo>
                  <a:pt x="681560" y="1508043"/>
                  <a:pt x="698768" y="1486007"/>
                  <a:pt x="723014" y="1477925"/>
                </a:cubicBezTo>
                <a:cubicBezTo>
                  <a:pt x="744279" y="1470837"/>
                  <a:pt x="768159" y="1469094"/>
                  <a:pt x="786810" y="1456660"/>
                </a:cubicBezTo>
                <a:lnTo>
                  <a:pt x="882503" y="1392865"/>
                </a:lnTo>
                <a:cubicBezTo>
                  <a:pt x="893135" y="1385777"/>
                  <a:pt x="905364" y="1380636"/>
                  <a:pt x="914400" y="1371600"/>
                </a:cubicBezTo>
                <a:cubicBezTo>
                  <a:pt x="921488" y="1364511"/>
                  <a:pt x="926699" y="1354817"/>
                  <a:pt x="935665" y="1350334"/>
                </a:cubicBezTo>
                <a:cubicBezTo>
                  <a:pt x="935676" y="1350329"/>
                  <a:pt x="1015404" y="1323755"/>
                  <a:pt x="1031359" y="1318437"/>
                </a:cubicBezTo>
                <a:lnTo>
                  <a:pt x="1095154" y="1297172"/>
                </a:lnTo>
                <a:cubicBezTo>
                  <a:pt x="1105787" y="1293628"/>
                  <a:pt x="1116062" y="1288737"/>
                  <a:pt x="1127052" y="1286539"/>
                </a:cubicBezTo>
                <a:cubicBezTo>
                  <a:pt x="1144773" y="1282995"/>
                  <a:pt x="1162779" y="1280662"/>
                  <a:pt x="1180214" y="1275907"/>
                </a:cubicBezTo>
                <a:cubicBezTo>
                  <a:pt x="1201840" y="1270009"/>
                  <a:pt x="1222745" y="1261730"/>
                  <a:pt x="1244010" y="1254641"/>
                </a:cubicBezTo>
                <a:lnTo>
                  <a:pt x="1275907" y="1244009"/>
                </a:lnTo>
                <a:cubicBezTo>
                  <a:pt x="1313460" y="1231491"/>
                  <a:pt x="1354485" y="1216908"/>
                  <a:pt x="1392865" y="1212111"/>
                </a:cubicBezTo>
                <a:cubicBezTo>
                  <a:pt x="1421219" y="1208567"/>
                  <a:pt x="1449445" y="1203788"/>
                  <a:pt x="1477926" y="1201479"/>
                </a:cubicBezTo>
                <a:cubicBezTo>
                  <a:pt x="1580614" y="1193153"/>
                  <a:pt x="1786270" y="1180214"/>
                  <a:pt x="1786270" y="1180214"/>
                </a:cubicBezTo>
                <a:cubicBezTo>
                  <a:pt x="1803991" y="1176670"/>
                  <a:pt x="1821791" y="1173502"/>
                  <a:pt x="1839433" y="1169581"/>
                </a:cubicBezTo>
                <a:cubicBezTo>
                  <a:pt x="1896795" y="1156833"/>
                  <a:pt x="1870974" y="1159008"/>
                  <a:pt x="1935126" y="1148316"/>
                </a:cubicBezTo>
                <a:cubicBezTo>
                  <a:pt x="1959846" y="1144196"/>
                  <a:pt x="1984745" y="1141227"/>
                  <a:pt x="2009554" y="1137683"/>
                </a:cubicBezTo>
                <a:cubicBezTo>
                  <a:pt x="2230325" y="1144373"/>
                  <a:pt x="2277822" y="1132776"/>
                  <a:pt x="2434856" y="1158948"/>
                </a:cubicBezTo>
                <a:cubicBezTo>
                  <a:pt x="2468589" y="1164570"/>
                  <a:pt x="2548255" y="1182571"/>
                  <a:pt x="2573079" y="1190846"/>
                </a:cubicBezTo>
                <a:cubicBezTo>
                  <a:pt x="2632702" y="1210721"/>
                  <a:pt x="2594107" y="1198762"/>
                  <a:pt x="2690038" y="1222744"/>
                </a:cubicBezTo>
                <a:cubicBezTo>
                  <a:pt x="2704215" y="1226288"/>
                  <a:pt x="2717975" y="1232608"/>
                  <a:pt x="2732568" y="1233376"/>
                </a:cubicBezTo>
                <a:lnTo>
                  <a:pt x="2934586" y="1244009"/>
                </a:lnTo>
                <a:cubicBezTo>
                  <a:pt x="2984793" y="1254050"/>
                  <a:pt x="3008037" y="1264832"/>
                  <a:pt x="3062177" y="1244009"/>
                </a:cubicBezTo>
                <a:cubicBezTo>
                  <a:pt x="3086031" y="1234835"/>
                  <a:pt x="3101726" y="1209561"/>
                  <a:pt x="3125972" y="1201479"/>
                </a:cubicBezTo>
                <a:lnTo>
                  <a:pt x="3157870" y="1190846"/>
                </a:lnTo>
                <a:cubicBezTo>
                  <a:pt x="3168503" y="1180213"/>
                  <a:pt x="3181427" y="1171459"/>
                  <a:pt x="3189768" y="1158948"/>
                </a:cubicBezTo>
                <a:cubicBezTo>
                  <a:pt x="3199693" y="1144060"/>
                  <a:pt x="3208557" y="1082968"/>
                  <a:pt x="3211033" y="1073888"/>
                </a:cubicBezTo>
                <a:cubicBezTo>
                  <a:pt x="3243950" y="953194"/>
                  <a:pt x="3215526" y="1054270"/>
                  <a:pt x="3253563" y="978195"/>
                </a:cubicBezTo>
                <a:cubicBezTo>
                  <a:pt x="3297581" y="890159"/>
                  <a:pt x="3224523" y="1005806"/>
                  <a:pt x="3285461" y="914400"/>
                </a:cubicBezTo>
                <a:lnTo>
                  <a:pt x="3317359" y="818707"/>
                </a:lnTo>
                <a:cubicBezTo>
                  <a:pt x="3320903" y="808074"/>
                  <a:pt x="3325793" y="797799"/>
                  <a:pt x="3327991" y="786809"/>
                </a:cubicBezTo>
                <a:cubicBezTo>
                  <a:pt x="3331535" y="769088"/>
                  <a:pt x="3333869" y="751081"/>
                  <a:pt x="3338624" y="733646"/>
                </a:cubicBezTo>
                <a:cubicBezTo>
                  <a:pt x="3344522" y="712021"/>
                  <a:pt x="3359889" y="669851"/>
                  <a:pt x="3359889" y="669851"/>
                </a:cubicBezTo>
                <a:cubicBezTo>
                  <a:pt x="3363433" y="637953"/>
                  <a:pt x="3370521" y="606252"/>
                  <a:pt x="3370521" y="574158"/>
                </a:cubicBezTo>
                <a:cubicBezTo>
                  <a:pt x="3370521" y="534961"/>
                  <a:pt x="3357647" y="522662"/>
                  <a:pt x="3349256" y="489097"/>
                </a:cubicBezTo>
                <a:cubicBezTo>
                  <a:pt x="3347108" y="480504"/>
                  <a:pt x="3337715" y="418622"/>
                  <a:pt x="3327991" y="404037"/>
                </a:cubicBezTo>
                <a:cubicBezTo>
                  <a:pt x="3301245" y="363919"/>
                  <a:pt x="3300612" y="377114"/>
                  <a:pt x="3264196" y="361507"/>
                </a:cubicBezTo>
                <a:cubicBezTo>
                  <a:pt x="3249627" y="355263"/>
                  <a:pt x="3236234" y="346485"/>
                  <a:pt x="3221665" y="340241"/>
                </a:cubicBezTo>
                <a:cubicBezTo>
                  <a:pt x="3211364" y="335826"/>
                  <a:pt x="3200069" y="334024"/>
                  <a:pt x="3189768" y="329609"/>
                </a:cubicBezTo>
                <a:cubicBezTo>
                  <a:pt x="3175200" y="323365"/>
                  <a:pt x="3161954" y="314230"/>
                  <a:pt x="3147238" y="308344"/>
                </a:cubicBezTo>
                <a:cubicBezTo>
                  <a:pt x="3084082" y="283082"/>
                  <a:pt x="3095734" y="292109"/>
                  <a:pt x="3040912" y="276446"/>
                </a:cubicBezTo>
                <a:cubicBezTo>
                  <a:pt x="2973001" y="257043"/>
                  <a:pt x="3034573" y="263693"/>
                  <a:pt x="2913321" y="244548"/>
                </a:cubicBezTo>
                <a:cubicBezTo>
                  <a:pt x="2878138" y="238993"/>
                  <a:pt x="2842397" y="237849"/>
                  <a:pt x="2806996" y="233916"/>
                </a:cubicBezTo>
                <a:cubicBezTo>
                  <a:pt x="2778596" y="230761"/>
                  <a:pt x="2750121" y="227981"/>
                  <a:pt x="2721935" y="223283"/>
                </a:cubicBezTo>
                <a:cubicBezTo>
                  <a:pt x="2707521" y="220881"/>
                  <a:pt x="2693819" y="215053"/>
                  <a:pt x="2679405" y="212651"/>
                </a:cubicBezTo>
                <a:cubicBezTo>
                  <a:pt x="2651220" y="207953"/>
                  <a:pt x="2622632" y="206059"/>
                  <a:pt x="2594345" y="202018"/>
                </a:cubicBezTo>
                <a:cubicBezTo>
                  <a:pt x="2573003" y="198969"/>
                  <a:pt x="2551857" y="194664"/>
                  <a:pt x="2530549" y="191386"/>
                </a:cubicBezTo>
                <a:cubicBezTo>
                  <a:pt x="2505779" y="187575"/>
                  <a:pt x="2480930" y="184297"/>
                  <a:pt x="2456121" y="180753"/>
                </a:cubicBezTo>
                <a:cubicBezTo>
                  <a:pt x="2382967" y="156369"/>
                  <a:pt x="2471418" y="183535"/>
                  <a:pt x="2339163" y="159488"/>
                </a:cubicBezTo>
                <a:cubicBezTo>
                  <a:pt x="2328136" y="157483"/>
                  <a:pt x="2318042" y="151934"/>
                  <a:pt x="2307265" y="148855"/>
                </a:cubicBezTo>
                <a:cubicBezTo>
                  <a:pt x="2293214" y="144841"/>
                  <a:pt x="2279064" y="141089"/>
                  <a:pt x="2264735" y="138223"/>
                </a:cubicBezTo>
                <a:cubicBezTo>
                  <a:pt x="2243595" y="133995"/>
                  <a:pt x="2222248" y="130868"/>
                  <a:pt x="2200940" y="127590"/>
                </a:cubicBezTo>
                <a:cubicBezTo>
                  <a:pt x="2176170" y="123779"/>
                  <a:pt x="2151087" y="121873"/>
                  <a:pt x="2126512" y="116958"/>
                </a:cubicBezTo>
                <a:cubicBezTo>
                  <a:pt x="2097854" y="111226"/>
                  <a:pt x="2069178" y="104935"/>
                  <a:pt x="2041452" y="95693"/>
                </a:cubicBezTo>
                <a:cubicBezTo>
                  <a:pt x="2030819" y="92149"/>
                  <a:pt x="2020495" y="87491"/>
                  <a:pt x="2009554" y="85060"/>
                </a:cubicBezTo>
                <a:cubicBezTo>
                  <a:pt x="1988509" y="80383"/>
                  <a:pt x="1966839" y="78945"/>
                  <a:pt x="1945759" y="74428"/>
                </a:cubicBezTo>
                <a:cubicBezTo>
                  <a:pt x="1917181" y="68304"/>
                  <a:pt x="1889052" y="60250"/>
                  <a:pt x="1860698" y="53162"/>
                </a:cubicBezTo>
                <a:cubicBezTo>
                  <a:pt x="1846521" y="49618"/>
                  <a:pt x="1832031" y="47151"/>
                  <a:pt x="1818168" y="42530"/>
                </a:cubicBezTo>
                <a:lnTo>
                  <a:pt x="1754372" y="21265"/>
                </a:lnTo>
                <a:cubicBezTo>
                  <a:pt x="1743740" y="17721"/>
                  <a:pt x="1733348" y="13350"/>
                  <a:pt x="1722475" y="10632"/>
                </a:cubicBezTo>
                <a:lnTo>
                  <a:pt x="1679945" y="0"/>
                </a:lnTo>
                <a:cubicBezTo>
                  <a:pt x="1566531" y="3544"/>
                  <a:pt x="1453016" y="4668"/>
                  <a:pt x="1339703" y="10632"/>
                </a:cubicBezTo>
                <a:cubicBezTo>
                  <a:pt x="1318174" y="11765"/>
                  <a:pt x="1297215" y="17987"/>
                  <a:pt x="1275907" y="21265"/>
                </a:cubicBezTo>
                <a:cubicBezTo>
                  <a:pt x="1251137" y="25076"/>
                  <a:pt x="1226249" y="28086"/>
                  <a:pt x="1201479" y="31897"/>
                </a:cubicBezTo>
                <a:cubicBezTo>
                  <a:pt x="1180171" y="35175"/>
                  <a:pt x="1159095" y="40011"/>
                  <a:pt x="1137684" y="42530"/>
                </a:cubicBezTo>
                <a:cubicBezTo>
                  <a:pt x="1098805" y="47104"/>
                  <a:pt x="1059658" y="49064"/>
                  <a:pt x="1020726" y="53162"/>
                </a:cubicBezTo>
                <a:cubicBezTo>
                  <a:pt x="778594" y="78649"/>
                  <a:pt x="1135486" y="47142"/>
                  <a:pt x="808075" y="74428"/>
                </a:cubicBezTo>
                <a:cubicBezTo>
                  <a:pt x="765901" y="82862"/>
                  <a:pt x="708327" y="93500"/>
                  <a:pt x="669852" y="106325"/>
                </a:cubicBezTo>
                <a:cubicBezTo>
                  <a:pt x="610229" y="126200"/>
                  <a:pt x="648824" y="114241"/>
                  <a:pt x="552893" y="138223"/>
                </a:cubicBezTo>
                <a:cubicBezTo>
                  <a:pt x="538716" y="141767"/>
                  <a:pt x="524829" y="146788"/>
                  <a:pt x="510363" y="148855"/>
                </a:cubicBezTo>
                <a:lnTo>
                  <a:pt x="435935" y="159488"/>
                </a:lnTo>
                <a:lnTo>
                  <a:pt x="404038" y="170121"/>
                </a:lnTo>
              </a:path>
            </a:pathLst>
          </a:custGeom>
          <a:solidFill>
            <a:schemeClr val="tx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342900" marR="0" lvl="0" indent="-342900" algn="l" defTabSz="914400" rtl="0" eaLnBrk="1" fontAlgn="base" latinLnBrk="0" hangingPunct="1">
              <a:lnSpc>
                <a:spcPct val="100000"/>
              </a:lnSpc>
              <a:spcBef>
                <a:spcPct val="20000"/>
              </a:spcBef>
              <a:spcAft>
                <a:spcPct val="0"/>
              </a:spcAft>
              <a:buClr>
                <a:srgbClr val="66CCFF"/>
              </a:buClr>
              <a:buSzPct val="65000"/>
              <a:buFont typeface="Wingdings" pitchFamily="2" charset="2"/>
              <a:buChar char="n"/>
              <a:tabLst/>
              <a:defRPr/>
            </a:pPr>
            <a:endParaRPr kumimoji="0" lang="en-US" sz="9600" b="0" i="0" u="none" strike="noStrike" kern="1200" cap="none" spc="0" normalizeH="0" baseline="0" noProof="0">
              <a:ln>
                <a:noFill/>
              </a:ln>
              <a:solidFill>
                <a:srgbClr val="FFFFFF"/>
              </a:solidFill>
              <a:effectLst>
                <a:outerShdw blurRad="38100" dist="38100" dir="2700000" algn="tl">
                  <a:srgbClr val="000000">
                    <a:alpha val="43137"/>
                  </a:srgbClr>
                </a:outerShdw>
              </a:effectLst>
              <a:uLnTx/>
              <a:uFillTx/>
              <a:latin typeface="Tahoma" pitchFamily="34" charset="0"/>
              <a:ea typeface="+mn-ea"/>
              <a:cs typeface="+mn-cs"/>
            </a:endParaRPr>
          </a:p>
        </p:txBody>
      </p:sp>
      <p:sp>
        <p:nvSpPr>
          <p:cNvPr id="3" name="Rectangle 2"/>
          <p:cNvSpPr/>
          <p:nvPr/>
        </p:nvSpPr>
        <p:spPr>
          <a:xfrm>
            <a:off x="155575" y="176219"/>
            <a:ext cx="7907934" cy="923330"/>
          </a:xfrm>
          <a:prstGeom prst="rect">
            <a:avLst/>
          </a:prstGeom>
          <a:noFill/>
        </p:spPr>
        <p:txBody>
          <a:bodyPr wrap="none" lIns="91440" tIns="45720" rIns="91440" bIns="45720">
            <a:spAutoFit/>
          </a:bodyPr>
          <a:lstStyle/>
          <a:p>
            <a:pPr marL="0" marR="0" lvl="0" indent="0" algn="ctr" defTabSz="914400" rtl="0" eaLnBrk="1" fontAlgn="base" latinLnBrk="0" hangingPunct="1">
              <a:lnSpc>
                <a:spcPct val="100000"/>
              </a:lnSpc>
              <a:spcBef>
                <a:spcPct val="20000"/>
              </a:spcBef>
              <a:spcAft>
                <a:spcPct val="0"/>
              </a:spcAft>
              <a:buClr>
                <a:srgbClr val="66CCFF"/>
              </a:buClr>
              <a:buSzPct val="65000"/>
              <a:buFont typeface="Wingdings" pitchFamily="2" charset="2"/>
              <a:buNone/>
              <a:tabLst/>
              <a:defRPr/>
            </a:pPr>
            <a:r>
              <a:rPr kumimoji="0" lang="en-US" sz="5400" b="1" i="0" u="none" strike="noStrike" kern="1200" cap="none" spc="0" normalizeH="0" baseline="0" noProof="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uLnTx/>
                <a:uFillTx/>
                <a:latin typeface="Tahoma" pitchFamily="34" charset="0"/>
                <a:ea typeface="+mn-ea"/>
                <a:cs typeface="+mn-cs"/>
              </a:rPr>
              <a:t>Name this MLB Team?</a:t>
            </a:r>
          </a:p>
        </p:txBody>
      </p:sp>
      <p:sp>
        <p:nvSpPr>
          <p:cNvPr id="5" name="Rectangle 4"/>
          <p:cNvSpPr/>
          <p:nvPr/>
        </p:nvSpPr>
        <p:spPr>
          <a:xfrm>
            <a:off x="381000" y="1295400"/>
            <a:ext cx="1507144" cy="923330"/>
          </a:xfrm>
          <a:prstGeom prst="rect">
            <a:avLst/>
          </a:prstGeom>
          <a:noFill/>
        </p:spPr>
        <p:txBody>
          <a:bodyPr wrap="none" lIns="91440" tIns="45720" rIns="91440" bIns="45720">
            <a:spAutoFit/>
          </a:bodyPr>
          <a:lstStyle/>
          <a:p>
            <a:pPr marL="0" marR="0" lvl="0" indent="0" algn="ctr" defTabSz="914400" rtl="0" eaLnBrk="1" fontAlgn="base" latinLnBrk="0" hangingPunct="1">
              <a:lnSpc>
                <a:spcPct val="100000"/>
              </a:lnSpc>
              <a:spcBef>
                <a:spcPct val="20000"/>
              </a:spcBef>
              <a:spcAft>
                <a:spcPct val="0"/>
              </a:spcAft>
              <a:buClr>
                <a:srgbClr val="66CCFF"/>
              </a:buClr>
              <a:buSzPct val="65000"/>
              <a:buFont typeface="Wingdings" pitchFamily="2" charset="2"/>
              <a:buNone/>
              <a:tabLst/>
              <a:defRPr/>
            </a:pPr>
            <a:r>
              <a:rPr kumimoji="0" lang="en-US" sz="5400" b="1" i="0" u="none" strike="noStrike" kern="1200" cap="none" spc="0" normalizeH="0" baseline="0" noProof="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uLnTx/>
                <a:uFillTx/>
                <a:latin typeface="Tahoma" pitchFamily="34" charset="0"/>
                <a:ea typeface="+mn-ea"/>
                <a:cs typeface="+mn-cs"/>
              </a:rPr>
              <a:t>*22</a:t>
            </a:r>
          </a:p>
        </p:txBody>
      </p:sp>
    </p:spTree>
    <p:extLst>
      <p:ext uri="{BB962C8B-B14F-4D97-AF65-F5344CB8AC3E}">
        <p14:creationId xmlns:p14="http://schemas.microsoft.com/office/powerpoint/2010/main" val="144584412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2100037282"/>
              </p:ext>
            </p:extLst>
          </p:nvPr>
        </p:nvGraphicFramePr>
        <p:xfrm>
          <a:off x="381000" y="891594"/>
          <a:ext cx="8382000" cy="5680075"/>
        </p:xfrm>
        <a:graphic>
          <a:graphicData uri="http://schemas.openxmlformats.org/drawingml/2006/table">
            <a:tbl>
              <a:tblPr firstRow="1" bandRow="1">
                <a:tableStyleId>{5C22544A-7EE6-4342-B048-85BDC9FD1C3A}</a:tableStyleId>
              </a:tblPr>
              <a:tblGrid>
                <a:gridCol w="1676400">
                  <a:extLst>
                    <a:ext uri="{9D8B030D-6E8A-4147-A177-3AD203B41FA5}">
                      <a16:colId xmlns:a16="http://schemas.microsoft.com/office/drawing/2014/main" val="20000"/>
                    </a:ext>
                  </a:extLst>
                </a:gridCol>
                <a:gridCol w="1676400">
                  <a:extLst>
                    <a:ext uri="{9D8B030D-6E8A-4147-A177-3AD203B41FA5}">
                      <a16:colId xmlns:a16="http://schemas.microsoft.com/office/drawing/2014/main" val="20001"/>
                    </a:ext>
                  </a:extLst>
                </a:gridCol>
                <a:gridCol w="1676400">
                  <a:extLst>
                    <a:ext uri="{9D8B030D-6E8A-4147-A177-3AD203B41FA5}">
                      <a16:colId xmlns:a16="http://schemas.microsoft.com/office/drawing/2014/main" val="20002"/>
                    </a:ext>
                  </a:extLst>
                </a:gridCol>
                <a:gridCol w="1676400">
                  <a:extLst>
                    <a:ext uri="{9D8B030D-6E8A-4147-A177-3AD203B41FA5}">
                      <a16:colId xmlns:a16="http://schemas.microsoft.com/office/drawing/2014/main" val="20003"/>
                    </a:ext>
                  </a:extLst>
                </a:gridCol>
                <a:gridCol w="1676400">
                  <a:extLst>
                    <a:ext uri="{9D8B030D-6E8A-4147-A177-3AD203B41FA5}">
                      <a16:colId xmlns:a16="http://schemas.microsoft.com/office/drawing/2014/main" val="20004"/>
                    </a:ext>
                  </a:extLst>
                </a:gridCol>
              </a:tblGrid>
              <a:tr h="819729">
                <a:tc>
                  <a:txBody>
                    <a:bodyPr/>
                    <a:lstStyle/>
                    <a:p>
                      <a:pPr algn="ctr"/>
                      <a:r>
                        <a:rPr lang="en-US" dirty="0"/>
                        <a:t>MEN</a:t>
                      </a:r>
                      <a:br>
                        <a:rPr lang="en-US" dirty="0"/>
                      </a:br>
                      <a:r>
                        <a:rPr lang="en-US" dirty="0"/>
                        <a:t>DULL</a:t>
                      </a:r>
                    </a:p>
                  </a:txBody>
                  <a:tcPr>
                    <a:noFill/>
                  </a:tcPr>
                </a:tc>
                <a:tc>
                  <a:txBody>
                    <a:bodyPr/>
                    <a:lstStyle/>
                    <a:p>
                      <a:pPr algn="ctr"/>
                      <a:r>
                        <a:rPr lang="en-US" dirty="0"/>
                        <a:t>TYPO</a:t>
                      </a:r>
                    </a:p>
                  </a:txBody>
                  <a:tcPr>
                    <a:noFill/>
                  </a:tcPr>
                </a:tc>
                <a:tc>
                  <a:txBody>
                    <a:bodyPr/>
                    <a:lstStyle/>
                    <a:p>
                      <a:pPr algn="ctr"/>
                      <a:r>
                        <a:rPr lang="en-US" dirty="0"/>
                        <a:t>HOT</a:t>
                      </a:r>
                      <a:br>
                        <a:rPr lang="en-US" dirty="0"/>
                      </a:br>
                      <a:r>
                        <a:rPr lang="en-US" dirty="0"/>
                        <a:t>LOTTO</a:t>
                      </a:r>
                    </a:p>
                  </a:txBody>
                  <a:tcPr>
                    <a:noFill/>
                  </a:tcPr>
                </a:tc>
                <a:tc>
                  <a:txBody>
                    <a:bodyPr/>
                    <a:lstStyle/>
                    <a:p>
                      <a:pPr algn="ctr"/>
                      <a:r>
                        <a:rPr lang="en-US" dirty="0"/>
                        <a:t>THINK</a:t>
                      </a:r>
                      <a:r>
                        <a:rPr lang="en-US" baseline="0" dirty="0"/>
                        <a:t> INSIDE THE BOX</a:t>
                      </a:r>
                      <a:endParaRPr lang="en-US" dirty="0"/>
                    </a:p>
                  </a:txBody>
                  <a:tcPr>
                    <a:noFill/>
                  </a:tcPr>
                </a:tc>
                <a:tc>
                  <a:txBody>
                    <a:bodyPr/>
                    <a:lstStyle/>
                    <a:p>
                      <a:pPr algn="ctr"/>
                      <a:r>
                        <a:rPr lang="en-US" dirty="0"/>
                        <a:t>-Bonus-</a:t>
                      </a:r>
                    </a:p>
                    <a:p>
                      <a:pPr algn="ctr"/>
                      <a:r>
                        <a:rPr lang="en-US" dirty="0"/>
                        <a:t>FAMILY</a:t>
                      </a:r>
                      <a:r>
                        <a:rPr lang="en-US" baseline="0" dirty="0"/>
                        <a:t> </a:t>
                      </a:r>
                    </a:p>
                    <a:p>
                      <a:pPr algn="ctr"/>
                      <a:r>
                        <a:rPr lang="en-US" baseline="0" dirty="0"/>
                        <a:t>TIES</a:t>
                      </a:r>
                      <a:endParaRPr lang="en-US" dirty="0"/>
                    </a:p>
                  </a:txBody>
                  <a:tcPr>
                    <a:noFill/>
                  </a:tcPr>
                </a:tc>
                <a:extLst>
                  <a:ext uri="{0D108BD9-81ED-4DB2-BD59-A6C34878D82A}">
                    <a16:rowId xmlns:a16="http://schemas.microsoft.com/office/drawing/2014/main" val="10000"/>
                  </a:ext>
                </a:extLst>
              </a:tr>
              <a:tr h="953135">
                <a:tc>
                  <a:txBody>
                    <a:bodyPr/>
                    <a:lstStyle/>
                    <a:p>
                      <a:pPr algn="ctr"/>
                      <a:r>
                        <a:rPr lang="en-US" sz="4400" dirty="0">
                          <a:solidFill>
                            <a:schemeClr val="tx1"/>
                          </a:solidFill>
                        </a:rPr>
                        <a:t>1</a:t>
                      </a:r>
                    </a:p>
                  </a:txBody>
                  <a:tcPr>
                    <a:noFill/>
                  </a:tcPr>
                </a:tc>
                <a:tc>
                  <a:txBody>
                    <a:bodyPr/>
                    <a:lstStyle/>
                    <a:p>
                      <a:pPr algn="ctr"/>
                      <a:r>
                        <a:rPr lang="en-US" sz="4400" dirty="0">
                          <a:solidFill>
                            <a:schemeClr val="tx1"/>
                          </a:solidFill>
                        </a:rPr>
                        <a:t>6</a:t>
                      </a:r>
                    </a:p>
                  </a:txBody>
                  <a:tcPr>
                    <a:noFill/>
                  </a:tcPr>
                </a:tc>
                <a:tc>
                  <a:txBody>
                    <a:bodyPr/>
                    <a:lstStyle/>
                    <a:p>
                      <a:pPr algn="ctr"/>
                      <a:r>
                        <a:rPr lang="en-US" sz="4400" dirty="0">
                          <a:solidFill>
                            <a:schemeClr val="tx1"/>
                          </a:solidFill>
                        </a:rPr>
                        <a:t>11</a:t>
                      </a:r>
                    </a:p>
                  </a:txBody>
                  <a:tcPr>
                    <a:noFill/>
                  </a:tcPr>
                </a:tc>
                <a:tc>
                  <a:txBody>
                    <a:bodyPr/>
                    <a:lstStyle/>
                    <a:p>
                      <a:pPr algn="ctr"/>
                      <a:r>
                        <a:rPr lang="en-US" sz="4400" dirty="0">
                          <a:solidFill>
                            <a:schemeClr val="tx1"/>
                          </a:solidFill>
                        </a:rPr>
                        <a:t>16</a:t>
                      </a:r>
                    </a:p>
                  </a:txBody>
                  <a:tcPr>
                    <a:noFill/>
                  </a:tcPr>
                </a:tc>
                <a:tc>
                  <a:txBody>
                    <a:bodyPr/>
                    <a:lstStyle/>
                    <a:p>
                      <a:pPr algn="ctr"/>
                      <a:r>
                        <a:rPr lang="en-US" sz="4400" dirty="0">
                          <a:solidFill>
                            <a:schemeClr val="tx1"/>
                          </a:solidFill>
                        </a:rPr>
                        <a:t>*21</a:t>
                      </a:r>
                    </a:p>
                  </a:txBody>
                  <a:tcPr>
                    <a:noFill/>
                  </a:tcPr>
                </a:tc>
                <a:extLst>
                  <a:ext uri="{0D108BD9-81ED-4DB2-BD59-A6C34878D82A}">
                    <a16:rowId xmlns:a16="http://schemas.microsoft.com/office/drawing/2014/main" val="10001"/>
                  </a:ext>
                </a:extLst>
              </a:tr>
              <a:tr h="953135">
                <a:tc>
                  <a:txBody>
                    <a:bodyPr/>
                    <a:lstStyle/>
                    <a:p>
                      <a:pPr algn="ctr"/>
                      <a:r>
                        <a:rPr lang="en-US" sz="4400" dirty="0">
                          <a:solidFill>
                            <a:schemeClr val="tx1"/>
                          </a:solidFill>
                        </a:rPr>
                        <a:t>2</a:t>
                      </a:r>
                    </a:p>
                  </a:txBody>
                  <a:tcPr>
                    <a:noFill/>
                  </a:tcPr>
                </a:tc>
                <a:tc>
                  <a:txBody>
                    <a:bodyPr/>
                    <a:lstStyle/>
                    <a:p>
                      <a:pPr algn="ctr"/>
                      <a:r>
                        <a:rPr lang="en-US" sz="4400" dirty="0">
                          <a:solidFill>
                            <a:schemeClr val="tx1"/>
                          </a:solidFill>
                        </a:rPr>
                        <a:t>7</a:t>
                      </a:r>
                    </a:p>
                  </a:txBody>
                  <a:tcPr>
                    <a:noFill/>
                  </a:tcPr>
                </a:tc>
                <a:tc>
                  <a:txBody>
                    <a:bodyPr/>
                    <a:lstStyle/>
                    <a:p>
                      <a:pPr algn="ctr"/>
                      <a:r>
                        <a:rPr lang="en-US" sz="4400" dirty="0">
                          <a:solidFill>
                            <a:schemeClr val="tx1"/>
                          </a:solidFill>
                        </a:rPr>
                        <a:t>12</a:t>
                      </a:r>
                    </a:p>
                  </a:txBody>
                  <a:tcPr>
                    <a:noFill/>
                  </a:tcPr>
                </a:tc>
                <a:tc>
                  <a:txBody>
                    <a:bodyPr/>
                    <a:lstStyle/>
                    <a:p>
                      <a:pPr algn="ctr"/>
                      <a:r>
                        <a:rPr lang="en-US" sz="4400" dirty="0">
                          <a:solidFill>
                            <a:schemeClr val="tx1"/>
                          </a:solidFill>
                        </a:rPr>
                        <a:t>17</a:t>
                      </a:r>
                    </a:p>
                  </a:txBody>
                  <a:tcPr>
                    <a:noFill/>
                  </a:tcPr>
                </a:tc>
                <a:tc>
                  <a:txBody>
                    <a:bodyPr/>
                    <a:lstStyle/>
                    <a:p>
                      <a:pPr algn="ctr"/>
                      <a:r>
                        <a:rPr lang="en-US" sz="4400" dirty="0">
                          <a:solidFill>
                            <a:schemeClr val="tx1"/>
                          </a:solidFill>
                        </a:rPr>
                        <a:t>*22</a:t>
                      </a:r>
                    </a:p>
                  </a:txBody>
                  <a:tcPr>
                    <a:noFill/>
                  </a:tcPr>
                </a:tc>
                <a:extLst>
                  <a:ext uri="{0D108BD9-81ED-4DB2-BD59-A6C34878D82A}">
                    <a16:rowId xmlns:a16="http://schemas.microsoft.com/office/drawing/2014/main" val="10002"/>
                  </a:ext>
                </a:extLst>
              </a:tr>
              <a:tr h="953135">
                <a:tc>
                  <a:txBody>
                    <a:bodyPr/>
                    <a:lstStyle/>
                    <a:p>
                      <a:pPr algn="ctr"/>
                      <a:r>
                        <a:rPr lang="en-US" sz="4400" dirty="0">
                          <a:solidFill>
                            <a:schemeClr val="tx1"/>
                          </a:solidFill>
                        </a:rPr>
                        <a:t>3</a:t>
                      </a:r>
                    </a:p>
                  </a:txBody>
                  <a:tcPr>
                    <a:noFill/>
                  </a:tcPr>
                </a:tc>
                <a:tc>
                  <a:txBody>
                    <a:bodyPr/>
                    <a:lstStyle/>
                    <a:p>
                      <a:pPr algn="ctr"/>
                      <a:r>
                        <a:rPr lang="en-US" sz="4400" dirty="0">
                          <a:solidFill>
                            <a:schemeClr val="tx1"/>
                          </a:solidFill>
                        </a:rPr>
                        <a:t>8</a:t>
                      </a:r>
                    </a:p>
                  </a:txBody>
                  <a:tcPr>
                    <a:noFill/>
                  </a:tcPr>
                </a:tc>
                <a:tc>
                  <a:txBody>
                    <a:bodyPr/>
                    <a:lstStyle/>
                    <a:p>
                      <a:pPr algn="ctr"/>
                      <a:r>
                        <a:rPr lang="en-US" sz="4400" dirty="0">
                          <a:solidFill>
                            <a:schemeClr val="tx1"/>
                          </a:solidFill>
                        </a:rPr>
                        <a:t>13</a:t>
                      </a:r>
                    </a:p>
                  </a:txBody>
                  <a:tcPr>
                    <a:noFill/>
                  </a:tcPr>
                </a:tc>
                <a:tc>
                  <a:txBody>
                    <a:bodyPr/>
                    <a:lstStyle/>
                    <a:p>
                      <a:pPr algn="ctr"/>
                      <a:r>
                        <a:rPr lang="en-US" sz="4400" dirty="0">
                          <a:solidFill>
                            <a:schemeClr val="tx1"/>
                          </a:solidFill>
                        </a:rPr>
                        <a:t>18</a:t>
                      </a:r>
                    </a:p>
                  </a:txBody>
                  <a:tcPr>
                    <a:noFill/>
                  </a:tcPr>
                </a:tc>
                <a:tc>
                  <a:txBody>
                    <a:bodyPr/>
                    <a:lstStyle/>
                    <a:p>
                      <a:pPr algn="ctr"/>
                      <a:r>
                        <a:rPr lang="en-US" sz="4400" dirty="0">
                          <a:solidFill>
                            <a:schemeClr val="tx1"/>
                          </a:solidFill>
                        </a:rPr>
                        <a:t>*23</a:t>
                      </a:r>
                    </a:p>
                  </a:txBody>
                  <a:tcPr>
                    <a:noFill/>
                  </a:tcPr>
                </a:tc>
                <a:extLst>
                  <a:ext uri="{0D108BD9-81ED-4DB2-BD59-A6C34878D82A}">
                    <a16:rowId xmlns:a16="http://schemas.microsoft.com/office/drawing/2014/main" val="10003"/>
                  </a:ext>
                </a:extLst>
              </a:tr>
              <a:tr h="953135">
                <a:tc>
                  <a:txBody>
                    <a:bodyPr/>
                    <a:lstStyle/>
                    <a:p>
                      <a:pPr algn="ctr"/>
                      <a:r>
                        <a:rPr lang="en-US" sz="4400" dirty="0">
                          <a:solidFill>
                            <a:schemeClr val="tx1"/>
                          </a:solidFill>
                        </a:rPr>
                        <a:t>4</a:t>
                      </a:r>
                    </a:p>
                  </a:txBody>
                  <a:tcPr>
                    <a:noFill/>
                  </a:tcPr>
                </a:tc>
                <a:tc>
                  <a:txBody>
                    <a:bodyPr/>
                    <a:lstStyle/>
                    <a:p>
                      <a:pPr algn="ctr"/>
                      <a:r>
                        <a:rPr lang="en-US" sz="4400" dirty="0">
                          <a:solidFill>
                            <a:schemeClr val="tx1"/>
                          </a:solidFill>
                        </a:rPr>
                        <a:t>9</a:t>
                      </a:r>
                    </a:p>
                  </a:txBody>
                  <a:tcPr>
                    <a:noFill/>
                  </a:tcPr>
                </a:tc>
                <a:tc>
                  <a:txBody>
                    <a:bodyPr/>
                    <a:lstStyle/>
                    <a:p>
                      <a:pPr algn="ctr"/>
                      <a:r>
                        <a:rPr lang="en-US" sz="4400" dirty="0">
                          <a:solidFill>
                            <a:schemeClr val="tx1"/>
                          </a:solidFill>
                        </a:rPr>
                        <a:t>14</a:t>
                      </a:r>
                    </a:p>
                  </a:txBody>
                  <a:tcPr>
                    <a:noFill/>
                  </a:tcPr>
                </a:tc>
                <a:tc>
                  <a:txBody>
                    <a:bodyPr/>
                    <a:lstStyle/>
                    <a:p>
                      <a:pPr algn="ctr"/>
                      <a:r>
                        <a:rPr lang="en-US" sz="4400" dirty="0">
                          <a:solidFill>
                            <a:schemeClr val="tx1"/>
                          </a:solidFill>
                        </a:rPr>
                        <a:t>19</a:t>
                      </a:r>
                    </a:p>
                  </a:txBody>
                  <a:tcPr>
                    <a:noFill/>
                  </a:tcPr>
                </a:tc>
                <a:tc>
                  <a:txBody>
                    <a:bodyPr/>
                    <a:lstStyle/>
                    <a:p>
                      <a:pPr algn="ctr"/>
                      <a:r>
                        <a:rPr lang="en-US" sz="4400" dirty="0">
                          <a:solidFill>
                            <a:schemeClr val="tx1"/>
                          </a:solidFill>
                        </a:rPr>
                        <a:t>*24</a:t>
                      </a:r>
                    </a:p>
                  </a:txBody>
                  <a:tcPr>
                    <a:noFill/>
                  </a:tcPr>
                </a:tc>
                <a:extLst>
                  <a:ext uri="{0D108BD9-81ED-4DB2-BD59-A6C34878D82A}">
                    <a16:rowId xmlns:a16="http://schemas.microsoft.com/office/drawing/2014/main" val="10004"/>
                  </a:ext>
                </a:extLst>
              </a:tr>
              <a:tr h="953135">
                <a:tc>
                  <a:txBody>
                    <a:bodyPr/>
                    <a:lstStyle/>
                    <a:p>
                      <a:pPr algn="ctr"/>
                      <a:r>
                        <a:rPr lang="en-US" sz="4400" dirty="0">
                          <a:solidFill>
                            <a:schemeClr val="tx1"/>
                          </a:solidFill>
                        </a:rPr>
                        <a:t>5</a:t>
                      </a:r>
                    </a:p>
                  </a:txBody>
                  <a:tcPr>
                    <a:noFill/>
                  </a:tcPr>
                </a:tc>
                <a:tc>
                  <a:txBody>
                    <a:bodyPr/>
                    <a:lstStyle/>
                    <a:p>
                      <a:pPr algn="ctr"/>
                      <a:r>
                        <a:rPr lang="en-US" sz="4400" dirty="0">
                          <a:solidFill>
                            <a:schemeClr val="tx1"/>
                          </a:solidFill>
                        </a:rPr>
                        <a:t>10</a:t>
                      </a:r>
                    </a:p>
                  </a:txBody>
                  <a:tcPr>
                    <a:noFill/>
                  </a:tcPr>
                </a:tc>
                <a:tc>
                  <a:txBody>
                    <a:bodyPr/>
                    <a:lstStyle/>
                    <a:p>
                      <a:pPr algn="ctr"/>
                      <a:r>
                        <a:rPr lang="en-US" sz="4400" dirty="0">
                          <a:solidFill>
                            <a:schemeClr val="tx1"/>
                          </a:solidFill>
                        </a:rPr>
                        <a:t>15</a:t>
                      </a:r>
                    </a:p>
                  </a:txBody>
                  <a:tcPr>
                    <a:noFill/>
                  </a:tcPr>
                </a:tc>
                <a:tc>
                  <a:txBody>
                    <a:bodyPr/>
                    <a:lstStyle/>
                    <a:p>
                      <a:pPr algn="ctr"/>
                      <a:r>
                        <a:rPr lang="en-US" sz="4400" dirty="0">
                          <a:solidFill>
                            <a:schemeClr val="tx1"/>
                          </a:solidFill>
                        </a:rPr>
                        <a:t>20</a:t>
                      </a:r>
                    </a:p>
                  </a:txBody>
                  <a:tcPr>
                    <a:noFill/>
                  </a:tcPr>
                </a:tc>
                <a:tc>
                  <a:txBody>
                    <a:bodyPr/>
                    <a:lstStyle/>
                    <a:p>
                      <a:pPr algn="ctr"/>
                      <a:r>
                        <a:rPr lang="en-US" sz="4400" dirty="0">
                          <a:solidFill>
                            <a:schemeClr val="tx1"/>
                          </a:solidFill>
                        </a:rPr>
                        <a:t>*25</a:t>
                      </a:r>
                    </a:p>
                  </a:txBody>
                  <a:tcPr>
                    <a:noFill/>
                  </a:tcPr>
                </a:tc>
                <a:extLst>
                  <a:ext uri="{0D108BD9-81ED-4DB2-BD59-A6C34878D82A}">
                    <a16:rowId xmlns:a16="http://schemas.microsoft.com/office/drawing/2014/main" val="10005"/>
                  </a:ext>
                </a:extLst>
              </a:tr>
            </a:tbl>
          </a:graphicData>
        </a:graphic>
      </p:graphicFrame>
      <p:sp>
        <p:nvSpPr>
          <p:cNvPr id="3" name="Rectangle 2"/>
          <p:cNvSpPr/>
          <p:nvPr/>
        </p:nvSpPr>
        <p:spPr>
          <a:xfrm>
            <a:off x="304800" y="228598"/>
            <a:ext cx="6280887" cy="584775"/>
          </a:xfrm>
          <a:prstGeom prst="rect">
            <a:avLst/>
          </a:prstGeom>
          <a:noFill/>
        </p:spPr>
        <p:txBody>
          <a:bodyPr wrap="none" lIns="91440" tIns="45720" rIns="91440" bIns="45720">
            <a:spAutoFit/>
          </a:bodyPr>
          <a:lstStyle/>
          <a:p>
            <a:pPr algn="ctr">
              <a:buNone/>
            </a:pPr>
            <a:r>
              <a:rPr lang="en-US" sz="3200" b="1"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Part V Genetics Review Game</a:t>
            </a:r>
            <a:endParaRPr lang="en-US" sz="3200" b="1" cap="none" spc="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endParaRPr>
          </a:p>
        </p:txBody>
      </p:sp>
    </p:spTree>
    <p:extLst>
      <p:ext uri="{BB962C8B-B14F-4D97-AF65-F5344CB8AC3E}">
        <p14:creationId xmlns:p14="http://schemas.microsoft.com/office/powerpoint/2010/main" val="3236733945"/>
      </p:ext>
    </p:extLst>
  </p:cSld>
  <p:clrMapOvr>
    <a:masterClrMapping/>
  </p:clrMapOvr>
  <mc:AlternateContent xmlns:mc="http://schemas.openxmlformats.org/markup-compatibility/2006" xmlns:p14="http://schemas.microsoft.com/office/powerpoint/2010/main">
    <mc:Choice Requires="p14">
      <p:transition spd="slow" p14:dur="4000">
        <p14:vortex dir="r"/>
      </p:transition>
    </mc:Choice>
    <mc:Fallback xmlns="">
      <p:transition spd="slow">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5" name="Rectangle 3"/>
          <p:cNvSpPr>
            <a:spLocks noGrp="1" noChangeArrowheads="1"/>
          </p:cNvSpPr>
          <p:nvPr>
            <p:ph type="body" idx="1"/>
          </p:nvPr>
        </p:nvSpPr>
        <p:spPr>
          <a:xfrm>
            <a:off x="228600" y="152400"/>
            <a:ext cx="8686800" cy="5943600"/>
          </a:xfrm>
        </p:spPr>
        <p:txBody>
          <a:bodyPr/>
          <a:lstStyle/>
          <a:p>
            <a:pPr eaLnBrk="1" hangingPunct="1"/>
            <a:r>
              <a:rPr lang="en-US" dirty="0"/>
              <a:t>When two purebreds mate, they always produce…</a:t>
            </a:r>
          </a:p>
          <a:p>
            <a:pPr lvl="1" eaLnBrk="1" hangingPunct="1"/>
            <a:r>
              <a:rPr lang="en-US" dirty="0">
                <a:solidFill>
                  <a:srgbClr val="FF99FF"/>
                </a:solidFill>
              </a:rPr>
              <a:t>A.) Offspring with different traits as the parent.</a:t>
            </a:r>
          </a:p>
          <a:p>
            <a:pPr lvl="1" eaLnBrk="1" hangingPunct="1"/>
            <a:r>
              <a:rPr lang="en-US" dirty="0">
                <a:solidFill>
                  <a:schemeClr val="accent1">
                    <a:lumMod val="40000"/>
                    <a:lumOff val="60000"/>
                  </a:schemeClr>
                </a:solidFill>
              </a:rPr>
              <a:t>B.) Offspring with the same traits as the parent.</a:t>
            </a:r>
          </a:p>
          <a:p>
            <a:pPr lvl="1" eaLnBrk="1" hangingPunct="1"/>
            <a:r>
              <a:rPr lang="en-US" dirty="0">
                <a:solidFill>
                  <a:srgbClr val="FFCC99"/>
                </a:solidFill>
              </a:rPr>
              <a:t>C.) Offspring without any traits.</a:t>
            </a:r>
          </a:p>
          <a:p>
            <a:pPr lvl="1" eaLnBrk="1" hangingPunct="1"/>
            <a:r>
              <a:rPr lang="en-US" dirty="0">
                <a:solidFill>
                  <a:srgbClr val="FF00FF"/>
                </a:solidFill>
              </a:rPr>
              <a:t>D.) Purebreds cannot produce offspring.</a:t>
            </a:r>
          </a:p>
        </p:txBody>
      </p:sp>
      <p:pic>
        <p:nvPicPr>
          <p:cNvPr id="79876" name="Picture 5" descr="mai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5436" y="3352800"/>
            <a:ext cx="8816163" cy="3209925"/>
          </a:xfrm>
          <a:prstGeom prst="rect">
            <a:avLst/>
          </a:prstGeom>
          <a:noFill/>
          <a:ln w="38100">
            <a:solidFill>
              <a:srgbClr val="9900FF"/>
            </a:solidFill>
            <a:miter lim="800000"/>
            <a:headEnd/>
            <a:tailEnd/>
          </a:ln>
          <a:extLst>
            <a:ext uri="{909E8E84-426E-40DD-AFC4-6F175D3DCCD1}">
              <a14:hiddenFill xmlns:a14="http://schemas.microsoft.com/office/drawing/2010/main">
                <a:solidFill>
                  <a:srgbClr val="FFFFFF"/>
                </a:solidFill>
              </a14:hiddenFill>
            </a:ext>
          </a:extLst>
        </p:spPr>
      </p:pic>
      <p:sp>
        <p:nvSpPr>
          <p:cNvPr id="79877" name="Rectangle 9"/>
          <p:cNvSpPr>
            <a:spLocks noChangeArrowheads="1"/>
          </p:cNvSpPr>
          <p:nvPr/>
        </p:nvSpPr>
        <p:spPr bwMode="auto">
          <a:xfrm>
            <a:off x="5715000" y="6629400"/>
            <a:ext cx="3124200" cy="214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p>
            <a:pPr marL="342900" indent="-342900" algn="r">
              <a:buFont typeface="Wingdings" pitchFamily="2" charset="2"/>
              <a:buNone/>
            </a:pPr>
            <a:r>
              <a:rPr lang="en-US" sz="800" b="1" dirty="0">
                <a:effectLst/>
                <a:latin typeface="Verdana" pitchFamily="34" charset="0"/>
              </a:rPr>
              <a:t>Copyright © 2024 </a:t>
            </a:r>
            <a:r>
              <a:rPr lang="en-US" sz="800" b="1" dirty="0" err="1">
                <a:effectLst/>
                <a:latin typeface="Verdana" pitchFamily="34" charset="0"/>
              </a:rPr>
              <a:t>SlideSpark</a:t>
            </a:r>
            <a:r>
              <a:rPr lang="en-US" sz="800" b="1" dirty="0">
                <a:effectLst/>
                <a:latin typeface="Verdana" pitchFamily="34" charset="0"/>
              </a:rPr>
              <a:t> .LLC</a:t>
            </a:r>
          </a:p>
        </p:txBody>
      </p:sp>
      <p:sp>
        <p:nvSpPr>
          <p:cNvPr id="2" name="Rectangle 1"/>
          <p:cNvSpPr/>
          <p:nvPr/>
        </p:nvSpPr>
        <p:spPr>
          <a:xfrm>
            <a:off x="7914967" y="3371372"/>
            <a:ext cx="968535" cy="1569660"/>
          </a:xfrm>
          <a:prstGeom prst="rect">
            <a:avLst/>
          </a:prstGeom>
          <a:noFill/>
        </p:spPr>
        <p:txBody>
          <a:bodyPr wrap="none" lIns="91440" tIns="45720" rIns="91440" bIns="45720">
            <a:spAutoFit/>
          </a:bodyPr>
          <a:lstStyle/>
          <a:p>
            <a:pPr algn="ctr">
              <a:buNone/>
            </a:pPr>
            <a:r>
              <a:rPr lang="en-US" b="1" cap="none" spc="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3</a:t>
            </a:r>
          </a:p>
        </p:txBody>
      </p:sp>
      <p:pic>
        <p:nvPicPr>
          <p:cNvPr id="6" name="Picture 4" descr="http://www.clker.com/cliparts/9/a/e/e/12154415151126295659lemmling_Cartoon_owl.svg.hi.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657600" y="4267200"/>
            <a:ext cx="175436" cy="159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Picture 2">
            <a:extLst>
              <a:ext uri="{FF2B5EF4-FFF2-40B4-BE49-F238E27FC236}">
                <a16:creationId xmlns:a16="http://schemas.microsoft.com/office/drawing/2014/main" id="{4A5A2168-FE9A-B599-BD0B-5667DDF4677B}"/>
              </a:ext>
            </a:extLst>
          </p:cNvPr>
          <p:cNvPicPr>
            <a:picLocks noChangeAspect="1"/>
          </p:cNvPicPr>
          <p:nvPr/>
        </p:nvPicPr>
        <p:blipFill>
          <a:blip r:embed="rId4"/>
          <a:stretch>
            <a:fillRect/>
          </a:stretch>
        </p:blipFill>
        <p:spPr>
          <a:xfrm>
            <a:off x="7160146" y="4269942"/>
            <a:ext cx="354722" cy="156745"/>
          </a:xfrm>
          <a:prstGeom prst="rect">
            <a:avLst/>
          </a:prstGeom>
        </p:spPr>
      </p:pic>
    </p:spTree>
    <p:extLst>
      <p:ext uri="{BB962C8B-B14F-4D97-AF65-F5344CB8AC3E}">
        <p14:creationId xmlns:p14="http://schemas.microsoft.com/office/powerpoint/2010/main" val="3626017009"/>
      </p:ext>
    </p:extLst>
  </p:cSld>
  <p:clrMapOvr>
    <a:masterClrMapping/>
  </p:clrMapOvr>
</p:sld>
</file>

<file path=ppt/slides/slide2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descr="http://cdn.bleacherreport.net/images_root/slides/photos/002/612/443/a-kirby-puckett_crop_650x440.jpg?134904842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5575" y="1066800"/>
            <a:ext cx="8778875" cy="5486401"/>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pic>
        <p:nvPicPr>
          <p:cNvPr id="4" name="Picture 2" descr="https://encrypted-tbn3.gstatic.com/images?q=tbn:ANd9GcT_pwJOjhH0ZPZco_jMp0YHhdm0xhs4EJaPoqc2s_mLjrqhYN4u2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553200" y="1524000"/>
            <a:ext cx="2105025" cy="2171701"/>
          </a:xfrm>
          <a:prstGeom prst="rect">
            <a:avLst/>
          </a:prstGeom>
          <a:noFill/>
          <a:ln w="38100">
            <a:solidFill>
              <a:srgbClr val="FFFF00"/>
            </a:solidFill>
          </a:ln>
          <a:extLst>
            <a:ext uri="{909E8E84-426E-40DD-AFC4-6F175D3DCCD1}">
              <a14:hiddenFill xmlns:a14="http://schemas.microsoft.com/office/drawing/2010/main">
                <a:solidFill>
                  <a:srgbClr val="FFFFFF"/>
                </a:solidFill>
              </a14:hiddenFill>
            </a:ext>
          </a:extLst>
        </p:spPr>
      </p:pic>
      <p:sp>
        <p:nvSpPr>
          <p:cNvPr id="2" name="Freeform 1"/>
          <p:cNvSpPr/>
          <p:nvPr/>
        </p:nvSpPr>
        <p:spPr bwMode="auto">
          <a:xfrm>
            <a:off x="2902688" y="4774019"/>
            <a:ext cx="3370521" cy="1594883"/>
          </a:xfrm>
          <a:custGeom>
            <a:avLst/>
            <a:gdLst>
              <a:gd name="connsiteX0" fmla="*/ 584791 w 3370521"/>
              <a:gd name="connsiteY0" fmla="*/ 74428 h 1594883"/>
              <a:gd name="connsiteX1" fmla="*/ 520996 w 3370521"/>
              <a:gd name="connsiteY1" fmla="*/ 85060 h 1594883"/>
              <a:gd name="connsiteX2" fmla="*/ 489098 w 3370521"/>
              <a:gd name="connsiteY2" fmla="*/ 95693 h 1594883"/>
              <a:gd name="connsiteX3" fmla="*/ 404038 w 3370521"/>
              <a:gd name="connsiteY3" fmla="*/ 116958 h 1594883"/>
              <a:gd name="connsiteX4" fmla="*/ 297712 w 3370521"/>
              <a:gd name="connsiteY4" fmla="*/ 148855 h 1594883"/>
              <a:gd name="connsiteX5" fmla="*/ 255182 w 3370521"/>
              <a:gd name="connsiteY5" fmla="*/ 170121 h 1594883"/>
              <a:gd name="connsiteX6" fmla="*/ 212652 w 3370521"/>
              <a:gd name="connsiteY6" fmla="*/ 180753 h 1594883"/>
              <a:gd name="connsiteX7" fmla="*/ 148856 w 3370521"/>
              <a:gd name="connsiteY7" fmla="*/ 202018 h 1594883"/>
              <a:gd name="connsiteX8" fmla="*/ 106326 w 3370521"/>
              <a:gd name="connsiteY8" fmla="*/ 212651 h 1594883"/>
              <a:gd name="connsiteX9" fmla="*/ 31898 w 3370521"/>
              <a:gd name="connsiteY9" fmla="*/ 255181 h 1594883"/>
              <a:gd name="connsiteX10" fmla="*/ 0 w 3370521"/>
              <a:gd name="connsiteY10" fmla="*/ 318976 h 1594883"/>
              <a:gd name="connsiteX11" fmla="*/ 10633 w 3370521"/>
              <a:gd name="connsiteY11" fmla="*/ 414669 h 1594883"/>
              <a:gd name="connsiteX12" fmla="*/ 31898 w 3370521"/>
              <a:gd name="connsiteY12" fmla="*/ 457200 h 1594883"/>
              <a:gd name="connsiteX13" fmla="*/ 106326 w 3370521"/>
              <a:gd name="connsiteY13" fmla="*/ 563525 h 1594883"/>
              <a:gd name="connsiteX14" fmla="*/ 116959 w 3370521"/>
              <a:gd name="connsiteY14" fmla="*/ 595423 h 1594883"/>
              <a:gd name="connsiteX15" fmla="*/ 159489 w 3370521"/>
              <a:gd name="connsiteY15" fmla="*/ 659218 h 1594883"/>
              <a:gd name="connsiteX16" fmla="*/ 180754 w 3370521"/>
              <a:gd name="connsiteY16" fmla="*/ 1073888 h 1594883"/>
              <a:gd name="connsiteX17" fmla="*/ 191386 w 3370521"/>
              <a:gd name="connsiteY17" fmla="*/ 1297172 h 1594883"/>
              <a:gd name="connsiteX18" fmla="*/ 202019 w 3370521"/>
              <a:gd name="connsiteY18" fmla="*/ 1339702 h 1594883"/>
              <a:gd name="connsiteX19" fmla="*/ 223284 w 3370521"/>
              <a:gd name="connsiteY19" fmla="*/ 1371600 h 1594883"/>
              <a:gd name="connsiteX20" fmla="*/ 233917 w 3370521"/>
              <a:gd name="connsiteY20" fmla="*/ 1552353 h 1594883"/>
              <a:gd name="connsiteX21" fmla="*/ 265814 w 3370521"/>
              <a:gd name="connsiteY21" fmla="*/ 1573618 h 1594883"/>
              <a:gd name="connsiteX22" fmla="*/ 340242 w 3370521"/>
              <a:gd name="connsiteY22" fmla="*/ 1594883 h 1594883"/>
              <a:gd name="connsiteX23" fmla="*/ 531628 w 3370521"/>
              <a:gd name="connsiteY23" fmla="*/ 1573618 h 1594883"/>
              <a:gd name="connsiteX24" fmla="*/ 595424 w 3370521"/>
              <a:gd name="connsiteY24" fmla="*/ 1552353 h 1594883"/>
              <a:gd name="connsiteX25" fmla="*/ 659219 w 3370521"/>
              <a:gd name="connsiteY25" fmla="*/ 1520455 h 1594883"/>
              <a:gd name="connsiteX26" fmla="*/ 723014 w 3370521"/>
              <a:gd name="connsiteY26" fmla="*/ 1477925 h 1594883"/>
              <a:gd name="connsiteX27" fmla="*/ 786810 w 3370521"/>
              <a:gd name="connsiteY27" fmla="*/ 1456660 h 1594883"/>
              <a:gd name="connsiteX28" fmla="*/ 882503 w 3370521"/>
              <a:gd name="connsiteY28" fmla="*/ 1392865 h 1594883"/>
              <a:gd name="connsiteX29" fmla="*/ 914400 w 3370521"/>
              <a:gd name="connsiteY29" fmla="*/ 1371600 h 1594883"/>
              <a:gd name="connsiteX30" fmla="*/ 935665 w 3370521"/>
              <a:gd name="connsiteY30" fmla="*/ 1350334 h 1594883"/>
              <a:gd name="connsiteX31" fmla="*/ 1031359 w 3370521"/>
              <a:gd name="connsiteY31" fmla="*/ 1318437 h 1594883"/>
              <a:gd name="connsiteX32" fmla="*/ 1095154 w 3370521"/>
              <a:gd name="connsiteY32" fmla="*/ 1297172 h 1594883"/>
              <a:gd name="connsiteX33" fmla="*/ 1127052 w 3370521"/>
              <a:gd name="connsiteY33" fmla="*/ 1286539 h 1594883"/>
              <a:gd name="connsiteX34" fmla="*/ 1180214 w 3370521"/>
              <a:gd name="connsiteY34" fmla="*/ 1275907 h 1594883"/>
              <a:gd name="connsiteX35" fmla="*/ 1244010 w 3370521"/>
              <a:gd name="connsiteY35" fmla="*/ 1254641 h 1594883"/>
              <a:gd name="connsiteX36" fmla="*/ 1275907 w 3370521"/>
              <a:gd name="connsiteY36" fmla="*/ 1244009 h 1594883"/>
              <a:gd name="connsiteX37" fmla="*/ 1392865 w 3370521"/>
              <a:gd name="connsiteY37" fmla="*/ 1212111 h 1594883"/>
              <a:gd name="connsiteX38" fmla="*/ 1477926 w 3370521"/>
              <a:gd name="connsiteY38" fmla="*/ 1201479 h 1594883"/>
              <a:gd name="connsiteX39" fmla="*/ 1786270 w 3370521"/>
              <a:gd name="connsiteY39" fmla="*/ 1180214 h 1594883"/>
              <a:gd name="connsiteX40" fmla="*/ 1839433 w 3370521"/>
              <a:gd name="connsiteY40" fmla="*/ 1169581 h 1594883"/>
              <a:gd name="connsiteX41" fmla="*/ 1935126 w 3370521"/>
              <a:gd name="connsiteY41" fmla="*/ 1148316 h 1594883"/>
              <a:gd name="connsiteX42" fmla="*/ 2009554 w 3370521"/>
              <a:gd name="connsiteY42" fmla="*/ 1137683 h 1594883"/>
              <a:gd name="connsiteX43" fmla="*/ 2434856 w 3370521"/>
              <a:gd name="connsiteY43" fmla="*/ 1158948 h 1594883"/>
              <a:gd name="connsiteX44" fmla="*/ 2573079 w 3370521"/>
              <a:gd name="connsiteY44" fmla="*/ 1190846 h 1594883"/>
              <a:gd name="connsiteX45" fmla="*/ 2690038 w 3370521"/>
              <a:gd name="connsiteY45" fmla="*/ 1222744 h 1594883"/>
              <a:gd name="connsiteX46" fmla="*/ 2732568 w 3370521"/>
              <a:gd name="connsiteY46" fmla="*/ 1233376 h 1594883"/>
              <a:gd name="connsiteX47" fmla="*/ 2934586 w 3370521"/>
              <a:gd name="connsiteY47" fmla="*/ 1244009 h 1594883"/>
              <a:gd name="connsiteX48" fmla="*/ 3062177 w 3370521"/>
              <a:gd name="connsiteY48" fmla="*/ 1244009 h 1594883"/>
              <a:gd name="connsiteX49" fmla="*/ 3125972 w 3370521"/>
              <a:gd name="connsiteY49" fmla="*/ 1201479 h 1594883"/>
              <a:gd name="connsiteX50" fmla="*/ 3157870 w 3370521"/>
              <a:gd name="connsiteY50" fmla="*/ 1190846 h 1594883"/>
              <a:gd name="connsiteX51" fmla="*/ 3189768 w 3370521"/>
              <a:gd name="connsiteY51" fmla="*/ 1158948 h 1594883"/>
              <a:gd name="connsiteX52" fmla="*/ 3211033 w 3370521"/>
              <a:gd name="connsiteY52" fmla="*/ 1073888 h 1594883"/>
              <a:gd name="connsiteX53" fmla="*/ 3253563 w 3370521"/>
              <a:gd name="connsiteY53" fmla="*/ 978195 h 1594883"/>
              <a:gd name="connsiteX54" fmla="*/ 3285461 w 3370521"/>
              <a:gd name="connsiteY54" fmla="*/ 914400 h 1594883"/>
              <a:gd name="connsiteX55" fmla="*/ 3317359 w 3370521"/>
              <a:gd name="connsiteY55" fmla="*/ 818707 h 1594883"/>
              <a:gd name="connsiteX56" fmla="*/ 3327991 w 3370521"/>
              <a:gd name="connsiteY56" fmla="*/ 786809 h 1594883"/>
              <a:gd name="connsiteX57" fmla="*/ 3338624 w 3370521"/>
              <a:gd name="connsiteY57" fmla="*/ 733646 h 1594883"/>
              <a:gd name="connsiteX58" fmla="*/ 3359889 w 3370521"/>
              <a:gd name="connsiteY58" fmla="*/ 669851 h 1594883"/>
              <a:gd name="connsiteX59" fmla="*/ 3370521 w 3370521"/>
              <a:gd name="connsiteY59" fmla="*/ 574158 h 1594883"/>
              <a:gd name="connsiteX60" fmla="*/ 3349256 w 3370521"/>
              <a:gd name="connsiteY60" fmla="*/ 489097 h 1594883"/>
              <a:gd name="connsiteX61" fmla="*/ 3327991 w 3370521"/>
              <a:gd name="connsiteY61" fmla="*/ 404037 h 1594883"/>
              <a:gd name="connsiteX62" fmla="*/ 3264196 w 3370521"/>
              <a:gd name="connsiteY62" fmla="*/ 361507 h 1594883"/>
              <a:gd name="connsiteX63" fmla="*/ 3221665 w 3370521"/>
              <a:gd name="connsiteY63" fmla="*/ 340241 h 1594883"/>
              <a:gd name="connsiteX64" fmla="*/ 3189768 w 3370521"/>
              <a:gd name="connsiteY64" fmla="*/ 329609 h 1594883"/>
              <a:gd name="connsiteX65" fmla="*/ 3147238 w 3370521"/>
              <a:gd name="connsiteY65" fmla="*/ 308344 h 1594883"/>
              <a:gd name="connsiteX66" fmla="*/ 3040912 w 3370521"/>
              <a:gd name="connsiteY66" fmla="*/ 276446 h 1594883"/>
              <a:gd name="connsiteX67" fmla="*/ 2913321 w 3370521"/>
              <a:gd name="connsiteY67" fmla="*/ 244548 h 1594883"/>
              <a:gd name="connsiteX68" fmla="*/ 2806996 w 3370521"/>
              <a:gd name="connsiteY68" fmla="*/ 233916 h 1594883"/>
              <a:gd name="connsiteX69" fmla="*/ 2721935 w 3370521"/>
              <a:gd name="connsiteY69" fmla="*/ 223283 h 1594883"/>
              <a:gd name="connsiteX70" fmla="*/ 2679405 w 3370521"/>
              <a:gd name="connsiteY70" fmla="*/ 212651 h 1594883"/>
              <a:gd name="connsiteX71" fmla="*/ 2594345 w 3370521"/>
              <a:gd name="connsiteY71" fmla="*/ 202018 h 1594883"/>
              <a:gd name="connsiteX72" fmla="*/ 2530549 w 3370521"/>
              <a:gd name="connsiteY72" fmla="*/ 191386 h 1594883"/>
              <a:gd name="connsiteX73" fmla="*/ 2456121 w 3370521"/>
              <a:gd name="connsiteY73" fmla="*/ 180753 h 1594883"/>
              <a:gd name="connsiteX74" fmla="*/ 2339163 w 3370521"/>
              <a:gd name="connsiteY74" fmla="*/ 159488 h 1594883"/>
              <a:gd name="connsiteX75" fmla="*/ 2307265 w 3370521"/>
              <a:gd name="connsiteY75" fmla="*/ 148855 h 1594883"/>
              <a:gd name="connsiteX76" fmla="*/ 2264735 w 3370521"/>
              <a:gd name="connsiteY76" fmla="*/ 138223 h 1594883"/>
              <a:gd name="connsiteX77" fmla="*/ 2200940 w 3370521"/>
              <a:gd name="connsiteY77" fmla="*/ 127590 h 1594883"/>
              <a:gd name="connsiteX78" fmla="*/ 2126512 w 3370521"/>
              <a:gd name="connsiteY78" fmla="*/ 116958 h 1594883"/>
              <a:gd name="connsiteX79" fmla="*/ 2041452 w 3370521"/>
              <a:gd name="connsiteY79" fmla="*/ 95693 h 1594883"/>
              <a:gd name="connsiteX80" fmla="*/ 2009554 w 3370521"/>
              <a:gd name="connsiteY80" fmla="*/ 85060 h 1594883"/>
              <a:gd name="connsiteX81" fmla="*/ 1945759 w 3370521"/>
              <a:gd name="connsiteY81" fmla="*/ 74428 h 1594883"/>
              <a:gd name="connsiteX82" fmla="*/ 1860698 w 3370521"/>
              <a:gd name="connsiteY82" fmla="*/ 53162 h 1594883"/>
              <a:gd name="connsiteX83" fmla="*/ 1818168 w 3370521"/>
              <a:gd name="connsiteY83" fmla="*/ 42530 h 1594883"/>
              <a:gd name="connsiteX84" fmla="*/ 1754372 w 3370521"/>
              <a:gd name="connsiteY84" fmla="*/ 21265 h 1594883"/>
              <a:gd name="connsiteX85" fmla="*/ 1722475 w 3370521"/>
              <a:gd name="connsiteY85" fmla="*/ 10632 h 1594883"/>
              <a:gd name="connsiteX86" fmla="*/ 1679945 w 3370521"/>
              <a:gd name="connsiteY86" fmla="*/ 0 h 1594883"/>
              <a:gd name="connsiteX87" fmla="*/ 1339703 w 3370521"/>
              <a:gd name="connsiteY87" fmla="*/ 10632 h 1594883"/>
              <a:gd name="connsiteX88" fmla="*/ 1275907 w 3370521"/>
              <a:gd name="connsiteY88" fmla="*/ 21265 h 1594883"/>
              <a:gd name="connsiteX89" fmla="*/ 1201479 w 3370521"/>
              <a:gd name="connsiteY89" fmla="*/ 31897 h 1594883"/>
              <a:gd name="connsiteX90" fmla="*/ 1137684 w 3370521"/>
              <a:gd name="connsiteY90" fmla="*/ 42530 h 1594883"/>
              <a:gd name="connsiteX91" fmla="*/ 1020726 w 3370521"/>
              <a:gd name="connsiteY91" fmla="*/ 53162 h 1594883"/>
              <a:gd name="connsiteX92" fmla="*/ 808075 w 3370521"/>
              <a:gd name="connsiteY92" fmla="*/ 74428 h 1594883"/>
              <a:gd name="connsiteX93" fmla="*/ 669852 w 3370521"/>
              <a:gd name="connsiteY93" fmla="*/ 106325 h 1594883"/>
              <a:gd name="connsiteX94" fmla="*/ 552893 w 3370521"/>
              <a:gd name="connsiteY94" fmla="*/ 138223 h 1594883"/>
              <a:gd name="connsiteX95" fmla="*/ 510363 w 3370521"/>
              <a:gd name="connsiteY95" fmla="*/ 148855 h 1594883"/>
              <a:gd name="connsiteX96" fmla="*/ 435935 w 3370521"/>
              <a:gd name="connsiteY96" fmla="*/ 159488 h 1594883"/>
              <a:gd name="connsiteX97" fmla="*/ 404038 w 3370521"/>
              <a:gd name="connsiteY97" fmla="*/ 170121 h 15948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Lst>
            <a:rect l="l" t="t" r="r" b="b"/>
            <a:pathLst>
              <a:path w="3370521" h="1594883">
                <a:moveTo>
                  <a:pt x="584791" y="74428"/>
                </a:moveTo>
                <a:cubicBezTo>
                  <a:pt x="563526" y="77972"/>
                  <a:pt x="542041" y="80383"/>
                  <a:pt x="520996" y="85060"/>
                </a:cubicBezTo>
                <a:cubicBezTo>
                  <a:pt x="510055" y="87491"/>
                  <a:pt x="499911" y="92744"/>
                  <a:pt x="489098" y="95693"/>
                </a:cubicBezTo>
                <a:cubicBezTo>
                  <a:pt x="460902" y="103383"/>
                  <a:pt x="432391" y="109870"/>
                  <a:pt x="404038" y="116958"/>
                </a:cubicBezTo>
                <a:cubicBezTo>
                  <a:pt x="373511" y="124590"/>
                  <a:pt x="323602" y="135910"/>
                  <a:pt x="297712" y="148855"/>
                </a:cubicBezTo>
                <a:cubicBezTo>
                  <a:pt x="283535" y="155944"/>
                  <a:pt x="270023" y="164556"/>
                  <a:pt x="255182" y="170121"/>
                </a:cubicBezTo>
                <a:cubicBezTo>
                  <a:pt x="241500" y="175252"/>
                  <a:pt x="226649" y="176554"/>
                  <a:pt x="212652" y="180753"/>
                </a:cubicBezTo>
                <a:cubicBezTo>
                  <a:pt x="191182" y="187194"/>
                  <a:pt x="170602" y="196581"/>
                  <a:pt x="148856" y="202018"/>
                </a:cubicBezTo>
                <a:cubicBezTo>
                  <a:pt x="134679" y="205562"/>
                  <a:pt x="120009" y="207520"/>
                  <a:pt x="106326" y="212651"/>
                </a:cubicBezTo>
                <a:cubicBezTo>
                  <a:pt x="75492" y="224214"/>
                  <a:pt x="58339" y="237554"/>
                  <a:pt x="31898" y="255181"/>
                </a:cubicBezTo>
                <a:cubicBezTo>
                  <a:pt x="21148" y="271307"/>
                  <a:pt x="0" y="296968"/>
                  <a:pt x="0" y="318976"/>
                </a:cubicBezTo>
                <a:cubicBezTo>
                  <a:pt x="0" y="351070"/>
                  <a:pt x="3416" y="383397"/>
                  <a:pt x="10633" y="414669"/>
                </a:cubicBezTo>
                <a:cubicBezTo>
                  <a:pt x="14197" y="430113"/>
                  <a:pt x="23743" y="443608"/>
                  <a:pt x="31898" y="457200"/>
                </a:cubicBezTo>
                <a:cubicBezTo>
                  <a:pt x="58078" y="500834"/>
                  <a:pt x="77246" y="524752"/>
                  <a:pt x="106326" y="563525"/>
                </a:cubicBezTo>
                <a:cubicBezTo>
                  <a:pt x="109870" y="574158"/>
                  <a:pt x="111516" y="585626"/>
                  <a:pt x="116959" y="595423"/>
                </a:cubicBezTo>
                <a:cubicBezTo>
                  <a:pt x="129371" y="617764"/>
                  <a:pt x="159489" y="659218"/>
                  <a:pt x="159489" y="659218"/>
                </a:cubicBezTo>
                <a:cubicBezTo>
                  <a:pt x="200597" y="823658"/>
                  <a:pt x="166481" y="674251"/>
                  <a:pt x="180754" y="1073888"/>
                </a:cubicBezTo>
                <a:cubicBezTo>
                  <a:pt x="183413" y="1148353"/>
                  <a:pt x="185444" y="1222897"/>
                  <a:pt x="191386" y="1297172"/>
                </a:cubicBezTo>
                <a:cubicBezTo>
                  <a:pt x="192551" y="1311738"/>
                  <a:pt x="196263" y="1326271"/>
                  <a:pt x="202019" y="1339702"/>
                </a:cubicBezTo>
                <a:cubicBezTo>
                  <a:pt x="207053" y="1351448"/>
                  <a:pt x="216196" y="1360967"/>
                  <a:pt x="223284" y="1371600"/>
                </a:cubicBezTo>
                <a:cubicBezTo>
                  <a:pt x="226828" y="1431851"/>
                  <a:pt x="221483" y="1493292"/>
                  <a:pt x="233917" y="1552353"/>
                </a:cubicBezTo>
                <a:cubicBezTo>
                  <a:pt x="236550" y="1564857"/>
                  <a:pt x="254385" y="1567903"/>
                  <a:pt x="265814" y="1573618"/>
                </a:cubicBezTo>
                <a:cubicBezTo>
                  <a:pt x="281071" y="1581246"/>
                  <a:pt x="326611" y="1591475"/>
                  <a:pt x="340242" y="1594883"/>
                </a:cubicBezTo>
                <a:cubicBezTo>
                  <a:pt x="402967" y="1590058"/>
                  <a:pt x="469725" y="1590501"/>
                  <a:pt x="531628" y="1573618"/>
                </a:cubicBezTo>
                <a:cubicBezTo>
                  <a:pt x="553254" y="1567720"/>
                  <a:pt x="576773" y="1564787"/>
                  <a:pt x="595424" y="1552353"/>
                </a:cubicBezTo>
                <a:cubicBezTo>
                  <a:pt x="737015" y="1457957"/>
                  <a:pt x="527166" y="1593818"/>
                  <a:pt x="659219" y="1520455"/>
                </a:cubicBezTo>
                <a:cubicBezTo>
                  <a:pt x="681560" y="1508043"/>
                  <a:pt x="698768" y="1486007"/>
                  <a:pt x="723014" y="1477925"/>
                </a:cubicBezTo>
                <a:cubicBezTo>
                  <a:pt x="744279" y="1470837"/>
                  <a:pt x="768159" y="1469094"/>
                  <a:pt x="786810" y="1456660"/>
                </a:cubicBezTo>
                <a:lnTo>
                  <a:pt x="882503" y="1392865"/>
                </a:lnTo>
                <a:cubicBezTo>
                  <a:pt x="893135" y="1385777"/>
                  <a:pt x="905364" y="1380636"/>
                  <a:pt x="914400" y="1371600"/>
                </a:cubicBezTo>
                <a:cubicBezTo>
                  <a:pt x="921488" y="1364511"/>
                  <a:pt x="926699" y="1354817"/>
                  <a:pt x="935665" y="1350334"/>
                </a:cubicBezTo>
                <a:cubicBezTo>
                  <a:pt x="935676" y="1350329"/>
                  <a:pt x="1015404" y="1323755"/>
                  <a:pt x="1031359" y="1318437"/>
                </a:cubicBezTo>
                <a:lnTo>
                  <a:pt x="1095154" y="1297172"/>
                </a:lnTo>
                <a:cubicBezTo>
                  <a:pt x="1105787" y="1293628"/>
                  <a:pt x="1116062" y="1288737"/>
                  <a:pt x="1127052" y="1286539"/>
                </a:cubicBezTo>
                <a:cubicBezTo>
                  <a:pt x="1144773" y="1282995"/>
                  <a:pt x="1162779" y="1280662"/>
                  <a:pt x="1180214" y="1275907"/>
                </a:cubicBezTo>
                <a:cubicBezTo>
                  <a:pt x="1201840" y="1270009"/>
                  <a:pt x="1222745" y="1261730"/>
                  <a:pt x="1244010" y="1254641"/>
                </a:cubicBezTo>
                <a:lnTo>
                  <a:pt x="1275907" y="1244009"/>
                </a:lnTo>
                <a:cubicBezTo>
                  <a:pt x="1313460" y="1231491"/>
                  <a:pt x="1354485" y="1216908"/>
                  <a:pt x="1392865" y="1212111"/>
                </a:cubicBezTo>
                <a:cubicBezTo>
                  <a:pt x="1421219" y="1208567"/>
                  <a:pt x="1449445" y="1203788"/>
                  <a:pt x="1477926" y="1201479"/>
                </a:cubicBezTo>
                <a:cubicBezTo>
                  <a:pt x="1580614" y="1193153"/>
                  <a:pt x="1786270" y="1180214"/>
                  <a:pt x="1786270" y="1180214"/>
                </a:cubicBezTo>
                <a:cubicBezTo>
                  <a:pt x="1803991" y="1176670"/>
                  <a:pt x="1821791" y="1173502"/>
                  <a:pt x="1839433" y="1169581"/>
                </a:cubicBezTo>
                <a:cubicBezTo>
                  <a:pt x="1896795" y="1156833"/>
                  <a:pt x="1870974" y="1159008"/>
                  <a:pt x="1935126" y="1148316"/>
                </a:cubicBezTo>
                <a:cubicBezTo>
                  <a:pt x="1959846" y="1144196"/>
                  <a:pt x="1984745" y="1141227"/>
                  <a:pt x="2009554" y="1137683"/>
                </a:cubicBezTo>
                <a:cubicBezTo>
                  <a:pt x="2230325" y="1144373"/>
                  <a:pt x="2277822" y="1132776"/>
                  <a:pt x="2434856" y="1158948"/>
                </a:cubicBezTo>
                <a:cubicBezTo>
                  <a:pt x="2468589" y="1164570"/>
                  <a:pt x="2548255" y="1182571"/>
                  <a:pt x="2573079" y="1190846"/>
                </a:cubicBezTo>
                <a:cubicBezTo>
                  <a:pt x="2632702" y="1210721"/>
                  <a:pt x="2594107" y="1198762"/>
                  <a:pt x="2690038" y="1222744"/>
                </a:cubicBezTo>
                <a:cubicBezTo>
                  <a:pt x="2704215" y="1226288"/>
                  <a:pt x="2717975" y="1232608"/>
                  <a:pt x="2732568" y="1233376"/>
                </a:cubicBezTo>
                <a:lnTo>
                  <a:pt x="2934586" y="1244009"/>
                </a:lnTo>
                <a:cubicBezTo>
                  <a:pt x="2984793" y="1254050"/>
                  <a:pt x="3008037" y="1264832"/>
                  <a:pt x="3062177" y="1244009"/>
                </a:cubicBezTo>
                <a:cubicBezTo>
                  <a:pt x="3086031" y="1234835"/>
                  <a:pt x="3101726" y="1209561"/>
                  <a:pt x="3125972" y="1201479"/>
                </a:cubicBezTo>
                <a:lnTo>
                  <a:pt x="3157870" y="1190846"/>
                </a:lnTo>
                <a:cubicBezTo>
                  <a:pt x="3168503" y="1180213"/>
                  <a:pt x="3181427" y="1171459"/>
                  <a:pt x="3189768" y="1158948"/>
                </a:cubicBezTo>
                <a:cubicBezTo>
                  <a:pt x="3199693" y="1144060"/>
                  <a:pt x="3208557" y="1082968"/>
                  <a:pt x="3211033" y="1073888"/>
                </a:cubicBezTo>
                <a:cubicBezTo>
                  <a:pt x="3243950" y="953194"/>
                  <a:pt x="3215526" y="1054270"/>
                  <a:pt x="3253563" y="978195"/>
                </a:cubicBezTo>
                <a:cubicBezTo>
                  <a:pt x="3297581" y="890159"/>
                  <a:pt x="3224523" y="1005806"/>
                  <a:pt x="3285461" y="914400"/>
                </a:cubicBezTo>
                <a:lnTo>
                  <a:pt x="3317359" y="818707"/>
                </a:lnTo>
                <a:cubicBezTo>
                  <a:pt x="3320903" y="808074"/>
                  <a:pt x="3325793" y="797799"/>
                  <a:pt x="3327991" y="786809"/>
                </a:cubicBezTo>
                <a:cubicBezTo>
                  <a:pt x="3331535" y="769088"/>
                  <a:pt x="3333869" y="751081"/>
                  <a:pt x="3338624" y="733646"/>
                </a:cubicBezTo>
                <a:cubicBezTo>
                  <a:pt x="3344522" y="712021"/>
                  <a:pt x="3359889" y="669851"/>
                  <a:pt x="3359889" y="669851"/>
                </a:cubicBezTo>
                <a:cubicBezTo>
                  <a:pt x="3363433" y="637953"/>
                  <a:pt x="3370521" y="606252"/>
                  <a:pt x="3370521" y="574158"/>
                </a:cubicBezTo>
                <a:cubicBezTo>
                  <a:pt x="3370521" y="534961"/>
                  <a:pt x="3357647" y="522662"/>
                  <a:pt x="3349256" y="489097"/>
                </a:cubicBezTo>
                <a:cubicBezTo>
                  <a:pt x="3347108" y="480504"/>
                  <a:pt x="3337715" y="418622"/>
                  <a:pt x="3327991" y="404037"/>
                </a:cubicBezTo>
                <a:cubicBezTo>
                  <a:pt x="3301245" y="363919"/>
                  <a:pt x="3300612" y="377114"/>
                  <a:pt x="3264196" y="361507"/>
                </a:cubicBezTo>
                <a:cubicBezTo>
                  <a:pt x="3249627" y="355263"/>
                  <a:pt x="3236234" y="346485"/>
                  <a:pt x="3221665" y="340241"/>
                </a:cubicBezTo>
                <a:cubicBezTo>
                  <a:pt x="3211364" y="335826"/>
                  <a:pt x="3200069" y="334024"/>
                  <a:pt x="3189768" y="329609"/>
                </a:cubicBezTo>
                <a:cubicBezTo>
                  <a:pt x="3175200" y="323365"/>
                  <a:pt x="3161954" y="314230"/>
                  <a:pt x="3147238" y="308344"/>
                </a:cubicBezTo>
                <a:cubicBezTo>
                  <a:pt x="3084082" y="283082"/>
                  <a:pt x="3095734" y="292109"/>
                  <a:pt x="3040912" y="276446"/>
                </a:cubicBezTo>
                <a:cubicBezTo>
                  <a:pt x="2973001" y="257043"/>
                  <a:pt x="3034573" y="263693"/>
                  <a:pt x="2913321" y="244548"/>
                </a:cubicBezTo>
                <a:cubicBezTo>
                  <a:pt x="2878138" y="238993"/>
                  <a:pt x="2842397" y="237849"/>
                  <a:pt x="2806996" y="233916"/>
                </a:cubicBezTo>
                <a:cubicBezTo>
                  <a:pt x="2778596" y="230761"/>
                  <a:pt x="2750121" y="227981"/>
                  <a:pt x="2721935" y="223283"/>
                </a:cubicBezTo>
                <a:cubicBezTo>
                  <a:pt x="2707521" y="220881"/>
                  <a:pt x="2693819" y="215053"/>
                  <a:pt x="2679405" y="212651"/>
                </a:cubicBezTo>
                <a:cubicBezTo>
                  <a:pt x="2651220" y="207953"/>
                  <a:pt x="2622632" y="206059"/>
                  <a:pt x="2594345" y="202018"/>
                </a:cubicBezTo>
                <a:cubicBezTo>
                  <a:pt x="2573003" y="198969"/>
                  <a:pt x="2551857" y="194664"/>
                  <a:pt x="2530549" y="191386"/>
                </a:cubicBezTo>
                <a:cubicBezTo>
                  <a:pt x="2505779" y="187575"/>
                  <a:pt x="2480930" y="184297"/>
                  <a:pt x="2456121" y="180753"/>
                </a:cubicBezTo>
                <a:cubicBezTo>
                  <a:pt x="2382967" y="156369"/>
                  <a:pt x="2471418" y="183535"/>
                  <a:pt x="2339163" y="159488"/>
                </a:cubicBezTo>
                <a:cubicBezTo>
                  <a:pt x="2328136" y="157483"/>
                  <a:pt x="2318042" y="151934"/>
                  <a:pt x="2307265" y="148855"/>
                </a:cubicBezTo>
                <a:cubicBezTo>
                  <a:pt x="2293214" y="144841"/>
                  <a:pt x="2279064" y="141089"/>
                  <a:pt x="2264735" y="138223"/>
                </a:cubicBezTo>
                <a:cubicBezTo>
                  <a:pt x="2243595" y="133995"/>
                  <a:pt x="2222248" y="130868"/>
                  <a:pt x="2200940" y="127590"/>
                </a:cubicBezTo>
                <a:cubicBezTo>
                  <a:pt x="2176170" y="123779"/>
                  <a:pt x="2151087" y="121873"/>
                  <a:pt x="2126512" y="116958"/>
                </a:cubicBezTo>
                <a:cubicBezTo>
                  <a:pt x="2097854" y="111226"/>
                  <a:pt x="2069178" y="104935"/>
                  <a:pt x="2041452" y="95693"/>
                </a:cubicBezTo>
                <a:cubicBezTo>
                  <a:pt x="2030819" y="92149"/>
                  <a:pt x="2020495" y="87491"/>
                  <a:pt x="2009554" y="85060"/>
                </a:cubicBezTo>
                <a:cubicBezTo>
                  <a:pt x="1988509" y="80383"/>
                  <a:pt x="1966839" y="78945"/>
                  <a:pt x="1945759" y="74428"/>
                </a:cubicBezTo>
                <a:cubicBezTo>
                  <a:pt x="1917181" y="68304"/>
                  <a:pt x="1889052" y="60250"/>
                  <a:pt x="1860698" y="53162"/>
                </a:cubicBezTo>
                <a:cubicBezTo>
                  <a:pt x="1846521" y="49618"/>
                  <a:pt x="1832031" y="47151"/>
                  <a:pt x="1818168" y="42530"/>
                </a:cubicBezTo>
                <a:lnTo>
                  <a:pt x="1754372" y="21265"/>
                </a:lnTo>
                <a:cubicBezTo>
                  <a:pt x="1743740" y="17721"/>
                  <a:pt x="1733348" y="13350"/>
                  <a:pt x="1722475" y="10632"/>
                </a:cubicBezTo>
                <a:lnTo>
                  <a:pt x="1679945" y="0"/>
                </a:lnTo>
                <a:cubicBezTo>
                  <a:pt x="1566531" y="3544"/>
                  <a:pt x="1453016" y="4668"/>
                  <a:pt x="1339703" y="10632"/>
                </a:cubicBezTo>
                <a:cubicBezTo>
                  <a:pt x="1318174" y="11765"/>
                  <a:pt x="1297215" y="17987"/>
                  <a:pt x="1275907" y="21265"/>
                </a:cubicBezTo>
                <a:cubicBezTo>
                  <a:pt x="1251137" y="25076"/>
                  <a:pt x="1226249" y="28086"/>
                  <a:pt x="1201479" y="31897"/>
                </a:cubicBezTo>
                <a:cubicBezTo>
                  <a:pt x="1180171" y="35175"/>
                  <a:pt x="1159095" y="40011"/>
                  <a:pt x="1137684" y="42530"/>
                </a:cubicBezTo>
                <a:cubicBezTo>
                  <a:pt x="1098805" y="47104"/>
                  <a:pt x="1059658" y="49064"/>
                  <a:pt x="1020726" y="53162"/>
                </a:cubicBezTo>
                <a:cubicBezTo>
                  <a:pt x="778594" y="78649"/>
                  <a:pt x="1135486" y="47142"/>
                  <a:pt x="808075" y="74428"/>
                </a:cubicBezTo>
                <a:cubicBezTo>
                  <a:pt x="765901" y="82862"/>
                  <a:pt x="708327" y="93500"/>
                  <a:pt x="669852" y="106325"/>
                </a:cubicBezTo>
                <a:cubicBezTo>
                  <a:pt x="610229" y="126200"/>
                  <a:pt x="648824" y="114241"/>
                  <a:pt x="552893" y="138223"/>
                </a:cubicBezTo>
                <a:cubicBezTo>
                  <a:pt x="538716" y="141767"/>
                  <a:pt x="524829" y="146788"/>
                  <a:pt x="510363" y="148855"/>
                </a:cubicBezTo>
                <a:lnTo>
                  <a:pt x="435935" y="159488"/>
                </a:lnTo>
                <a:lnTo>
                  <a:pt x="404038" y="170121"/>
                </a:lnTo>
              </a:path>
            </a:pathLst>
          </a:custGeom>
          <a:solidFill>
            <a:schemeClr val="tx1"/>
          </a:solidFill>
          <a:ln w="38100" cap="flat" cmpd="sng" algn="ctr">
            <a:solidFill>
              <a:srgbClr val="FFFF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342900" marR="0" lvl="0" indent="-342900" algn="l" defTabSz="914400" rtl="0" eaLnBrk="1" fontAlgn="base" latinLnBrk="0" hangingPunct="1">
              <a:lnSpc>
                <a:spcPct val="100000"/>
              </a:lnSpc>
              <a:spcBef>
                <a:spcPct val="20000"/>
              </a:spcBef>
              <a:spcAft>
                <a:spcPct val="0"/>
              </a:spcAft>
              <a:buClr>
                <a:srgbClr val="66CCFF"/>
              </a:buClr>
              <a:buSzPct val="65000"/>
              <a:buFont typeface="Wingdings" pitchFamily="2" charset="2"/>
              <a:buChar char="n"/>
              <a:tabLst/>
              <a:defRPr/>
            </a:pPr>
            <a:endParaRPr kumimoji="0" lang="en-US" sz="9600" b="0" i="0" u="none" strike="noStrike" kern="1200" cap="none" spc="0" normalizeH="0" baseline="0" noProof="0">
              <a:ln>
                <a:noFill/>
              </a:ln>
              <a:solidFill>
                <a:srgbClr val="FFFFFF"/>
              </a:solidFill>
              <a:effectLst>
                <a:outerShdw blurRad="38100" dist="38100" dir="2700000" algn="tl">
                  <a:srgbClr val="000000">
                    <a:alpha val="43137"/>
                  </a:srgbClr>
                </a:outerShdw>
              </a:effectLst>
              <a:uLnTx/>
              <a:uFillTx/>
              <a:latin typeface="Tahoma" pitchFamily="34" charset="0"/>
              <a:ea typeface="+mn-ea"/>
              <a:cs typeface="+mn-cs"/>
            </a:endParaRPr>
          </a:p>
        </p:txBody>
      </p:sp>
      <p:sp>
        <p:nvSpPr>
          <p:cNvPr id="3" name="Rectangle 2"/>
          <p:cNvSpPr/>
          <p:nvPr/>
        </p:nvSpPr>
        <p:spPr>
          <a:xfrm>
            <a:off x="155575" y="176219"/>
            <a:ext cx="7907934" cy="923330"/>
          </a:xfrm>
          <a:prstGeom prst="rect">
            <a:avLst/>
          </a:prstGeom>
          <a:noFill/>
        </p:spPr>
        <p:txBody>
          <a:bodyPr wrap="none" lIns="91440" tIns="45720" rIns="91440" bIns="45720">
            <a:spAutoFit/>
          </a:bodyPr>
          <a:lstStyle/>
          <a:p>
            <a:pPr marL="0" marR="0" lvl="0" indent="0" algn="ctr" defTabSz="914400" rtl="0" eaLnBrk="1" fontAlgn="base" latinLnBrk="0" hangingPunct="1">
              <a:lnSpc>
                <a:spcPct val="100000"/>
              </a:lnSpc>
              <a:spcBef>
                <a:spcPct val="20000"/>
              </a:spcBef>
              <a:spcAft>
                <a:spcPct val="0"/>
              </a:spcAft>
              <a:buClr>
                <a:srgbClr val="66CCFF"/>
              </a:buClr>
              <a:buSzPct val="65000"/>
              <a:buFont typeface="Wingdings" pitchFamily="2" charset="2"/>
              <a:buNone/>
              <a:tabLst/>
              <a:defRPr/>
            </a:pPr>
            <a:r>
              <a:rPr kumimoji="0" lang="en-US" sz="5400" b="1" i="0" u="none" strike="noStrike" kern="1200" cap="none" spc="0" normalizeH="0" baseline="0" noProof="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uLnTx/>
                <a:uFillTx/>
                <a:latin typeface="Tahoma" pitchFamily="34" charset="0"/>
                <a:ea typeface="+mn-ea"/>
                <a:cs typeface="+mn-cs"/>
              </a:rPr>
              <a:t>Name this MLB Team?</a:t>
            </a:r>
          </a:p>
        </p:txBody>
      </p:sp>
      <p:sp>
        <p:nvSpPr>
          <p:cNvPr id="5" name="Rectangle 4"/>
          <p:cNvSpPr/>
          <p:nvPr/>
        </p:nvSpPr>
        <p:spPr>
          <a:xfrm>
            <a:off x="381000" y="1295400"/>
            <a:ext cx="1507144" cy="923330"/>
          </a:xfrm>
          <a:prstGeom prst="rect">
            <a:avLst/>
          </a:prstGeom>
          <a:noFill/>
        </p:spPr>
        <p:txBody>
          <a:bodyPr wrap="none" lIns="91440" tIns="45720" rIns="91440" bIns="45720">
            <a:spAutoFit/>
          </a:bodyPr>
          <a:lstStyle/>
          <a:p>
            <a:pPr marL="0" marR="0" lvl="0" indent="0" algn="ctr" defTabSz="914400" rtl="0" eaLnBrk="1" fontAlgn="base" latinLnBrk="0" hangingPunct="1">
              <a:lnSpc>
                <a:spcPct val="100000"/>
              </a:lnSpc>
              <a:spcBef>
                <a:spcPct val="20000"/>
              </a:spcBef>
              <a:spcAft>
                <a:spcPct val="0"/>
              </a:spcAft>
              <a:buClr>
                <a:srgbClr val="66CCFF"/>
              </a:buClr>
              <a:buSzPct val="65000"/>
              <a:buFont typeface="Wingdings" pitchFamily="2" charset="2"/>
              <a:buNone/>
              <a:tabLst/>
              <a:defRPr/>
            </a:pPr>
            <a:r>
              <a:rPr kumimoji="0" lang="en-US" sz="5400" b="1" i="0" u="none" strike="noStrike" kern="1200" cap="none" spc="0" normalizeH="0" baseline="0" noProof="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uLnTx/>
                <a:uFillTx/>
                <a:latin typeface="Tahoma" pitchFamily="34" charset="0"/>
                <a:ea typeface="+mn-ea"/>
                <a:cs typeface="+mn-cs"/>
              </a:rPr>
              <a:t>*22</a:t>
            </a:r>
          </a:p>
        </p:txBody>
      </p:sp>
    </p:spTree>
    <p:extLst>
      <p:ext uri="{BB962C8B-B14F-4D97-AF65-F5344CB8AC3E}">
        <p14:creationId xmlns:p14="http://schemas.microsoft.com/office/powerpoint/2010/main" val="896862534"/>
      </p:ext>
    </p:extLst>
  </p:cSld>
  <p:clrMapOvr>
    <a:masterClrMapping/>
  </p:clrMapOvr>
</p:sld>
</file>

<file path=ppt/slides/slide2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descr="http://cdn.bleacherreport.net/images_root/slides/photos/002/612/443/a-kirby-puckett_crop_650x440.jpg?134904842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5575" y="1066800"/>
            <a:ext cx="8778875" cy="5486401"/>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pic>
        <p:nvPicPr>
          <p:cNvPr id="4" name="Picture 2" descr="https://encrypted-tbn3.gstatic.com/images?q=tbn:ANd9GcT_pwJOjhH0ZPZco_jMp0YHhdm0xhs4EJaPoqc2s_mLjrqhYN4u2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553200" y="1524000"/>
            <a:ext cx="2105025" cy="2171701"/>
          </a:xfrm>
          <a:prstGeom prst="rect">
            <a:avLst/>
          </a:prstGeom>
          <a:noFill/>
          <a:ln w="38100">
            <a:solidFill>
              <a:schemeClr val="bg1"/>
            </a:solidFill>
          </a:ln>
          <a:extLst>
            <a:ext uri="{909E8E84-426E-40DD-AFC4-6F175D3DCCD1}">
              <a14:hiddenFill xmlns:a14="http://schemas.microsoft.com/office/drawing/2010/main">
                <a:solidFill>
                  <a:srgbClr val="FFFFFF"/>
                </a:solidFill>
              </a14:hiddenFill>
            </a:ext>
          </a:extLst>
        </p:spPr>
      </p:pic>
      <p:sp>
        <p:nvSpPr>
          <p:cNvPr id="3" name="Rectangle 2"/>
          <p:cNvSpPr/>
          <p:nvPr/>
        </p:nvSpPr>
        <p:spPr>
          <a:xfrm>
            <a:off x="155575" y="176219"/>
            <a:ext cx="7907934" cy="923330"/>
          </a:xfrm>
          <a:prstGeom prst="rect">
            <a:avLst/>
          </a:prstGeom>
          <a:noFill/>
        </p:spPr>
        <p:txBody>
          <a:bodyPr wrap="none" lIns="91440" tIns="45720" rIns="91440" bIns="45720">
            <a:spAutoFit/>
          </a:bodyPr>
          <a:lstStyle/>
          <a:p>
            <a:pPr marL="0" marR="0" lvl="0" indent="0" algn="ctr" defTabSz="914400" rtl="0" eaLnBrk="1" fontAlgn="base" latinLnBrk="0" hangingPunct="1">
              <a:lnSpc>
                <a:spcPct val="100000"/>
              </a:lnSpc>
              <a:spcBef>
                <a:spcPct val="20000"/>
              </a:spcBef>
              <a:spcAft>
                <a:spcPct val="0"/>
              </a:spcAft>
              <a:buClr>
                <a:srgbClr val="66CCFF"/>
              </a:buClr>
              <a:buSzPct val="65000"/>
              <a:buFont typeface="Wingdings" pitchFamily="2" charset="2"/>
              <a:buNone/>
              <a:tabLst/>
              <a:defRPr/>
            </a:pPr>
            <a:r>
              <a:rPr kumimoji="0" lang="en-US" sz="5400" b="1" i="0" u="none" strike="noStrike" kern="1200" cap="none" spc="0" normalizeH="0" baseline="0" noProof="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uLnTx/>
                <a:uFillTx/>
                <a:latin typeface="Tahoma" pitchFamily="34" charset="0"/>
                <a:ea typeface="+mn-ea"/>
                <a:cs typeface="+mn-cs"/>
              </a:rPr>
              <a:t>Name this MLB Team?</a:t>
            </a:r>
          </a:p>
        </p:txBody>
      </p:sp>
      <p:sp>
        <p:nvSpPr>
          <p:cNvPr id="5" name="Rectangle 4"/>
          <p:cNvSpPr/>
          <p:nvPr/>
        </p:nvSpPr>
        <p:spPr>
          <a:xfrm>
            <a:off x="381000" y="1295400"/>
            <a:ext cx="1507144" cy="923330"/>
          </a:xfrm>
          <a:prstGeom prst="rect">
            <a:avLst/>
          </a:prstGeom>
          <a:noFill/>
        </p:spPr>
        <p:txBody>
          <a:bodyPr wrap="none" lIns="91440" tIns="45720" rIns="91440" bIns="45720">
            <a:spAutoFit/>
          </a:bodyPr>
          <a:lstStyle/>
          <a:p>
            <a:pPr marL="0" marR="0" lvl="0" indent="0" algn="ctr" defTabSz="914400" rtl="0" eaLnBrk="1" fontAlgn="base" latinLnBrk="0" hangingPunct="1">
              <a:lnSpc>
                <a:spcPct val="100000"/>
              </a:lnSpc>
              <a:spcBef>
                <a:spcPct val="20000"/>
              </a:spcBef>
              <a:spcAft>
                <a:spcPct val="0"/>
              </a:spcAft>
              <a:buClr>
                <a:srgbClr val="66CCFF"/>
              </a:buClr>
              <a:buSzPct val="65000"/>
              <a:buFont typeface="Wingdings" pitchFamily="2" charset="2"/>
              <a:buNone/>
              <a:tabLst/>
              <a:defRPr/>
            </a:pPr>
            <a:r>
              <a:rPr kumimoji="0" lang="en-US" sz="5400" b="1" i="0" u="none" strike="noStrike" kern="1200" cap="none" spc="0" normalizeH="0" baseline="0" noProof="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uLnTx/>
                <a:uFillTx/>
                <a:latin typeface="Tahoma" pitchFamily="34" charset="0"/>
                <a:ea typeface="+mn-ea"/>
                <a:cs typeface="+mn-cs"/>
              </a:rPr>
              <a:t>*22</a:t>
            </a:r>
          </a:p>
        </p:txBody>
      </p:sp>
      <p:pic>
        <p:nvPicPr>
          <p:cNvPr id="2050" name="Picture 2" descr="http://www.sports-logos-screensavers.com/user/MinnesotaTwins2.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80125" y="2179709"/>
            <a:ext cx="3125075" cy="2544691"/>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01441253"/>
      </p:ext>
    </p:extLst>
  </p:cSld>
  <p:clrMapOvr>
    <a:masterClrMapping/>
  </p:clrMapOvr>
</p:sld>
</file>

<file path=ppt/slides/slide2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10" name="Text Box 2"/>
          <p:cNvSpPr txBox="1">
            <a:spLocks noChangeArrowheads="1"/>
          </p:cNvSpPr>
          <p:nvPr/>
        </p:nvSpPr>
        <p:spPr bwMode="auto">
          <a:xfrm>
            <a:off x="381000" y="304800"/>
            <a:ext cx="838200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marL="0" marR="0" lvl="0" indent="0" algn="l" defTabSz="914400" rtl="0" eaLnBrk="1" fontAlgn="base" latinLnBrk="0" hangingPunct="1">
              <a:lnSpc>
                <a:spcPct val="100000"/>
              </a:lnSpc>
              <a:spcBef>
                <a:spcPct val="20000"/>
              </a:spcBef>
              <a:spcAft>
                <a:spcPct val="0"/>
              </a:spcAft>
              <a:buClr>
                <a:srgbClr val="66CCFF"/>
              </a:buClr>
              <a:buSzPct val="65000"/>
              <a:buFont typeface="Wingdings" pitchFamily="2" charset="2"/>
              <a:buNone/>
              <a:tabLst/>
              <a:defRPr/>
            </a:pPr>
            <a:r>
              <a:rPr kumimoji="0" lang="en-US" sz="3600" b="0" i="0" u="none" strike="noStrike" kern="1200" cap="none" spc="0" normalizeH="0" baseline="0" noProof="0" dirty="0">
                <a:ln>
                  <a:noFill/>
                </a:ln>
                <a:solidFill>
                  <a:srgbClr val="FFFFFF"/>
                </a:solidFill>
                <a:effectLst>
                  <a:outerShdw blurRad="38100" dist="38100" dir="2700000" algn="tl">
                    <a:srgbClr val="000000">
                      <a:alpha val="43137"/>
                    </a:srgbClr>
                  </a:outerShdw>
                </a:effectLst>
                <a:uLnTx/>
                <a:uFillTx/>
                <a:latin typeface="Times New Roman" pitchFamily="18" charset="0"/>
                <a:ea typeface="+mn-ea"/>
                <a:cs typeface="+mn-cs"/>
              </a:rPr>
              <a:t>Who are these Grand Slam sisters?</a:t>
            </a:r>
          </a:p>
        </p:txBody>
      </p:sp>
      <p:pic>
        <p:nvPicPr>
          <p:cNvPr id="119811"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0" y="1600200"/>
            <a:ext cx="8458200" cy="4248150"/>
          </a:xfrm>
          <a:prstGeom prst="rect">
            <a:avLst/>
          </a:prstGeom>
          <a:noFill/>
          <a:ln w="9525">
            <a:solidFill>
              <a:schemeClr val="bg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19812" name="Rectangle 4"/>
          <p:cNvSpPr>
            <a:spLocks noChangeArrowheads="1"/>
          </p:cNvSpPr>
          <p:nvPr/>
        </p:nvSpPr>
        <p:spPr bwMode="auto">
          <a:xfrm>
            <a:off x="5638800" y="6643688"/>
            <a:ext cx="3124200" cy="2143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marL="0" marR="0" lvl="0" indent="0" algn="r" defTabSz="914400" rtl="0" eaLnBrk="1" fontAlgn="base" latinLnBrk="0" hangingPunct="1">
              <a:lnSpc>
                <a:spcPct val="100000"/>
              </a:lnSpc>
              <a:spcBef>
                <a:spcPct val="20000"/>
              </a:spcBef>
              <a:spcAft>
                <a:spcPct val="0"/>
              </a:spcAft>
              <a:buClr>
                <a:srgbClr val="66CCFF"/>
              </a:buClr>
              <a:buSzPct val="65000"/>
              <a:buFont typeface="Wingdings" pitchFamily="2" charset="2"/>
              <a:buChar char="n"/>
              <a:tabLst/>
              <a:defRPr/>
            </a:pPr>
            <a:r>
              <a:rPr kumimoji="0" lang="en-US" sz="800" b="1" i="0" u="none" strike="noStrike" kern="1200" cap="none" spc="0" normalizeH="0" baseline="0" noProof="0">
                <a:ln>
                  <a:noFill/>
                </a:ln>
                <a:solidFill>
                  <a:srgbClr val="000000"/>
                </a:solidFill>
                <a:effectLst>
                  <a:outerShdw blurRad="38100" dist="38100" dir="2700000" algn="tl">
                    <a:srgbClr val="000000">
                      <a:alpha val="43137"/>
                    </a:srgbClr>
                  </a:outerShdw>
                </a:effectLst>
                <a:uLnTx/>
                <a:uFillTx/>
                <a:latin typeface="Tahoma" pitchFamily="34" charset="0"/>
                <a:ea typeface="+mn-ea"/>
                <a:cs typeface="+mn-cs"/>
              </a:rPr>
              <a:t>Copyright © 2010 Ryan P. Murphy</a:t>
            </a:r>
            <a:endParaRPr kumimoji="0" lang="en-US" sz="9600" b="0" i="0" u="none" strike="noStrike" kern="1200" cap="none" spc="0" normalizeH="0" baseline="0" noProof="0">
              <a:ln>
                <a:noFill/>
              </a:ln>
              <a:solidFill>
                <a:srgbClr val="FFFFFF"/>
              </a:solidFill>
              <a:effectLst>
                <a:outerShdw blurRad="38100" dist="38100" dir="2700000" algn="tl">
                  <a:srgbClr val="000000">
                    <a:alpha val="43137"/>
                  </a:srgbClr>
                </a:outerShdw>
              </a:effectLst>
              <a:uLnTx/>
              <a:uFillTx/>
              <a:latin typeface="Tahoma" pitchFamily="34" charset="0"/>
              <a:ea typeface="+mn-ea"/>
              <a:cs typeface="+mn-cs"/>
            </a:endParaRPr>
          </a:p>
        </p:txBody>
      </p:sp>
      <p:pic>
        <p:nvPicPr>
          <p:cNvPr id="119813"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315200" y="1066800"/>
            <a:ext cx="1409700" cy="1409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003137439"/>
      </p:ext>
    </p:extLst>
  </p:cSld>
  <p:clrMapOvr>
    <a:masterClrMapping/>
  </p:clrMapOvr>
</p:sld>
</file>

<file path=ppt/slides/slide2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4" name="Text Box 2"/>
          <p:cNvSpPr txBox="1">
            <a:spLocks noChangeArrowheads="1"/>
          </p:cNvSpPr>
          <p:nvPr/>
        </p:nvSpPr>
        <p:spPr bwMode="auto">
          <a:xfrm>
            <a:off x="381000" y="304800"/>
            <a:ext cx="838200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marL="0" marR="0" lvl="0" indent="0" algn="l" defTabSz="914400" rtl="0" eaLnBrk="1" fontAlgn="base" latinLnBrk="0" hangingPunct="1">
              <a:lnSpc>
                <a:spcPct val="100000"/>
              </a:lnSpc>
              <a:spcBef>
                <a:spcPct val="20000"/>
              </a:spcBef>
              <a:spcAft>
                <a:spcPct val="0"/>
              </a:spcAft>
              <a:buClr>
                <a:srgbClr val="66CCFF"/>
              </a:buClr>
              <a:buSzPct val="65000"/>
              <a:buFont typeface="Wingdings" pitchFamily="2" charset="2"/>
              <a:buNone/>
              <a:tabLst/>
              <a:defRPr/>
            </a:pPr>
            <a:r>
              <a:rPr kumimoji="0" lang="en-US" sz="3600" b="0" i="0" u="none" strike="noStrike" kern="1200" cap="none" spc="0" normalizeH="0" baseline="0" noProof="0" dirty="0">
                <a:ln>
                  <a:noFill/>
                </a:ln>
                <a:solidFill>
                  <a:srgbClr val="FF5050"/>
                </a:solidFill>
                <a:effectLst>
                  <a:outerShdw blurRad="38100" dist="38100" dir="2700000" algn="tl">
                    <a:srgbClr val="000000">
                      <a:alpha val="43137"/>
                    </a:srgbClr>
                  </a:outerShdw>
                </a:effectLst>
                <a:uLnTx/>
                <a:uFillTx/>
                <a:latin typeface="Times New Roman" pitchFamily="18" charset="0"/>
                <a:ea typeface="+mn-ea"/>
                <a:cs typeface="+mn-cs"/>
              </a:rPr>
              <a:t>The Williams sisters, Serena and Venus.</a:t>
            </a:r>
          </a:p>
        </p:txBody>
      </p:sp>
      <p:pic>
        <p:nvPicPr>
          <p:cNvPr id="120835"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0" y="1600200"/>
            <a:ext cx="8458200" cy="4248150"/>
          </a:xfrm>
          <a:prstGeom prst="rect">
            <a:avLst/>
          </a:prstGeom>
          <a:noFill/>
          <a:ln w="9525">
            <a:solidFill>
              <a:schemeClr val="bg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20836" name="Rectangle 4"/>
          <p:cNvSpPr>
            <a:spLocks noChangeArrowheads="1"/>
          </p:cNvSpPr>
          <p:nvPr/>
        </p:nvSpPr>
        <p:spPr bwMode="auto">
          <a:xfrm>
            <a:off x="5638800" y="6643688"/>
            <a:ext cx="3124200" cy="2143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marL="0" marR="0" lvl="0" indent="0" algn="r" defTabSz="914400" rtl="0" eaLnBrk="1" fontAlgn="base" latinLnBrk="0" hangingPunct="1">
              <a:lnSpc>
                <a:spcPct val="100000"/>
              </a:lnSpc>
              <a:spcBef>
                <a:spcPct val="20000"/>
              </a:spcBef>
              <a:spcAft>
                <a:spcPct val="0"/>
              </a:spcAft>
              <a:buClr>
                <a:srgbClr val="66CCFF"/>
              </a:buClr>
              <a:buSzPct val="65000"/>
              <a:buFont typeface="Wingdings" pitchFamily="2" charset="2"/>
              <a:buChar char="n"/>
              <a:tabLst/>
              <a:defRPr/>
            </a:pPr>
            <a:r>
              <a:rPr kumimoji="0" lang="en-US" sz="800" b="1" i="0" u="none" strike="noStrike" kern="1200" cap="none" spc="0" normalizeH="0" baseline="0" noProof="0">
                <a:ln>
                  <a:noFill/>
                </a:ln>
                <a:solidFill>
                  <a:srgbClr val="000000"/>
                </a:solidFill>
                <a:effectLst>
                  <a:outerShdw blurRad="38100" dist="38100" dir="2700000" algn="tl">
                    <a:srgbClr val="000000">
                      <a:alpha val="43137"/>
                    </a:srgbClr>
                  </a:outerShdw>
                </a:effectLst>
                <a:uLnTx/>
                <a:uFillTx/>
                <a:latin typeface="Tahoma" pitchFamily="34" charset="0"/>
                <a:ea typeface="+mn-ea"/>
                <a:cs typeface="+mn-cs"/>
              </a:rPr>
              <a:t>Copyright © 2010 Ryan P. Murphy</a:t>
            </a:r>
            <a:endParaRPr kumimoji="0" lang="en-US" sz="9600" b="0" i="0" u="none" strike="noStrike" kern="1200" cap="none" spc="0" normalizeH="0" baseline="0" noProof="0">
              <a:ln>
                <a:noFill/>
              </a:ln>
              <a:solidFill>
                <a:srgbClr val="FFFFFF"/>
              </a:solidFill>
              <a:effectLst>
                <a:outerShdw blurRad="38100" dist="38100" dir="2700000" algn="tl">
                  <a:srgbClr val="000000">
                    <a:alpha val="43137"/>
                  </a:srgbClr>
                </a:outerShdw>
              </a:effectLst>
              <a:uLnTx/>
              <a:uFillTx/>
              <a:latin typeface="Tahoma" pitchFamily="34" charset="0"/>
              <a:ea typeface="+mn-ea"/>
              <a:cs typeface="+mn-cs"/>
            </a:endParaRPr>
          </a:p>
        </p:txBody>
      </p:sp>
      <p:pic>
        <p:nvPicPr>
          <p:cNvPr id="120837"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315200" y="1066800"/>
            <a:ext cx="1409700" cy="1409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866276544"/>
      </p:ext>
    </p:extLst>
  </p:cSld>
  <p:clrMapOvr>
    <a:masterClrMapping/>
  </p:clrMapOvr>
</p:sld>
</file>

<file path=ppt/slides/slide2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8" name="Text Box 2"/>
          <p:cNvSpPr txBox="1">
            <a:spLocks noChangeArrowheads="1"/>
          </p:cNvSpPr>
          <p:nvPr/>
        </p:nvSpPr>
        <p:spPr bwMode="auto">
          <a:xfrm>
            <a:off x="2209800" y="1752600"/>
            <a:ext cx="18415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marL="0" marR="0" lvl="0" indent="0" algn="l" defTabSz="914400" rtl="0" eaLnBrk="1" fontAlgn="base" latinLnBrk="0" hangingPunct="1">
              <a:lnSpc>
                <a:spcPct val="100000"/>
              </a:lnSpc>
              <a:spcBef>
                <a:spcPct val="20000"/>
              </a:spcBef>
              <a:spcAft>
                <a:spcPct val="0"/>
              </a:spcAft>
              <a:buClr>
                <a:srgbClr val="66CCFF"/>
              </a:buClr>
              <a:buSzPct val="65000"/>
              <a:buFont typeface="Wingdings" pitchFamily="2" charset="2"/>
              <a:buChar char="n"/>
              <a:tabLst/>
              <a:defRPr/>
            </a:pPr>
            <a:endParaRPr kumimoji="0" lang="en-US" sz="3600" b="0" i="0" u="none" strike="noStrike" kern="1200" cap="none" spc="0" normalizeH="0" baseline="0" noProof="0">
              <a:ln>
                <a:noFill/>
              </a:ln>
              <a:solidFill>
                <a:srgbClr val="000000"/>
              </a:solidFill>
              <a:effectLst>
                <a:outerShdw blurRad="38100" dist="38100" dir="2700000" algn="tl">
                  <a:srgbClr val="000000">
                    <a:alpha val="43137"/>
                  </a:srgbClr>
                </a:outerShdw>
              </a:effectLst>
              <a:uLnTx/>
              <a:uFillTx/>
              <a:latin typeface="Times New Roman" pitchFamily="18" charset="0"/>
              <a:ea typeface="+mn-ea"/>
              <a:cs typeface="+mn-cs"/>
            </a:endParaRPr>
          </a:p>
        </p:txBody>
      </p:sp>
      <p:pic>
        <p:nvPicPr>
          <p:cNvPr id="121859"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24400" y="533400"/>
            <a:ext cx="4076700" cy="6019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21860"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8600" y="0"/>
            <a:ext cx="4419600" cy="3768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21861" name="AutoShape 5"/>
          <p:cNvSpPr>
            <a:spLocks noChangeArrowheads="1"/>
          </p:cNvSpPr>
          <p:nvPr/>
        </p:nvSpPr>
        <p:spPr bwMode="auto">
          <a:xfrm>
            <a:off x="1371600" y="3657600"/>
            <a:ext cx="4343400" cy="2667000"/>
          </a:xfrm>
          <a:prstGeom prst="wedgeRoundRectCallout">
            <a:avLst>
              <a:gd name="adj1" fmla="val 55736"/>
              <a:gd name="adj2" fmla="val -43750"/>
              <a:gd name="adj3" fmla="val 16667"/>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ctr" defTabSz="914400" rtl="0" eaLnBrk="1" fontAlgn="base" latinLnBrk="0" hangingPunct="1">
              <a:lnSpc>
                <a:spcPct val="100000"/>
              </a:lnSpc>
              <a:spcBef>
                <a:spcPct val="20000"/>
              </a:spcBef>
              <a:spcAft>
                <a:spcPct val="0"/>
              </a:spcAft>
              <a:buClr>
                <a:srgbClr val="66CCFF"/>
              </a:buClr>
              <a:buSzPct val="65000"/>
              <a:buFont typeface="Wingdings" pitchFamily="2" charset="2"/>
              <a:buNone/>
              <a:tabLst/>
              <a:defRPr/>
            </a:pPr>
            <a:r>
              <a:rPr kumimoji="0" lang="en-US" sz="4400" b="0" i="0" u="none" strike="noStrike" kern="1200" cap="none" spc="0" normalizeH="0" baseline="0" noProof="0" dirty="0">
                <a:ln>
                  <a:noFill/>
                </a:ln>
                <a:solidFill>
                  <a:srgbClr val="FFFFFF"/>
                </a:solidFill>
                <a:effectLst>
                  <a:outerShdw blurRad="38100" dist="38100" dir="2700000" algn="tl">
                    <a:srgbClr val="000000">
                      <a:alpha val="43137"/>
                    </a:srgbClr>
                  </a:outerShdw>
                </a:effectLst>
                <a:uLnTx/>
                <a:uFillTx/>
                <a:latin typeface="Tahoma" pitchFamily="34" charset="0"/>
                <a:ea typeface="+mn-ea"/>
                <a:cs typeface="+mn-cs"/>
              </a:rPr>
              <a:t>“What’s my dads name?”</a:t>
            </a:r>
          </a:p>
        </p:txBody>
      </p:sp>
      <p:sp>
        <p:nvSpPr>
          <p:cNvPr id="121862" name="Rectangle 6"/>
          <p:cNvSpPr>
            <a:spLocks noChangeArrowheads="1"/>
          </p:cNvSpPr>
          <p:nvPr/>
        </p:nvSpPr>
        <p:spPr bwMode="auto">
          <a:xfrm>
            <a:off x="5638800" y="6643688"/>
            <a:ext cx="3124200" cy="2143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marL="0" marR="0" lvl="0" indent="0" algn="r" defTabSz="914400" rtl="0" eaLnBrk="1" fontAlgn="base" latinLnBrk="0" hangingPunct="1">
              <a:lnSpc>
                <a:spcPct val="100000"/>
              </a:lnSpc>
              <a:spcBef>
                <a:spcPct val="20000"/>
              </a:spcBef>
              <a:spcAft>
                <a:spcPct val="0"/>
              </a:spcAft>
              <a:buClr>
                <a:srgbClr val="66CCFF"/>
              </a:buClr>
              <a:buSzPct val="65000"/>
              <a:buFont typeface="Wingdings" pitchFamily="2" charset="2"/>
              <a:buChar char="n"/>
              <a:tabLst/>
              <a:defRPr/>
            </a:pPr>
            <a:r>
              <a:rPr kumimoji="0" lang="en-US" sz="800" b="1" i="0" u="none" strike="noStrike" kern="1200" cap="none" spc="0" normalizeH="0" baseline="0" noProof="0">
                <a:ln>
                  <a:noFill/>
                </a:ln>
                <a:solidFill>
                  <a:srgbClr val="000000"/>
                </a:solidFill>
                <a:effectLst>
                  <a:outerShdw blurRad="38100" dist="38100" dir="2700000" algn="tl">
                    <a:srgbClr val="000000">
                      <a:alpha val="43137"/>
                    </a:srgbClr>
                  </a:outerShdw>
                </a:effectLst>
                <a:uLnTx/>
                <a:uFillTx/>
                <a:latin typeface="Tahoma" pitchFamily="34" charset="0"/>
                <a:ea typeface="+mn-ea"/>
                <a:cs typeface="+mn-cs"/>
              </a:rPr>
              <a:t>Copyright © 2010 Ryan P. Murphy</a:t>
            </a:r>
            <a:endParaRPr kumimoji="0" lang="en-US" sz="9600" b="0" i="0" u="none" strike="noStrike" kern="1200" cap="none" spc="0" normalizeH="0" baseline="0" noProof="0">
              <a:ln>
                <a:noFill/>
              </a:ln>
              <a:solidFill>
                <a:srgbClr val="FFFFFF"/>
              </a:solidFill>
              <a:effectLst>
                <a:outerShdw blurRad="38100" dist="38100" dir="2700000" algn="tl">
                  <a:srgbClr val="000000">
                    <a:alpha val="43137"/>
                  </a:srgbClr>
                </a:outerShdw>
              </a:effectLst>
              <a:uLnTx/>
              <a:uFillTx/>
              <a:latin typeface="Tahoma" pitchFamily="34" charset="0"/>
              <a:ea typeface="+mn-ea"/>
              <a:cs typeface="+mn-cs"/>
            </a:endParaRPr>
          </a:p>
        </p:txBody>
      </p:sp>
      <p:pic>
        <p:nvPicPr>
          <p:cNvPr id="121863" name="Picture 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429000" y="228600"/>
            <a:ext cx="2133600" cy="1506538"/>
          </a:xfrm>
          <a:prstGeom prst="rect">
            <a:avLst/>
          </a:prstGeom>
          <a:noFill/>
          <a:ln w="9525">
            <a:solidFill>
              <a:schemeClr val="bg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180499118"/>
      </p:ext>
    </p:extLst>
  </p:cSld>
  <p:clrMapOvr>
    <a:masterClrMapping/>
  </p:clrMapOvr>
</p:sld>
</file>

<file path=ppt/slides/slide2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2" name="Text Box 2"/>
          <p:cNvSpPr txBox="1">
            <a:spLocks noChangeArrowheads="1"/>
          </p:cNvSpPr>
          <p:nvPr/>
        </p:nvSpPr>
        <p:spPr bwMode="auto">
          <a:xfrm>
            <a:off x="2209800" y="1752600"/>
            <a:ext cx="18415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marL="0" marR="0" lvl="0" indent="0" algn="l" defTabSz="914400" rtl="0" eaLnBrk="1" fontAlgn="base" latinLnBrk="0" hangingPunct="1">
              <a:lnSpc>
                <a:spcPct val="100000"/>
              </a:lnSpc>
              <a:spcBef>
                <a:spcPct val="20000"/>
              </a:spcBef>
              <a:spcAft>
                <a:spcPct val="0"/>
              </a:spcAft>
              <a:buClr>
                <a:srgbClr val="66CCFF"/>
              </a:buClr>
              <a:buSzPct val="65000"/>
              <a:buFont typeface="Wingdings" pitchFamily="2" charset="2"/>
              <a:buChar char="n"/>
              <a:tabLst/>
              <a:defRPr/>
            </a:pPr>
            <a:endParaRPr kumimoji="0" lang="en-US" sz="3600" b="0" i="0" u="none" strike="noStrike" kern="1200" cap="none" spc="0" normalizeH="0" baseline="0" noProof="0">
              <a:ln>
                <a:noFill/>
              </a:ln>
              <a:solidFill>
                <a:srgbClr val="000000"/>
              </a:solidFill>
              <a:effectLst>
                <a:outerShdw blurRad="38100" dist="38100" dir="2700000" algn="tl">
                  <a:srgbClr val="000000">
                    <a:alpha val="43137"/>
                  </a:srgbClr>
                </a:outerShdw>
              </a:effectLst>
              <a:uLnTx/>
              <a:uFillTx/>
              <a:latin typeface="Times New Roman" pitchFamily="18" charset="0"/>
              <a:ea typeface="+mn-ea"/>
              <a:cs typeface="+mn-cs"/>
            </a:endParaRPr>
          </a:p>
        </p:txBody>
      </p:sp>
      <p:pic>
        <p:nvPicPr>
          <p:cNvPr id="122883"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24400" y="533400"/>
            <a:ext cx="4076700" cy="6019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22884"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8600" y="0"/>
            <a:ext cx="4419600" cy="3768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22885" name="AutoShape 5"/>
          <p:cNvSpPr>
            <a:spLocks noChangeArrowheads="1"/>
          </p:cNvSpPr>
          <p:nvPr/>
        </p:nvSpPr>
        <p:spPr bwMode="auto">
          <a:xfrm>
            <a:off x="1371600" y="3657600"/>
            <a:ext cx="4343400" cy="2667000"/>
          </a:xfrm>
          <a:prstGeom prst="wedgeRoundRectCallout">
            <a:avLst>
              <a:gd name="adj1" fmla="val 55736"/>
              <a:gd name="adj2" fmla="val -43750"/>
              <a:gd name="adj3" fmla="val 16667"/>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ctr" defTabSz="914400" rtl="0" eaLnBrk="1" fontAlgn="base" latinLnBrk="0" hangingPunct="1">
              <a:lnSpc>
                <a:spcPct val="100000"/>
              </a:lnSpc>
              <a:spcBef>
                <a:spcPct val="20000"/>
              </a:spcBef>
              <a:spcAft>
                <a:spcPct val="0"/>
              </a:spcAft>
              <a:buClr>
                <a:srgbClr val="66CCFF"/>
              </a:buClr>
              <a:buSzPct val="65000"/>
              <a:buFont typeface="Wingdings" pitchFamily="2" charset="2"/>
              <a:buNone/>
              <a:tabLst/>
              <a:defRPr/>
            </a:pPr>
            <a:r>
              <a:rPr kumimoji="0" lang="en-US" sz="4400" b="0" i="0" u="none" strike="noStrike" kern="1200" cap="none" spc="0" normalizeH="0" baseline="0" noProof="0" dirty="0">
                <a:ln>
                  <a:noFill/>
                </a:ln>
                <a:solidFill>
                  <a:srgbClr val="FFFFFF"/>
                </a:solidFill>
                <a:effectLst>
                  <a:outerShdw blurRad="38100" dist="38100" dir="2700000" algn="tl">
                    <a:srgbClr val="000000">
                      <a:alpha val="43137"/>
                    </a:srgbClr>
                  </a:outerShdw>
                </a:effectLst>
                <a:uLnTx/>
                <a:uFillTx/>
                <a:latin typeface="Tahoma" pitchFamily="34" charset="0"/>
                <a:ea typeface="+mn-ea"/>
                <a:cs typeface="+mn-cs"/>
              </a:rPr>
              <a:t>“That’s my dad, Billy Ray Cyrus.”</a:t>
            </a:r>
          </a:p>
        </p:txBody>
      </p:sp>
      <p:sp>
        <p:nvSpPr>
          <p:cNvPr id="122886" name="Rectangle 6"/>
          <p:cNvSpPr>
            <a:spLocks noChangeArrowheads="1"/>
          </p:cNvSpPr>
          <p:nvPr/>
        </p:nvSpPr>
        <p:spPr bwMode="auto">
          <a:xfrm>
            <a:off x="5638800" y="6643688"/>
            <a:ext cx="3124200" cy="2143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marL="0" marR="0" lvl="0" indent="0" algn="r" defTabSz="914400" rtl="0" eaLnBrk="1" fontAlgn="base" latinLnBrk="0" hangingPunct="1">
              <a:lnSpc>
                <a:spcPct val="100000"/>
              </a:lnSpc>
              <a:spcBef>
                <a:spcPct val="20000"/>
              </a:spcBef>
              <a:spcAft>
                <a:spcPct val="0"/>
              </a:spcAft>
              <a:buClr>
                <a:srgbClr val="66CCFF"/>
              </a:buClr>
              <a:buSzPct val="65000"/>
              <a:buFont typeface="Wingdings" pitchFamily="2" charset="2"/>
              <a:buChar char="n"/>
              <a:tabLst/>
              <a:defRPr/>
            </a:pPr>
            <a:r>
              <a:rPr kumimoji="0" lang="en-US" sz="800" b="1" i="0" u="none" strike="noStrike" kern="1200" cap="none" spc="0" normalizeH="0" baseline="0" noProof="0">
                <a:ln>
                  <a:noFill/>
                </a:ln>
                <a:solidFill>
                  <a:srgbClr val="000000"/>
                </a:solidFill>
                <a:effectLst>
                  <a:outerShdw blurRad="38100" dist="38100" dir="2700000" algn="tl">
                    <a:srgbClr val="000000">
                      <a:alpha val="43137"/>
                    </a:srgbClr>
                  </a:outerShdw>
                </a:effectLst>
                <a:uLnTx/>
                <a:uFillTx/>
                <a:latin typeface="Tahoma" pitchFamily="34" charset="0"/>
                <a:ea typeface="+mn-ea"/>
                <a:cs typeface="+mn-cs"/>
              </a:rPr>
              <a:t>Copyright © 2010 Ryan P. Murphy</a:t>
            </a:r>
            <a:endParaRPr kumimoji="0" lang="en-US" sz="9600" b="0" i="0" u="none" strike="noStrike" kern="1200" cap="none" spc="0" normalizeH="0" baseline="0" noProof="0">
              <a:ln>
                <a:noFill/>
              </a:ln>
              <a:solidFill>
                <a:srgbClr val="FFFFFF"/>
              </a:solidFill>
              <a:effectLst>
                <a:outerShdw blurRad="38100" dist="38100" dir="2700000" algn="tl">
                  <a:srgbClr val="000000">
                    <a:alpha val="43137"/>
                  </a:srgbClr>
                </a:outerShdw>
              </a:effectLst>
              <a:uLnTx/>
              <a:uFillTx/>
              <a:latin typeface="Tahoma" pitchFamily="34" charset="0"/>
              <a:ea typeface="+mn-ea"/>
              <a:cs typeface="+mn-cs"/>
            </a:endParaRPr>
          </a:p>
        </p:txBody>
      </p:sp>
      <p:pic>
        <p:nvPicPr>
          <p:cNvPr id="122887" name="Picture 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429000" y="228600"/>
            <a:ext cx="2133600" cy="1506538"/>
          </a:xfrm>
          <a:prstGeom prst="rect">
            <a:avLst/>
          </a:prstGeom>
          <a:noFill/>
          <a:ln w="9525">
            <a:solidFill>
              <a:schemeClr val="bg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214745116"/>
      </p:ext>
    </p:extLst>
  </p:cSld>
  <p:clrMapOvr>
    <a:masterClrMapping/>
  </p:clrMapOvr>
</p:sld>
</file>

<file path=ppt/slides/slide2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6" name="Text Box 2"/>
          <p:cNvSpPr txBox="1">
            <a:spLocks noChangeArrowheads="1"/>
          </p:cNvSpPr>
          <p:nvPr/>
        </p:nvSpPr>
        <p:spPr bwMode="auto">
          <a:xfrm>
            <a:off x="228600" y="457200"/>
            <a:ext cx="891540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marL="0" marR="0" lvl="0" indent="0" algn="l" defTabSz="914400" rtl="0" eaLnBrk="1" fontAlgn="base" latinLnBrk="0" hangingPunct="1">
              <a:lnSpc>
                <a:spcPct val="100000"/>
              </a:lnSpc>
              <a:spcBef>
                <a:spcPct val="20000"/>
              </a:spcBef>
              <a:spcAft>
                <a:spcPct val="0"/>
              </a:spcAft>
              <a:buClr>
                <a:srgbClr val="66CCFF"/>
              </a:buClr>
              <a:buSzPct val="65000"/>
              <a:buFont typeface="Wingdings" pitchFamily="2" charset="2"/>
              <a:buNone/>
              <a:tabLst/>
              <a:defRPr/>
            </a:pPr>
            <a:r>
              <a:rPr kumimoji="0" lang="en-US" sz="3600" b="0" i="0" u="none" strike="noStrike" kern="1200" cap="none" spc="0" normalizeH="0" baseline="0" noProof="0" dirty="0">
                <a:ln>
                  <a:noFill/>
                </a:ln>
                <a:solidFill>
                  <a:srgbClr val="000000"/>
                </a:solidFill>
                <a:effectLst>
                  <a:outerShdw blurRad="38100" dist="38100" dir="2700000" algn="tl">
                    <a:srgbClr val="000000">
                      <a:alpha val="43137"/>
                    </a:srgbClr>
                  </a:outerShdw>
                </a:effectLst>
                <a:uLnTx/>
                <a:uFillTx/>
                <a:latin typeface="Times New Roman" pitchFamily="18" charset="0"/>
                <a:ea typeface="+mn-ea"/>
                <a:cs typeface="+mn-cs"/>
              </a:rPr>
              <a:t> </a:t>
            </a:r>
            <a:r>
              <a:rPr kumimoji="0" lang="en-US" sz="3600" b="0" i="0" u="none" strike="noStrike" kern="1200" cap="none" spc="0" normalizeH="0" baseline="0" noProof="0" dirty="0">
                <a:ln>
                  <a:noFill/>
                </a:ln>
                <a:solidFill>
                  <a:srgbClr val="FFFFFF"/>
                </a:solidFill>
                <a:effectLst>
                  <a:outerShdw blurRad="38100" dist="38100" dir="2700000" algn="tl">
                    <a:srgbClr val="000000">
                      <a:alpha val="43137"/>
                    </a:srgbClr>
                  </a:outerShdw>
                </a:effectLst>
                <a:uLnTx/>
                <a:uFillTx/>
                <a:latin typeface="Times New Roman" pitchFamily="18" charset="0"/>
                <a:ea typeface="+mn-ea"/>
                <a:cs typeface="+mn-cs"/>
              </a:rPr>
              <a:t>Who are these two?</a:t>
            </a:r>
          </a:p>
        </p:txBody>
      </p:sp>
      <p:pic>
        <p:nvPicPr>
          <p:cNvPr id="12390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953000" y="1371600"/>
            <a:ext cx="3886200" cy="4438650"/>
          </a:xfrm>
          <a:prstGeom prst="rect">
            <a:avLst/>
          </a:prstGeom>
          <a:noFill/>
          <a:ln w="9525">
            <a:solidFill>
              <a:schemeClr val="bg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23908"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3400" y="1371600"/>
            <a:ext cx="4267200" cy="4419600"/>
          </a:xfrm>
          <a:prstGeom prst="rect">
            <a:avLst/>
          </a:prstGeom>
          <a:noFill/>
          <a:ln w="9525">
            <a:solidFill>
              <a:schemeClr val="bg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23909" name="Rectangle 5"/>
          <p:cNvSpPr>
            <a:spLocks noChangeArrowheads="1"/>
          </p:cNvSpPr>
          <p:nvPr/>
        </p:nvSpPr>
        <p:spPr bwMode="auto">
          <a:xfrm>
            <a:off x="5638800" y="6643688"/>
            <a:ext cx="3124200" cy="2143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marL="0" marR="0" lvl="0" indent="0" algn="r" defTabSz="914400" rtl="0" eaLnBrk="1" fontAlgn="base" latinLnBrk="0" hangingPunct="1">
              <a:lnSpc>
                <a:spcPct val="100000"/>
              </a:lnSpc>
              <a:spcBef>
                <a:spcPct val="20000"/>
              </a:spcBef>
              <a:spcAft>
                <a:spcPct val="0"/>
              </a:spcAft>
              <a:buClr>
                <a:srgbClr val="66CCFF"/>
              </a:buClr>
              <a:buSzPct val="65000"/>
              <a:buFont typeface="Wingdings" pitchFamily="2" charset="2"/>
              <a:buChar char="n"/>
              <a:tabLst/>
              <a:defRPr/>
            </a:pPr>
            <a:r>
              <a:rPr kumimoji="0" lang="en-US" sz="800" b="1" i="0" u="none" strike="noStrike" kern="1200" cap="none" spc="0" normalizeH="0" baseline="0" noProof="0">
                <a:ln>
                  <a:noFill/>
                </a:ln>
                <a:solidFill>
                  <a:srgbClr val="000000"/>
                </a:solidFill>
                <a:effectLst>
                  <a:outerShdw blurRad="38100" dist="38100" dir="2700000" algn="tl">
                    <a:srgbClr val="000000">
                      <a:alpha val="43137"/>
                    </a:srgbClr>
                  </a:outerShdw>
                </a:effectLst>
                <a:uLnTx/>
                <a:uFillTx/>
                <a:latin typeface="Tahoma" pitchFamily="34" charset="0"/>
                <a:ea typeface="+mn-ea"/>
                <a:cs typeface="+mn-cs"/>
              </a:rPr>
              <a:t>Copyright © 2010 Ryan P. Murphy</a:t>
            </a:r>
            <a:endParaRPr kumimoji="0" lang="en-US" sz="9600" b="0" i="0" u="none" strike="noStrike" kern="1200" cap="none" spc="0" normalizeH="0" baseline="0" noProof="0">
              <a:ln>
                <a:noFill/>
              </a:ln>
              <a:solidFill>
                <a:srgbClr val="FFFFFF"/>
              </a:solidFill>
              <a:effectLst>
                <a:outerShdw blurRad="38100" dist="38100" dir="2700000" algn="tl">
                  <a:srgbClr val="000000">
                    <a:alpha val="43137"/>
                  </a:srgbClr>
                </a:outerShdw>
              </a:effectLst>
              <a:uLnTx/>
              <a:uFillTx/>
              <a:latin typeface="Tahoma" pitchFamily="34" charset="0"/>
              <a:ea typeface="+mn-ea"/>
              <a:cs typeface="+mn-cs"/>
            </a:endParaRPr>
          </a:p>
        </p:txBody>
      </p:sp>
      <p:pic>
        <p:nvPicPr>
          <p:cNvPr id="123910" name="Picture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962400" y="4495800"/>
            <a:ext cx="1790700" cy="1790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151754320"/>
      </p:ext>
    </p:extLst>
  </p:cSld>
  <p:clrMapOvr>
    <a:masterClrMapping/>
  </p:clrMapOvr>
</p:sld>
</file>

<file path=ppt/slides/slide2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30" name="Text Box 2"/>
          <p:cNvSpPr txBox="1">
            <a:spLocks noChangeArrowheads="1"/>
          </p:cNvSpPr>
          <p:nvPr/>
        </p:nvSpPr>
        <p:spPr bwMode="auto">
          <a:xfrm>
            <a:off x="228600" y="457200"/>
            <a:ext cx="891540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marL="0" marR="0" lvl="0" indent="0" algn="l" defTabSz="914400" rtl="0" eaLnBrk="1" fontAlgn="base" latinLnBrk="0" hangingPunct="1">
              <a:lnSpc>
                <a:spcPct val="100000"/>
              </a:lnSpc>
              <a:spcBef>
                <a:spcPct val="20000"/>
              </a:spcBef>
              <a:spcAft>
                <a:spcPct val="0"/>
              </a:spcAft>
              <a:buClr>
                <a:srgbClr val="66CCFF"/>
              </a:buClr>
              <a:buSzPct val="65000"/>
              <a:buFont typeface="Wingdings" pitchFamily="2" charset="2"/>
              <a:buNone/>
              <a:tabLst/>
              <a:defRPr/>
            </a:pPr>
            <a:r>
              <a:rPr kumimoji="0" lang="en-US" sz="3600" b="0" i="0" u="none" strike="noStrike" kern="1200" cap="none" spc="0" normalizeH="0" baseline="0" noProof="0" dirty="0">
                <a:ln>
                  <a:noFill/>
                </a:ln>
                <a:solidFill>
                  <a:srgbClr val="003399">
                    <a:lumMod val="60000"/>
                    <a:lumOff val="40000"/>
                  </a:srgbClr>
                </a:solidFill>
                <a:effectLst>
                  <a:outerShdw blurRad="38100" dist="38100" dir="2700000" algn="tl">
                    <a:srgbClr val="000000">
                      <a:alpha val="43137"/>
                    </a:srgbClr>
                  </a:outerShdw>
                </a:effectLst>
                <a:uLnTx/>
                <a:uFillTx/>
                <a:latin typeface="Times New Roman" pitchFamily="18" charset="0"/>
                <a:ea typeface="+mn-ea"/>
                <a:cs typeface="+mn-cs"/>
              </a:rPr>
              <a:t>John Fitzgerald Kennedy </a:t>
            </a:r>
            <a:r>
              <a:rPr kumimoji="0" lang="en-US" sz="3600" b="0" i="0" u="none" strike="noStrike" kern="1200" cap="none" spc="0" normalizeH="0" baseline="0" noProof="0" dirty="0">
                <a:ln>
                  <a:noFill/>
                </a:ln>
                <a:solidFill>
                  <a:srgbClr val="FFFF00"/>
                </a:solidFill>
                <a:effectLst>
                  <a:outerShdw blurRad="38100" dist="38100" dir="2700000" algn="tl">
                    <a:srgbClr val="000000">
                      <a:alpha val="43137"/>
                    </a:srgbClr>
                  </a:outerShdw>
                </a:effectLst>
                <a:uLnTx/>
                <a:uFillTx/>
                <a:latin typeface="Times New Roman" pitchFamily="18" charset="0"/>
                <a:ea typeface="+mn-ea"/>
                <a:cs typeface="+mn-cs"/>
              </a:rPr>
              <a:t>	</a:t>
            </a:r>
            <a:r>
              <a:rPr kumimoji="0" lang="en-US" sz="3600" b="0" i="0" u="none" strike="noStrike" kern="1200" cap="none" spc="0" normalizeH="0" baseline="0" noProof="0" dirty="0">
                <a:ln>
                  <a:noFill/>
                </a:ln>
                <a:solidFill>
                  <a:srgbClr val="FFFFFF"/>
                </a:solidFill>
                <a:effectLst>
                  <a:outerShdw blurRad="38100" dist="38100" dir="2700000" algn="tl">
                    <a:srgbClr val="000000">
                      <a:alpha val="43137"/>
                    </a:srgbClr>
                  </a:outerShdw>
                </a:effectLst>
                <a:uLnTx/>
                <a:uFillTx/>
                <a:latin typeface="Times New Roman" pitchFamily="18" charset="0"/>
                <a:ea typeface="+mn-ea"/>
                <a:cs typeface="+mn-cs"/>
              </a:rPr>
              <a:t>Ted Kennedy</a:t>
            </a:r>
          </a:p>
        </p:txBody>
      </p:sp>
      <p:pic>
        <p:nvPicPr>
          <p:cNvPr id="124931"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029200" y="1447800"/>
            <a:ext cx="3886200" cy="4362450"/>
          </a:xfrm>
          <a:prstGeom prst="rect">
            <a:avLst/>
          </a:prstGeom>
          <a:noFill/>
          <a:ln w="9525">
            <a:solidFill>
              <a:schemeClr val="bg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24932"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1000" y="1371600"/>
            <a:ext cx="4267200" cy="4419600"/>
          </a:xfrm>
          <a:prstGeom prst="rect">
            <a:avLst/>
          </a:prstGeom>
          <a:noFill/>
          <a:ln w="9525">
            <a:solidFill>
              <a:schemeClr val="bg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24933" name="Rectangle 5"/>
          <p:cNvSpPr>
            <a:spLocks noChangeArrowheads="1"/>
          </p:cNvSpPr>
          <p:nvPr/>
        </p:nvSpPr>
        <p:spPr bwMode="auto">
          <a:xfrm>
            <a:off x="5638800" y="6643688"/>
            <a:ext cx="3124200" cy="2143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marL="0" marR="0" lvl="0" indent="0" algn="r" defTabSz="914400" rtl="0" eaLnBrk="1" fontAlgn="base" latinLnBrk="0" hangingPunct="1">
              <a:lnSpc>
                <a:spcPct val="100000"/>
              </a:lnSpc>
              <a:spcBef>
                <a:spcPct val="20000"/>
              </a:spcBef>
              <a:spcAft>
                <a:spcPct val="0"/>
              </a:spcAft>
              <a:buClr>
                <a:srgbClr val="66CCFF"/>
              </a:buClr>
              <a:buSzPct val="65000"/>
              <a:buFont typeface="Wingdings" pitchFamily="2" charset="2"/>
              <a:buChar char="n"/>
              <a:tabLst/>
              <a:defRPr/>
            </a:pPr>
            <a:r>
              <a:rPr kumimoji="0" lang="en-US" sz="800" b="1" i="0" u="none" strike="noStrike" kern="1200" cap="none" spc="0" normalizeH="0" baseline="0" noProof="0">
                <a:ln>
                  <a:noFill/>
                </a:ln>
                <a:solidFill>
                  <a:srgbClr val="000000"/>
                </a:solidFill>
                <a:effectLst>
                  <a:outerShdw blurRad="38100" dist="38100" dir="2700000" algn="tl">
                    <a:srgbClr val="000000">
                      <a:alpha val="43137"/>
                    </a:srgbClr>
                  </a:outerShdw>
                </a:effectLst>
                <a:uLnTx/>
                <a:uFillTx/>
                <a:latin typeface="Tahoma" pitchFamily="34" charset="0"/>
                <a:ea typeface="+mn-ea"/>
                <a:cs typeface="+mn-cs"/>
              </a:rPr>
              <a:t>Copyright © 2010 Ryan P. Murphy</a:t>
            </a:r>
            <a:endParaRPr kumimoji="0" lang="en-US" sz="9600" b="0" i="0" u="none" strike="noStrike" kern="1200" cap="none" spc="0" normalizeH="0" baseline="0" noProof="0">
              <a:ln>
                <a:noFill/>
              </a:ln>
              <a:solidFill>
                <a:srgbClr val="FFFFFF"/>
              </a:solidFill>
              <a:effectLst>
                <a:outerShdw blurRad="38100" dist="38100" dir="2700000" algn="tl">
                  <a:srgbClr val="000000">
                    <a:alpha val="43137"/>
                  </a:srgbClr>
                </a:outerShdw>
              </a:effectLst>
              <a:uLnTx/>
              <a:uFillTx/>
              <a:latin typeface="Tahoma" pitchFamily="34" charset="0"/>
              <a:ea typeface="+mn-ea"/>
              <a:cs typeface="+mn-cs"/>
            </a:endParaRPr>
          </a:p>
        </p:txBody>
      </p:sp>
      <p:pic>
        <p:nvPicPr>
          <p:cNvPr id="124934" name="Picture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962400" y="4495800"/>
            <a:ext cx="1790700" cy="1790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246508871"/>
      </p:ext>
    </p:extLst>
  </p:cSld>
  <p:clrMapOvr>
    <a:masterClrMapping/>
  </p:clrMapOvr>
</p:sld>
</file>

<file path=ppt/slides/slide2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nvGraphicFramePr>
        <p:xfrm>
          <a:off x="381000" y="891595"/>
          <a:ext cx="8382000" cy="5089180"/>
        </p:xfrm>
        <a:graphic>
          <a:graphicData uri="http://schemas.openxmlformats.org/drawingml/2006/table">
            <a:tbl>
              <a:tblPr firstRow="1" bandRow="1">
                <a:tableStyleId>{5C22544A-7EE6-4342-B048-85BDC9FD1C3A}</a:tableStyleId>
              </a:tblPr>
              <a:tblGrid>
                <a:gridCol w="1676400">
                  <a:extLst>
                    <a:ext uri="{9D8B030D-6E8A-4147-A177-3AD203B41FA5}">
                      <a16:colId xmlns:a16="http://schemas.microsoft.com/office/drawing/2014/main" val="20000"/>
                    </a:ext>
                  </a:extLst>
                </a:gridCol>
                <a:gridCol w="1676400">
                  <a:extLst>
                    <a:ext uri="{9D8B030D-6E8A-4147-A177-3AD203B41FA5}">
                      <a16:colId xmlns:a16="http://schemas.microsoft.com/office/drawing/2014/main" val="20001"/>
                    </a:ext>
                  </a:extLst>
                </a:gridCol>
                <a:gridCol w="1676400">
                  <a:extLst>
                    <a:ext uri="{9D8B030D-6E8A-4147-A177-3AD203B41FA5}">
                      <a16:colId xmlns:a16="http://schemas.microsoft.com/office/drawing/2014/main" val="20002"/>
                    </a:ext>
                  </a:extLst>
                </a:gridCol>
                <a:gridCol w="1676400">
                  <a:extLst>
                    <a:ext uri="{9D8B030D-6E8A-4147-A177-3AD203B41FA5}">
                      <a16:colId xmlns:a16="http://schemas.microsoft.com/office/drawing/2014/main" val="20003"/>
                    </a:ext>
                  </a:extLst>
                </a:gridCol>
                <a:gridCol w="1676400">
                  <a:extLst>
                    <a:ext uri="{9D8B030D-6E8A-4147-A177-3AD203B41FA5}">
                      <a16:colId xmlns:a16="http://schemas.microsoft.com/office/drawing/2014/main" val="20004"/>
                    </a:ext>
                  </a:extLst>
                </a:gridCol>
              </a:tblGrid>
              <a:tr h="801024">
                <a:tc>
                  <a:txBody>
                    <a:bodyPr/>
                    <a:lstStyle/>
                    <a:p>
                      <a:pPr algn="ctr"/>
                      <a:r>
                        <a:rPr lang="en-US" dirty="0"/>
                        <a:t>MEN</a:t>
                      </a:r>
                      <a:br>
                        <a:rPr lang="en-US" dirty="0"/>
                      </a:br>
                      <a:r>
                        <a:rPr lang="en-US" dirty="0"/>
                        <a:t>DULL</a:t>
                      </a:r>
                    </a:p>
                  </a:txBody>
                  <a:tcPr>
                    <a:noFill/>
                  </a:tcPr>
                </a:tc>
                <a:tc>
                  <a:txBody>
                    <a:bodyPr/>
                    <a:lstStyle/>
                    <a:p>
                      <a:pPr algn="ctr"/>
                      <a:r>
                        <a:rPr lang="en-US" dirty="0"/>
                        <a:t>TYPO</a:t>
                      </a:r>
                    </a:p>
                  </a:txBody>
                  <a:tcPr>
                    <a:noFill/>
                  </a:tcPr>
                </a:tc>
                <a:tc>
                  <a:txBody>
                    <a:bodyPr/>
                    <a:lstStyle/>
                    <a:p>
                      <a:pPr algn="ctr"/>
                      <a:r>
                        <a:rPr lang="en-US" dirty="0"/>
                        <a:t>HOT</a:t>
                      </a:r>
                      <a:br>
                        <a:rPr lang="en-US" dirty="0"/>
                      </a:br>
                      <a:r>
                        <a:rPr lang="en-US" dirty="0"/>
                        <a:t>LOTTO</a:t>
                      </a:r>
                    </a:p>
                  </a:txBody>
                  <a:tcPr>
                    <a:noFill/>
                  </a:tcPr>
                </a:tc>
                <a:tc>
                  <a:txBody>
                    <a:bodyPr/>
                    <a:lstStyle/>
                    <a:p>
                      <a:pPr algn="ctr"/>
                      <a:r>
                        <a:rPr lang="en-US" dirty="0"/>
                        <a:t>THINK</a:t>
                      </a:r>
                      <a:r>
                        <a:rPr lang="en-US" baseline="0" dirty="0"/>
                        <a:t> INSIDE THE BOX</a:t>
                      </a:r>
                      <a:endParaRPr lang="en-US" dirty="0"/>
                    </a:p>
                  </a:txBody>
                  <a:tcPr>
                    <a:noFill/>
                  </a:tcPr>
                </a:tc>
                <a:tc>
                  <a:txBody>
                    <a:bodyPr/>
                    <a:lstStyle/>
                    <a:p>
                      <a:pPr algn="ctr"/>
                      <a:r>
                        <a:rPr lang="en-US" dirty="0"/>
                        <a:t>-Bonus-</a:t>
                      </a:r>
                    </a:p>
                    <a:p>
                      <a:pPr algn="ctr"/>
                      <a:r>
                        <a:rPr lang="en-US" dirty="0"/>
                        <a:t>FAMILY</a:t>
                      </a:r>
                      <a:r>
                        <a:rPr lang="en-US" baseline="0" dirty="0"/>
                        <a:t> </a:t>
                      </a:r>
                    </a:p>
                    <a:p>
                      <a:pPr algn="ctr"/>
                      <a:r>
                        <a:rPr lang="en-US" baseline="0" dirty="0"/>
                        <a:t>TIES</a:t>
                      </a:r>
                      <a:endParaRPr lang="en-US" dirty="0"/>
                    </a:p>
                  </a:txBody>
                  <a:tcPr>
                    <a:noFill/>
                  </a:tcPr>
                </a:tc>
                <a:extLst>
                  <a:ext uri="{0D108BD9-81ED-4DB2-BD59-A6C34878D82A}">
                    <a16:rowId xmlns:a16="http://schemas.microsoft.com/office/drawing/2014/main" val="10000"/>
                  </a:ext>
                </a:extLst>
              </a:tr>
              <a:tr h="834956">
                <a:tc>
                  <a:txBody>
                    <a:bodyPr/>
                    <a:lstStyle/>
                    <a:p>
                      <a:pPr algn="ctr"/>
                      <a:r>
                        <a:rPr lang="en-US" sz="4400" dirty="0">
                          <a:solidFill>
                            <a:schemeClr val="tx1"/>
                          </a:solidFill>
                        </a:rPr>
                        <a:t>1</a:t>
                      </a:r>
                    </a:p>
                  </a:txBody>
                  <a:tcPr>
                    <a:noFill/>
                  </a:tcPr>
                </a:tc>
                <a:tc>
                  <a:txBody>
                    <a:bodyPr/>
                    <a:lstStyle/>
                    <a:p>
                      <a:pPr algn="ctr"/>
                      <a:r>
                        <a:rPr lang="en-US" sz="4400" dirty="0">
                          <a:solidFill>
                            <a:schemeClr val="tx1"/>
                          </a:solidFill>
                        </a:rPr>
                        <a:t>6</a:t>
                      </a:r>
                    </a:p>
                  </a:txBody>
                  <a:tcPr>
                    <a:noFill/>
                  </a:tcPr>
                </a:tc>
                <a:tc>
                  <a:txBody>
                    <a:bodyPr/>
                    <a:lstStyle/>
                    <a:p>
                      <a:pPr algn="ctr"/>
                      <a:r>
                        <a:rPr lang="en-US" sz="4400" dirty="0">
                          <a:solidFill>
                            <a:schemeClr val="tx1"/>
                          </a:solidFill>
                        </a:rPr>
                        <a:t>11</a:t>
                      </a:r>
                    </a:p>
                  </a:txBody>
                  <a:tcPr>
                    <a:noFill/>
                  </a:tcPr>
                </a:tc>
                <a:tc>
                  <a:txBody>
                    <a:bodyPr/>
                    <a:lstStyle/>
                    <a:p>
                      <a:pPr algn="ctr"/>
                      <a:r>
                        <a:rPr lang="en-US" sz="4400" dirty="0">
                          <a:solidFill>
                            <a:schemeClr val="tx1"/>
                          </a:solidFill>
                        </a:rPr>
                        <a:t>16</a:t>
                      </a:r>
                    </a:p>
                  </a:txBody>
                  <a:tcPr>
                    <a:noFill/>
                  </a:tcPr>
                </a:tc>
                <a:tc>
                  <a:txBody>
                    <a:bodyPr/>
                    <a:lstStyle/>
                    <a:p>
                      <a:pPr algn="ctr"/>
                      <a:r>
                        <a:rPr lang="en-US" sz="4400" dirty="0">
                          <a:solidFill>
                            <a:schemeClr val="tx1"/>
                          </a:solidFill>
                        </a:rPr>
                        <a:t>*21</a:t>
                      </a:r>
                    </a:p>
                  </a:txBody>
                  <a:tcPr>
                    <a:noFill/>
                  </a:tcPr>
                </a:tc>
                <a:extLst>
                  <a:ext uri="{0D108BD9-81ED-4DB2-BD59-A6C34878D82A}">
                    <a16:rowId xmlns:a16="http://schemas.microsoft.com/office/drawing/2014/main" val="10001"/>
                  </a:ext>
                </a:extLst>
              </a:tr>
              <a:tr h="834956">
                <a:tc>
                  <a:txBody>
                    <a:bodyPr/>
                    <a:lstStyle/>
                    <a:p>
                      <a:pPr algn="ctr"/>
                      <a:r>
                        <a:rPr lang="en-US" sz="4400" dirty="0">
                          <a:solidFill>
                            <a:schemeClr val="tx1"/>
                          </a:solidFill>
                        </a:rPr>
                        <a:t>2</a:t>
                      </a:r>
                    </a:p>
                  </a:txBody>
                  <a:tcPr>
                    <a:noFill/>
                  </a:tcPr>
                </a:tc>
                <a:tc>
                  <a:txBody>
                    <a:bodyPr/>
                    <a:lstStyle/>
                    <a:p>
                      <a:pPr algn="ctr"/>
                      <a:r>
                        <a:rPr lang="en-US" sz="4400" dirty="0">
                          <a:solidFill>
                            <a:schemeClr val="tx1"/>
                          </a:solidFill>
                        </a:rPr>
                        <a:t>7</a:t>
                      </a:r>
                    </a:p>
                  </a:txBody>
                  <a:tcPr>
                    <a:noFill/>
                  </a:tcPr>
                </a:tc>
                <a:tc>
                  <a:txBody>
                    <a:bodyPr/>
                    <a:lstStyle/>
                    <a:p>
                      <a:pPr algn="ctr"/>
                      <a:r>
                        <a:rPr lang="en-US" sz="4400" dirty="0">
                          <a:solidFill>
                            <a:schemeClr val="tx1"/>
                          </a:solidFill>
                        </a:rPr>
                        <a:t>12</a:t>
                      </a:r>
                    </a:p>
                  </a:txBody>
                  <a:tcPr>
                    <a:noFill/>
                  </a:tcPr>
                </a:tc>
                <a:tc>
                  <a:txBody>
                    <a:bodyPr/>
                    <a:lstStyle/>
                    <a:p>
                      <a:pPr algn="ctr"/>
                      <a:r>
                        <a:rPr lang="en-US" sz="4400" dirty="0">
                          <a:solidFill>
                            <a:schemeClr val="tx1"/>
                          </a:solidFill>
                        </a:rPr>
                        <a:t>17</a:t>
                      </a:r>
                    </a:p>
                  </a:txBody>
                  <a:tcPr>
                    <a:noFill/>
                  </a:tcPr>
                </a:tc>
                <a:tc>
                  <a:txBody>
                    <a:bodyPr/>
                    <a:lstStyle/>
                    <a:p>
                      <a:pPr algn="ctr"/>
                      <a:r>
                        <a:rPr lang="en-US" sz="4400" dirty="0">
                          <a:solidFill>
                            <a:schemeClr val="tx1"/>
                          </a:solidFill>
                        </a:rPr>
                        <a:t>*22</a:t>
                      </a:r>
                    </a:p>
                  </a:txBody>
                  <a:tcPr>
                    <a:noFill/>
                  </a:tcPr>
                </a:tc>
                <a:extLst>
                  <a:ext uri="{0D108BD9-81ED-4DB2-BD59-A6C34878D82A}">
                    <a16:rowId xmlns:a16="http://schemas.microsoft.com/office/drawing/2014/main" val="10002"/>
                  </a:ext>
                </a:extLst>
              </a:tr>
              <a:tr h="834956">
                <a:tc>
                  <a:txBody>
                    <a:bodyPr/>
                    <a:lstStyle/>
                    <a:p>
                      <a:pPr algn="ctr"/>
                      <a:r>
                        <a:rPr lang="en-US" sz="4400" dirty="0">
                          <a:solidFill>
                            <a:schemeClr val="tx1"/>
                          </a:solidFill>
                        </a:rPr>
                        <a:t>3</a:t>
                      </a:r>
                    </a:p>
                  </a:txBody>
                  <a:tcPr>
                    <a:noFill/>
                  </a:tcPr>
                </a:tc>
                <a:tc>
                  <a:txBody>
                    <a:bodyPr/>
                    <a:lstStyle/>
                    <a:p>
                      <a:pPr algn="ctr"/>
                      <a:r>
                        <a:rPr lang="en-US" sz="4400" dirty="0">
                          <a:solidFill>
                            <a:schemeClr val="tx1"/>
                          </a:solidFill>
                        </a:rPr>
                        <a:t>8</a:t>
                      </a:r>
                    </a:p>
                  </a:txBody>
                  <a:tcPr>
                    <a:noFill/>
                  </a:tcPr>
                </a:tc>
                <a:tc>
                  <a:txBody>
                    <a:bodyPr/>
                    <a:lstStyle/>
                    <a:p>
                      <a:pPr algn="ctr"/>
                      <a:r>
                        <a:rPr lang="en-US" sz="4400" dirty="0">
                          <a:solidFill>
                            <a:schemeClr val="tx1"/>
                          </a:solidFill>
                        </a:rPr>
                        <a:t>13</a:t>
                      </a:r>
                    </a:p>
                  </a:txBody>
                  <a:tcPr>
                    <a:noFill/>
                  </a:tcPr>
                </a:tc>
                <a:tc>
                  <a:txBody>
                    <a:bodyPr/>
                    <a:lstStyle/>
                    <a:p>
                      <a:pPr algn="ctr"/>
                      <a:r>
                        <a:rPr lang="en-US" sz="4400" dirty="0">
                          <a:solidFill>
                            <a:schemeClr val="tx1"/>
                          </a:solidFill>
                        </a:rPr>
                        <a:t>18</a:t>
                      </a:r>
                    </a:p>
                  </a:txBody>
                  <a:tcPr>
                    <a:noFill/>
                  </a:tcPr>
                </a:tc>
                <a:tc>
                  <a:txBody>
                    <a:bodyPr/>
                    <a:lstStyle/>
                    <a:p>
                      <a:pPr algn="ctr"/>
                      <a:r>
                        <a:rPr lang="en-US" sz="4400" dirty="0">
                          <a:solidFill>
                            <a:schemeClr val="tx1"/>
                          </a:solidFill>
                        </a:rPr>
                        <a:t>*23</a:t>
                      </a:r>
                    </a:p>
                  </a:txBody>
                  <a:tcPr>
                    <a:noFill/>
                  </a:tcPr>
                </a:tc>
                <a:extLst>
                  <a:ext uri="{0D108BD9-81ED-4DB2-BD59-A6C34878D82A}">
                    <a16:rowId xmlns:a16="http://schemas.microsoft.com/office/drawing/2014/main" val="10003"/>
                  </a:ext>
                </a:extLst>
              </a:tr>
              <a:tr h="834956">
                <a:tc>
                  <a:txBody>
                    <a:bodyPr/>
                    <a:lstStyle/>
                    <a:p>
                      <a:pPr algn="ctr"/>
                      <a:r>
                        <a:rPr lang="en-US" sz="4400" dirty="0">
                          <a:solidFill>
                            <a:schemeClr val="tx1"/>
                          </a:solidFill>
                        </a:rPr>
                        <a:t>4</a:t>
                      </a:r>
                    </a:p>
                  </a:txBody>
                  <a:tcPr>
                    <a:noFill/>
                  </a:tcPr>
                </a:tc>
                <a:tc>
                  <a:txBody>
                    <a:bodyPr/>
                    <a:lstStyle/>
                    <a:p>
                      <a:pPr algn="ctr"/>
                      <a:r>
                        <a:rPr lang="en-US" sz="4400" dirty="0">
                          <a:solidFill>
                            <a:schemeClr val="tx1"/>
                          </a:solidFill>
                        </a:rPr>
                        <a:t>9</a:t>
                      </a:r>
                    </a:p>
                  </a:txBody>
                  <a:tcPr>
                    <a:noFill/>
                  </a:tcPr>
                </a:tc>
                <a:tc>
                  <a:txBody>
                    <a:bodyPr/>
                    <a:lstStyle/>
                    <a:p>
                      <a:pPr algn="ctr"/>
                      <a:r>
                        <a:rPr lang="en-US" sz="4400" dirty="0">
                          <a:solidFill>
                            <a:schemeClr val="tx1"/>
                          </a:solidFill>
                        </a:rPr>
                        <a:t>14</a:t>
                      </a:r>
                    </a:p>
                  </a:txBody>
                  <a:tcPr>
                    <a:noFill/>
                  </a:tcPr>
                </a:tc>
                <a:tc>
                  <a:txBody>
                    <a:bodyPr/>
                    <a:lstStyle/>
                    <a:p>
                      <a:pPr algn="ctr"/>
                      <a:r>
                        <a:rPr lang="en-US" sz="4400" dirty="0">
                          <a:solidFill>
                            <a:schemeClr val="tx1"/>
                          </a:solidFill>
                        </a:rPr>
                        <a:t>19</a:t>
                      </a:r>
                    </a:p>
                  </a:txBody>
                  <a:tcPr>
                    <a:noFill/>
                  </a:tcPr>
                </a:tc>
                <a:tc>
                  <a:txBody>
                    <a:bodyPr/>
                    <a:lstStyle/>
                    <a:p>
                      <a:pPr algn="ctr"/>
                      <a:r>
                        <a:rPr lang="en-US" sz="4400" dirty="0">
                          <a:solidFill>
                            <a:schemeClr val="tx1"/>
                          </a:solidFill>
                        </a:rPr>
                        <a:t>*24</a:t>
                      </a:r>
                    </a:p>
                  </a:txBody>
                  <a:tcPr>
                    <a:noFill/>
                  </a:tcPr>
                </a:tc>
                <a:extLst>
                  <a:ext uri="{0D108BD9-81ED-4DB2-BD59-A6C34878D82A}">
                    <a16:rowId xmlns:a16="http://schemas.microsoft.com/office/drawing/2014/main" val="10004"/>
                  </a:ext>
                </a:extLst>
              </a:tr>
              <a:tr h="834956">
                <a:tc>
                  <a:txBody>
                    <a:bodyPr/>
                    <a:lstStyle/>
                    <a:p>
                      <a:pPr algn="ctr"/>
                      <a:r>
                        <a:rPr lang="en-US" sz="4400" dirty="0">
                          <a:solidFill>
                            <a:schemeClr val="tx1"/>
                          </a:solidFill>
                        </a:rPr>
                        <a:t>5</a:t>
                      </a:r>
                    </a:p>
                  </a:txBody>
                  <a:tcPr>
                    <a:noFill/>
                  </a:tcPr>
                </a:tc>
                <a:tc>
                  <a:txBody>
                    <a:bodyPr/>
                    <a:lstStyle/>
                    <a:p>
                      <a:pPr algn="ctr"/>
                      <a:r>
                        <a:rPr lang="en-US" sz="4400" dirty="0">
                          <a:solidFill>
                            <a:schemeClr val="tx1"/>
                          </a:solidFill>
                        </a:rPr>
                        <a:t>10</a:t>
                      </a:r>
                    </a:p>
                  </a:txBody>
                  <a:tcPr>
                    <a:noFill/>
                  </a:tcPr>
                </a:tc>
                <a:tc>
                  <a:txBody>
                    <a:bodyPr/>
                    <a:lstStyle/>
                    <a:p>
                      <a:pPr algn="ctr"/>
                      <a:r>
                        <a:rPr lang="en-US" sz="4400" dirty="0">
                          <a:solidFill>
                            <a:schemeClr val="tx1"/>
                          </a:solidFill>
                        </a:rPr>
                        <a:t>15</a:t>
                      </a:r>
                    </a:p>
                  </a:txBody>
                  <a:tcPr>
                    <a:noFill/>
                  </a:tcPr>
                </a:tc>
                <a:tc>
                  <a:txBody>
                    <a:bodyPr/>
                    <a:lstStyle/>
                    <a:p>
                      <a:pPr algn="ctr"/>
                      <a:r>
                        <a:rPr lang="en-US" sz="4400" dirty="0">
                          <a:solidFill>
                            <a:schemeClr val="tx1"/>
                          </a:solidFill>
                        </a:rPr>
                        <a:t>20</a:t>
                      </a:r>
                    </a:p>
                  </a:txBody>
                  <a:tcPr>
                    <a:noFill/>
                  </a:tcPr>
                </a:tc>
                <a:tc>
                  <a:txBody>
                    <a:bodyPr/>
                    <a:lstStyle/>
                    <a:p>
                      <a:pPr algn="ctr"/>
                      <a:r>
                        <a:rPr lang="en-US" sz="4400" dirty="0">
                          <a:solidFill>
                            <a:schemeClr val="tx1"/>
                          </a:solidFill>
                        </a:rPr>
                        <a:t>*25</a:t>
                      </a:r>
                    </a:p>
                  </a:txBody>
                  <a:tcPr>
                    <a:noFill/>
                  </a:tcPr>
                </a:tc>
                <a:extLst>
                  <a:ext uri="{0D108BD9-81ED-4DB2-BD59-A6C34878D82A}">
                    <a16:rowId xmlns:a16="http://schemas.microsoft.com/office/drawing/2014/main" val="10005"/>
                  </a:ext>
                </a:extLst>
              </a:tr>
            </a:tbl>
          </a:graphicData>
        </a:graphic>
      </p:graphicFrame>
      <p:sp>
        <p:nvSpPr>
          <p:cNvPr id="3" name="Rectangle 2"/>
          <p:cNvSpPr/>
          <p:nvPr/>
        </p:nvSpPr>
        <p:spPr>
          <a:xfrm>
            <a:off x="304800" y="228598"/>
            <a:ext cx="6280887" cy="584775"/>
          </a:xfrm>
          <a:prstGeom prst="rect">
            <a:avLst/>
          </a:prstGeom>
          <a:noFill/>
        </p:spPr>
        <p:txBody>
          <a:bodyPr wrap="none" lIns="91440" tIns="45720" rIns="91440" bIns="45720">
            <a:spAutoFit/>
          </a:bodyPr>
          <a:lstStyle/>
          <a:p>
            <a:pPr marL="0" marR="0" lvl="0" indent="0" algn="ctr" defTabSz="914400" rtl="0" eaLnBrk="1" fontAlgn="base" latinLnBrk="0" hangingPunct="1">
              <a:lnSpc>
                <a:spcPct val="100000"/>
              </a:lnSpc>
              <a:spcBef>
                <a:spcPct val="20000"/>
              </a:spcBef>
              <a:spcAft>
                <a:spcPct val="0"/>
              </a:spcAft>
              <a:buClr>
                <a:srgbClr val="66CCFF"/>
              </a:buClr>
              <a:buSzPct val="65000"/>
              <a:buFont typeface="Wingdings" pitchFamily="2" charset="2"/>
              <a:buNone/>
              <a:tabLst/>
              <a:defRPr/>
            </a:pPr>
            <a:r>
              <a:rPr kumimoji="0" lang="en-US" sz="3200" b="1" i="0" u="none" strike="noStrike" kern="1200" cap="none" spc="0" normalizeH="0" baseline="0" noProof="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uLnTx/>
                <a:uFillTx/>
                <a:latin typeface="Tahoma" pitchFamily="34" charset="0"/>
                <a:ea typeface="+mn-ea"/>
                <a:cs typeface="+mn-cs"/>
              </a:rPr>
              <a:t>Part V Genetics Review Game</a:t>
            </a:r>
          </a:p>
        </p:txBody>
      </p:sp>
      <p:sp>
        <p:nvSpPr>
          <p:cNvPr id="4" name="Rectangle 3"/>
          <p:cNvSpPr/>
          <p:nvPr/>
        </p:nvSpPr>
        <p:spPr>
          <a:xfrm>
            <a:off x="304800" y="5867400"/>
            <a:ext cx="5181227" cy="923330"/>
          </a:xfrm>
          <a:prstGeom prst="rect">
            <a:avLst/>
          </a:prstGeom>
          <a:noFill/>
        </p:spPr>
        <p:txBody>
          <a:bodyPr wrap="none" lIns="91440" tIns="45720" rIns="91440" bIns="45720">
            <a:spAutoFit/>
          </a:bodyPr>
          <a:lstStyle/>
          <a:p>
            <a:pPr marL="0" marR="0" lvl="0" indent="0" algn="ctr" defTabSz="914400" rtl="0" eaLnBrk="1" fontAlgn="base" latinLnBrk="0" hangingPunct="1">
              <a:lnSpc>
                <a:spcPct val="100000"/>
              </a:lnSpc>
              <a:spcBef>
                <a:spcPct val="20000"/>
              </a:spcBef>
              <a:spcAft>
                <a:spcPct val="0"/>
              </a:spcAft>
              <a:buClr>
                <a:srgbClr val="66CCFF"/>
              </a:buClr>
              <a:buSzPct val="65000"/>
              <a:buFont typeface="Wingdings" pitchFamily="2" charset="2"/>
              <a:buNone/>
              <a:tabLst/>
              <a:defRPr/>
            </a:pPr>
            <a:r>
              <a:rPr kumimoji="0" lang="en-US" sz="5400" b="1" i="0" u="none" strike="noStrike" kern="1200" cap="none" spc="0" normalizeH="0" baseline="0" noProof="0" dirty="0">
                <a:ln w="17780" cmpd="sng">
                  <a:solidFill>
                    <a:sysClr val="windowText" lastClr="000000"/>
                  </a:solidFill>
                  <a:prstDash val="solid"/>
                  <a:miter lim="800000"/>
                </a:ln>
                <a:solidFill>
                  <a:srgbClr val="003399">
                    <a:lumMod val="60000"/>
                    <a:lumOff val="40000"/>
                  </a:srgbClr>
                </a:solidFill>
                <a:effectLst>
                  <a:outerShdw blurRad="50800" algn="tl" rotWithShape="0">
                    <a:srgbClr val="000000"/>
                  </a:outerShdw>
                </a:effectLst>
                <a:uLnTx/>
                <a:uFillTx/>
                <a:latin typeface="Tahoma" pitchFamily="34" charset="0"/>
                <a:ea typeface="+mn-ea"/>
                <a:cs typeface="+mn-cs"/>
              </a:rPr>
              <a:t>Final Question</a:t>
            </a:r>
          </a:p>
        </p:txBody>
      </p:sp>
    </p:spTree>
    <p:extLst>
      <p:ext uri="{BB962C8B-B14F-4D97-AF65-F5344CB8AC3E}">
        <p14:creationId xmlns:p14="http://schemas.microsoft.com/office/powerpoint/2010/main" val="1114706511"/>
      </p:ext>
    </p:extLst>
  </p:cSld>
  <p:clrMapOvr>
    <a:masterClrMapping/>
  </p:clrMapOvr>
</p:sld>
</file>

<file path=ppt/slides/slide2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978" name="Rectangle 2"/>
          <p:cNvSpPr>
            <a:spLocks noGrp="1" noChangeArrowheads="1"/>
          </p:cNvSpPr>
          <p:nvPr>
            <p:ph type="title"/>
          </p:nvPr>
        </p:nvSpPr>
        <p:spPr/>
        <p:txBody>
          <a:bodyPr/>
          <a:lstStyle/>
          <a:p>
            <a:pPr eaLnBrk="1" hangingPunct="1"/>
            <a:endParaRPr lang="en-US"/>
          </a:p>
        </p:txBody>
      </p:sp>
      <p:sp>
        <p:nvSpPr>
          <p:cNvPr id="126979" name="Rectangle 3"/>
          <p:cNvSpPr>
            <a:spLocks noGrp="1" noChangeArrowheads="1"/>
          </p:cNvSpPr>
          <p:nvPr>
            <p:ph type="body" idx="1"/>
          </p:nvPr>
        </p:nvSpPr>
        <p:spPr/>
        <p:txBody>
          <a:bodyPr/>
          <a:lstStyle/>
          <a:p>
            <a:pPr eaLnBrk="1" hangingPunct="1"/>
            <a:endParaRPr lang="en-US"/>
          </a:p>
        </p:txBody>
      </p:sp>
      <p:pic>
        <p:nvPicPr>
          <p:cNvPr id="126980" name="Picture 4" descr="DNAman"/>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220200" cy="6896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ectangle 1"/>
          <p:cNvSpPr/>
          <p:nvPr/>
        </p:nvSpPr>
        <p:spPr>
          <a:xfrm>
            <a:off x="1309731" y="2967335"/>
            <a:ext cx="6524543" cy="923330"/>
          </a:xfrm>
          <a:prstGeom prst="rect">
            <a:avLst/>
          </a:prstGeom>
          <a:noFill/>
        </p:spPr>
        <p:txBody>
          <a:bodyPr wrap="none" lIns="91440" tIns="45720" rIns="91440" bIns="45720">
            <a:prstTxWarp prst="textArchUp">
              <a:avLst/>
            </a:prstTxWarp>
            <a:spAutoFit/>
          </a:bodyPr>
          <a:lstStyle/>
          <a:p>
            <a:pPr marL="0" marR="0" lvl="0" indent="0" algn="ctr" defTabSz="914400" rtl="0" eaLnBrk="1" fontAlgn="base" latinLnBrk="0" hangingPunct="1">
              <a:lnSpc>
                <a:spcPct val="100000"/>
              </a:lnSpc>
              <a:spcBef>
                <a:spcPct val="20000"/>
              </a:spcBef>
              <a:spcAft>
                <a:spcPct val="0"/>
              </a:spcAft>
              <a:buClr>
                <a:srgbClr val="66CCFF"/>
              </a:buClr>
              <a:buSzPct val="65000"/>
              <a:buFont typeface="Wingdings" pitchFamily="2" charset="2"/>
              <a:buNone/>
              <a:tabLst/>
              <a:defRPr/>
            </a:pPr>
            <a:r>
              <a:rPr kumimoji="0" lang="en-US" sz="9600" b="1" i="0" u="none" strike="noStrike" kern="1200" cap="none" spc="50" normalizeH="0" baseline="0" noProof="0" dirty="0">
                <a:ln w="13500">
                  <a:solidFill>
                    <a:srgbClr val="003399">
                      <a:shade val="2500"/>
                      <a:alpha val="6500"/>
                    </a:srgbClr>
                  </a:solidFill>
                  <a:prstDash val="solid"/>
                </a:ln>
                <a:solidFill>
                  <a:srgbClr val="003399">
                    <a:tint val="3000"/>
                    <a:alpha val="95000"/>
                  </a:srgbClr>
                </a:solidFill>
                <a:effectLst>
                  <a:innerShdw blurRad="50900" dist="38500" dir="13500000">
                    <a:srgbClr val="000000">
                      <a:alpha val="60000"/>
                    </a:srgbClr>
                  </a:innerShdw>
                </a:effectLst>
                <a:uLnTx/>
                <a:uFillTx/>
                <a:latin typeface="Tahoma" pitchFamily="34" charset="0"/>
                <a:ea typeface="+mn-ea"/>
                <a:cs typeface="+mn-cs"/>
              </a:rPr>
              <a:t>5 Wager Question</a:t>
            </a:r>
          </a:p>
        </p:txBody>
      </p:sp>
    </p:spTree>
    <p:extLst>
      <p:ext uri="{BB962C8B-B14F-4D97-AF65-F5344CB8AC3E}">
        <p14:creationId xmlns:p14="http://schemas.microsoft.com/office/powerpoint/2010/main" val="4244941420"/>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1" name="Rectangle 3"/>
          <p:cNvSpPr>
            <a:spLocks noGrp="1" noChangeArrowheads="1"/>
          </p:cNvSpPr>
          <p:nvPr>
            <p:ph type="body" idx="1"/>
          </p:nvPr>
        </p:nvSpPr>
        <p:spPr>
          <a:xfrm>
            <a:off x="228600" y="228600"/>
            <a:ext cx="8763000" cy="5867400"/>
          </a:xfrm>
        </p:spPr>
        <p:txBody>
          <a:bodyPr/>
          <a:lstStyle/>
          <a:p>
            <a:pPr eaLnBrk="1" hangingPunct="1"/>
            <a:r>
              <a:rPr lang="en-US" dirty="0">
                <a:solidFill>
                  <a:srgbClr val="FFCC99"/>
                </a:solidFill>
              </a:rPr>
              <a:t>What </a:t>
            </a:r>
            <a:r>
              <a:rPr lang="en-US">
                <a:solidFill>
                  <a:srgbClr val="FFCC99"/>
                </a:solidFill>
              </a:rPr>
              <a:t>were Mendel’s </a:t>
            </a:r>
            <a:r>
              <a:rPr lang="en-US" dirty="0">
                <a:solidFill>
                  <a:srgbClr val="FFCC99"/>
                </a:solidFill>
              </a:rPr>
              <a:t>results in the F</a:t>
            </a:r>
            <a:r>
              <a:rPr lang="en-US" sz="2800" dirty="0">
                <a:solidFill>
                  <a:srgbClr val="FFCC99"/>
                </a:solidFill>
              </a:rPr>
              <a:t>2 Generation?</a:t>
            </a:r>
          </a:p>
          <a:p>
            <a:pPr eaLnBrk="1" hangingPunct="1"/>
            <a:endParaRPr lang="en-US" dirty="0">
              <a:solidFill>
                <a:srgbClr val="66FF99"/>
              </a:solidFill>
            </a:endParaRPr>
          </a:p>
        </p:txBody>
      </p:sp>
      <p:pic>
        <p:nvPicPr>
          <p:cNvPr id="99332" name="Picture 6" descr="ch10_0_h"/>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 y="2209800"/>
            <a:ext cx="8763000" cy="4267200"/>
          </a:xfrm>
          <a:prstGeom prst="rect">
            <a:avLst/>
          </a:prstGeom>
          <a:noFill/>
          <a:ln w="57150">
            <a:solidFill>
              <a:schemeClr val="accent2"/>
            </a:solidFill>
            <a:miter lim="800000"/>
            <a:headEnd/>
            <a:tailEnd/>
          </a:ln>
          <a:extLst>
            <a:ext uri="{909E8E84-426E-40DD-AFC4-6F175D3DCCD1}">
              <a14:hiddenFill xmlns:a14="http://schemas.microsoft.com/office/drawing/2010/main">
                <a:solidFill>
                  <a:srgbClr val="FFFFFF"/>
                </a:solidFill>
              </a14:hiddenFill>
            </a:ext>
          </a:extLst>
        </p:spPr>
      </p:pic>
      <p:sp>
        <p:nvSpPr>
          <p:cNvPr id="99333" name="Rectangle 9"/>
          <p:cNvSpPr>
            <a:spLocks noChangeArrowheads="1"/>
          </p:cNvSpPr>
          <p:nvPr/>
        </p:nvSpPr>
        <p:spPr bwMode="auto">
          <a:xfrm>
            <a:off x="5715000" y="6629400"/>
            <a:ext cx="3124200" cy="214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p>
            <a:pPr marL="342900" indent="-342900" algn="r">
              <a:buFont typeface="Wingdings" pitchFamily="2" charset="2"/>
              <a:buNone/>
            </a:pPr>
            <a:r>
              <a:rPr lang="en-US" sz="800" b="1" dirty="0">
                <a:effectLst/>
                <a:latin typeface="Verdana" pitchFamily="34" charset="0"/>
              </a:rPr>
              <a:t>Copyright © 2024 </a:t>
            </a:r>
            <a:r>
              <a:rPr lang="en-US" sz="800" b="1" dirty="0" err="1">
                <a:effectLst/>
                <a:latin typeface="Verdana" pitchFamily="34" charset="0"/>
              </a:rPr>
              <a:t>SlideSpark</a:t>
            </a:r>
            <a:r>
              <a:rPr lang="en-US" sz="800" b="1" dirty="0">
                <a:effectLst/>
                <a:latin typeface="Verdana" pitchFamily="34" charset="0"/>
              </a:rPr>
              <a:t> .LLC</a:t>
            </a:r>
          </a:p>
        </p:txBody>
      </p:sp>
      <p:sp>
        <p:nvSpPr>
          <p:cNvPr id="17" name="Freeform 16"/>
          <p:cNvSpPr/>
          <p:nvPr/>
        </p:nvSpPr>
        <p:spPr bwMode="auto">
          <a:xfrm>
            <a:off x="614363" y="5372100"/>
            <a:ext cx="276225" cy="292100"/>
          </a:xfrm>
          <a:custGeom>
            <a:avLst/>
            <a:gdLst>
              <a:gd name="connsiteX0" fmla="*/ 156755 w 277058"/>
              <a:gd name="connsiteY0" fmla="*/ 10248 h 293229"/>
              <a:gd name="connsiteX1" fmla="*/ 78377 w 277058"/>
              <a:gd name="connsiteY1" fmla="*/ 23311 h 293229"/>
              <a:gd name="connsiteX2" fmla="*/ 26126 w 277058"/>
              <a:gd name="connsiteY2" fmla="*/ 36374 h 293229"/>
              <a:gd name="connsiteX3" fmla="*/ 13063 w 277058"/>
              <a:gd name="connsiteY3" fmla="*/ 75562 h 293229"/>
              <a:gd name="connsiteX4" fmla="*/ 0 w 277058"/>
              <a:gd name="connsiteY4" fmla="*/ 140877 h 293229"/>
              <a:gd name="connsiteX5" fmla="*/ 26126 w 277058"/>
              <a:gd name="connsiteY5" fmla="*/ 232317 h 293229"/>
              <a:gd name="connsiteX6" fmla="*/ 65315 w 277058"/>
              <a:gd name="connsiteY6" fmla="*/ 271505 h 293229"/>
              <a:gd name="connsiteX7" fmla="*/ 248195 w 277058"/>
              <a:gd name="connsiteY7" fmla="*/ 258442 h 293229"/>
              <a:gd name="connsiteX8" fmla="*/ 235132 w 277058"/>
              <a:gd name="connsiteY8" fmla="*/ 153940 h 293229"/>
              <a:gd name="connsiteX9" fmla="*/ 169817 w 277058"/>
              <a:gd name="connsiteY9" fmla="*/ 49437 h 293229"/>
              <a:gd name="connsiteX10" fmla="*/ 156755 w 277058"/>
              <a:gd name="connsiteY10" fmla="*/ 10248 h 2932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77058" h="293229">
                <a:moveTo>
                  <a:pt x="156755" y="10248"/>
                </a:moveTo>
                <a:cubicBezTo>
                  <a:pt x="141515" y="5894"/>
                  <a:pt x="104349" y="18117"/>
                  <a:pt x="78377" y="23311"/>
                </a:cubicBezTo>
                <a:cubicBezTo>
                  <a:pt x="60773" y="26832"/>
                  <a:pt x="40145" y="25159"/>
                  <a:pt x="26126" y="36374"/>
                </a:cubicBezTo>
                <a:cubicBezTo>
                  <a:pt x="15374" y="44976"/>
                  <a:pt x="16403" y="62204"/>
                  <a:pt x="13063" y="75562"/>
                </a:cubicBezTo>
                <a:cubicBezTo>
                  <a:pt x="7678" y="97102"/>
                  <a:pt x="4354" y="119105"/>
                  <a:pt x="0" y="140877"/>
                </a:cubicBezTo>
                <a:cubicBezTo>
                  <a:pt x="1742" y="147844"/>
                  <a:pt x="18630" y="221074"/>
                  <a:pt x="26126" y="232317"/>
                </a:cubicBezTo>
                <a:cubicBezTo>
                  <a:pt x="36373" y="247688"/>
                  <a:pt x="52252" y="258442"/>
                  <a:pt x="65315" y="271505"/>
                </a:cubicBezTo>
                <a:cubicBezTo>
                  <a:pt x="126275" y="267151"/>
                  <a:pt x="197946" y="293229"/>
                  <a:pt x="248195" y="258442"/>
                </a:cubicBezTo>
                <a:cubicBezTo>
                  <a:pt x="277058" y="238460"/>
                  <a:pt x="242488" y="188266"/>
                  <a:pt x="235132" y="153940"/>
                </a:cubicBezTo>
                <a:cubicBezTo>
                  <a:pt x="216995" y="69304"/>
                  <a:pt x="224535" y="85915"/>
                  <a:pt x="169817" y="49437"/>
                </a:cubicBezTo>
                <a:cubicBezTo>
                  <a:pt x="136861" y="0"/>
                  <a:pt x="171995" y="14602"/>
                  <a:pt x="156755" y="10248"/>
                </a:cubicBezTo>
                <a:close/>
              </a:path>
            </a:pathLst>
          </a:custGeom>
          <a:solidFill>
            <a:schemeClr val="tx1"/>
          </a:solidFill>
          <a:ln w="9525" cap="flat" cmpd="sng" algn="ctr">
            <a:noFill/>
            <a:prstDash val="solid"/>
            <a:round/>
            <a:headEnd type="none" w="med" len="med"/>
            <a:tailEnd type="none" w="med" len="med"/>
          </a:ln>
          <a:effectLst/>
        </p:spPr>
        <p:txBody>
          <a:bodyPr/>
          <a:lstStyle/>
          <a:p>
            <a:pPr marL="342900" indent="-342900">
              <a:defRPr/>
            </a:pPr>
            <a:endParaRPr lang="en-US"/>
          </a:p>
        </p:txBody>
      </p:sp>
      <p:sp>
        <p:nvSpPr>
          <p:cNvPr id="2" name="Rectangle 1"/>
          <p:cNvSpPr/>
          <p:nvPr/>
        </p:nvSpPr>
        <p:spPr bwMode="auto">
          <a:xfrm>
            <a:off x="752475" y="5029200"/>
            <a:ext cx="8239125" cy="1447800"/>
          </a:xfrm>
          <a:prstGeom prst="rect">
            <a:avLst/>
          </a:prstGeom>
          <a:solidFill>
            <a:schemeClr val="tx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342900" marR="0" indent="-342900" algn="l" defTabSz="914400" rtl="0" eaLnBrk="1" fontAlgn="base" latinLnBrk="0" hangingPunct="1">
              <a:lnSpc>
                <a:spcPct val="100000"/>
              </a:lnSpc>
              <a:spcBef>
                <a:spcPct val="20000"/>
              </a:spcBef>
              <a:spcAft>
                <a:spcPct val="0"/>
              </a:spcAft>
              <a:buClr>
                <a:schemeClr val="hlink"/>
              </a:buClr>
              <a:buSzPct val="65000"/>
              <a:buFont typeface="Wingdings" pitchFamily="2" charset="2"/>
              <a:buChar char="n"/>
              <a:tabLst/>
            </a:pPr>
            <a:endParaRPr kumimoji="0" lang="en-US" sz="9600" b="0" i="0" u="none" strike="noStrike" cap="none" normalizeH="0" baseline="0">
              <a:ln>
                <a:noFill/>
              </a:ln>
              <a:solidFill>
                <a:schemeClr val="tx1"/>
              </a:solidFill>
              <a:effectLst>
                <a:outerShdw blurRad="38100" dist="38100" dir="2700000" algn="tl">
                  <a:srgbClr val="000000">
                    <a:alpha val="43137"/>
                  </a:srgbClr>
                </a:outerShdw>
              </a:effectLst>
              <a:latin typeface="Tahoma" pitchFamily="34" charset="0"/>
            </a:endParaRPr>
          </a:p>
        </p:txBody>
      </p:sp>
      <p:sp>
        <p:nvSpPr>
          <p:cNvPr id="3" name="Rectangle 2"/>
          <p:cNvSpPr/>
          <p:nvPr/>
        </p:nvSpPr>
        <p:spPr>
          <a:xfrm>
            <a:off x="1143000" y="4940089"/>
            <a:ext cx="881973" cy="1569660"/>
          </a:xfrm>
          <a:prstGeom prst="rect">
            <a:avLst/>
          </a:prstGeom>
          <a:noFill/>
        </p:spPr>
        <p:txBody>
          <a:bodyPr wrap="none" lIns="91440" tIns="45720" rIns="91440" bIns="45720">
            <a:spAutoFit/>
          </a:bodyPr>
          <a:lstStyle/>
          <a:p>
            <a:pPr algn="ctr">
              <a:buNone/>
            </a:pPr>
            <a:r>
              <a:rPr lang="en-US" b="1" cap="none" spc="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a:t>
            </a:r>
          </a:p>
        </p:txBody>
      </p:sp>
      <p:sp>
        <p:nvSpPr>
          <p:cNvPr id="9" name="Rectangle 8"/>
          <p:cNvSpPr/>
          <p:nvPr/>
        </p:nvSpPr>
        <p:spPr>
          <a:xfrm>
            <a:off x="3124200" y="5028694"/>
            <a:ext cx="881973" cy="1569660"/>
          </a:xfrm>
          <a:prstGeom prst="rect">
            <a:avLst/>
          </a:prstGeom>
          <a:noFill/>
        </p:spPr>
        <p:txBody>
          <a:bodyPr wrap="none" lIns="91440" tIns="45720" rIns="91440" bIns="45720">
            <a:spAutoFit/>
          </a:bodyPr>
          <a:lstStyle/>
          <a:p>
            <a:pPr algn="ctr">
              <a:buNone/>
            </a:pPr>
            <a:r>
              <a:rPr lang="en-US" b="1" cap="none" spc="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a:t>
            </a:r>
          </a:p>
        </p:txBody>
      </p:sp>
      <p:sp>
        <p:nvSpPr>
          <p:cNvPr id="10" name="Rectangle 9"/>
          <p:cNvSpPr/>
          <p:nvPr/>
        </p:nvSpPr>
        <p:spPr>
          <a:xfrm>
            <a:off x="5274013" y="4968270"/>
            <a:ext cx="881973" cy="1569660"/>
          </a:xfrm>
          <a:prstGeom prst="rect">
            <a:avLst/>
          </a:prstGeom>
          <a:noFill/>
        </p:spPr>
        <p:txBody>
          <a:bodyPr wrap="none" lIns="91440" tIns="45720" rIns="91440" bIns="45720">
            <a:spAutoFit/>
          </a:bodyPr>
          <a:lstStyle/>
          <a:p>
            <a:pPr algn="ctr">
              <a:buNone/>
            </a:pPr>
            <a:r>
              <a:rPr lang="en-US" b="1" cap="none" spc="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a:t>
            </a:r>
          </a:p>
        </p:txBody>
      </p:sp>
      <p:sp>
        <p:nvSpPr>
          <p:cNvPr id="11" name="Rectangle 10"/>
          <p:cNvSpPr/>
          <p:nvPr/>
        </p:nvSpPr>
        <p:spPr>
          <a:xfrm>
            <a:off x="7246974" y="4968270"/>
            <a:ext cx="881973" cy="1569660"/>
          </a:xfrm>
          <a:prstGeom prst="rect">
            <a:avLst/>
          </a:prstGeom>
          <a:noFill/>
        </p:spPr>
        <p:txBody>
          <a:bodyPr wrap="none" lIns="91440" tIns="45720" rIns="91440" bIns="45720">
            <a:spAutoFit/>
          </a:bodyPr>
          <a:lstStyle/>
          <a:p>
            <a:pPr algn="ctr">
              <a:buNone/>
            </a:pPr>
            <a:r>
              <a:rPr lang="en-US" b="1" cap="none" spc="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a:t>
            </a:r>
          </a:p>
        </p:txBody>
      </p:sp>
      <p:sp>
        <p:nvSpPr>
          <p:cNvPr id="4" name="Rectangle 3"/>
          <p:cNvSpPr/>
          <p:nvPr/>
        </p:nvSpPr>
        <p:spPr>
          <a:xfrm>
            <a:off x="8128947" y="11484"/>
            <a:ext cx="968535" cy="1569660"/>
          </a:xfrm>
          <a:prstGeom prst="rect">
            <a:avLst/>
          </a:prstGeom>
          <a:noFill/>
        </p:spPr>
        <p:txBody>
          <a:bodyPr wrap="none" lIns="91440" tIns="45720" rIns="91440" bIns="45720">
            <a:spAutoFit/>
          </a:bodyPr>
          <a:lstStyle/>
          <a:p>
            <a:pPr algn="ctr">
              <a:buNone/>
            </a:pPr>
            <a:r>
              <a:rPr lang="en-US" b="1" cap="none" spc="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4</a:t>
            </a:r>
          </a:p>
        </p:txBody>
      </p:sp>
    </p:spTree>
    <p:extLst>
      <p:ext uri="{BB962C8B-B14F-4D97-AF65-F5344CB8AC3E}">
        <p14:creationId xmlns:p14="http://schemas.microsoft.com/office/powerpoint/2010/main" val="3012531166"/>
      </p:ext>
    </p:extLst>
  </p:cSld>
  <p:clrMapOvr>
    <a:masterClrMapping/>
  </p:clrMapOvr>
</p:sld>
</file>

<file path=ppt/slides/slide2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52400" y="304800"/>
            <a:ext cx="8915400" cy="5821363"/>
          </a:xfrm>
        </p:spPr>
        <p:txBody>
          <a:bodyPr/>
          <a:lstStyle/>
          <a:p>
            <a:r>
              <a:rPr lang="en-US" dirty="0">
                <a:solidFill>
                  <a:srgbClr val="CC99FF"/>
                </a:solidFill>
              </a:rPr>
              <a:t>The shaded circles and squares is a dominant </a:t>
            </a:r>
            <a:r>
              <a:rPr lang="en-US" dirty="0" err="1">
                <a:solidFill>
                  <a:srgbClr val="CC99FF"/>
                </a:solidFill>
              </a:rPr>
              <a:t>allelle</a:t>
            </a:r>
            <a:r>
              <a:rPr lang="en-US" dirty="0">
                <a:solidFill>
                  <a:srgbClr val="CC99FF"/>
                </a:solidFill>
              </a:rPr>
              <a:t>. Shaded = Dominant</a:t>
            </a:r>
          </a:p>
          <a:p>
            <a:pPr lvl="1"/>
            <a:r>
              <a:rPr lang="en-US" dirty="0"/>
              <a:t>What’s the probable genotypes of the two below?</a:t>
            </a:r>
          </a:p>
        </p:txBody>
      </p:sp>
      <p:pic>
        <p:nvPicPr>
          <p:cNvPr id="102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0" y="3964964"/>
            <a:ext cx="3429000" cy="20955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Rounded Rectangle 3"/>
          <p:cNvSpPr/>
          <p:nvPr/>
        </p:nvSpPr>
        <p:spPr bwMode="auto">
          <a:xfrm>
            <a:off x="228600" y="2057400"/>
            <a:ext cx="8763000" cy="4419600"/>
          </a:xfrm>
          <a:prstGeom prst="roundRect">
            <a:avLst/>
          </a:prstGeom>
          <a:solidFill>
            <a:schemeClr val="tx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342900" marR="0" lvl="0" indent="-342900" algn="l" defTabSz="914400" rtl="0" eaLnBrk="1" fontAlgn="base" latinLnBrk="0" hangingPunct="1">
              <a:lnSpc>
                <a:spcPct val="100000"/>
              </a:lnSpc>
              <a:spcBef>
                <a:spcPct val="20000"/>
              </a:spcBef>
              <a:spcAft>
                <a:spcPct val="0"/>
              </a:spcAft>
              <a:buClr>
                <a:srgbClr val="66CCFF"/>
              </a:buClr>
              <a:buSzPct val="65000"/>
              <a:buFont typeface="Wingdings" pitchFamily="2" charset="2"/>
              <a:buChar char="n"/>
              <a:tabLst/>
              <a:defRPr/>
            </a:pPr>
            <a:endParaRPr kumimoji="0" lang="en-US" sz="9600" b="0" i="0" u="none" strike="noStrike" kern="1200" cap="none" spc="0" normalizeH="0" baseline="0" noProof="0">
              <a:ln>
                <a:noFill/>
              </a:ln>
              <a:solidFill>
                <a:srgbClr val="FFFFFF"/>
              </a:solidFill>
              <a:effectLst>
                <a:outerShdw blurRad="38100" dist="38100" dir="2700000" algn="tl">
                  <a:srgbClr val="000000">
                    <a:alpha val="43137"/>
                  </a:srgbClr>
                </a:outerShdw>
              </a:effectLst>
              <a:uLnTx/>
              <a:uFillTx/>
              <a:latin typeface="Tahoma" pitchFamily="34" charset="0"/>
              <a:ea typeface="+mn-ea"/>
              <a:cs typeface="+mn-cs"/>
            </a:endParaRPr>
          </a:p>
        </p:txBody>
      </p:sp>
      <p:sp>
        <p:nvSpPr>
          <p:cNvPr id="5" name="Oval 4"/>
          <p:cNvSpPr/>
          <p:nvPr/>
        </p:nvSpPr>
        <p:spPr bwMode="auto">
          <a:xfrm>
            <a:off x="2895600" y="2209800"/>
            <a:ext cx="762000" cy="762000"/>
          </a:xfrm>
          <a:prstGeom prst="ellipse">
            <a:avLst/>
          </a:prstGeom>
          <a:solidFill>
            <a:srgbClr val="CC99FF"/>
          </a:solidFill>
          <a:ln w="38100"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342900" marR="0" lvl="0" indent="-342900" algn="l" defTabSz="914400" rtl="0" eaLnBrk="1" fontAlgn="base" latinLnBrk="0" hangingPunct="1">
              <a:lnSpc>
                <a:spcPct val="100000"/>
              </a:lnSpc>
              <a:spcBef>
                <a:spcPct val="20000"/>
              </a:spcBef>
              <a:spcAft>
                <a:spcPct val="0"/>
              </a:spcAft>
              <a:buClr>
                <a:srgbClr val="66CCFF"/>
              </a:buClr>
              <a:buSzPct val="65000"/>
              <a:buFont typeface="Wingdings" pitchFamily="2" charset="2"/>
              <a:buChar char="n"/>
              <a:tabLst/>
              <a:defRPr/>
            </a:pPr>
            <a:endParaRPr kumimoji="0" lang="en-US" sz="9600" b="0" i="0" u="none" strike="noStrike" kern="1200" cap="none" spc="0" normalizeH="0" baseline="0" noProof="0">
              <a:ln>
                <a:noFill/>
              </a:ln>
              <a:solidFill>
                <a:srgbClr val="FFFFFF"/>
              </a:solidFill>
              <a:effectLst>
                <a:outerShdw blurRad="38100" dist="38100" dir="2700000" algn="tl">
                  <a:srgbClr val="000000">
                    <a:alpha val="43137"/>
                  </a:srgbClr>
                </a:outerShdw>
              </a:effectLst>
              <a:uLnTx/>
              <a:uFillTx/>
              <a:latin typeface="Tahoma" pitchFamily="34" charset="0"/>
              <a:ea typeface="+mn-ea"/>
              <a:cs typeface="+mn-cs"/>
            </a:endParaRPr>
          </a:p>
        </p:txBody>
      </p:sp>
      <p:sp>
        <p:nvSpPr>
          <p:cNvPr id="8" name="Oval 7"/>
          <p:cNvSpPr/>
          <p:nvPr/>
        </p:nvSpPr>
        <p:spPr bwMode="auto">
          <a:xfrm>
            <a:off x="2332892" y="3610341"/>
            <a:ext cx="762000" cy="762000"/>
          </a:xfrm>
          <a:prstGeom prst="ellipse">
            <a:avLst/>
          </a:prstGeom>
          <a:solidFill>
            <a:srgbClr val="CC99FF"/>
          </a:solidFill>
          <a:ln w="38100"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342900" marR="0" lvl="0" indent="-342900" algn="l" defTabSz="914400" rtl="0" eaLnBrk="1" fontAlgn="base" latinLnBrk="0" hangingPunct="1">
              <a:lnSpc>
                <a:spcPct val="100000"/>
              </a:lnSpc>
              <a:spcBef>
                <a:spcPct val="20000"/>
              </a:spcBef>
              <a:spcAft>
                <a:spcPct val="0"/>
              </a:spcAft>
              <a:buClr>
                <a:srgbClr val="66CCFF"/>
              </a:buClr>
              <a:buSzPct val="65000"/>
              <a:buFont typeface="Wingdings" pitchFamily="2" charset="2"/>
              <a:buChar char="n"/>
              <a:tabLst/>
              <a:defRPr/>
            </a:pPr>
            <a:endParaRPr kumimoji="0" lang="en-US" sz="9600" b="0" i="0" u="none" strike="noStrike" kern="1200" cap="none" spc="0" normalizeH="0" baseline="0" noProof="0">
              <a:ln>
                <a:noFill/>
              </a:ln>
              <a:solidFill>
                <a:srgbClr val="FFFFFF"/>
              </a:solidFill>
              <a:effectLst>
                <a:outerShdw blurRad="38100" dist="38100" dir="2700000" algn="tl">
                  <a:srgbClr val="000000">
                    <a:alpha val="43137"/>
                  </a:srgbClr>
                </a:outerShdw>
              </a:effectLst>
              <a:uLnTx/>
              <a:uFillTx/>
              <a:latin typeface="Tahoma" pitchFamily="34" charset="0"/>
              <a:ea typeface="+mn-ea"/>
              <a:cs typeface="+mn-cs"/>
            </a:endParaRPr>
          </a:p>
        </p:txBody>
      </p:sp>
      <p:sp>
        <p:nvSpPr>
          <p:cNvPr id="10" name="Oval 9"/>
          <p:cNvSpPr/>
          <p:nvPr/>
        </p:nvSpPr>
        <p:spPr bwMode="auto">
          <a:xfrm>
            <a:off x="6781800" y="3565280"/>
            <a:ext cx="762000" cy="762000"/>
          </a:xfrm>
          <a:prstGeom prst="ellipse">
            <a:avLst/>
          </a:prstGeom>
          <a:solidFill>
            <a:schemeClr val="tx1"/>
          </a:solidFill>
          <a:ln w="38100"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342900" marR="0" lvl="0" indent="-342900" algn="l" defTabSz="914400" rtl="0" eaLnBrk="1" fontAlgn="base" latinLnBrk="0" hangingPunct="1">
              <a:lnSpc>
                <a:spcPct val="100000"/>
              </a:lnSpc>
              <a:spcBef>
                <a:spcPct val="20000"/>
              </a:spcBef>
              <a:spcAft>
                <a:spcPct val="0"/>
              </a:spcAft>
              <a:buClr>
                <a:srgbClr val="66CCFF"/>
              </a:buClr>
              <a:buSzPct val="65000"/>
              <a:buFont typeface="Wingdings" pitchFamily="2" charset="2"/>
              <a:buChar char="n"/>
              <a:tabLst/>
              <a:defRPr/>
            </a:pPr>
            <a:endParaRPr kumimoji="0" lang="en-US" sz="9600" b="0" i="0" u="none" strike="noStrike" kern="1200" cap="none" spc="0" normalizeH="0" baseline="0" noProof="0">
              <a:ln>
                <a:noFill/>
              </a:ln>
              <a:solidFill>
                <a:srgbClr val="FFFFFF"/>
              </a:solidFill>
              <a:effectLst>
                <a:outerShdw blurRad="38100" dist="38100" dir="2700000" algn="tl">
                  <a:srgbClr val="000000">
                    <a:alpha val="43137"/>
                  </a:srgbClr>
                </a:outerShdw>
              </a:effectLst>
              <a:uLnTx/>
              <a:uFillTx/>
              <a:latin typeface="Tahoma" pitchFamily="34" charset="0"/>
              <a:ea typeface="+mn-ea"/>
              <a:cs typeface="+mn-cs"/>
            </a:endParaRPr>
          </a:p>
        </p:txBody>
      </p:sp>
      <p:sp>
        <p:nvSpPr>
          <p:cNvPr id="6" name="Rectangle 5"/>
          <p:cNvSpPr/>
          <p:nvPr/>
        </p:nvSpPr>
        <p:spPr bwMode="auto">
          <a:xfrm>
            <a:off x="4610100" y="2209800"/>
            <a:ext cx="685800" cy="690196"/>
          </a:xfrm>
          <a:prstGeom prst="rect">
            <a:avLst/>
          </a:prstGeom>
          <a:solidFill>
            <a:srgbClr val="CC99FF"/>
          </a:solidFill>
          <a:ln w="38100"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342900" marR="0" lvl="0" indent="-342900" algn="l" defTabSz="914400" rtl="0" eaLnBrk="1" fontAlgn="base" latinLnBrk="0" hangingPunct="1">
              <a:lnSpc>
                <a:spcPct val="100000"/>
              </a:lnSpc>
              <a:spcBef>
                <a:spcPct val="20000"/>
              </a:spcBef>
              <a:spcAft>
                <a:spcPct val="0"/>
              </a:spcAft>
              <a:buClr>
                <a:srgbClr val="66CCFF"/>
              </a:buClr>
              <a:buSzPct val="65000"/>
              <a:buFont typeface="Wingdings" pitchFamily="2" charset="2"/>
              <a:buChar char="n"/>
              <a:tabLst/>
              <a:defRPr/>
            </a:pPr>
            <a:endParaRPr kumimoji="0" lang="en-US" sz="9600" b="0" i="0" u="none" strike="noStrike" kern="1200" cap="none" spc="0" normalizeH="0" baseline="0" noProof="0">
              <a:ln>
                <a:noFill/>
              </a:ln>
              <a:solidFill>
                <a:srgbClr val="FFFFFF"/>
              </a:solidFill>
              <a:effectLst>
                <a:outerShdw blurRad="38100" dist="38100" dir="2700000" algn="tl">
                  <a:srgbClr val="000000">
                    <a:alpha val="43137"/>
                  </a:srgbClr>
                </a:outerShdw>
              </a:effectLst>
              <a:uLnTx/>
              <a:uFillTx/>
              <a:latin typeface="Tahoma" pitchFamily="34" charset="0"/>
              <a:ea typeface="+mn-ea"/>
              <a:cs typeface="+mn-cs"/>
            </a:endParaRPr>
          </a:p>
        </p:txBody>
      </p:sp>
      <p:sp>
        <p:nvSpPr>
          <p:cNvPr id="13" name="Rectangle 12"/>
          <p:cNvSpPr/>
          <p:nvPr/>
        </p:nvSpPr>
        <p:spPr bwMode="auto">
          <a:xfrm>
            <a:off x="592864" y="3657966"/>
            <a:ext cx="787528" cy="666750"/>
          </a:xfrm>
          <a:prstGeom prst="rect">
            <a:avLst/>
          </a:prstGeom>
          <a:solidFill>
            <a:schemeClr val="tx1"/>
          </a:solidFill>
          <a:ln w="38100"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342900" marR="0" lvl="0" indent="-342900" algn="l" defTabSz="914400" rtl="0" eaLnBrk="1" fontAlgn="base" latinLnBrk="0" hangingPunct="1">
              <a:lnSpc>
                <a:spcPct val="100000"/>
              </a:lnSpc>
              <a:spcBef>
                <a:spcPct val="20000"/>
              </a:spcBef>
              <a:spcAft>
                <a:spcPct val="0"/>
              </a:spcAft>
              <a:buClr>
                <a:srgbClr val="66CCFF"/>
              </a:buClr>
              <a:buSzPct val="65000"/>
              <a:buFont typeface="Wingdings" pitchFamily="2" charset="2"/>
              <a:buChar char="n"/>
              <a:tabLst/>
              <a:defRPr/>
            </a:pPr>
            <a:endParaRPr kumimoji="0" lang="en-US" sz="9600" b="0" i="0" u="none" strike="noStrike" kern="1200" cap="none" spc="0" normalizeH="0" baseline="0" noProof="0">
              <a:ln>
                <a:noFill/>
              </a:ln>
              <a:solidFill>
                <a:srgbClr val="FFFFFF"/>
              </a:solidFill>
              <a:effectLst>
                <a:outerShdw blurRad="38100" dist="38100" dir="2700000" algn="tl">
                  <a:srgbClr val="000000">
                    <a:alpha val="43137"/>
                  </a:srgbClr>
                </a:outerShdw>
              </a:effectLst>
              <a:uLnTx/>
              <a:uFillTx/>
              <a:latin typeface="Tahoma" pitchFamily="34" charset="0"/>
              <a:ea typeface="+mn-ea"/>
              <a:cs typeface="+mn-cs"/>
            </a:endParaRPr>
          </a:p>
        </p:txBody>
      </p:sp>
      <p:sp>
        <p:nvSpPr>
          <p:cNvPr id="14" name="Rectangle 13"/>
          <p:cNvSpPr/>
          <p:nvPr/>
        </p:nvSpPr>
        <p:spPr bwMode="auto">
          <a:xfrm>
            <a:off x="5143500" y="3605944"/>
            <a:ext cx="685800" cy="721153"/>
          </a:xfrm>
          <a:prstGeom prst="rect">
            <a:avLst/>
          </a:prstGeom>
          <a:solidFill>
            <a:schemeClr val="tx1"/>
          </a:solidFill>
          <a:ln w="38100"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342900" marR="0" lvl="0" indent="-342900" algn="l" defTabSz="914400" rtl="0" eaLnBrk="1" fontAlgn="base" latinLnBrk="0" hangingPunct="1">
              <a:lnSpc>
                <a:spcPct val="100000"/>
              </a:lnSpc>
              <a:spcBef>
                <a:spcPct val="20000"/>
              </a:spcBef>
              <a:spcAft>
                <a:spcPct val="0"/>
              </a:spcAft>
              <a:buClr>
                <a:srgbClr val="66CCFF"/>
              </a:buClr>
              <a:buSzPct val="65000"/>
              <a:buFont typeface="Wingdings" pitchFamily="2" charset="2"/>
              <a:buChar char="n"/>
              <a:tabLst/>
              <a:defRPr/>
            </a:pPr>
            <a:endParaRPr kumimoji="0" lang="en-US" sz="9600" b="0" i="0" u="none" strike="noStrike" kern="1200" cap="none" spc="0" normalizeH="0" baseline="0" noProof="0">
              <a:ln>
                <a:noFill/>
              </a:ln>
              <a:solidFill>
                <a:srgbClr val="FFFFFF"/>
              </a:solidFill>
              <a:effectLst>
                <a:outerShdw blurRad="38100" dist="38100" dir="2700000" algn="tl">
                  <a:srgbClr val="000000">
                    <a:alpha val="43137"/>
                  </a:srgbClr>
                </a:outerShdw>
              </a:effectLst>
              <a:uLnTx/>
              <a:uFillTx/>
              <a:latin typeface="Tahoma" pitchFamily="34" charset="0"/>
              <a:ea typeface="+mn-ea"/>
              <a:cs typeface="+mn-cs"/>
            </a:endParaRPr>
          </a:p>
        </p:txBody>
      </p:sp>
      <p:sp>
        <p:nvSpPr>
          <p:cNvPr id="16" name="Rectangle 15"/>
          <p:cNvSpPr/>
          <p:nvPr/>
        </p:nvSpPr>
        <p:spPr bwMode="auto">
          <a:xfrm>
            <a:off x="5492262" y="5012714"/>
            <a:ext cx="762000" cy="794238"/>
          </a:xfrm>
          <a:prstGeom prst="rect">
            <a:avLst/>
          </a:prstGeom>
          <a:solidFill>
            <a:schemeClr val="tx1"/>
          </a:solidFill>
          <a:ln w="38100"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342900" marR="0" lvl="0" indent="-342900" algn="l" defTabSz="914400" rtl="0" eaLnBrk="1" fontAlgn="base" latinLnBrk="0" hangingPunct="1">
              <a:lnSpc>
                <a:spcPct val="100000"/>
              </a:lnSpc>
              <a:spcBef>
                <a:spcPct val="20000"/>
              </a:spcBef>
              <a:spcAft>
                <a:spcPct val="0"/>
              </a:spcAft>
              <a:buClr>
                <a:srgbClr val="66CCFF"/>
              </a:buClr>
              <a:buSzPct val="65000"/>
              <a:buFont typeface="Wingdings" pitchFamily="2" charset="2"/>
              <a:buChar char="n"/>
              <a:tabLst/>
              <a:defRPr/>
            </a:pPr>
            <a:endParaRPr kumimoji="0" lang="en-US" sz="9600" b="0" i="0" u="none" strike="noStrike" kern="1200" cap="none" spc="0" normalizeH="0" baseline="0" noProof="0">
              <a:ln>
                <a:noFill/>
              </a:ln>
              <a:solidFill>
                <a:srgbClr val="FFFFFF"/>
              </a:solidFill>
              <a:effectLst>
                <a:outerShdw blurRad="38100" dist="38100" dir="2700000" algn="tl">
                  <a:srgbClr val="000000">
                    <a:alpha val="43137"/>
                  </a:srgbClr>
                </a:outerShdw>
              </a:effectLst>
              <a:uLnTx/>
              <a:uFillTx/>
              <a:latin typeface="Tahoma" pitchFamily="34" charset="0"/>
              <a:ea typeface="+mn-ea"/>
              <a:cs typeface="+mn-cs"/>
            </a:endParaRPr>
          </a:p>
        </p:txBody>
      </p:sp>
      <p:cxnSp>
        <p:nvCxnSpPr>
          <p:cNvPr id="12" name="Straight Connector 11"/>
          <p:cNvCxnSpPr/>
          <p:nvPr/>
        </p:nvCxnSpPr>
        <p:spPr bwMode="auto">
          <a:xfrm>
            <a:off x="3657600" y="2554898"/>
            <a:ext cx="952500" cy="0"/>
          </a:xfrm>
          <a:prstGeom prst="line">
            <a:avLst/>
          </a:prstGeom>
          <a:noFill/>
          <a:ln w="57150" cap="flat" cmpd="sng" algn="ctr">
            <a:solidFill>
              <a:schemeClr val="bg1"/>
            </a:solidFill>
            <a:prstDash val="solid"/>
            <a:round/>
            <a:headEnd type="none" w="med" len="med"/>
            <a:tailEnd type="none" w="med" len="med"/>
          </a:ln>
          <a:effectLst/>
        </p:spPr>
      </p:cxnSp>
      <p:cxnSp>
        <p:nvCxnSpPr>
          <p:cNvPr id="19" name="Straight Connector 18"/>
          <p:cNvCxnSpPr/>
          <p:nvPr/>
        </p:nvCxnSpPr>
        <p:spPr bwMode="auto">
          <a:xfrm flipV="1">
            <a:off x="4076700" y="2586038"/>
            <a:ext cx="0" cy="766762"/>
          </a:xfrm>
          <a:prstGeom prst="line">
            <a:avLst/>
          </a:prstGeom>
          <a:noFill/>
          <a:ln w="57150" cap="flat" cmpd="sng" algn="ctr">
            <a:solidFill>
              <a:schemeClr val="bg1"/>
            </a:solidFill>
            <a:prstDash val="solid"/>
            <a:round/>
            <a:headEnd type="none" w="med" len="med"/>
            <a:tailEnd type="none" w="med" len="med"/>
          </a:ln>
          <a:effectLst/>
        </p:spPr>
      </p:cxnSp>
      <p:cxnSp>
        <p:nvCxnSpPr>
          <p:cNvPr id="22" name="Straight Connector 21"/>
          <p:cNvCxnSpPr/>
          <p:nvPr/>
        </p:nvCxnSpPr>
        <p:spPr bwMode="auto">
          <a:xfrm>
            <a:off x="2667000" y="3352800"/>
            <a:ext cx="1409700" cy="0"/>
          </a:xfrm>
          <a:prstGeom prst="line">
            <a:avLst/>
          </a:prstGeom>
          <a:noFill/>
          <a:ln w="57150" cap="flat" cmpd="sng" algn="ctr">
            <a:solidFill>
              <a:schemeClr val="bg1"/>
            </a:solidFill>
            <a:prstDash val="solid"/>
            <a:round/>
            <a:headEnd type="none" w="med" len="med"/>
            <a:tailEnd type="none" w="med" len="med"/>
          </a:ln>
          <a:effectLst/>
        </p:spPr>
      </p:cxnSp>
      <p:cxnSp>
        <p:nvCxnSpPr>
          <p:cNvPr id="25" name="Straight Connector 24"/>
          <p:cNvCxnSpPr/>
          <p:nvPr/>
        </p:nvCxnSpPr>
        <p:spPr bwMode="auto">
          <a:xfrm flipV="1">
            <a:off x="2684585" y="3317630"/>
            <a:ext cx="0" cy="304800"/>
          </a:xfrm>
          <a:prstGeom prst="line">
            <a:avLst/>
          </a:prstGeom>
          <a:noFill/>
          <a:ln w="57150" cap="flat" cmpd="sng" algn="ctr">
            <a:solidFill>
              <a:schemeClr val="bg1"/>
            </a:solidFill>
            <a:prstDash val="solid"/>
            <a:round/>
            <a:headEnd type="none" w="med" len="med"/>
            <a:tailEnd type="none" w="med" len="med"/>
          </a:ln>
          <a:effectLst/>
        </p:spPr>
      </p:cxnSp>
      <p:cxnSp>
        <p:nvCxnSpPr>
          <p:cNvPr id="27" name="Straight Connector 26"/>
          <p:cNvCxnSpPr/>
          <p:nvPr/>
        </p:nvCxnSpPr>
        <p:spPr bwMode="auto">
          <a:xfrm>
            <a:off x="1380392" y="3943716"/>
            <a:ext cx="952500" cy="0"/>
          </a:xfrm>
          <a:prstGeom prst="line">
            <a:avLst/>
          </a:prstGeom>
          <a:noFill/>
          <a:ln w="57150" cap="flat" cmpd="sng" algn="ctr">
            <a:solidFill>
              <a:schemeClr val="bg1"/>
            </a:solidFill>
            <a:prstDash val="solid"/>
            <a:round/>
            <a:headEnd type="none" w="med" len="med"/>
            <a:tailEnd type="none" w="med" len="med"/>
          </a:ln>
          <a:effectLst/>
        </p:spPr>
      </p:cxnSp>
      <p:cxnSp>
        <p:nvCxnSpPr>
          <p:cNvPr id="28" name="Straight Connector 27"/>
          <p:cNvCxnSpPr/>
          <p:nvPr/>
        </p:nvCxnSpPr>
        <p:spPr bwMode="auto">
          <a:xfrm flipV="1">
            <a:off x="1856642" y="3943716"/>
            <a:ext cx="0" cy="766762"/>
          </a:xfrm>
          <a:prstGeom prst="line">
            <a:avLst/>
          </a:prstGeom>
          <a:noFill/>
          <a:ln w="57150" cap="flat" cmpd="sng" algn="ctr">
            <a:solidFill>
              <a:schemeClr val="bg1"/>
            </a:solidFill>
            <a:prstDash val="solid"/>
            <a:round/>
            <a:headEnd type="none" w="med" len="med"/>
            <a:tailEnd type="none" w="med" len="med"/>
          </a:ln>
          <a:effectLst/>
        </p:spPr>
      </p:cxnSp>
      <p:cxnSp>
        <p:nvCxnSpPr>
          <p:cNvPr id="29" name="Straight Connector 28"/>
          <p:cNvCxnSpPr/>
          <p:nvPr/>
        </p:nvCxnSpPr>
        <p:spPr bwMode="auto">
          <a:xfrm>
            <a:off x="1380392" y="4710478"/>
            <a:ext cx="952500" cy="0"/>
          </a:xfrm>
          <a:prstGeom prst="line">
            <a:avLst/>
          </a:prstGeom>
          <a:noFill/>
          <a:ln w="57150" cap="flat" cmpd="sng" algn="ctr">
            <a:solidFill>
              <a:schemeClr val="bg1"/>
            </a:solidFill>
            <a:prstDash val="solid"/>
            <a:round/>
            <a:headEnd type="none" w="med" len="med"/>
            <a:tailEnd type="none" w="med" len="med"/>
          </a:ln>
          <a:effectLst/>
        </p:spPr>
      </p:cxnSp>
      <p:cxnSp>
        <p:nvCxnSpPr>
          <p:cNvPr id="30" name="Straight Connector 29"/>
          <p:cNvCxnSpPr/>
          <p:nvPr/>
        </p:nvCxnSpPr>
        <p:spPr bwMode="auto">
          <a:xfrm flipV="1">
            <a:off x="1393580" y="4710478"/>
            <a:ext cx="0" cy="302236"/>
          </a:xfrm>
          <a:prstGeom prst="line">
            <a:avLst/>
          </a:prstGeom>
          <a:noFill/>
          <a:ln w="57150" cap="flat" cmpd="sng" algn="ctr">
            <a:solidFill>
              <a:schemeClr val="bg1"/>
            </a:solidFill>
            <a:prstDash val="solid"/>
            <a:round/>
            <a:headEnd type="none" w="med" len="med"/>
            <a:tailEnd type="none" w="med" len="med"/>
          </a:ln>
          <a:effectLst/>
        </p:spPr>
      </p:cxnSp>
      <p:cxnSp>
        <p:nvCxnSpPr>
          <p:cNvPr id="34" name="Straight Connector 33"/>
          <p:cNvCxnSpPr/>
          <p:nvPr/>
        </p:nvCxnSpPr>
        <p:spPr bwMode="auto">
          <a:xfrm flipV="1">
            <a:off x="2331426" y="4710478"/>
            <a:ext cx="0" cy="302236"/>
          </a:xfrm>
          <a:prstGeom prst="line">
            <a:avLst/>
          </a:prstGeom>
          <a:noFill/>
          <a:ln w="57150" cap="flat" cmpd="sng" algn="ctr">
            <a:solidFill>
              <a:schemeClr val="bg1"/>
            </a:solidFill>
            <a:prstDash val="solid"/>
            <a:round/>
            <a:headEnd type="none" w="med" len="med"/>
            <a:tailEnd type="none" w="med" len="med"/>
          </a:ln>
          <a:effectLst/>
        </p:spPr>
      </p:cxnSp>
      <p:sp>
        <p:nvSpPr>
          <p:cNvPr id="35" name="Rectangle 34"/>
          <p:cNvSpPr/>
          <p:nvPr/>
        </p:nvSpPr>
        <p:spPr bwMode="auto">
          <a:xfrm>
            <a:off x="2057400" y="4979377"/>
            <a:ext cx="914400" cy="794238"/>
          </a:xfrm>
          <a:prstGeom prst="rect">
            <a:avLst/>
          </a:prstGeom>
          <a:solidFill>
            <a:schemeClr val="tx1"/>
          </a:solidFill>
          <a:ln w="38100"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342900" marR="0" lvl="0" indent="-342900" algn="l" defTabSz="914400" rtl="0" eaLnBrk="1" fontAlgn="base" latinLnBrk="0" hangingPunct="1">
              <a:lnSpc>
                <a:spcPct val="100000"/>
              </a:lnSpc>
              <a:spcBef>
                <a:spcPct val="20000"/>
              </a:spcBef>
              <a:spcAft>
                <a:spcPct val="0"/>
              </a:spcAft>
              <a:buClr>
                <a:srgbClr val="66CCFF"/>
              </a:buClr>
              <a:buSzPct val="65000"/>
              <a:buFont typeface="Wingdings" pitchFamily="2" charset="2"/>
              <a:buChar char="n"/>
              <a:tabLst/>
              <a:defRPr/>
            </a:pPr>
            <a:endParaRPr kumimoji="0" lang="en-US" sz="9600" b="0" i="0" u="none" strike="noStrike" kern="1200" cap="none" spc="0" normalizeH="0" baseline="0" noProof="0">
              <a:ln>
                <a:noFill/>
              </a:ln>
              <a:solidFill>
                <a:srgbClr val="FFFFFF"/>
              </a:solidFill>
              <a:effectLst>
                <a:outerShdw blurRad="38100" dist="38100" dir="2700000" algn="tl">
                  <a:srgbClr val="000000">
                    <a:alpha val="43137"/>
                  </a:srgbClr>
                </a:outerShdw>
              </a:effectLst>
              <a:uLnTx/>
              <a:uFillTx/>
              <a:latin typeface="Tahoma" pitchFamily="34" charset="0"/>
              <a:ea typeface="+mn-ea"/>
              <a:cs typeface="+mn-cs"/>
            </a:endParaRPr>
          </a:p>
        </p:txBody>
      </p:sp>
      <p:sp>
        <p:nvSpPr>
          <p:cNvPr id="36" name="Oval 35"/>
          <p:cNvSpPr/>
          <p:nvPr/>
        </p:nvSpPr>
        <p:spPr bwMode="auto">
          <a:xfrm>
            <a:off x="977180" y="4969119"/>
            <a:ext cx="762000" cy="762000"/>
          </a:xfrm>
          <a:prstGeom prst="ellipse">
            <a:avLst/>
          </a:prstGeom>
          <a:solidFill>
            <a:schemeClr val="tx1"/>
          </a:solidFill>
          <a:ln w="38100"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342900" marR="0" lvl="0" indent="-342900" algn="l" defTabSz="914400" rtl="0" eaLnBrk="1" fontAlgn="base" latinLnBrk="0" hangingPunct="1">
              <a:lnSpc>
                <a:spcPct val="100000"/>
              </a:lnSpc>
              <a:spcBef>
                <a:spcPct val="20000"/>
              </a:spcBef>
              <a:spcAft>
                <a:spcPct val="0"/>
              </a:spcAft>
              <a:buClr>
                <a:srgbClr val="66CCFF"/>
              </a:buClr>
              <a:buSzPct val="65000"/>
              <a:buFont typeface="Wingdings" pitchFamily="2" charset="2"/>
              <a:buChar char="n"/>
              <a:tabLst/>
              <a:defRPr/>
            </a:pPr>
            <a:endParaRPr kumimoji="0" lang="en-US" sz="9600" b="0" i="0" u="none" strike="noStrike" kern="1200" cap="none" spc="0" normalizeH="0" baseline="0" noProof="0">
              <a:ln>
                <a:noFill/>
              </a:ln>
              <a:solidFill>
                <a:srgbClr val="FFFFFF"/>
              </a:solidFill>
              <a:effectLst>
                <a:outerShdw blurRad="38100" dist="38100" dir="2700000" algn="tl">
                  <a:srgbClr val="000000">
                    <a:alpha val="43137"/>
                  </a:srgbClr>
                </a:outerShdw>
              </a:effectLst>
              <a:uLnTx/>
              <a:uFillTx/>
              <a:latin typeface="Tahoma" pitchFamily="34" charset="0"/>
              <a:ea typeface="+mn-ea"/>
              <a:cs typeface="+mn-cs"/>
            </a:endParaRPr>
          </a:p>
        </p:txBody>
      </p:sp>
      <p:cxnSp>
        <p:nvCxnSpPr>
          <p:cNvPr id="37" name="Straight Connector 36"/>
          <p:cNvCxnSpPr/>
          <p:nvPr/>
        </p:nvCxnSpPr>
        <p:spPr bwMode="auto">
          <a:xfrm>
            <a:off x="4076700" y="3352800"/>
            <a:ext cx="1409700" cy="0"/>
          </a:xfrm>
          <a:prstGeom prst="line">
            <a:avLst/>
          </a:prstGeom>
          <a:noFill/>
          <a:ln w="57150" cap="flat" cmpd="sng" algn="ctr">
            <a:solidFill>
              <a:schemeClr val="bg1"/>
            </a:solidFill>
            <a:prstDash val="solid"/>
            <a:round/>
            <a:headEnd type="none" w="med" len="med"/>
            <a:tailEnd type="none" w="med" len="med"/>
          </a:ln>
          <a:effectLst/>
        </p:spPr>
      </p:cxnSp>
      <p:cxnSp>
        <p:nvCxnSpPr>
          <p:cNvPr id="38" name="Straight Connector 37"/>
          <p:cNvCxnSpPr/>
          <p:nvPr/>
        </p:nvCxnSpPr>
        <p:spPr bwMode="auto">
          <a:xfrm flipV="1">
            <a:off x="5486400" y="3317630"/>
            <a:ext cx="0" cy="304800"/>
          </a:xfrm>
          <a:prstGeom prst="line">
            <a:avLst/>
          </a:prstGeom>
          <a:noFill/>
          <a:ln w="57150" cap="flat" cmpd="sng" algn="ctr">
            <a:solidFill>
              <a:schemeClr val="bg1"/>
            </a:solidFill>
            <a:prstDash val="solid"/>
            <a:round/>
            <a:headEnd type="none" w="med" len="med"/>
            <a:tailEnd type="none" w="med" len="med"/>
          </a:ln>
          <a:effectLst/>
        </p:spPr>
      </p:cxnSp>
      <p:cxnSp>
        <p:nvCxnSpPr>
          <p:cNvPr id="39" name="Straight Connector 38"/>
          <p:cNvCxnSpPr/>
          <p:nvPr/>
        </p:nvCxnSpPr>
        <p:spPr bwMode="auto">
          <a:xfrm>
            <a:off x="5829300" y="3943716"/>
            <a:ext cx="952500" cy="0"/>
          </a:xfrm>
          <a:prstGeom prst="line">
            <a:avLst/>
          </a:prstGeom>
          <a:noFill/>
          <a:ln w="57150" cap="flat" cmpd="sng" algn="ctr">
            <a:solidFill>
              <a:schemeClr val="bg1"/>
            </a:solidFill>
            <a:prstDash val="solid"/>
            <a:round/>
            <a:headEnd type="none" w="med" len="med"/>
            <a:tailEnd type="none" w="med" len="med"/>
          </a:ln>
          <a:effectLst/>
        </p:spPr>
      </p:cxnSp>
      <p:cxnSp>
        <p:nvCxnSpPr>
          <p:cNvPr id="40" name="Straight Connector 39"/>
          <p:cNvCxnSpPr/>
          <p:nvPr/>
        </p:nvCxnSpPr>
        <p:spPr bwMode="auto">
          <a:xfrm flipV="1">
            <a:off x="6327530" y="3966520"/>
            <a:ext cx="0" cy="766762"/>
          </a:xfrm>
          <a:prstGeom prst="line">
            <a:avLst/>
          </a:prstGeom>
          <a:noFill/>
          <a:ln w="57150" cap="flat" cmpd="sng" algn="ctr">
            <a:solidFill>
              <a:schemeClr val="bg1"/>
            </a:solidFill>
            <a:prstDash val="solid"/>
            <a:round/>
            <a:headEnd type="none" w="med" len="med"/>
            <a:tailEnd type="none" w="med" len="med"/>
          </a:ln>
          <a:effectLst/>
        </p:spPr>
      </p:cxnSp>
      <p:cxnSp>
        <p:nvCxnSpPr>
          <p:cNvPr id="41" name="Straight Connector 40"/>
          <p:cNvCxnSpPr/>
          <p:nvPr/>
        </p:nvCxnSpPr>
        <p:spPr bwMode="auto">
          <a:xfrm>
            <a:off x="5851280" y="4742806"/>
            <a:ext cx="952500" cy="0"/>
          </a:xfrm>
          <a:prstGeom prst="line">
            <a:avLst/>
          </a:prstGeom>
          <a:noFill/>
          <a:ln w="57150" cap="flat" cmpd="sng" algn="ctr">
            <a:solidFill>
              <a:schemeClr val="bg1"/>
            </a:solidFill>
            <a:prstDash val="solid"/>
            <a:round/>
            <a:headEnd type="none" w="med" len="med"/>
            <a:tailEnd type="none" w="med" len="med"/>
          </a:ln>
          <a:effectLst/>
        </p:spPr>
      </p:cxnSp>
      <p:cxnSp>
        <p:nvCxnSpPr>
          <p:cNvPr id="42" name="Straight Connector 41"/>
          <p:cNvCxnSpPr/>
          <p:nvPr/>
        </p:nvCxnSpPr>
        <p:spPr bwMode="auto">
          <a:xfrm flipV="1">
            <a:off x="5858606" y="4710478"/>
            <a:ext cx="0" cy="302236"/>
          </a:xfrm>
          <a:prstGeom prst="line">
            <a:avLst/>
          </a:prstGeom>
          <a:noFill/>
          <a:ln w="57150" cap="flat" cmpd="sng" algn="ctr">
            <a:solidFill>
              <a:schemeClr val="bg1"/>
            </a:solidFill>
            <a:prstDash val="solid"/>
            <a:round/>
            <a:headEnd type="none" w="med" len="med"/>
            <a:tailEnd type="none" w="med" len="med"/>
          </a:ln>
          <a:effectLst/>
        </p:spPr>
      </p:cxnSp>
      <p:cxnSp>
        <p:nvCxnSpPr>
          <p:cNvPr id="43" name="Straight Connector 42"/>
          <p:cNvCxnSpPr/>
          <p:nvPr/>
        </p:nvCxnSpPr>
        <p:spPr bwMode="auto">
          <a:xfrm flipV="1">
            <a:off x="6803780" y="4712859"/>
            <a:ext cx="0" cy="302236"/>
          </a:xfrm>
          <a:prstGeom prst="line">
            <a:avLst/>
          </a:prstGeom>
          <a:noFill/>
          <a:ln w="57150" cap="flat" cmpd="sng" algn="ctr">
            <a:solidFill>
              <a:schemeClr val="bg1"/>
            </a:solidFill>
            <a:prstDash val="solid"/>
            <a:round/>
            <a:headEnd type="none" w="med" len="med"/>
            <a:tailEnd type="none" w="med" len="med"/>
          </a:ln>
          <a:effectLst/>
        </p:spPr>
      </p:cxnSp>
      <p:sp>
        <p:nvSpPr>
          <p:cNvPr id="44" name="Oval 43"/>
          <p:cNvSpPr/>
          <p:nvPr/>
        </p:nvSpPr>
        <p:spPr bwMode="auto">
          <a:xfrm>
            <a:off x="6477000" y="4979377"/>
            <a:ext cx="762000" cy="762000"/>
          </a:xfrm>
          <a:prstGeom prst="ellipse">
            <a:avLst/>
          </a:prstGeom>
          <a:solidFill>
            <a:schemeClr val="tx1"/>
          </a:solidFill>
          <a:ln w="38100"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342900" marR="0" lvl="0" indent="-342900" algn="l" defTabSz="914400" rtl="0" eaLnBrk="1" fontAlgn="base" latinLnBrk="0" hangingPunct="1">
              <a:lnSpc>
                <a:spcPct val="100000"/>
              </a:lnSpc>
              <a:spcBef>
                <a:spcPct val="20000"/>
              </a:spcBef>
              <a:spcAft>
                <a:spcPct val="0"/>
              </a:spcAft>
              <a:buClr>
                <a:srgbClr val="66CCFF"/>
              </a:buClr>
              <a:buSzPct val="65000"/>
              <a:buFont typeface="Wingdings" pitchFamily="2" charset="2"/>
              <a:buChar char="n"/>
              <a:tabLst/>
              <a:defRPr/>
            </a:pPr>
            <a:endParaRPr kumimoji="0" lang="en-US" sz="9600" b="0" i="0" u="none" strike="noStrike" kern="1200" cap="none" spc="0" normalizeH="0" baseline="0" noProof="0">
              <a:ln>
                <a:noFill/>
              </a:ln>
              <a:solidFill>
                <a:srgbClr val="FFFFFF"/>
              </a:solidFill>
              <a:effectLst>
                <a:outerShdw blurRad="38100" dist="38100" dir="2700000" algn="tl">
                  <a:srgbClr val="000000">
                    <a:alpha val="43137"/>
                  </a:srgbClr>
                </a:outerShdw>
              </a:effectLst>
              <a:uLnTx/>
              <a:uFillTx/>
              <a:latin typeface="Tahoma" pitchFamily="34" charset="0"/>
              <a:ea typeface="+mn-ea"/>
              <a:cs typeface="+mn-cs"/>
            </a:endParaRPr>
          </a:p>
        </p:txBody>
      </p:sp>
      <p:sp>
        <p:nvSpPr>
          <p:cNvPr id="2" name="Rectangle 1"/>
          <p:cNvSpPr/>
          <p:nvPr/>
        </p:nvSpPr>
        <p:spPr>
          <a:xfrm>
            <a:off x="2909405" y="2262510"/>
            <a:ext cx="710451" cy="584775"/>
          </a:xfrm>
          <a:prstGeom prst="rect">
            <a:avLst/>
          </a:prstGeom>
          <a:noFill/>
        </p:spPr>
        <p:txBody>
          <a:bodyPr wrap="none" lIns="91440" tIns="45720" rIns="91440" bIns="45720">
            <a:spAutoFit/>
          </a:bodyPr>
          <a:lstStyle/>
          <a:p>
            <a:pPr marL="0" marR="0" lvl="0" indent="0" algn="ctr" defTabSz="914400" rtl="0" eaLnBrk="1" fontAlgn="base" latinLnBrk="0" hangingPunct="1">
              <a:lnSpc>
                <a:spcPct val="100000"/>
              </a:lnSpc>
              <a:spcBef>
                <a:spcPct val="20000"/>
              </a:spcBef>
              <a:spcAft>
                <a:spcPct val="0"/>
              </a:spcAft>
              <a:buClr>
                <a:srgbClr val="66CCFF"/>
              </a:buClr>
              <a:buSzPct val="65000"/>
              <a:buFont typeface="Wingdings" pitchFamily="2" charset="2"/>
              <a:buNone/>
              <a:tabLst/>
              <a:defRPr/>
            </a:pPr>
            <a:r>
              <a:rPr kumimoji="0" lang="en-US" sz="3200" b="1" i="0" u="none" strike="noStrike" kern="1200" cap="none" spc="0" normalizeH="0" baseline="0" noProof="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uLnTx/>
                <a:uFillTx/>
                <a:latin typeface="Tahoma" pitchFamily="34" charset="0"/>
                <a:ea typeface="+mn-ea"/>
                <a:cs typeface="+mn-cs"/>
              </a:rPr>
              <a:t>Aa</a:t>
            </a:r>
          </a:p>
        </p:txBody>
      </p:sp>
      <p:sp>
        <p:nvSpPr>
          <p:cNvPr id="45" name="Rectangle 44"/>
          <p:cNvSpPr/>
          <p:nvPr/>
        </p:nvSpPr>
        <p:spPr>
          <a:xfrm>
            <a:off x="4610100" y="2262510"/>
            <a:ext cx="710451" cy="584775"/>
          </a:xfrm>
          <a:prstGeom prst="rect">
            <a:avLst/>
          </a:prstGeom>
          <a:noFill/>
        </p:spPr>
        <p:txBody>
          <a:bodyPr wrap="none" lIns="91440" tIns="45720" rIns="91440" bIns="45720">
            <a:spAutoFit/>
          </a:bodyPr>
          <a:lstStyle/>
          <a:p>
            <a:pPr marL="0" marR="0" lvl="0" indent="0" algn="ctr" defTabSz="914400" rtl="0" eaLnBrk="1" fontAlgn="base" latinLnBrk="0" hangingPunct="1">
              <a:lnSpc>
                <a:spcPct val="100000"/>
              </a:lnSpc>
              <a:spcBef>
                <a:spcPct val="20000"/>
              </a:spcBef>
              <a:spcAft>
                <a:spcPct val="0"/>
              </a:spcAft>
              <a:buClr>
                <a:srgbClr val="66CCFF"/>
              </a:buClr>
              <a:buSzPct val="65000"/>
              <a:buFont typeface="Wingdings" pitchFamily="2" charset="2"/>
              <a:buNone/>
              <a:tabLst/>
              <a:defRPr/>
            </a:pPr>
            <a:r>
              <a:rPr kumimoji="0" lang="en-US" sz="3200" b="1" i="0" u="none" strike="noStrike" kern="1200" cap="none" spc="0" normalizeH="0" baseline="0" noProof="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uLnTx/>
                <a:uFillTx/>
                <a:latin typeface="Tahoma" pitchFamily="34" charset="0"/>
                <a:ea typeface="+mn-ea"/>
                <a:cs typeface="+mn-cs"/>
              </a:rPr>
              <a:t>Aa</a:t>
            </a:r>
          </a:p>
        </p:txBody>
      </p:sp>
      <p:sp>
        <p:nvSpPr>
          <p:cNvPr id="9" name="Rectangle 8"/>
          <p:cNvSpPr/>
          <p:nvPr/>
        </p:nvSpPr>
        <p:spPr>
          <a:xfrm>
            <a:off x="639587" y="3685945"/>
            <a:ext cx="675185" cy="584775"/>
          </a:xfrm>
          <a:prstGeom prst="rect">
            <a:avLst/>
          </a:prstGeom>
        </p:spPr>
        <p:txBody>
          <a:bodyPr wrap="none">
            <a:spAutoFit/>
          </a:bodyPr>
          <a:lstStyle/>
          <a:p>
            <a:pPr marL="0" marR="0" lvl="0" indent="0" algn="ctr" defTabSz="914400" rtl="0" eaLnBrk="1" fontAlgn="base" latinLnBrk="0" hangingPunct="1">
              <a:lnSpc>
                <a:spcPct val="100000"/>
              </a:lnSpc>
              <a:spcBef>
                <a:spcPct val="20000"/>
              </a:spcBef>
              <a:spcAft>
                <a:spcPct val="0"/>
              </a:spcAft>
              <a:buClr>
                <a:srgbClr val="66CCFF"/>
              </a:buClr>
              <a:buSzPct val="65000"/>
              <a:buFont typeface="Wingdings" pitchFamily="2" charset="2"/>
              <a:buNone/>
              <a:tabLst/>
              <a:defRPr/>
            </a:pPr>
            <a:r>
              <a:rPr kumimoji="0" lang="en-US" sz="3200" b="1" i="0" u="none" strike="noStrike" kern="1200" cap="none" spc="0" normalizeH="0" baseline="0" noProof="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uLnTx/>
                <a:uFillTx/>
                <a:latin typeface="Tahoma" pitchFamily="34" charset="0"/>
                <a:ea typeface="+mn-ea"/>
                <a:cs typeface="+mn-cs"/>
              </a:rPr>
              <a:t>aa</a:t>
            </a:r>
          </a:p>
        </p:txBody>
      </p:sp>
      <p:sp>
        <p:nvSpPr>
          <p:cNvPr id="46" name="Rectangle 45"/>
          <p:cNvSpPr/>
          <p:nvPr/>
        </p:nvSpPr>
        <p:spPr>
          <a:xfrm>
            <a:off x="2358666" y="3698953"/>
            <a:ext cx="710451" cy="584775"/>
          </a:xfrm>
          <a:prstGeom prst="rect">
            <a:avLst/>
          </a:prstGeom>
        </p:spPr>
        <p:txBody>
          <a:bodyPr wrap="none">
            <a:spAutoFit/>
          </a:bodyPr>
          <a:lstStyle/>
          <a:p>
            <a:pPr marL="0" marR="0" lvl="0" indent="0" algn="ctr" defTabSz="914400" rtl="0" eaLnBrk="1" fontAlgn="base" latinLnBrk="0" hangingPunct="1">
              <a:lnSpc>
                <a:spcPct val="100000"/>
              </a:lnSpc>
              <a:spcBef>
                <a:spcPct val="20000"/>
              </a:spcBef>
              <a:spcAft>
                <a:spcPct val="0"/>
              </a:spcAft>
              <a:buClr>
                <a:srgbClr val="66CCFF"/>
              </a:buClr>
              <a:buSzPct val="65000"/>
              <a:buFont typeface="Wingdings" pitchFamily="2" charset="2"/>
              <a:buNone/>
              <a:tabLst/>
              <a:defRPr/>
            </a:pPr>
            <a:r>
              <a:rPr kumimoji="0" lang="en-US" sz="3200" b="1" i="0" u="none" strike="noStrike" kern="1200" cap="none" spc="0" normalizeH="0" baseline="0" noProof="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uLnTx/>
                <a:uFillTx/>
                <a:latin typeface="Tahoma" pitchFamily="34" charset="0"/>
                <a:ea typeface="+mn-ea"/>
                <a:cs typeface="+mn-cs"/>
              </a:rPr>
              <a:t>Aa</a:t>
            </a:r>
          </a:p>
        </p:txBody>
      </p:sp>
      <p:sp>
        <p:nvSpPr>
          <p:cNvPr id="17" name="Rectangle 16"/>
          <p:cNvSpPr/>
          <p:nvPr/>
        </p:nvSpPr>
        <p:spPr bwMode="auto">
          <a:xfrm>
            <a:off x="639587" y="4495800"/>
            <a:ext cx="2637013" cy="1564664"/>
          </a:xfrm>
          <a:prstGeom prst="rect">
            <a:avLst/>
          </a:prstGeom>
          <a:noFill/>
          <a:ln w="28575" cap="flat" cmpd="sng" algn="ctr">
            <a:solidFill>
              <a:schemeClr val="bg1"/>
            </a:solidFill>
            <a:prstDash val="solid"/>
            <a:round/>
            <a:headEnd type="none" w="med" len="med"/>
            <a:tailEnd type="none" w="med" len="med"/>
          </a:ln>
          <a:effectLst>
            <a:glow rad="228600">
              <a:schemeClr val="accent1">
                <a:satMod val="175000"/>
                <a:alpha val="40000"/>
              </a:schemeClr>
            </a:glow>
          </a:effectLst>
        </p:spPr>
        <p:txBody>
          <a:bodyPr vert="horz" wrap="square" lIns="91440" tIns="45720" rIns="91440" bIns="45720" numCol="1" rtlCol="0" anchor="t" anchorCtr="0" compatLnSpc="1">
            <a:prstTxWarp prst="textNoShape">
              <a:avLst/>
            </a:prstTxWarp>
          </a:bodyPr>
          <a:lstStyle/>
          <a:p>
            <a:pPr marL="342900" marR="0" lvl="0" indent="-342900" algn="l" defTabSz="914400" rtl="0" eaLnBrk="1" fontAlgn="base" latinLnBrk="0" hangingPunct="1">
              <a:lnSpc>
                <a:spcPct val="100000"/>
              </a:lnSpc>
              <a:spcBef>
                <a:spcPct val="20000"/>
              </a:spcBef>
              <a:spcAft>
                <a:spcPct val="0"/>
              </a:spcAft>
              <a:buClr>
                <a:srgbClr val="66CCFF"/>
              </a:buClr>
              <a:buSzPct val="65000"/>
              <a:buFont typeface="Wingdings" pitchFamily="2" charset="2"/>
              <a:buChar char="n"/>
              <a:tabLst/>
              <a:defRPr/>
            </a:pPr>
            <a:endParaRPr kumimoji="0" lang="en-US" sz="9600" b="0" i="0" u="none" strike="noStrike" kern="1200" cap="none" spc="0" normalizeH="0" baseline="0" noProof="0">
              <a:ln>
                <a:noFill/>
              </a:ln>
              <a:solidFill>
                <a:srgbClr val="FFFFFF"/>
              </a:solidFill>
              <a:effectLst>
                <a:outerShdw blurRad="38100" dist="38100" dir="2700000" algn="tl">
                  <a:srgbClr val="000000">
                    <a:alpha val="43137"/>
                  </a:srgbClr>
                </a:outerShdw>
              </a:effectLst>
              <a:uLnTx/>
              <a:uFillTx/>
              <a:latin typeface="Tahoma" pitchFamily="34" charset="0"/>
              <a:ea typeface="+mn-ea"/>
              <a:cs typeface="+mn-cs"/>
            </a:endParaRPr>
          </a:p>
        </p:txBody>
      </p:sp>
    </p:spTree>
    <p:extLst>
      <p:ext uri="{BB962C8B-B14F-4D97-AF65-F5344CB8AC3E}">
        <p14:creationId xmlns:p14="http://schemas.microsoft.com/office/powerpoint/2010/main" val="1958054230"/>
      </p:ext>
    </p:extLst>
  </p:cSld>
  <p:clrMapOvr>
    <a:masterClrMapping/>
  </p:clrMapOvr>
</p:sld>
</file>

<file path=ppt/slides/slide2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52400" y="304800"/>
            <a:ext cx="8915400" cy="5821363"/>
          </a:xfrm>
        </p:spPr>
        <p:txBody>
          <a:bodyPr/>
          <a:lstStyle/>
          <a:p>
            <a:r>
              <a:rPr lang="en-US" dirty="0">
                <a:solidFill>
                  <a:srgbClr val="CC99FF"/>
                </a:solidFill>
              </a:rPr>
              <a:t>The shaded circles and squares is a dominant </a:t>
            </a:r>
            <a:r>
              <a:rPr lang="en-US" dirty="0" err="1">
                <a:solidFill>
                  <a:srgbClr val="CC99FF"/>
                </a:solidFill>
              </a:rPr>
              <a:t>allelle</a:t>
            </a:r>
            <a:r>
              <a:rPr lang="en-US" dirty="0">
                <a:solidFill>
                  <a:srgbClr val="CC99FF"/>
                </a:solidFill>
              </a:rPr>
              <a:t>. Shaded = Dominant</a:t>
            </a:r>
          </a:p>
          <a:p>
            <a:pPr lvl="1"/>
            <a:r>
              <a:rPr lang="en-US" dirty="0"/>
              <a:t>What’s the probable genotypes of the two below?</a:t>
            </a:r>
          </a:p>
        </p:txBody>
      </p:sp>
      <p:pic>
        <p:nvPicPr>
          <p:cNvPr id="102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0" y="3964964"/>
            <a:ext cx="3429000" cy="20955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Rounded Rectangle 3"/>
          <p:cNvSpPr/>
          <p:nvPr/>
        </p:nvSpPr>
        <p:spPr bwMode="auto">
          <a:xfrm>
            <a:off x="228600" y="2057400"/>
            <a:ext cx="8763000" cy="4419600"/>
          </a:xfrm>
          <a:prstGeom prst="roundRect">
            <a:avLst/>
          </a:prstGeom>
          <a:solidFill>
            <a:schemeClr val="tx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342900" marR="0" lvl="0" indent="-342900" algn="l" defTabSz="914400" rtl="0" eaLnBrk="1" fontAlgn="base" latinLnBrk="0" hangingPunct="1">
              <a:lnSpc>
                <a:spcPct val="100000"/>
              </a:lnSpc>
              <a:spcBef>
                <a:spcPct val="20000"/>
              </a:spcBef>
              <a:spcAft>
                <a:spcPct val="0"/>
              </a:spcAft>
              <a:buClr>
                <a:srgbClr val="66CCFF"/>
              </a:buClr>
              <a:buSzPct val="65000"/>
              <a:buFont typeface="Wingdings" pitchFamily="2" charset="2"/>
              <a:buChar char="n"/>
              <a:tabLst/>
              <a:defRPr/>
            </a:pPr>
            <a:endParaRPr kumimoji="0" lang="en-US" sz="9600" b="0" i="0" u="none" strike="noStrike" kern="1200" cap="none" spc="0" normalizeH="0" baseline="0" noProof="0">
              <a:ln>
                <a:noFill/>
              </a:ln>
              <a:solidFill>
                <a:srgbClr val="FFFFFF"/>
              </a:solidFill>
              <a:effectLst>
                <a:outerShdw blurRad="38100" dist="38100" dir="2700000" algn="tl">
                  <a:srgbClr val="000000">
                    <a:alpha val="43137"/>
                  </a:srgbClr>
                </a:outerShdw>
              </a:effectLst>
              <a:uLnTx/>
              <a:uFillTx/>
              <a:latin typeface="Tahoma" pitchFamily="34" charset="0"/>
              <a:ea typeface="+mn-ea"/>
              <a:cs typeface="+mn-cs"/>
            </a:endParaRPr>
          </a:p>
        </p:txBody>
      </p:sp>
      <p:sp>
        <p:nvSpPr>
          <p:cNvPr id="5" name="Oval 4"/>
          <p:cNvSpPr/>
          <p:nvPr/>
        </p:nvSpPr>
        <p:spPr bwMode="auto">
          <a:xfrm>
            <a:off x="2895600" y="2209800"/>
            <a:ext cx="762000" cy="762000"/>
          </a:xfrm>
          <a:prstGeom prst="ellipse">
            <a:avLst/>
          </a:prstGeom>
          <a:solidFill>
            <a:srgbClr val="CC99FF"/>
          </a:solidFill>
          <a:ln w="38100"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342900" marR="0" lvl="0" indent="-342900" algn="l" defTabSz="914400" rtl="0" eaLnBrk="1" fontAlgn="base" latinLnBrk="0" hangingPunct="1">
              <a:lnSpc>
                <a:spcPct val="100000"/>
              </a:lnSpc>
              <a:spcBef>
                <a:spcPct val="20000"/>
              </a:spcBef>
              <a:spcAft>
                <a:spcPct val="0"/>
              </a:spcAft>
              <a:buClr>
                <a:srgbClr val="66CCFF"/>
              </a:buClr>
              <a:buSzPct val="65000"/>
              <a:buFont typeface="Wingdings" pitchFamily="2" charset="2"/>
              <a:buChar char="n"/>
              <a:tabLst/>
              <a:defRPr/>
            </a:pPr>
            <a:endParaRPr kumimoji="0" lang="en-US" sz="9600" b="0" i="0" u="none" strike="noStrike" kern="1200" cap="none" spc="0" normalizeH="0" baseline="0" noProof="0">
              <a:ln>
                <a:noFill/>
              </a:ln>
              <a:solidFill>
                <a:srgbClr val="FFFFFF"/>
              </a:solidFill>
              <a:effectLst>
                <a:outerShdw blurRad="38100" dist="38100" dir="2700000" algn="tl">
                  <a:srgbClr val="000000">
                    <a:alpha val="43137"/>
                  </a:srgbClr>
                </a:outerShdw>
              </a:effectLst>
              <a:uLnTx/>
              <a:uFillTx/>
              <a:latin typeface="Tahoma" pitchFamily="34" charset="0"/>
              <a:ea typeface="+mn-ea"/>
              <a:cs typeface="+mn-cs"/>
            </a:endParaRPr>
          </a:p>
        </p:txBody>
      </p:sp>
      <p:sp>
        <p:nvSpPr>
          <p:cNvPr id="8" name="Oval 7"/>
          <p:cNvSpPr/>
          <p:nvPr/>
        </p:nvSpPr>
        <p:spPr bwMode="auto">
          <a:xfrm>
            <a:off x="2332892" y="3610341"/>
            <a:ext cx="762000" cy="762000"/>
          </a:xfrm>
          <a:prstGeom prst="ellipse">
            <a:avLst/>
          </a:prstGeom>
          <a:solidFill>
            <a:srgbClr val="CC99FF"/>
          </a:solidFill>
          <a:ln w="38100"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342900" marR="0" lvl="0" indent="-342900" algn="l" defTabSz="914400" rtl="0" eaLnBrk="1" fontAlgn="base" latinLnBrk="0" hangingPunct="1">
              <a:lnSpc>
                <a:spcPct val="100000"/>
              </a:lnSpc>
              <a:spcBef>
                <a:spcPct val="20000"/>
              </a:spcBef>
              <a:spcAft>
                <a:spcPct val="0"/>
              </a:spcAft>
              <a:buClr>
                <a:srgbClr val="66CCFF"/>
              </a:buClr>
              <a:buSzPct val="65000"/>
              <a:buFont typeface="Wingdings" pitchFamily="2" charset="2"/>
              <a:buChar char="n"/>
              <a:tabLst/>
              <a:defRPr/>
            </a:pPr>
            <a:endParaRPr kumimoji="0" lang="en-US" sz="9600" b="0" i="0" u="none" strike="noStrike" kern="1200" cap="none" spc="0" normalizeH="0" baseline="0" noProof="0">
              <a:ln>
                <a:noFill/>
              </a:ln>
              <a:solidFill>
                <a:srgbClr val="FFFFFF"/>
              </a:solidFill>
              <a:effectLst>
                <a:outerShdw blurRad="38100" dist="38100" dir="2700000" algn="tl">
                  <a:srgbClr val="000000">
                    <a:alpha val="43137"/>
                  </a:srgbClr>
                </a:outerShdw>
              </a:effectLst>
              <a:uLnTx/>
              <a:uFillTx/>
              <a:latin typeface="Tahoma" pitchFamily="34" charset="0"/>
              <a:ea typeface="+mn-ea"/>
              <a:cs typeface="+mn-cs"/>
            </a:endParaRPr>
          </a:p>
        </p:txBody>
      </p:sp>
      <p:sp>
        <p:nvSpPr>
          <p:cNvPr id="10" name="Oval 9"/>
          <p:cNvSpPr/>
          <p:nvPr/>
        </p:nvSpPr>
        <p:spPr bwMode="auto">
          <a:xfrm>
            <a:off x="6781800" y="3565280"/>
            <a:ext cx="762000" cy="762000"/>
          </a:xfrm>
          <a:prstGeom prst="ellipse">
            <a:avLst/>
          </a:prstGeom>
          <a:solidFill>
            <a:schemeClr val="tx1"/>
          </a:solidFill>
          <a:ln w="38100"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342900" marR="0" lvl="0" indent="-342900" algn="l" defTabSz="914400" rtl="0" eaLnBrk="1" fontAlgn="base" latinLnBrk="0" hangingPunct="1">
              <a:lnSpc>
                <a:spcPct val="100000"/>
              </a:lnSpc>
              <a:spcBef>
                <a:spcPct val="20000"/>
              </a:spcBef>
              <a:spcAft>
                <a:spcPct val="0"/>
              </a:spcAft>
              <a:buClr>
                <a:srgbClr val="66CCFF"/>
              </a:buClr>
              <a:buSzPct val="65000"/>
              <a:buFont typeface="Wingdings" pitchFamily="2" charset="2"/>
              <a:buChar char="n"/>
              <a:tabLst/>
              <a:defRPr/>
            </a:pPr>
            <a:endParaRPr kumimoji="0" lang="en-US" sz="9600" b="0" i="0" u="none" strike="noStrike" kern="1200" cap="none" spc="0" normalizeH="0" baseline="0" noProof="0">
              <a:ln>
                <a:noFill/>
              </a:ln>
              <a:solidFill>
                <a:srgbClr val="FFFFFF"/>
              </a:solidFill>
              <a:effectLst>
                <a:outerShdw blurRad="38100" dist="38100" dir="2700000" algn="tl">
                  <a:srgbClr val="000000">
                    <a:alpha val="43137"/>
                  </a:srgbClr>
                </a:outerShdw>
              </a:effectLst>
              <a:uLnTx/>
              <a:uFillTx/>
              <a:latin typeface="Tahoma" pitchFamily="34" charset="0"/>
              <a:ea typeface="+mn-ea"/>
              <a:cs typeface="+mn-cs"/>
            </a:endParaRPr>
          </a:p>
        </p:txBody>
      </p:sp>
      <p:sp>
        <p:nvSpPr>
          <p:cNvPr id="6" name="Rectangle 5"/>
          <p:cNvSpPr/>
          <p:nvPr/>
        </p:nvSpPr>
        <p:spPr bwMode="auto">
          <a:xfrm>
            <a:off x="4610100" y="2209800"/>
            <a:ext cx="685800" cy="690196"/>
          </a:xfrm>
          <a:prstGeom prst="rect">
            <a:avLst/>
          </a:prstGeom>
          <a:solidFill>
            <a:srgbClr val="CC99FF"/>
          </a:solidFill>
          <a:ln w="38100"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342900" marR="0" lvl="0" indent="-342900" algn="l" defTabSz="914400" rtl="0" eaLnBrk="1" fontAlgn="base" latinLnBrk="0" hangingPunct="1">
              <a:lnSpc>
                <a:spcPct val="100000"/>
              </a:lnSpc>
              <a:spcBef>
                <a:spcPct val="20000"/>
              </a:spcBef>
              <a:spcAft>
                <a:spcPct val="0"/>
              </a:spcAft>
              <a:buClr>
                <a:srgbClr val="66CCFF"/>
              </a:buClr>
              <a:buSzPct val="65000"/>
              <a:buFont typeface="Wingdings" pitchFamily="2" charset="2"/>
              <a:buChar char="n"/>
              <a:tabLst/>
              <a:defRPr/>
            </a:pPr>
            <a:endParaRPr kumimoji="0" lang="en-US" sz="9600" b="0" i="0" u="none" strike="noStrike" kern="1200" cap="none" spc="0" normalizeH="0" baseline="0" noProof="0">
              <a:ln>
                <a:noFill/>
              </a:ln>
              <a:solidFill>
                <a:srgbClr val="FFFFFF"/>
              </a:solidFill>
              <a:effectLst>
                <a:outerShdw blurRad="38100" dist="38100" dir="2700000" algn="tl">
                  <a:srgbClr val="000000">
                    <a:alpha val="43137"/>
                  </a:srgbClr>
                </a:outerShdw>
              </a:effectLst>
              <a:uLnTx/>
              <a:uFillTx/>
              <a:latin typeface="Tahoma" pitchFamily="34" charset="0"/>
              <a:ea typeface="+mn-ea"/>
              <a:cs typeface="+mn-cs"/>
            </a:endParaRPr>
          </a:p>
        </p:txBody>
      </p:sp>
      <p:sp>
        <p:nvSpPr>
          <p:cNvPr id="13" name="Rectangle 12"/>
          <p:cNvSpPr/>
          <p:nvPr/>
        </p:nvSpPr>
        <p:spPr bwMode="auto">
          <a:xfrm>
            <a:off x="592864" y="3657966"/>
            <a:ext cx="787528" cy="666750"/>
          </a:xfrm>
          <a:prstGeom prst="rect">
            <a:avLst/>
          </a:prstGeom>
          <a:solidFill>
            <a:schemeClr val="tx1"/>
          </a:solidFill>
          <a:ln w="38100"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342900" marR="0" lvl="0" indent="-342900" algn="l" defTabSz="914400" rtl="0" eaLnBrk="1" fontAlgn="base" latinLnBrk="0" hangingPunct="1">
              <a:lnSpc>
                <a:spcPct val="100000"/>
              </a:lnSpc>
              <a:spcBef>
                <a:spcPct val="20000"/>
              </a:spcBef>
              <a:spcAft>
                <a:spcPct val="0"/>
              </a:spcAft>
              <a:buClr>
                <a:srgbClr val="66CCFF"/>
              </a:buClr>
              <a:buSzPct val="65000"/>
              <a:buFont typeface="Wingdings" pitchFamily="2" charset="2"/>
              <a:buChar char="n"/>
              <a:tabLst/>
              <a:defRPr/>
            </a:pPr>
            <a:endParaRPr kumimoji="0" lang="en-US" sz="9600" b="0" i="0" u="none" strike="noStrike" kern="1200" cap="none" spc="0" normalizeH="0" baseline="0" noProof="0">
              <a:ln>
                <a:noFill/>
              </a:ln>
              <a:solidFill>
                <a:srgbClr val="FFFFFF"/>
              </a:solidFill>
              <a:effectLst>
                <a:outerShdw blurRad="38100" dist="38100" dir="2700000" algn="tl">
                  <a:srgbClr val="000000">
                    <a:alpha val="43137"/>
                  </a:srgbClr>
                </a:outerShdw>
              </a:effectLst>
              <a:uLnTx/>
              <a:uFillTx/>
              <a:latin typeface="Tahoma" pitchFamily="34" charset="0"/>
              <a:ea typeface="+mn-ea"/>
              <a:cs typeface="+mn-cs"/>
            </a:endParaRPr>
          </a:p>
        </p:txBody>
      </p:sp>
      <p:sp>
        <p:nvSpPr>
          <p:cNvPr id="14" name="Rectangle 13"/>
          <p:cNvSpPr/>
          <p:nvPr/>
        </p:nvSpPr>
        <p:spPr bwMode="auto">
          <a:xfrm>
            <a:off x="5143500" y="3605944"/>
            <a:ext cx="685800" cy="721153"/>
          </a:xfrm>
          <a:prstGeom prst="rect">
            <a:avLst/>
          </a:prstGeom>
          <a:solidFill>
            <a:schemeClr val="tx1"/>
          </a:solidFill>
          <a:ln w="38100"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342900" marR="0" lvl="0" indent="-342900" algn="l" defTabSz="914400" rtl="0" eaLnBrk="1" fontAlgn="base" latinLnBrk="0" hangingPunct="1">
              <a:lnSpc>
                <a:spcPct val="100000"/>
              </a:lnSpc>
              <a:spcBef>
                <a:spcPct val="20000"/>
              </a:spcBef>
              <a:spcAft>
                <a:spcPct val="0"/>
              </a:spcAft>
              <a:buClr>
                <a:srgbClr val="66CCFF"/>
              </a:buClr>
              <a:buSzPct val="65000"/>
              <a:buFont typeface="Wingdings" pitchFamily="2" charset="2"/>
              <a:buChar char="n"/>
              <a:tabLst/>
              <a:defRPr/>
            </a:pPr>
            <a:endParaRPr kumimoji="0" lang="en-US" sz="9600" b="0" i="0" u="none" strike="noStrike" kern="1200" cap="none" spc="0" normalizeH="0" baseline="0" noProof="0">
              <a:ln>
                <a:noFill/>
              </a:ln>
              <a:solidFill>
                <a:srgbClr val="FFFFFF"/>
              </a:solidFill>
              <a:effectLst>
                <a:outerShdw blurRad="38100" dist="38100" dir="2700000" algn="tl">
                  <a:srgbClr val="000000">
                    <a:alpha val="43137"/>
                  </a:srgbClr>
                </a:outerShdw>
              </a:effectLst>
              <a:uLnTx/>
              <a:uFillTx/>
              <a:latin typeface="Tahoma" pitchFamily="34" charset="0"/>
              <a:ea typeface="+mn-ea"/>
              <a:cs typeface="+mn-cs"/>
            </a:endParaRPr>
          </a:p>
        </p:txBody>
      </p:sp>
      <p:sp>
        <p:nvSpPr>
          <p:cNvPr id="16" name="Rectangle 15"/>
          <p:cNvSpPr/>
          <p:nvPr/>
        </p:nvSpPr>
        <p:spPr bwMode="auto">
          <a:xfrm>
            <a:off x="5492262" y="5012714"/>
            <a:ext cx="762000" cy="794238"/>
          </a:xfrm>
          <a:prstGeom prst="rect">
            <a:avLst/>
          </a:prstGeom>
          <a:solidFill>
            <a:schemeClr val="tx1"/>
          </a:solidFill>
          <a:ln w="38100"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342900" marR="0" lvl="0" indent="-342900" algn="l" defTabSz="914400" rtl="0" eaLnBrk="1" fontAlgn="base" latinLnBrk="0" hangingPunct="1">
              <a:lnSpc>
                <a:spcPct val="100000"/>
              </a:lnSpc>
              <a:spcBef>
                <a:spcPct val="20000"/>
              </a:spcBef>
              <a:spcAft>
                <a:spcPct val="0"/>
              </a:spcAft>
              <a:buClr>
                <a:srgbClr val="66CCFF"/>
              </a:buClr>
              <a:buSzPct val="65000"/>
              <a:buFont typeface="Wingdings" pitchFamily="2" charset="2"/>
              <a:buChar char="n"/>
              <a:tabLst/>
              <a:defRPr/>
            </a:pPr>
            <a:endParaRPr kumimoji="0" lang="en-US" sz="9600" b="0" i="0" u="none" strike="noStrike" kern="1200" cap="none" spc="0" normalizeH="0" baseline="0" noProof="0">
              <a:ln>
                <a:noFill/>
              </a:ln>
              <a:solidFill>
                <a:srgbClr val="FFFFFF"/>
              </a:solidFill>
              <a:effectLst>
                <a:outerShdw blurRad="38100" dist="38100" dir="2700000" algn="tl">
                  <a:srgbClr val="000000">
                    <a:alpha val="43137"/>
                  </a:srgbClr>
                </a:outerShdw>
              </a:effectLst>
              <a:uLnTx/>
              <a:uFillTx/>
              <a:latin typeface="Tahoma" pitchFamily="34" charset="0"/>
              <a:ea typeface="+mn-ea"/>
              <a:cs typeface="+mn-cs"/>
            </a:endParaRPr>
          </a:p>
        </p:txBody>
      </p:sp>
      <p:cxnSp>
        <p:nvCxnSpPr>
          <p:cNvPr id="12" name="Straight Connector 11"/>
          <p:cNvCxnSpPr/>
          <p:nvPr/>
        </p:nvCxnSpPr>
        <p:spPr bwMode="auto">
          <a:xfrm>
            <a:off x="3657600" y="2554898"/>
            <a:ext cx="952500" cy="0"/>
          </a:xfrm>
          <a:prstGeom prst="line">
            <a:avLst/>
          </a:prstGeom>
          <a:noFill/>
          <a:ln w="57150" cap="flat" cmpd="sng" algn="ctr">
            <a:solidFill>
              <a:schemeClr val="bg1"/>
            </a:solidFill>
            <a:prstDash val="solid"/>
            <a:round/>
            <a:headEnd type="none" w="med" len="med"/>
            <a:tailEnd type="none" w="med" len="med"/>
          </a:ln>
          <a:effectLst/>
        </p:spPr>
      </p:cxnSp>
      <p:cxnSp>
        <p:nvCxnSpPr>
          <p:cNvPr id="19" name="Straight Connector 18"/>
          <p:cNvCxnSpPr/>
          <p:nvPr/>
        </p:nvCxnSpPr>
        <p:spPr bwMode="auto">
          <a:xfrm flipV="1">
            <a:off x="4076700" y="2586038"/>
            <a:ext cx="0" cy="766762"/>
          </a:xfrm>
          <a:prstGeom prst="line">
            <a:avLst/>
          </a:prstGeom>
          <a:noFill/>
          <a:ln w="57150" cap="flat" cmpd="sng" algn="ctr">
            <a:solidFill>
              <a:schemeClr val="bg1"/>
            </a:solidFill>
            <a:prstDash val="solid"/>
            <a:round/>
            <a:headEnd type="none" w="med" len="med"/>
            <a:tailEnd type="none" w="med" len="med"/>
          </a:ln>
          <a:effectLst/>
        </p:spPr>
      </p:cxnSp>
      <p:cxnSp>
        <p:nvCxnSpPr>
          <p:cNvPr id="22" name="Straight Connector 21"/>
          <p:cNvCxnSpPr/>
          <p:nvPr/>
        </p:nvCxnSpPr>
        <p:spPr bwMode="auto">
          <a:xfrm>
            <a:off x="2667000" y="3352800"/>
            <a:ext cx="1409700" cy="0"/>
          </a:xfrm>
          <a:prstGeom prst="line">
            <a:avLst/>
          </a:prstGeom>
          <a:noFill/>
          <a:ln w="57150" cap="flat" cmpd="sng" algn="ctr">
            <a:solidFill>
              <a:schemeClr val="bg1"/>
            </a:solidFill>
            <a:prstDash val="solid"/>
            <a:round/>
            <a:headEnd type="none" w="med" len="med"/>
            <a:tailEnd type="none" w="med" len="med"/>
          </a:ln>
          <a:effectLst/>
        </p:spPr>
      </p:cxnSp>
      <p:cxnSp>
        <p:nvCxnSpPr>
          <p:cNvPr id="25" name="Straight Connector 24"/>
          <p:cNvCxnSpPr/>
          <p:nvPr/>
        </p:nvCxnSpPr>
        <p:spPr bwMode="auto">
          <a:xfrm flipV="1">
            <a:off x="2684585" y="3317630"/>
            <a:ext cx="0" cy="304800"/>
          </a:xfrm>
          <a:prstGeom prst="line">
            <a:avLst/>
          </a:prstGeom>
          <a:noFill/>
          <a:ln w="57150" cap="flat" cmpd="sng" algn="ctr">
            <a:solidFill>
              <a:schemeClr val="bg1"/>
            </a:solidFill>
            <a:prstDash val="solid"/>
            <a:round/>
            <a:headEnd type="none" w="med" len="med"/>
            <a:tailEnd type="none" w="med" len="med"/>
          </a:ln>
          <a:effectLst/>
        </p:spPr>
      </p:cxnSp>
      <p:cxnSp>
        <p:nvCxnSpPr>
          <p:cNvPr id="27" name="Straight Connector 26"/>
          <p:cNvCxnSpPr/>
          <p:nvPr/>
        </p:nvCxnSpPr>
        <p:spPr bwMode="auto">
          <a:xfrm>
            <a:off x="1380392" y="3943716"/>
            <a:ext cx="952500" cy="0"/>
          </a:xfrm>
          <a:prstGeom prst="line">
            <a:avLst/>
          </a:prstGeom>
          <a:noFill/>
          <a:ln w="57150" cap="flat" cmpd="sng" algn="ctr">
            <a:solidFill>
              <a:schemeClr val="bg1"/>
            </a:solidFill>
            <a:prstDash val="solid"/>
            <a:round/>
            <a:headEnd type="none" w="med" len="med"/>
            <a:tailEnd type="none" w="med" len="med"/>
          </a:ln>
          <a:effectLst/>
        </p:spPr>
      </p:cxnSp>
      <p:cxnSp>
        <p:nvCxnSpPr>
          <p:cNvPr id="28" name="Straight Connector 27"/>
          <p:cNvCxnSpPr/>
          <p:nvPr/>
        </p:nvCxnSpPr>
        <p:spPr bwMode="auto">
          <a:xfrm flipV="1">
            <a:off x="1856642" y="3943716"/>
            <a:ext cx="0" cy="766762"/>
          </a:xfrm>
          <a:prstGeom prst="line">
            <a:avLst/>
          </a:prstGeom>
          <a:noFill/>
          <a:ln w="57150" cap="flat" cmpd="sng" algn="ctr">
            <a:solidFill>
              <a:schemeClr val="bg1"/>
            </a:solidFill>
            <a:prstDash val="solid"/>
            <a:round/>
            <a:headEnd type="none" w="med" len="med"/>
            <a:tailEnd type="none" w="med" len="med"/>
          </a:ln>
          <a:effectLst/>
        </p:spPr>
      </p:cxnSp>
      <p:cxnSp>
        <p:nvCxnSpPr>
          <p:cNvPr id="29" name="Straight Connector 28"/>
          <p:cNvCxnSpPr/>
          <p:nvPr/>
        </p:nvCxnSpPr>
        <p:spPr bwMode="auto">
          <a:xfrm>
            <a:off x="1380392" y="4710478"/>
            <a:ext cx="952500" cy="0"/>
          </a:xfrm>
          <a:prstGeom prst="line">
            <a:avLst/>
          </a:prstGeom>
          <a:noFill/>
          <a:ln w="57150" cap="flat" cmpd="sng" algn="ctr">
            <a:solidFill>
              <a:schemeClr val="bg1"/>
            </a:solidFill>
            <a:prstDash val="solid"/>
            <a:round/>
            <a:headEnd type="none" w="med" len="med"/>
            <a:tailEnd type="none" w="med" len="med"/>
          </a:ln>
          <a:effectLst/>
        </p:spPr>
      </p:cxnSp>
      <p:cxnSp>
        <p:nvCxnSpPr>
          <p:cNvPr id="30" name="Straight Connector 29"/>
          <p:cNvCxnSpPr/>
          <p:nvPr/>
        </p:nvCxnSpPr>
        <p:spPr bwMode="auto">
          <a:xfrm flipV="1">
            <a:off x="1393580" y="4710478"/>
            <a:ext cx="0" cy="302236"/>
          </a:xfrm>
          <a:prstGeom prst="line">
            <a:avLst/>
          </a:prstGeom>
          <a:noFill/>
          <a:ln w="57150" cap="flat" cmpd="sng" algn="ctr">
            <a:solidFill>
              <a:schemeClr val="bg1"/>
            </a:solidFill>
            <a:prstDash val="solid"/>
            <a:round/>
            <a:headEnd type="none" w="med" len="med"/>
            <a:tailEnd type="none" w="med" len="med"/>
          </a:ln>
          <a:effectLst/>
        </p:spPr>
      </p:cxnSp>
      <p:cxnSp>
        <p:nvCxnSpPr>
          <p:cNvPr id="34" name="Straight Connector 33"/>
          <p:cNvCxnSpPr/>
          <p:nvPr/>
        </p:nvCxnSpPr>
        <p:spPr bwMode="auto">
          <a:xfrm flipV="1">
            <a:off x="2331426" y="4710478"/>
            <a:ext cx="0" cy="302236"/>
          </a:xfrm>
          <a:prstGeom prst="line">
            <a:avLst/>
          </a:prstGeom>
          <a:noFill/>
          <a:ln w="57150" cap="flat" cmpd="sng" algn="ctr">
            <a:solidFill>
              <a:schemeClr val="bg1"/>
            </a:solidFill>
            <a:prstDash val="solid"/>
            <a:round/>
            <a:headEnd type="none" w="med" len="med"/>
            <a:tailEnd type="none" w="med" len="med"/>
          </a:ln>
          <a:effectLst/>
        </p:spPr>
      </p:cxnSp>
      <p:sp>
        <p:nvSpPr>
          <p:cNvPr id="35" name="Rectangle 34"/>
          <p:cNvSpPr/>
          <p:nvPr/>
        </p:nvSpPr>
        <p:spPr bwMode="auto">
          <a:xfrm>
            <a:off x="2057400" y="4979377"/>
            <a:ext cx="914400" cy="794238"/>
          </a:xfrm>
          <a:prstGeom prst="rect">
            <a:avLst/>
          </a:prstGeom>
          <a:solidFill>
            <a:schemeClr val="tx1"/>
          </a:solidFill>
          <a:ln w="38100"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342900" marR="0" lvl="0" indent="-342900" algn="l" defTabSz="914400" rtl="0" eaLnBrk="1" fontAlgn="base" latinLnBrk="0" hangingPunct="1">
              <a:lnSpc>
                <a:spcPct val="100000"/>
              </a:lnSpc>
              <a:spcBef>
                <a:spcPct val="20000"/>
              </a:spcBef>
              <a:spcAft>
                <a:spcPct val="0"/>
              </a:spcAft>
              <a:buClr>
                <a:srgbClr val="66CCFF"/>
              </a:buClr>
              <a:buSzPct val="65000"/>
              <a:buFont typeface="Wingdings" pitchFamily="2" charset="2"/>
              <a:buChar char="n"/>
              <a:tabLst/>
              <a:defRPr/>
            </a:pPr>
            <a:endParaRPr kumimoji="0" lang="en-US" sz="9600" b="0" i="0" u="none" strike="noStrike" kern="1200" cap="none" spc="0" normalizeH="0" baseline="0" noProof="0">
              <a:ln>
                <a:noFill/>
              </a:ln>
              <a:solidFill>
                <a:srgbClr val="FFFFFF"/>
              </a:solidFill>
              <a:effectLst>
                <a:outerShdw blurRad="38100" dist="38100" dir="2700000" algn="tl">
                  <a:srgbClr val="000000">
                    <a:alpha val="43137"/>
                  </a:srgbClr>
                </a:outerShdw>
              </a:effectLst>
              <a:uLnTx/>
              <a:uFillTx/>
              <a:latin typeface="Tahoma" pitchFamily="34" charset="0"/>
              <a:ea typeface="+mn-ea"/>
              <a:cs typeface="+mn-cs"/>
            </a:endParaRPr>
          </a:p>
        </p:txBody>
      </p:sp>
      <p:sp>
        <p:nvSpPr>
          <p:cNvPr id="36" name="Oval 35"/>
          <p:cNvSpPr/>
          <p:nvPr/>
        </p:nvSpPr>
        <p:spPr bwMode="auto">
          <a:xfrm>
            <a:off x="977180" y="4969119"/>
            <a:ext cx="762000" cy="762000"/>
          </a:xfrm>
          <a:prstGeom prst="ellipse">
            <a:avLst/>
          </a:prstGeom>
          <a:solidFill>
            <a:schemeClr val="tx1"/>
          </a:solidFill>
          <a:ln w="38100"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342900" marR="0" lvl="0" indent="-342900" algn="l" defTabSz="914400" rtl="0" eaLnBrk="1" fontAlgn="base" latinLnBrk="0" hangingPunct="1">
              <a:lnSpc>
                <a:spcPct val="100000"/>
              </a:lnSpc>
              <a:spcBef>
                <a:spcPct val="20000"/>
              </a:spcBef>
              <a:spcAft>
                <a:spcPct val="0"/>
              </a:spcAft>
              <a:buClr>
                <a:srgbClr val="66CCFF"/>
              </a:buClr>
              <a:buSzPct val="65000"/>
              <a:buFont typeface="Wingdings" pitchFamily="2" charset="2"/>
              <a:buChar char="n"/>
              <a:tabLst/>
              <a:defRPr/>
            </a:pPr>
            <a:endParaRPr kumimoji="0" lang="en-US" sz="9600" b="0" i="0" u="none" strike="noStrike" kern="1200" cap="none" spc="0" normalizeH="0" baseline="0" noProof="0">
              <a:ln>
                <a:noFill/>
              </a:ln>
              <a:solidFill>
                <a:srgbClr val="FFFFFF"/>
              </a:solidFill>
              <a:effectLst>
                <a:outerShdw blurRad="38100" dist="38100" dir="2700000" algn="tl">
                  <a:srgbClr val="000000">
                    <a:alpha val="43137"/>
                  </a:srgbClr>
                </a:outerShdw>
              </a:effectLst>
              <a:uLnTx/>
              <a:uFillTx/>
              <a:latin typeface="Tahoma" pitchFamily="34" charset="0"/>
              <a:ea typeface="+mn-ea"/>
              <a:cs typeface="+mn-cs"/>
            </a:endParaRPr>
          </a:p>
        </p:txBody>
      </p:sp>
      <p:cxnSp>
        <p:nvCxnSpPr>
          <p:cNvPr id="37" name="Straight Connector 36"/>
          <p:cNvCxnSpPr/>
          <p:nvPr/>
        </p:nvCxnSpPr>
        <p:spPr bwMode="auto">
          <a:xfrm>
            <a:off x="4076700" y="3352800"/>
            <a:ext cx="1409700" cy="0"/>
          </a:xfrm>
          <a:prstGeom prst="line">
            <a:avLst/>
          </a:prstGeom>
          <a:noFill/>
          <a:ln w="57150" cap="flat" cmpd="sng" algn="ctr">
            <a:solidFill>
              <a:schemeClr val="bg1"/>
            </a:solidFill>
            <a:prstDash val="solid"/>
            <a:round/>
            <a:headEnd type="none" w="med" len="med"/>
            <a:tailEnd type="none" w="med" len="med"/>
          </a:ln>
          <a:effectLst/>
        </p:spPr>
      </p:cxnSp>
      <p:cxnSp>
        <p:nvCxnSpPr>
          <p:cNvPr id="38" name="Straight Connector 37"/>
          <p:cNvCxnSpPr/>
          <p:nvPr/>
        </p:nvCxnSpPr>
        <p:spPr bwMode="auto">
          <a:xfrm flipV="1">
            <a:off x="5486400" y="3317630"/>
            <a:ext cx="0" cy="304800"/>
          </a:xfrm>
          <a:prstGeom prst="line">
            <a:avLst/>
          </a:prstGeom>
          <a:noFill/>
          <a:ln w="57150" cap="flat" cmpd="sng" algn="ctr">
            <a:solidFill>
              <a:schemeClr val="bg1"/>
            </a:solidFill>
            <a:prstDash val="solid"/>
            <a:round/>
            <a:headEnd type="none" w="med" len="med"/>
            <a:tailEnd type="none" w="med" len="med"/>
          </a:ln>
          <a:effectLst/>
        </p:spPr>
      </p:cxnSp>
      <p:cxnSp>
        <p:nvCxnSpPr>
          <p:cNvPr id="39" name="Straight Connector 38"/>
          <p:cNvCxnSpPr/>
          <p:nvPr/>
        </p:nvCxnSpPr>
        <p:spPr bwMode="auto">
          <a:xfrm>
            <a:off x="5829300" y="3943716"/>
            <a:ext cx="952500" cy="0"/>
          </a:xfrm>
          <a:prstGeom prst="line">
            <a:avLst/>
          </a:prstGeom>
          <a:noFill/>
          <a:ln w="57150" cap="flat" cmpd="sng" algn="ctr">
            <a:solidFill>
              <a:schemeClr val="bg1"/>
            </a:solidFill>
            <a:prstDash val="solid"/>
            <a:round/>
            <a:headEnd type="none" w="med" len="med"/>
            <a:tailEnd type="none" w="med" len="med"/>
          </a:ln>
          <a:effectLst/>
        </p:spPr>
      </p:cxnSp>
      <p:cxnSp>
        <p:nvCxnSpPr>
          <p:cNvPr id="40" name="Straight Connector 39"/>
          <p:cNvCxnSpPr/>
          <p:nvPr/>
        </p:nvCxnSpPr>
        <p:spPr bwMode="auto">
          <a:xfrm flipV="1">
            <a:off x="6327530" y="3966520"/>
            <a:ext cx="0" cy="766762"/>
          </a:xfrm>
          <a:prstGeom prst="line">
            <a:avLst/>
          </a:prstGeom>
          <a:noFill/>
          <a:ln w="57150" cap="flat" cmpd="sng" algn="ctr">
            <a:solidFill>
              <a:schemeClr val="bg1"/>
            </a:solidFill>
            <a:prstDash val="solid"/>
            <a:round/>
            <a:headEnd type="none" w="med" len="med"/>
            <a:tailEnd type="none" w="med" len="med"/>
          </a:ln>
          <a:effectLst/>
        </p:spPr>
      </p:cxnSp>
      <p:cxnSp>
        <p:nvCxnSpPr>
          <p:cNvPr id="41" name="Straight Connector 40"/>
          <p:cNvCxnSpPr/>
          <p:nvPr/>
        </p:nvCxnSpPr>
        <p:spPr bwMode="auto">
          <a:xfrm>
            <a:off x="5851280" y="4742806"/>
            <a:ext cx="952500" cy="0"/>
          </a:xfrm>
          <a:prstGeom prst="line">
            <a:avLst/>
          </a:prstGeom>
          <a:noFill/>
          <a:ln w="57150" cap="flat" cmpd="sng" algn="ctr">
            <a:solidFill>
              <a:schemeClr val="bg1"/>
            </a:solidFill>
            <a:prstDash val="solid"/>
            <a:round/>
            <a:headEnd type="none" w="med" len="med"/>
            <a:tailEnd type="none" w="med" len="med"/>
          </a:ln>
          <a:effectLst/>
        </p:spPr>
      </p:cxnSp>
      <p:cxnSp>
        <p:nvCxnSpPr>
          <p:cNvPr id="42" name="Straight Connector 41"/>
          <p:cNvCxnSpPr/>
          <p:nvPr/>
        </p:nvCxnSpPr>
        <p:spPr bwMode="auto">
          <a:xfrm flipV="1">
            <a:off x="5858606" y="4710478"/>
            <a:ext cx="0" cy="302236"/>
          </a:xfrm>
          <a:prstGeom prst="line">
            <a:avLst/>
          </a:prstGeom>
          <a:noFill/>
          <a:ln w="57150" cap="flat" cmpd="sng" algn="ctr">
            <a:solidFill>
              <a:schemeClr val="bg1"/>
            </a:solidFill>
            <a:prstDash val="solid"/>
            <a:round/>
            <a:headEnd type="none" w="med" len="med"/>
            <a:tailEnd type="none" w="med" len="med"/>
          </a:ln>
          <a:effectLst/>
        </p:spPr>
      </p:cxnSp>
      <p:cxnSp>
        <p:nvCxnSpPr>
          <p:cNvPr id="43" name="Straight Connector 42"/>
          <p:cNvCxnSpPr/>
          <p:nvPr/>
        </p:nvCxnSpPr>
        <p:spPr bwMode="auto">
          <a:xfrm flipV="1">
            <a:off x="6803780" y="4712859"/>
            <a:ext cx="0" cy="302236"/>
          </a:xfrm>
          <a:prstGeom prst="line">
            <a:avLst/>
          </a:prstGeom>
          <a:noFill/>
          <a:ln w="57150" cap="flat" cmpd="sng" algn="ctr">
            <a:solidFill>
              <a:schemeClr val="bg1"/>
            </a:solidFill>
            <a:prstDash val="solid"/>
            <a:round/>
            <a:headEnd type="none" w="med" len="med"/>
            <a:tailEnd type="none" w="med" len="med"/>
          </a:ln>
          <a:effectLst/>
        </p:spPr>
      </p:cxnSp>
      <p:sp>
        <p:nvSpPr>
          <p:cNvPr id="44" name="Oval 43"/>
          <p:cNvSpPr/>
          <p:nvPr/>
        </p:nvSpPr>
        <p:spPr bwMode="auto">
          <a:xfrm>
            <a:off x="6477000" y="4979377"/>
            <a:ext cx="762000" cy="762000"/>
          </a:xfrm>
          <a:prstGeom prst="ellipse">
            <a:avLst/>
          </a:prstGeom>
          <a:solidFill>
            <a:schemeClr val="tx1"/>
          </a:solidFill>
          <a:ln w="38100"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342900" marR="0" lvl="0" indent="-342900" algn="l" defTabSz="914400" rtl="0" eaLnBrk="1" fontAlgn="base" latinLnBrk="0" hangingPunct="1">
              <a:lnSpc>
                <a:spcPct val="100000"/>
              </a:lnSpc>
              <a:spcBef>
                <a:spcPct val="20000"/>
              </a:spcBef>
              <a:spcAft>
                <a:spcPct val="0"/>
              </a:spcAft>
              <a:buClr>
                <a:srgbClr val="66CCFF"/>
              </a:buClr>
              <a:buSzPct val="65000"/>
              <a:buFont typeface="Wingdings" pitchFamily="2" charset="2"/>
              <a:buChar char="n"/>
              <a:tabLst/>
              <a:defRPr/>
            </a:pPr>
            <a:endParaRPr kumimoji="0" lang="en-US" sz="9600" b="0" i="0" u="none" strike="noStrike" kern="1200" cap="none" spc="0" normalizeH="0" baseline="0" noProof="0">
              <a:ln>
                <a:noFill/>
              </a:ln>
              <a:solidFill>
                <a:srgbClr val="FFFFFF"/>
              </a:solidFill>
              <a:effectLst>
                <a:outerShdw blurRad="38100" dist="38100" dir="2700000" algn="tl">
                  <a:srgbClr val="000000">
                    <a:alpha val="43137"/>
                  </a:srgbClr>
                </a:outerShdw>
              </a:effectLst>
              <a:uLnTx/>
              <a:uFillTx/>
              <a:latin typeface="Tahoma" pitchFamily="34" charset="0"/>
              <a:ea typeface="+mn-ea"/>
              <a:cs typeface="+mn-cs"/>
            </a:endParaRPr>
          </a:p>
        </p:txBody>
      </p:sp>
      <p:sp>
        <p:nvSpPr>
          <p:cNvPr id="2" name="Rectangle 1"/>
          <p:cNvSpPr/>
          <p:nvPr/>
        </p:nvSpPr>
        <p:spPr>
          <a:xfrm>
            <a:off x="2909405" y="2262510"/>
            <a:ext cx="710451" cy="584775"/>
          </a:xfrm>
          <a:prstGeom prst="rect">
            <a:avLst/>
          </a:prstGeom>
          <a:noFill/>
        </p:spPr>
        <p:txBody>
          <a:bodyPr wrap="none" lIns="91440" tIns="45720" rIns="91440" bIns="45720">
            <a:spAutoFit/>
          </a:bodyPr>
          <a:lstStyle/>
          <a:p>
            <a:pPr marL="0" marR="0" lvl="0" indent="0" algn="ctr" defTabSz="914400" rtl="0" eaLnBrk="1" fontAlgn="base" latinLnBrk="0" hangingPunct="1">
              <a:lnSpc>
                <a:spcPct val="100000"/>
              </a:lnSpc>
              <a:spcBef>
                <a:spcPct val="20000"/>
              </a:spcBef>
              <a:spcAft>
                <a:spcPct val="0"/>
              </a:spcAft>
              <a:buClr>
                <a:srgbClr val="66CCFF"/>
              </a:buClr>
              <a:buSzPct val="65000"/>
              <a:buFont typeface="Wingdings" pitchFamily="2" charset="2"/>
              <a:buNone/>
              <a:tabLst/>
              <a:defRPr/>
            </a:pPr>
            <a:r>
              <a:rPr kumimoji="0" lang="en-US" sz="3200" b="1" i="0" u="none" strike="noStrike" kern="1200" cap="none" spc="0" normalizeH="0" baseline="0" noProof="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uLnTx/>
                <a:uFillTx/>
                <a:latin typeface="Tahoma" pitchFamily="34" charset="0"/>
                <a:ea typeface="+mn-ea"/>
                <a:cs typeface="+mn-cs"/>
              </a:rPr>
              <a:t>Aa</a:t>
            </a:r>
          </a:p>
        </p:txBody>
      </p:sp>
      <p:sp>
        <p:nvSpPr>
          <p:cNvPr id="45" name="Rectangle 44"/>
          <p:cNvSpPr/>
          <p:nvPr/>
        </p:nvSpPr>
        <p:spPr>
          <a:xfrm>
            <a:off x="4610100" y="2262510"/>
            <a:ext cx="710451" cy="584775"/>
          </a:xfrm>
          <a:prstGeom prst="rect">
            <a:avLst/>
          </a:prstGeom>
          <a:noFill/>
        </p:spPr>
        <p:txBody>
          <a:bodyPr wrap="none" lIns="91440" tIns="45720" rIns="91440" bIns="45720">
            <a:spAutoFit/>
          </a:bodyPr>
          <a:lstStyle/>
          <a:p>
            <a:pPr marL="0" marR="0" lvl="0" indent="0" algn="ctr" defTabSz="914400" rtl="0" eaLnBrk="1" fontAlgn="base" latinLnBrk="0" hangingPunct="1">
              <a:lnSpc>
                <a:spcPct val="100000"/>
              </a:lnSpc>
              <a:spcBef>
                <a:spcPct val="20000"/>
              </a:spcBef>
              <a:spcAft>
                <a:spcPct val="0"/>
              </a:spcAft>
              <a:buClr>
                <a:srgbClr val="66CCFF"/>
              </a:buClr>
              <a:buSzPct val="65000"/>
              <a:buFont typeface="Wingdings" pitchFamily="2" charset="2"/>
              <a:buNone/>
              <a:tabLst/>
              <a:defRPr/>
            </a:pPr>
            <a:r>
              <a:rPr kumimoji="0" lang="en-US" sz="3200" b="1" i="0" u="none" strike="noStrike" kern="1200" cap="none" spc="0" normalizeH="0" baseline="0" noProof="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uLnTx/>
                <a:uFillTx/>
                <a:latin typeface="Tahoma" pitchFamily="34" charset="0"/>
                <a:ea typeface="+mn-ea"/>
                <a:cs typeface="+mn-cs"/>
              </a:rPr>
              <a:t>Aa</a:t>
            </a:r>
          </a:p>
        </p:txBody>
      </p:sp>
      <p:sp>
        <p:nvSpPr>
          <p:cNvPr id="9" name="Rectangle 8"/>
          <p:cNvSpPr/>
          <p:nvPr/>
        </p:nvSpPr>
        <p:spPr>
          <a:xfrm>
            <a:off x="639587" y="3685945"/>
            <a:ext cx="675185" cy="584775"/>
          </a:xfrm>
          <a:prstGeom prst="rect">
            <a:avLst/>
          </a:prstGeom>
        </p:spPr>
        <p:txBody>
          <a:bodyPr wrap="none">
            <a:spAutoFit/>
          </a:bodyPr>
          <a:lstStyle/>
          <a:p>
            <a:pPr marL="0" marR="0" lvl="0" indent="0" algn="ctr" defTabSz="914400" rtl="0" eaLnBrk="1" fontAlgn="base" latinLnBrk="0" hangingPunct="1">
              <a:lnSpc>
                <a:spcPct val="100000"/>
              </a:lnSpc>
              <a:spcBef>
                <a:spcPct val="20000"/>
              </a:spcBef>
              <a:spcAft>
                <a:spcPct val="0"/>
              </a:spcAft>
              <a:buClr>
                <a:srgbClr val="66CCFF"/>
              </a:buClr>
              <a:buSzPct val="65000"/>
              <a:buFont typeface="Wingdings" pitchFamily="2" charset="2"/>
              <a:buNone/>
              <a:tabLst/>
              <a:defRPr/>
            </a:pPr>
            <a:r>
              <a:rPr kumimoji="0" lang="en-US" sz="3200" b="1" i="0" u="none" strike="noStrike" kern="1200" cap="none" spc="0" normalizeH="0" baseline="0" noProof="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uLnTx/>
                <a:uFillTx/>
                <a:latin typeface="Tahoma" pitchFamily="34" charset="0"/>
                <a:ea typeface="+mn-ea"/>
                <a:cs typeface="+mn-cs"/>
              </a:rPr>
              <a:t>aa</a:t>
            </a:r>
          </a:p>
        </p:txBody>
      </p:sp>
      <p:sp>
        <p:nvSpPr>
          <p:cNvPr id="46" name="Rectangle 45"/>
          <p:cNvSpPr/>
          <p:nvPr/>
        </p:nvSpPr>
        <p:spPr>
          <a:xfrm>
            <a:off x="2358666" y="3698953"/>
            <a:ext cx="710451" cy="584775"/>
          </a:xfrm>
          <a:prstGeom prst="rect">
            <a:avLst/>
          </a:prstGeom>
        </p:spPr>
        <p:txBody>
          <a:bodyPr wrap="none">
            <a:spAutoFit/>
          </a:bodyPr>
          <a:lstStyle/>
          <a:p>
            <a:pPr marL="0" marR="0" lvl="0" indent="0" algn="ctr" defTabSz="914400" rtl="0" eaLnBrk="1" fontAlgn="base" latinLnBrk="0" hangingPunct="1">
              <a:lnSpc>
                <a:spcPct val="100000"/>
              </a:lnSpc>
              <a:spcBef>
                <a:spcPct val="20000"/>
              </a:spcBef>
              <a:spcAft>
                <a:spcPct val="0"/>
              </a:spcAft>
              <a:buClr>
                <a:srgbClr val="66CCFF"/>
              </a:buClr>
              <a:buSzPct val="65000"/>
              <a:buFont typeface="Wingdings" pitchFamily="2" charset="2"/>
              <a:buNone/>
              <a:tabLst/>
              <a:defRPr/>
            </a:pPr>
            <a:r>
              <a:rPr kumimoji="0" lang="en-US" sz="3200" b="1" i="0" u="none" strike="noStrike" kern="1200" cap="none" spc="0" normalizeH="0" baseline="0" noProof="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uLnTx/>
                <a:uFillTx/>
                <a:latin typeface="Tahoma" pitchFamily="34" charset="0"/>
                <a:ea typeface="+mn-ea"/>
                <a:cs typeface="+mn-cs"/>
              </a:rPr>
              <a:t>Aa</a:t>
            </a:r>
          </a:p>
        </p:txBody>
      </p:sp>
      <p:sp>
        <p:nvSpPr>
          <p:cNvPr id="17" name="Rectangle 16"/>
          <p:cNvSpPr/>
          <p:nvPr/>
        </p:nvSpPr>
        <p:spPr bwMode="auto">
          <a:xfrm>
            <a:off x="639587" y="4495800"/>
            <a:ext cx="2637013" cy="1564664"/>
          </a:xfrm>
          <a:prstGeom prst="rect">
            <a:avLst/>
          </a:prstGeom>
          <a:noFill/>
          <a:ln w="28575" cap="flat" cmpd="sng" algn="ctr">
            <a:solidFill>
              <a:schemeClr val="bg1"/>
            </a:solidFill>
            <a:prstDash val="solid"/>
            <a:round/>
            <a:headEnd type="none" w="med" len="med"/>
            <a:tailEnd type="none" w="med" len="med"/>
          </a:ln>
          <a:effectLst>
            <a:glow rad="228600">
              <a:schemeClr val="accent1">
                <a:satMod val="175000"/>
                <a:alpha val="40000"/>
              </a:schemeClr>
            </a:glow>
          </a:effectLst>
        </p:spPr>
        <p:txBody>
          <a:bodyPr vert="horz" wrap="square" lIns="91440" tIns="45720" rIns="91440" bIns="45720" numCol="1" rtlCol="0" anchor="t" anchorCtr="0" compatLnSpc="1">
            <a:prstTxWarp prst="textNoShape">
              <a:avLst/>
            </a:prstTxWarp>
          </a:bodyPr>
          <a:lstStyle/>
          <a:p>
            <a:pPr marL="342900" marR="0" lvl="0" indent="-342900" algn="l" defTabSz="914400" rtl="0" eaLnBrk="1" fontAlgn="base" latinLnBrk="0" hangingPunct="1">
              <a:lnSpc>
                <a:spcPct val="100000"/>
              </a:lnSpc>
              <a:spcBef>
                <a:spcPct val="20000"/>
              </a:spcBef>
              <a:spcAft>
                <a:spcPct val="0"/>
              </a:spcAft>
              <a:buClr>
                <a:srgbClr val="66CCFF"/>
              </a:buClr>
              <a:buSzPct val="65000"/>
              <a:buFont typeface="Wingdings" pitchFamily="2" charset="2"/>
              <a:buChar char="n"/>
              <a:tabLst/>
              <a:defRPr/>
            </a:pPr>
            <a:endParaRPr kumimoji="0" lang="en-US" sz="9600" b="0" i="0" u="none" strike="noStrike" kern="1200" cap="none" spc="0" normalizeH="0" baseline="0" noProof="0">
              <a:ln>
                <a:noFill/>
              </a:ln>
              <a:solidFill>
                <a:srgbClr val="FFFFFF"/>
              </a:solidFill>
              <a:effectLst>
                <a:outerShdw blurRad="38100" dist="38100" dir="2700000" algn="tl">
                  <a:srgbClr val="000000">
                    <a:alpha val="43137"/>
                  </a:srgbClr>
                </a:outerShdw>
              </a:effectLst>
              <a:uLnTx/>
              <a:uFillTx/>
              <a:latin typeface="Tahoma" pitchFamily="34" charset="0"/>
              <a:ea typeface="+mn-ea"/>
              <a:cs typeface="+mn-cs"/>
            </a:endParaRPr>
          </a:p>
        </p:txBody>
      </p:sp>
      <p:pic>
        <p:nvPicPr>
          <p:cNvPr id="47" name="Picture 2" descr="Image result for Punnett Square Aa"/>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07299" y="4038395"/>
            <a:ext cx="1695956" cy="214047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12445147"/>
      </p:ext>
    </p:extLst>
  </p:cSld>
  <p:clrMapOvr>
    <a:masterClrMapping/>
  </p:clrMapOvr>
</p:sld>
</file>

<file path=ppt/slides/slide2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52400" y="304800"/>
            <a:ext cx="8915400" cy="5821363"/>
          </a:xfrm>
        </p:spPr>
        <p:txBody>
          <a:bodyPr/>
          <a:lstStyle/>
          <a:p>
            <a:r>
              <a:rPr lang="en-US" dirty="0">
                <a:solidFill>
                  <a:srgbClr val="CC99FF"/>
                </a:solidFill>
              </a:rPr>
              <a:t>The shaded circles and squares is a dominant </a:t>
            </a:r>
            <a:r>
              <a:rPr lang="en-US" dirty="0" err="1">
                <a:solidFill>
                  <a:srgbClr val="CC99FF"/>
                </a:solidFill>
              </a:rPr>
              <a:t>allelle</a:t>
            </a:r>
            <a:r>
              <a:rPr lang="en-US" dirty="0">
                <a:solidFill>
                  <a:srgbClr val="CC99FF"/>
                </a:solidFill>
              </a:rPr>
              <a:t>. Shaded = Dominant</a:t>
            </a:r>
          </a:p>
          <a:p>
            <a:pPr lvl="1"/>
            <a:r>
              <a:rPr lang="en-US" dirty="0"/>
              <a:t>What’s the probable genotypes of the two below?</a:t>
            </a:r>
          </a:p>
        </p:txBody>
      </p:sp>
      <p:pic>
        <p:nvPicPr>
          <p:cNvPr id="102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0" y="3964964"/>
            <a:ext cx="3429000" cy="20955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Rounded Rectangle 3"/>
          <p:cNvSpPr/>
          <p:nvPr/>
        </p:nvSpPr>
        <p:spPr bwMode="auto">
          <a:xfrm>
            <a:off x="228600" y="2057400"/>
            <a:ext cx="8763000" cy="4419600"/>
          </a:xfrm>
          <a:prstGeom prst="roundRect">
            <a:avLst/>
          </a:prstGeom>
          <a:solidFill>
            <a:schemeClr val="tx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342900" marR="0" lvl="0" indent="-342900" algn="l" defTabSz="914400" rtl="0" eaLnBrk="1" fontAlgn="base" latinLnBrk="0" hangingPunct="1">
              <a:lnSpc>
                <a:spcPct val="100000"/>
              </a:lnSpc>
              <a:spcBef>
                <a:spcPct val="20000"/>
              </a:spcBef>
              <a:spcAft>
                <a:spcPct val="0"/>
              </a:spcAft>
              <a:buClr>
                <a:srgbClr val="66CCFF"/>
              </a:buClr>
              <a:buSzPct val="65000"/>
              <a:buFont typeface="Wingdings" pitchFamily="2" charset="2"/>
              <a:buChar char="n"/>
              <a:tabLst/>
              <a:defRPr/>
            </a:pPr>
            <a:endParaRPr kumimoji="0" lang="en-US" sz="9600" b="0" i="0" u="none" strike="noStrike" kern="1200" cap="none" spc="0" normalizeH="0" baseline="0" noProof="0">
              <a:ln>
                <a:noFill/>
              </a:ln>
              <a:solidFill>
                <a:srgbClr val="FFFFFF"/>
              </a:solidFill>
              <a:effectLst>
                <a:outerShdw blurRad="38100" dist="38100" dir="2700000" algn="tl">
                  <a:srgbClr val="000000">
                    <a:alpha val="43137"/>
                  </a:srgbClr>
                </a:outerShdw>
              </a:effectLst>
              <a:uLnTx/>
              <a:uFillTx/>
              <a:latin typeface="Tahoma" pitchFamily="34" charset="0"/>
              <a:ea typeface="+mn-ea"/>
              <a:cs typeface="+mn-cs"/>
            </a:endParaRPr>
          </a:p>
        </p:txBody>
      </p:sp>
      <p:sp>
        <p:nvSpPr>
          <p:cNvPr id="5" name="Oval 4"/>
          <p:cNvSpPr/>
          <p:nvPr/>
        </p:nvSpPr>
        <p:spPr bwMode="auto">
          <a:xfrm>
            <a:off x="2895600" y="2209800"/>
            <a:ext cx="762000" cy="762000"/>
          </a:xfrm>
          <a:prstGeom prst="ellipse">
            <a:avLst/>
          </a:prstGeom>
          <a:solidFill>
            <a:srgbClr val="CC99FF"/>
          </a:solidFill>
          <a:ln w="38100"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342900" marR="0" lvl="0" indent="-342900" algn="l" defTabSz="914400" rtl="0" eaLnBrk="1" fontAlgn="base" latinLnBrk="0" hangingPunct="1">
              <a:lnSpc>
                <a:spcPct val="100000"/>
              </a:lnSpc>
              <a:spcBef>
                <a:spcPct val="20000"/>
              </a:spcBef>
              <a:spcAft>
                <a:spcPct val="0"/>
              </a:spcAft>
              <a:buClr>
                <a:srgbClr val="66CCFF"/>
              </a:buClr>
              <a:buSzPct val="65000"/>
              <a:buFont typeface="Wingdings" pitchFamily="2" charset="2"/>
              <a:buChar char="n"/>
              <a:tabLst/>
              <a:defRPr/>
            </a:pPr>
            <a:endParaRPr kumimoji="0" lang="en-US" sz="9600" b="0" i="0" u="none" strike="noStrike" kern="1200" cap="none" spc="0" normalizeH="0" baseline="0" noProof="0">
              <a:ln>
                <a:noFill/>
              </a:ln>
              <a:solidFill>
                <a:srgbClr val="FFFFFF"/>
              </a:solidFill>
              <a:effectLst>
                <a:outerShdw blurRad="38100" dist="38100" dir="2700000" algn="tl">
                  <a:srgbClr val="000000">
                    <a:alpha val="43137"/>
                  </a:srgbClr>
                </a:outerShdw>
              </a:effectLst>
              <a:uLnTx/>
              <a:uFillTx/>
              <a:latin typeface="Tahoma" pitchFamily="34" charset="0"/>
              <a:ea typeface="+mn-ea"/>
              <a:cs typeface="+mn-cs"/>
            </a:endParaRPr>
          </a:p>
        </p:txBody>
      </p:sp>
      <p:sp>
        <p:nvSpPr>
          <p:cNvPr id="8" name="Oval 7"/>
          <p:cNvSpPr/>
          <p:nvPr/>
        </p:nvSpPr>
        <p:spPr bwMode="auto">
          <a:xfrm>
            <a:off x="2332892" y="3610341"/>
            <a:ext cx="762000" cy="762000"/>
          </a:xfrm>
          <a:prstGeom prst="ellipse">
            <a:avLst/>
          </a:prstGeom>
          <a:solidFill>
            <a:srgbClr val="CC99FF"/>
          </a:solidFill>
          <a:ln w="38100"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342900" marR="0" lvl="0" indent="-342900" algn="l" defTabSz="914400" rtl="0" eaLnBrk="1" fontAlgn="base" latinLnBrk="0" hangingPunct="1">
              <a:lnSpc>
                <a:spcPct val="100000"/>
              </a:lnSpc>
              <a:spcBef>
                <a:spcPct val="20000"/>
              </a:spcBef>
              <a:spcAft>
                <a:spcPct val="0"/>
              </a:spcAft>
              <a:buClr>
                <a:srgbClr val="66CCFF"/>
              </a:buClr>
              <a:buSzPct val="65000"/>
              <a:buFont typeface="Wingdings" pitchFamily="2" charset="2"/>
              <a:buChar char="n"/>
              <a:tabLst/>
              <a:defRPr/>
            </a:pPr>
            <a:endParaRPr kumimoji="0" lang="en-US" sz="9600" b="0" i="0" u="none" strike="noStrike" kern="1200" cap="none" spc="0" normalizeH="0" baseline="0" noProof="0">
              <a:ln>
                <a:noFill/>
              </a:ln>
              <a:solidFill>
                <a:srgbClr val="FFFFFF"/>
              </a:solidFill>
              <a:effectLst>
                <a:outerShdw blurRad="38100" dist="38100" dir="2700000" algn="tl">
                  <a:srgbClr val="000000">
                    <a:alpha val="43137"/>
                  </a:srgbClr>
                </a:outerShdw>
              </a:effectLst>
              <a:uLnTx/>
              <a:uFillTx/>
              <a:latin typeface="Tahoma" pitchFamily="34" charset="0"/>
              <a:ea typeface="+mn-ea"/>
              <a:cs typeface="+mn-cs"/>
            </a:endParaRPr>
          </a:p>
        </p:txBody>
      </p:sp>
      <p:sp>
        <p:nvSpPr>
          <p:cNvPr id="10" name="Oval 9"/>
          <p:cNvSpPr/>
          <p:nvPr/>
        </p:nvSpPr>
        <p:spPr bwMode="auto">
          <a:xfrm>
            <a:off x="6781800" y="3565280"/>
            <a:ext cx="762000" cy="762000"/>
          </a:xfrm>
          <a:prstGeom prst="ellipse">
            <a:avLst/>
          </a:prstGeom>
          <a:solidFill>
            <a:schemeClr val="tx1"/>
          </a:solidFill>
          <a:ln w="38100"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342900" marR="0" lvl="0" indent="-342900" algn="l" defTabSz="914400" rtl="0" eaLnBrk="1" fontAlgn="base" latinLnBrk="0" hangingPunct="1">
              <a:lnSpc>
                <a:spcPct val="100000"/>
              </a:lnSpc>
              <a:spcBef>
                <a:spcPct val="20000"/>
              </a:spcBef>
              <a:spcAft>
                <a:spcPct val="0"/>
              </a:spcAft>
              <a:buClr>
                <a:srgbClr val="66CCFF"/>
              </a:buClr>
              <a:buSzPct val="65000"/>
              <a:buFont typeface="Wingdings" pitchFamily="2" charset="2"/>
              <a:buChar char="n"/>
              <a:tabLst/>
              <a:defRPr/>
            </a:pPr>
            <a:endParaRPr kumimoji="0" lang="en-US" sz="9600" b="0" i="0" u="none" strike="noStrike" kern="1200" cap="none" spc="0" normalizeH="0" baseline="0" noProof="0">
              <a:ln>
                <a:noFill/>
              </a:ln>
              <a:solidFill>
                <a:srgbClr val="FFFFFF"/>
              </a:solidFill>
              <a:effectLst>
                <a:outerShdw blurRad="38100" dist="38100" dir="2700000" algn="tl">
                  <a:srgbClr val="000000">
                    <a:alpha val="43137"/>
                  </a:srgbClr>
                </a:outerShdw>
              </a:effectLst>
              <a:uLnTx/>
              <a:uFillTx/>
              <a:latin typeface="Tahoma" pitchFamily="34" charset="0"/>
              <a:ea typeface="+mn-ea"/>
              <a:cs typeface="+mn-cs"/>
            </a:endParaRPr>
          </a:p>
        </p:txBody>
      </p:sp>
      <p:sp>
        <p:nvSpPr>
          <p:cNvPr id="6" name="Rectangle 5"/>
          <p:cNvSpPr/>
          <p:nvPr/>
        </p:nvSpPr>
        <p:spPr bwMode="auto">
          <a:xfrm>
            <a:off x="4610100" y="2209800"/>
            <a:ext cx="685800" cy="690196"/>
          </a:xfrm>
          <a:prstGeom prst="rect">
            <a:avLst/>
          </a:prstGeom>
          <a:solidFill>
            <a:srgbClr val="CC99FF"/>
          </a:solidFill>
          <a:ln w="38100"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342900" marR="0" lvl="0" indent="-342900" algn="l" defTabSz="914400" rtl="0" eaLnBrk="1" fontAlgn="base" latinLnBrk="0" hangingPunct="1">
              <a:lnSpc>
                <a:spcPct val="100000"/>
              </a:lnSpc>
              <a:spcBef>
                <a:spcPct val="20000"/>
              </a:spcBef>
              <a:spcAft>
                <a:spcPct val="0"/>
              </a:spcAft>
              <a:buClr>
                <a:srgbClr val="66CCFF"/>
              </a:buClr>
              <a:buSzPct val="65000"/>
              <a:buFont typeface="Wingdings" pitchFamily="2" charset="2"/>
              <a:buChar char="n"/>
              <a:tabLst/>
              <a:defRPr/>
            </a:pPr>
            <a:endParaRPr kumimoji="0" lang="en-US" sz="9600" b="0" i="0" u="none" strike="noStrike" kern="1200" cap="none" spc="0" normalizeH="0" baseline="0" noProof="0">
              <a:ln>
                <a:noFill/>
              </a:ln>
              <a:solidFill>
                <a:srgbClr val="FFFFFF"/>
              </a:solidFill>
              <a:effectLst>
                <a:outerShdw blurRad="38100" dist="38100" dir="2700000" algn="tl">
                  <a:srgbClr val="000000">
                    <a:alpha val="43137"/>
                  </a:srgbClr>
                </a:outerShdw>
              </a:effectLst>
              <a:uLnTx/>
              <a:uFillTx/>
              <a:latin typeface="Tahoma" pitchFamily="34" charset="0"/>
              <a:ea typeface="+mn-ea"/>
              <a:cs typeface="+mn-cs"/>
            </a:endParaRPr>
          </a:p>
        </p:txBody>
      </p:sp>
      <p:sp>
        <p:nvSpPr>
          <p:cNvPr id="13" name="Rectangle 12"/>
          <p:cNvSpPr/>
          <p:nvPr/>
        </p:nvSpPr>
        <p:spPr bwMode="auto">
          <a:xfrm>
            <a:off x="592864" y="3657966"/>
            <a:ext cx="787528" cy="666750"/>
          </a:xfrm>
          <a:prstGeom prst="rect">
            <a:avLst/>
          </a:prstGeom>
          <a:solidFill>
            <a:schemeClr val="tx1"/>
          </a:solidFill>
          <a:ln w="38100"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342900" marR="0" lvl="0" indent="-342900" algn="l" defTabSz="914400" rtl="0" eaLnBrk="1" fontAlgn="base" latinLnBrk="0" hangingPunct="1">
              <a:lnSpc>
                <a:spcPct val="100000"/>
              </a:lnSpc>
              <a:spcBef>
                <a:spcPct val="20000"/>
              </a:spcBef>
              <a:spcAft>
                <a:spcPct val="0"/>
              </a:spcAft>
              <a:buClr>
                <a:srgbClr val="66CCFF"/>
              </a:buClr>
              <a:buSzPct val="65000"/>
              <a:buFont typeface="Wingdings" pitchFamily="2" charset="2"/>
              <a:buChar char="n"/>
              <a:tabLst/>
              <a:defRPr/>
            </a:pPr>
            <a:endParaRPr kumimoji="0" lang="en-US" sz="9600" b="0" i="0" u="none" strike="noStrike" kern="1200" cap="none" spc="0" normalizeH="0" baseline="0" noProof="0">
              <a:ln>
                <a:noFill/>
              </a:ln>
              <a:solidFill>
                <a:srgbClr val="FFFFFF"/>
              </a:solidFill>
              <a:effectLst>
                <a:outerShdw blurRad="38100" dist="38100" dir="2700000" algn="tl">
                  <a:srgbClr val="000000">
                    <a:alpha val="43137"/>
                  </a:srgbClr>
                </a:outerShdw>
              </a:effectLst>
              <a:uLnTx/>
              <a:uFillTx/>
              <a:latin typeface="Tahoma" pitchFamily="34" charset="0"/>
              <a:ea typeface="+mn-ea"/>
              <a:cs typeface="+mn-cs"/>
            </a:endParaRPr>
          </a:p>
        </p:txBody>
      </p:sp>
      <p:sp>
        <p:nvSpPr>
          <p:cNvPr id="14" name="Rectangle 13"/>
          <p:cNvSpPr/>
          <p:nvPr/>
        </p:nvSpPr>
        <p:spPr bwMode="auto">
          <a:xfrm>
            <a:off x="5143500" y="3605944"/>
            <a:ext cx="685800" cy="721153"/>
          </a:xfrm>
          <a:prstGeom prst="rect">
            <a:avLst/>
          </a:prstGeom>
          <a:solidFill>
            <a:schemeClr val="tx1"/>
          </a:solidFill>
          <a:ln w="38100"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342900" marR="0" lvl="0" indent="-342900" algn="l" defTabSz="914400" rtl="0" eaLnBrk="1" fontAlgn="base" latinLnBrk="0" hangingPunct="1">
              <a:lnSpc>
                <a:spcPct val="100000"/>
              </a:lnSpc>
              <a:spcBef>
                <a:spcPct val="20000"/>
              </a:spcBef>
              <a:spcAft>
                <a:spcPct val="0"/>
              </a:spcAft>
              <a:buClr>
                <a:srgbClr val="66CCFF"/>
              </a:buClr>
              <a:buSzPct val="65000"/>
              <a:buFont typeface="Wingdings" pitchFamily="2" charset="2"/>
              <a:buChar char="n"/>
              <a:tabLst/>
              <a:defRPr/>
            </a:pPr>
            <a:endParaRPr kumimoji="0" lang="en-US" sz="9600" b="0" i="0" u="none" strike="noStrike" kern="1200" cap="none" spc="0" normalizeH="0" baseline="0" noProof="0">
              <a:ln>
                <a:noFill/>
              </a:ln>
              <a:solidFill>
                <a:srgbClr val="FFFFFF"/>
              </a:solidFill>
              <a:effectLst>
                <a:outerShdw blurRad="38100" dist="38100" dir="2700000" algn="tl">
                  <a:srgbClr val="000000">
                    <a:alpha val="43137"/>
                  </a:srgbClr>
                </a:outerShdw>
              </a:effectLst>
              <a:uLnTx/>
              <a:uFillTx/>
              <a:latin typeface="Tahoma" pitchFamily="34" charset="0"/>
              <a:ea typeface="+mn-ea"/>
              <a:cs typeface="+mn-cs"/>
            </a:endParaRPr>
          </a:p>
        </p:txBody>
      </p:sp>
      <p:sp>
        <p:nvSpPr>
          <p:cNvPr id="16" name="Rectangle 15"/>
          <p:cNvSpPr/>
          <p:nvPr/>
        </p:nvSpPr>
        <p:spPr bwMode="auto">
          <a:xfrm>
            <a:off x="5492262" y="5012714"/>
            <a:ext cx="762000" cy="794238"/>
          </a:xfrm>
          <a:prstGeom prst="rect">
            <a:avLst/>
          </a:prstGeom>
          <a:solidFill>
            <a:schemeClr val="tx1"/>
          </a:solidFill>
          <a:ln w="38100"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342900" marR="0" lvl="0" indent="-342900" algn="l" defTabSz="914400" rtl="0" eaLnBrk="1" fontAlgn="base" latinLnBrk="0" hangingPunct="1">
              <a:lnSpc>
                <a:spcPct val="100000"/>
              </a:lnSpc>
              <a:spcBef>
                <a:spcPct val="20000"/>
              </a:spcBef>
              <a:spcAft>
                <a:spcPct val="0"/>
              </a:spcAft>
              <a:buClr>
                <a:srgbClr val="66CCFF"/>
              </a:buClr>
              <a:buSzPct val="65000"/>
              <a:buFont typeface="Wingdings" pitchFamily="2" charset="2"/>
              <a:buChar char="n"/>
              <a:tabLst/>
              <a:defRPr/>
            </a:pPr>
            <a:endParaRPr kumimoji="0" lang="en-US" sz="9600" b="0" i="0" u="none" strike="noStrike" kern="1200" cap="none" spc="0" normalizeH="0" baseline="0" noProof="0">
              <a:ln>
                <a:noFill/>
              </a:ln>
              <a:solidFill>
                <a:srgbClr val="FFFFFF"/>
              </a:solidFill>
              <a:effectLst>
                <a:outerShdw blurRad="38100" dist="38100" dir="2700000" algn="tl">
                  <a:srgbClr val="000000">
                    <a:alpha val="43137"/>
                  </a:srgbClr>
                </a:outerShdw>
              </a:effectLst>
              <a:uLnTx/>
              <a:uFillTx/>
              <a:latin typeface="Tahoma" pitchFamily="34" charset="0"/>
              <a:ea typeface="+mn-ea"/>
              <a:cs typeface="+mn-cs"/>
            </a:endParaRPr>
          </a:p>
        </p:txBody>
      </p:sp>
      <p:cxnSp>
        <p:nvCxnSpPr>
          <p:cNvPr id="12" name="Straight Connector 11"/>
          <p:cNvCxnSpPr/>
          <p:nvPr/>
        </p:nvCxnSpPr>
        <p:spPr bwMode="auto">
          <a:xfrm>
            <a:off x="3657600" y="2554898"/>
            <a:ext cx="952500" cy="0"/>
          </a:xfrm>
          <a:prstGeom prst="line">
            <a:avLst/>
          </a:prstGeom>
          <a:noFill/>
          <a:ln w="57150" cap="flat" cmpd="sng" algn="ctr">
            <a:solidFill>
              <a:schemeClr val="bg1"/>
            </a:solidFill>
            <a:prstDash val="solid"/>
            <a:round/>
            <a:headEnd type="none" w="med" len="med"/>
            <a:tailEnd type="none" w="med" len="med"/>
          </a:ln>
          <a:effectLst/>
        </p:spPr>
      </p:cxnSp>
      <p:cxnSp>
        <p:nvCxnSpPr>
          <p:cNvPr id="19" name="Straight Connector 18"/>
          <p:cNvCxnSpPr/>
          <p:nvPr/>
        </p:nvCxnSpPr>
        <p:spPr bwMode="auto">
          <a:xfrm flipV="1">
            <a:off x="4076700" y="2586038"/>
            <a:ext cx="0" cy="766762"/>
          </a:xfrm>
          <a:prstGeom prst="line">
            <a:avLst/>
          </a:prstGeom>
          <a:noFill/>
          <a:ln w="57150" cap="flat" cmpd="sng" algn="ctr">
            <a:solidFill>
              <a:schemeClr val="bg1"/>
            </a:solidFill>
            <a:prstDash val="solid"/>
            <a:round/>
            <a:headEnd type="none" w="med" len="med"/>
            <a:tailEnd type="none" w="med" len="med"/>
          </a:ln>
          <a:effectLst/>
        </p:spPr>
      </p:cxnSp>
      <p:cxnSp>
        <p:nvCxnSpPr>
          <p:cNvPr id="22" name="Straight Connector 21"/>
          <p:cNvCxnSpPr/>
          <p:nvPr/>
        </p:nvCxnSpPr>
        <p:spPr bwMode="auto">
          <a:xfrm>
            <a:off x="2667000" y="3352800"/>
            <a:ext cx="1409700" cy="0"/>
          </a:xfrm>
          <a:prstGeom prst="line">
            <a:avLst/>
          </a:prstGeom>
          <a:noFill/>
          <a:ln w="57150" cap="flat" cmpd="sng" algn="ctr">
            <a:solidFill>
              <a:schemeClr val="bg1"/>
            </a:solidFill>
            <a:prstDash val="solid"/>
            <a:round/>
            <a:headEnd type="none" w="med" len="med"/>
            <a:tailEnd type="none" w="med" len="med"/>
          </a:ln>
          <a:effectLst/>
        </p:spPr>
      </p:cxnSp>
      <p:cxnSp>
        <p:nvCxnSpPr>
          <p:cNvPr id="25" name="Straight Connector 24"/>
          <p:cNvCxnSpPr/>
          <p:nvPr/>
        </p:nvCxnSpPr>
        <p:spPr bwMode="auto">
          <a:xfrm flipV="1">
            <a:off x="2684585" y="3317630"/>
            <a:ext cx="0" cy="304800"/>
          </a:xfrm>
          <a:prstGeom prst="line">
            <a:avLst/>
          </a:prstGeom>
          <a:noFill/>
          <a:ln w="57150" cap="flat" cmpd="sng" algn="ctr">
            <a:solidFill>
              <a:schemeClr val="bg1"/>
            </a:solidFill>
            <a:prstDash val="solid"/>
            <a:round/>
            <a:headEnd type="none" w="med" len="med"/>
            <a:tailEnd type="none" w="med" len="med"/>
          </a:ln>
          <a:effectLst/>
        </p:spPr>
      </p:cxnSp>
      <p:cxnSp>
        <p:nvCxnSpPr>
          <p:cNvPr id="27" name="Straight Connector 26"/>
          <p:cNvCxnSpPr/>
          <p:nvPr/>
        </p:nvCxnSpPr>
        <p:spPr bwMode="auto">
          <a:xfrm>
            <a:off x="1380392" y="3943716"/>
            <a:ext cx="952500" cy="0"/>
          </a:xfrm>
          <a:prstGeom prst="line">
            <a:avLst/>
          </a:prstGeom>
          <a:noFill/>
          <a:ln w="57150" cap="flat" cmpd="sng" algn="ctr">
            <a:solidFill>
              <a:schemeClr val="bg1"/>
            </a:solidFill>
            <a:prstDash val="solid"/>
            <a:round/>
            <a:headEnd type="none" w="med" len="med"/>
            <a:tailEnd type="none" w="med" len="med"/>
          </a:ln>
          <a:effectLst/>
        </p:spPr>
      </p:cxnSp>
      <p:cxnSp>
        <p:nvCxnSpPr>
          <p:cNvPr id="28" name="Straight Connector 27"/>
          <p:cNvCxnSpPr/>
          <p:nvPr/>
        </p:nvCxnSpPr>
        <p:spPr bwMode="auto">
          <a:xfrm flipV="1">
            <a:off x="1856642" y="3943716"/>
            <a:ext cx="0" cy="766762"/>
          </a:xfrm>
          <a:prstGeom prst="line">
            <a:avLst/>
          </a:prstGeom>
          <a:noFill/>
          <a:ln w="57150" cap="flat" cmpd="sng" algn="ctr">
            <a:solidFill>
              <a:schemeClr val="bg1"/>
            </a:solidFill>
            <a:prstDash val="solid"/>
            <a:round/>
            <a:headEnd type="none" w="med" len="med"/>
            <a:tailEnd type="none" w="med" len="med"/>
          </a:ln>
          <a:effectLst/>
        </p:spPr>
      </p:cxnSp>
      <p:cxnSp>
        <p:nvCxnSpPr>
          <p:cNvPr id="29" name="Straight Connector 28"/>
          <p:cNvCxnSpPr/>
          <p:nvPr/>
        </p:nvCxnSpPr>
        <p:spPr bwMode="auto">
          <a:xfrm>
            <a:off x="1380392" y="4710478"/>
            <a:ext cx="952500" cy="0"/>
          </a:xfrm>
          <a:prstGeom prst="line">
            <a:avLst/>
          </a:prstGeom>
          <a:noFill/>
          <a:ln w="57150" cap="flat" cmpd="sng" algn="ctr">
            <a:solidFill>
              <a:schemeClr val="bg1"/>
            </a:solidFill>
            <a:prstDash val="solid"/>
            <a:round/>
            <a:headEnd type="none" w="med" len="med"/>
            <a:tailEnd type="none" w="med" len="med"/>
          </a:ln>
          <a:effectLst/>
        </p:spPr>
      </p:cxnSp>
      <p:cxnSp>
        <p:nvCxnSpPr>
          <p:cNvPr id="30" name="Straight Connector 29"/>
          <p:cNvCxnSpPr/>
          <p:nvPr/>
        </p:nvCxnSpPr>
        <p:spPr bwMode="auto">
          <a:xfrm flipV="1">
            <a:off x="1393580" y="4710478"/>
            <a:ext cx="0" cy="302236"/>
          </a:xfrm>
          <a:prstGeom prst="line">
            <a:avLst/>
          </a:prstGeom>
          <a:noFill/>
          <a:ln w="57150" cap="flat" cmpd="sng" algn="ctr">
            <a:solidFill>
              <a:schemeClr val="bg1"/>
            </a:solidFill>
            <a:prstDash val="solid"/>
            <a:round/>
            <a:headEnd type="none" w="med" len="med"/>
            <a:tailEnd type="none" w="med" len="med"/>
          </a:ln>
          <a:effectLst/>
        </p:spPr>
      </p:cxnSp>
      <p:cxnSp>
        <p:nvCxnSpPr>
          <p:cNvPr id="34" name="Straight Connector 33"/>
          <p:cNvCxnSpPr/>
          <p:nvPr/>
        </p:nvCxnSpPr>
        <p:spPr bwMode="auto">
          <a:xfrm flipV="1">
            <a:off x="2331426" y="4710478"/>
            <a:ext cx="0" cy="302236"/>
          </a:xfrm>
          <a:prstGeom prst="line">
            <a:avLst/>
          </a:prstGeom>
          <a:noFill/>
          <a:ln w="57150" cap="flat" cmpd="sng" algn="ctr">
            <a:solidFill>
              <a:schemeClr val="bg1"/>
            </a:solidFill>
            <a:prstDash val="solid"/>
            <a:round/>
            <a:headEnd type="none" w="med" len="med"/>
            <a:tailEnd type="none" w="med" len="med"/>
          </a:ln>
          <a:effectLst/>
        </p:spPr>
      </p:cxnSp>
      <p:sp>
        <p:nvSpPr>
          <p:cNvPr id="35" name="Rectangle 34"/>
          <p:cNvSpPr/>
          <p:nvPr/>
        </p:nvSpPr>
        <p:spPr bwMode="auto">
          <a:xfrm>
            <a:off x="2057400" y="4979377"/>
            <a:ext cx="914400" cy="794238"/>
          </a:xfrm>
          <a:prstGeom prst="rect">
            <a:avLst/>
          </a:prstGeom>
          <a:solidFill>
            <a:schemeClr val="tx1"/>
          </a:solidFill>
          <a:ln w="38100"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342900" marR="0" lvl="0" indent="-342900" algn="l" defTabSz="914400" rtl="0" eaLnBrk="1" fontAlgn="base" latinLnBrk="0" hangingPunct="1">
              <a:lnSpc>
                <a:spcPct val="100000"/>
              </a:lnSpc>
              <a:spcBef>
                <a:spcPct val="20000"/>
              </a:spcBef>
              <a:spcAft>
                <a:spcPct val="0"/>
              </a:spcAft>
              <a:buClr>
                <a:srgbClr val="66CCFF"/>
              </a:buClr>
              <a:buSzPct val="65000"/>
              <a:buFont typeface="Wingdings" pitchFamily="2" charset="2"/>
              <a:buChar char="n"/>
              <a:tabLst/>
              <a:defRPr/>
            </a:pPr>
            <a:endParaRPr kumimoji="0" lang="en-US" sz="9600" b="0" i="0" u="none" strike="noStrike" kern="1200" cap="none" spc="0" normalizeH="0" baseline="0" noProof="0">
              <a:ln>
                <a:noFill/>
              </a:ln>
              <a:solidFill>
                <a:srgbClr val="FFFFFF"/>
              </a:solidFill>
              <a:effectLst>
                <a:outerShdw blurRad="38100" dist="38100" dir="2700000" algn="tl">
                  <a:srgbClr val="000000">
                    <a:alpha val="43137"/>
                  </a:srgbClr>
                </a:outerShdw>
              </a:effectLst>
              <a:uLnTx/>
              <a:uFillTx/>
              <a:latin typeface="Tahoma" pitchFamily="34" charset="0"/>
              <a:ea typeface="+mn-ea"/>
              <a:cs typeface="+mn-cs"/>
            </a:endParaRPr>
          </a:p>
        </p:txBody>
      </p:sp>
      <p:sp>
        <p:nvSpPr>
          <p:cNvPr id="36" name="Oval 35"/>
          <p:cNvSpPr/>
          <p:nvPr/>
        </p:nvSpPr>
        <p:spPr bwMode="auto">
          <a:xfrm>
            <a:off x="977180" y="4969119"/>
            <a:ext cx="762000" cy="762000"/>
          </a:xfrm>
          <a:prstGeom prst="ellipse">
            <a:avLst/>
          </a:prstGeom>
          <a:solidFill>
            <a:schemeClr val="tx1"/>
          </a:solidFill>
          <a:ln w="38100"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342900" marR="0" lvl="0" indent="-342900" algn="l" defTabSz="914400" rtl="0" eaLnBrk="1" fontAlgn="base" latinLnBrk="0" hangingPunct="1">
              <a:lnSpc>
                <a:spcPct val="100000"/>
              </a:lnSpc>
              <a:spcBef>
                <a:spcPct val="20000"/>
              </a:spcBef>
              <a:spcAft>
                <a:spcPct val="0"/>
              </a:spcAft>
              <a:buClr>
                <a:srgbClr val="66CCFF"/>
              </a:buClr>
              <a:buSzPct val="65000"/>
              <a:buFont typeface="Wingdings" pitchFamily="2" charset="2"/>
              <a:buChar char="n"/>
              <a:tabLst/>
              <a:defRPr/>
            </a:pPr>
            <a:endParaRPr kumimoji="0" lang="en-US" sz="9600" b="0" i="0" u="none" strike="noStrike" kern="1200" cap="none" spc="0" normalizeH="0" baseline="0" noProof="0">
              <a:ln>
                <a:noFill/>
              </a:ln>
              <a:solidFill>
                <a:srgbClr val="FFFFFF"/>
              </a:solidFill>
              <a:effectLst>
                <a:outerShdw blurRad="38100" dist="38100" dir="2700000" algn="tl">
                  <a:srgbClr val="000000">
                    <a:alpha val="43137"/>
                  </a:srgbClr>
                </a:outerShdw>
              </a:effectLst>
              <a:uLnTx/>
              <a:uFillTx/>
              <a:latin typeface="Tahoma" pitchFamily="34" charset="0"/>
              <a:ea typeface="+mn-ea"/>
              <a:cs typeface="+mn-cs"/>
            </a:endParaRPr>
          </a:p>
        </p:txBody>
      </p:sp>
      <p:cxnSp>
        <p:nvCxnSpPr>
          <p:cNvPr id="37" name="Straight Connector 36"/>
          <p:cNvCxnSpPr/>
          <p:nvPr/>
        </p:nvCxnSpPr>
        <p:spPr bwMode="auto">
          <a:xfrm>
            <a:off x="4076700" y="3352800"/>
            <a:ext cx="1409700" cy="0"/>
          </a:xfrm>
          <a:prstGeom prst="line">
            <a:avLst/>
          </a:prstGeom>
          <a:noFill/>
          <a:ln w="57150" cap="flat" cmpd="sng" algn="ctr">
            <a:solidFill>
              <a:schemeClr val="bg1"/>
            </a:solidFill>
            <a:prstDash val="solid"/>
            <a:round/>
            <a:headEnd type="none" w="med" len="med"/>
            <a:tailEnd type="none" w="med" len="med"/>
          </a:ln>
          <a:effectLst/>
        </p:spPr>
      </p:cxnSp>
      <p:cxnSp>
        <p:nvCxnSpPr>
          <p:cNvPr id="38" name="Straight Connector 37"/>
          <p:cNvCxnSpPr/>
          <p:nvPr/>
        </p:nvCxnSpPr>
        <p:spPr bwMode="auto">
          <a:xfrm flipV="1">
            <a:off x="5486400" y="3317630"/>
            <a:ext cx="0" cy="304800"/>
          </a:xfrm>
          <a:prstGeom prst="line">
            <a:avLst/>
          </a:prstGeom>
          <a:noFill/>
          <a:ln w="57150" cap="flat" cmpd="sng" algn="ctr">
            <a:solidFill>
              <a:schemeClr val="bg1"/>
            </a:solidFill>
            <a:prstDash val="solid"/>
            <a:round/>
            <a:headEnd type="none" w="med" len="med"/>
            <a:tailEnd type="none" w="med" len="med"/>
          </a:ln>
          <a:effectLst/>
        </p:spPr>
      </p:cxnSp>
      <p:cxnSp>
        <p:nvCxnSpPr>
          <p:cNvPr id="39" name="Straight Connector 38"/>
          <p:cNvCxnSpPr/>
          <p:nvPr/>
        </p:nvCxnSpPr>
        <p:spPr bwMode="auto">
          <a:xfrm>
            <a:off x="5829300" y="3943716"/>
            <a:ext cx="952500" cy="0"/>
          </a:xfrm>
          <a:prstGeom prst="line">
            <a:avLst/>
          </a:prstGeom>
          <a:noFill/>
          <a:ln w="57150" cap="flat" cmpd="sng" algn="ctr">
            <a:solidFill>
              <a:schemeClr val="bg1"/>
            </a:solidFill>
            <a:prstDash val="solid"/>
            <a:round/>
            <a:headEnd type="none" w="med" len="med"/>
            <a:tailEnd type="none" w="med" len="med"/>
          </a:ln>
          <a:effectLst/>
        </p:spPr>
      </p:cxnSp>
      <p:cxnSp>
        <p:nvCxnSpPr>
          <p:cNvPr id="40" name="Straight Connector 39"/>
          <p:cNvCxnSpPr/>
          <p:nvPr/>
        </p:nvCxnSpPr>
        <p:spPr bwMode="auto">
          <a:xfrm flipV="1">
            <a:off x="6327530" y="3966520"/>
            <a:ext cx="0" cy="766762"/>
          </a:xfrm>
          <a:prstGeom prst="line">
            <a:avLst/>
          </a:prstGeom>
          <a:noFill/>
          <a:ln w="57150" cap="flat" cmpd="sng" algn="ctr">
            <a:solidFill>
              <a:schemeClr val="bg1"/>
            </a:solidFill>
            <a:prstDash val="solid"/>
            <a:round/>
            <a:headEnd type="none" w="med" len="med"/>
            <a:tailEnd type="none" w="med" len="med"/>
          </a:ln>
          <a:effectLst/>
        </p:spPr>
      </p:cxnSp>
      <p:cxnSp>
        <p:nvCxnSpPr>
          <p:cNvPr id="41" name="Straight Connector 40"/>
          <p:cNvCxnSpPr/>
          <p:nvPr/>
        </p:nvCxnSpPr>
        <p:spPr bwMode="auto">
          <a:xfrm>
            <a:off x="5851280" y="4742806"/>
            <a:ext cx="952500" cy="0"/>
          </a:xfrm>
          <a:prstGeom prst="line">
            <a:avLst/>
          </a:prstGeom>
          <a:noFill/>
          <a:ln w="57150" cap="flat" cmpd="sng" algn="ctr">
            <a:solidFill>
              <a:schemeClr val="bg1"/>
            </a:solidFill>
            <a:prstDash val="solid"/>
            <a:round/>
            <a:headEnd type="none" w="med" len="med"/>
            <a:tailEnd type="none" w="med" len="med"/>
          </a:ln>
          <a:effectLst/>
        </p:spPr>
      </p:cxnSp>
      <p:cxnSp>
        <p:nvCxnSpPr>
          <p:cNvPr id="42" name="Straight Connector 41"/>
          <p:cNvCxnSpPr/>
          <p:nvPr/>
        </p:nvCxnSpPr>
        <p:spPr bwMode="auto">
          <a:xfrm flipV="1">
            <a:off x="5858606" y="4710478"/>
            <a:ext cx="0" cy="302236"/>
          </a:xfrm>
          <a:prstGeom prst="line">
            <a:avLst/>
          </a:prstGeom>
          <a:noFill/>
          <a:ln w="57150" cap="flat" cmpd="sng" algn="ctr">
            <a:solidFill>
              <a:schemeClr val="bg1"/>
            </a:solidFill>
            <a:prstDash val="solid"/>
            <a:round/>
            <a:headEnd type="none" w="med" len="med"/>
            <a:tailEnd type="none" w="med" len="med"/>
          </a:ln>
          <a:effectLst/>
        </p:spPr>
      </p:cxnSp>
      <p:cxnSp>
        <p:nvCxnSpPr>
          <p:cNvPr id="43" name="Straight Connector 42"/>
          <p:cNvCxnSpPr/>
          <p:nvPr/>
        </p:nvCxnSpPr>
        <p:spPr bwMode="auto">
          <a:xfrm flipV="1">
            <a:off x="6803780" y="4712859"/>
            <a:ext cx="0" cy="302236"/>
          </a:xfrm>
          <a:prstGeom prst="line">
            <a:avLst/>
          </a:prstGeom>
          <a:noFill/>
          <a:ln w="57150" cap="flat" cmpd="sng" algn="ctr">
            <a:solidFill>
              <a:schemeClr val="bg1"/>
            </a:solidFill>
            <a:prstDash val="solid"/>
            <a:round/>
            <a:headEnd type="none" w="med" len="med"/>
            <a:tailEnd type="none" w="med" len="med"/>
          </a:ln>
          <a:effectLst/>
        </p:spPr>
      </p:cxnSp>
      <p:sp>
        <p:nvSpPr>
          <p:cNvPr id="44" name="Oval 43"/>
          <p:cNvSpPr/>
          <p:nvPr/>
        </p:nvSpPr>
        <p:spPr bwMode="auto">
          <a:xfrm>
            <a:off x="6477000" y="4979377"/>
            <a:ext cx="762000" cy="762000"/>
          </a:xfrm>
          <a:prstGeom prst="ellipse">
            <a:avLst/>
          </a:prstGeom>
          <a:solidFill>
            <a:schemeClr val="tx1"/>
          </a:solidFill>
          <a:ln w="38100"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342900" marR="0" lvl="0" indent="-342900" algn="l" defTabSz="914400" rtl="0" eaLnBrk="1" fontAlgn="base" latinLnBrk="0" hangingPunct="1">
              <a:lnSpc>
                <a:spcPct val="100000"/>
              </a:lnSpc>
              <a:spcBef>
                <a:spcPct val="20000"/>
              </a:spcBef>
              <a:spcAft>
                <a:spcPct val="0"/>
              </a:spcAft>
              <a:buClr>
                <a:srgbClr val="66CCFF"/>
              </a:buClr>
              <a:buSzPct val="65000"/>
              <a:buFont typeface="Wingdings" pitchFamily="2" charset="2"/>
              <a:buChar char="n"/>
              <a:tabLst/>
              <a:defRPr/>
            </a:pPr>
            <a:endParaRPr kumimoji="0" lang="en-US" sz="9600" b="0" i="0" u="none" strike="noStrike" kern="1200" cap="none" spc="0" normalizeH="0" baseline="0" noProof="0">
              <a:ln>
                <a:noFill/>
              </a:ln>
              <a:solidFill>
                <a:srgbClr val="FFFFFF"/>
              </a:solidFill>
              <a:effectLst>
                <a:outerShdw blurRad="38100" dist="38100" dir="2700000" algn="tl">
                  <a:srgbClr val="000000">
                    <a:alpha val="43137"/>
                  </a:srgbClr>
                </a:outerShdw>
              </a:effectLst>
              <a:uLnTx/>
              <a:uFillTx/>
              <a:latin typeface="Tahoma" pitchFamily="34" charset="0"/>
              <a:ea typeface="+mn-ea"/>
              <a:cs typeface="+mn-cs"/>
            </a:endParaRPr>
          </a:p>
        </p:txBody>
      </p:sp>
      <p:sp>
        <p:nvSpPr>
          <p:cNvPr id="2" name="Rectangle 1"/>
          <p:cNvSpPr/>
          <p:nvPr/>
        </p:nvSpPr>
        <p:spPr>
          <a:xfrm>
            <a:off x="2909405" y="2262510"/>
            <a:ext cx="710451" cy="584775"/>
          </a:xfrm>
          <a:prstGeom prst="rect">
            <a:avLst/>
          </a:prstGeom>
          <a:noFill/>
        </p:spPr>
        <p:txBody>
          <a:bodyPr wrap="none" lIns="91440" tIns="45720" rIns="91440" bIns="45720">
            <a:spAutoFit/>
          </a:bodyPr>
          <a:lstStyle/>
          <a:p>
            <a:pPr marL="0" marR="0" lvl="0" indent="0" algn="ctr" defTabSz="914400" rtl="0" eaLnBrk="1" fontAlgn="base" latinLnBrk="0" hangingPunct="1">
              <a:lnSpc>
                <a:spcPct val="100000"/>
              </a:lnSpc>
              <a:spcBef>
                <a:spcPct val="20000"/>
              </a:spcBef>
              <a:spcAft>
                <a:spcPct val="0"/>
              </a:spcAft>
              <a:buClr>
                <a:srgbClr val="66CCFF"/>
              </a:buClr>
              <a:buSzPct val="65000"/>
              <a:buFont typeface="Wingdings" pitchFamily="2" charset="2"/>
              <a:buNone/>
              <a:tabLst/>
              <a:defRPr/>
            </a:pPr>
            <a:r>
              <a:rPr kumimoji="0" lang="en-US" sz="3200" b="1" i="0" u="none" strike="noStrike" kern="1200" cap="none" spc="0" normalizeH="0" baseline="0" noProof="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uLnTx/>
                <a:uFillTx/>
                <a:latin typeface="Tahoma" pitchFamily="34" charset="0"/>
                <a:ea typeface="+mn-ea"/>
                <a:cs typeface="+mn-cs"/>
              </a:rPr>
              <a:t>Aa</a:t>
            </a:r>
          </a:p>
        </p:txBody>
      </p:sp>
      <p:sp>
        <p:nvSpPr>
          <p:cNvPr id="45" name="Rectangle 44"/>
          <p:cNvSpPr/>
          <p:nvPr/>
        </p:nvSpPr>
        <p:spPr>
          <a:xfrm>
            <a:off x="4610100" y="2262510"/>
            <a:ext cx="710451" cy="584775"/>
          </a:xfrm>
          <a:prstGeom prst="rect">
            <a:avLst/>
          </a:prstGeom>
          <a:noFill/>
        </p:spPr>
        <p:txBody>
          <a:bodyPr wrap="none" lIns="91440" tIns="45720" rIns="91440" bIns="45720">
            <a:spAutoFit/>
          </a:bodyPr>
          <a:lstStyle/>
          <a:p>
            <a:pPr marL="0" marR="0" lvl="0" indent="0" algn="ctr" defTabSz="914400" rtl="0" eaLnBrk="1" fontAlgn="base" latinLnBrk="0" hangingPunct="1">
              <a:lnSpc>
                <a:spcPct val="100000"/>
              </a:lnSpc>
              <a:spcBef>
                <a:spcPct val="20000"/>
              </a:spcBef>
              <a:spcAft>
                <a:spcPct val="0"/>
              </a:spcAft>
              <a:buClr>
                <a:srgbClr val="66CCFF"/>
              </a:buClr>
              <a:buSzPct val="65000"/>
              <a:buFont typeface="Wingdings" pitchFamily="2" charset="2"/>
              <a:buNone/>
              <a:tabLst/>
              <a:defRPr/>
            </a:pPr>
            <a:r>
              <a:rPr kumimoji="0" lang="en-US" sz="3200" b="1" i="0" u="none" strike="noStrike" kern="1200" cap="none" spc="0" normalizeH="0" baseline="0" noProof="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uLnTx/>
                <a:uFillTx/>
                <a:latin typeface="Tahoma" pitchFamily="34" charset="0"/>
                <a:ea typeface="+mn-ea"/>
                <a:cs typeface="+mn-cs"/>
              </a:rPr>
              <a:t>Aa</a:t>
            </a:r>
          </a:p>
        </p:txBody>
      </p:sp>
      <p:sp>
        <p:nvSpPr>
          <p:cNvPr id="9" name="Rectangle 8"/>
          <p:cNvSpPr/>
          <p:nvPr/>
        </p:nvSpPr>
        <p:spPr>
          <a:xfrm>
            <a:off x="639587" y="3685945"/>
            <a:ext cx="675185" cy="584775"/>
          </a:xfrm>
          <a:prstGeom prst="rect">
            <a:avLst/>
          </a:prstGeom>
        </p:spPr>
        <p:txBody>
          <a:bodyPr wrap="none">
            <a:spAutoFit/>
          </a:bodyPr>
          <a:lstStyle/>
          <a:p>
            <a:pPr marL="0" marR="0" lvl="0" indent="0" algn="ctr" defTabSz="914400" rtl="0" eaLnBrk="1" fontAlgn="base" latinLnBrk="0" hangingPunct="1">
              <a:lnSpc>
                <a:spcPct val="100000"/>
              </a:lnSpc>
              <a:spcBef>
                <a:spcPct val="20000"/>
              </a:spcBef>
              <a:spcAft>
                <a:spcPct val="0"/>
              </a:spcAft>
              <a:buClr>
                <a:srgbClr val="66CCFF"/>
              </a:buClr>
              <a:buSzPct val="65000"/>
              <a:buFont typeface="Wingdings" pitchFamily="2" charset="2"/>
              <a:buNone/>
              <a:tabLst/>
              <a:defRPr/>
            </a:pPr>
            <a:r>
              <a:rPr kumimoji="0" lang="en-US" sz="3200" b="1" i="0" u="none" strike="noStrike" kern="1200" cap="none" spc="0" normalizeH="0" baseline="0" noProof="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uLnTx/>
                <a:uFillTx/>
                <a:latin typeface="Tahoma" pitchFamily="34" charset="0"/>
                <a:ea typeface="+mn-ea"/>
                <a:cs typeface="+mn-cs"/>
              </a:rPr>
              <a:t>aa</a:t>
            </a:r>
          </a:p>
        </p:txBody>
      </p:sp>
      <p:sp>
        <p:nvSpPr>
          <p:cNvPr id="46" name="Rectangle 45"/>
          <p:cNvSpPr/>
          <p:nvPr/>
        </p:nvSpPr>
        <p:spPr>
          <a:xfrm>
            <a:off x="2358666" y="3698953"/>
            <a:ext cx="710451" cy="584775"/>
          </a:xfrm>
          <a:prstGeom prst="rect">
            <a:avLst/>
          </a:prstGeom>
        </p:spPr>
        <p:txBody>
          <a:bodyPr wrap="none">
            <a:spAutoFit/>
          </a:bodyPr>
          <a:lstStyle/>
          <a:p>
            <a:pPr marL="0" marR="0" lvl="0" indent="0" algn="ctr" defTabSz="914400" rtl="0" eaLnBrk="1" fontAlgn="base" latinLnBrk="0" hangingPunct="1">
              <a:lnSpc>
                <a:spcPct val="100000"/>
              </a:lnSpc>
              <a:spcBef>
                <a:spcPct val="20000"/>
              </a:spcBef>
              <a:spcAft>
                <a:spcPct val="0"/>
              </a:spcAft>
              <a:buClr>
                <a:srgbClr val="66CCFF"/>
              </a:buClr>
              <a:buSzPct val="65000"/>
              <a:buFont typeface="Wingdings" pitchFamily="2" charset="2"/>
              <a:buNone/>
              <a:tabLst/>
              <a:defRPr/>
            </a:pPr>
            <a:r>
              <a:rPr kumimoji="0" lang="en-US" sz="3200" b="1" i="0" u="none" strike="noStrike" kern="1200" cap="none" spc="0" normalizeH="0" baseline="0" noProof="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uLnTx/>
                <a:uFillTx/>
                <a:latin typeface="Tahoma" pitchFamily="34" charset="0"/>
                <a:ea typeface="+mn-ea"/>
                <a:cs typeface="+mn-cs"/>
              </a:rPr>
              <a:t>Aa</a:t>
            </a:r>
          </a:p>
        </p:txBody>
      </p:sp>
      <p:sp>
        <p:nvSpPr>
          <p:cNvPr id="17" name="Rectangle 16"/>
          <p:cNvSpPr/>
          <p:nvPr/>
        </p:nvSpPr>
        <p:spPr bwMode="auto">
          <a:xfrm>
            <a:off x="639587" y="4495800"/>
            <a:ext cx="2637013" cy="1564664"/>
          </a:xfrm>
          <a:prstGeom prst="rect">
            <a:avLst/>
          </a:prstGeom>
          <a:noFill/>
          <a:ln w="28575" cap="flat" cmpd="sng" algn="ctr">
            <a:solidFill>
              <a:schemeClr val="bg1"/>
            </a:solidFill>
            <a:prstDash val="solid"/>
            <a:round/>
            <a:headEnd type="none" w="med" len="med"/>
            <a:tailEnd type="none" w="med" len="med"/>
          </a:ln>
          <a:effectLst>
            <a:glow rad="228600">
              <a:schemeClr val="accent1">
                <a:satMod val="175000"/>
                <a:alpha val="40000"/>
              </a:schemeClr>
            </a:glow>
          </a:effectLst>
        </p:spPr>
        <p:txBody>
          <a:bodyPr vert="horz" wrap="square" lIns="91440" tIns="45720" rIns="91440" bIns="45720" numCol="1" rtlCol="0" anchor="t" anchorCtr="0" compatLnSpc="1">
            <a:prstTxWarp prst="textNoShape">
              <a:avLst/>
            </a:prstTxWarp>
          </a:bodyPr>
          <a:lstStyle/>
          <a:p>
            <a:pPr marL="342900" marR="0" lvl="0" indent="-342900" algn="l" defTabSz="914400" rtl="0" eaLnBrk="1" fontAlgn="base" latinLnBrk="0" hangingPunct="1">
              <a:lnSpc>
                <a:spcPct val="100000"/>
              </a:lnSpc>
              <a:spcBef>
                <a:spcPct val="20000"/>
              </a:spcBef>
              <a:spcAft>
                <a:spcPct val="0"/>
              </a:spcAft>
              <a:buClr>
                <a:srgbClr val="66CCFF"/>
              </a:buClr>
              <a:buSzPct val="65000"/>
              <a:buFont typeface="Wingdings" pitchFamily="2" charset="2"/>
              <a:buChar char="n"/>
              <a:tabLst/>
              <a:defRPr/>
            </a:pPr>
            <a:endParaRPr kumimoji="0" lang="en-US" sz="9600" b="0" i="0" u="none" strike="noStrike" kern="1200" cap="none" spc="0" normalizeH="0" baseline="0" noProof="0">
              <a:ln>
                <a:noFill/>
              </a:ln>
              <a:solidFill>
                <a:srgbClr val="FFFFFF"/>
              </a:solidFill>
              <a:effectLst>
                <a:outerShdw blurRad="38100" dist="38100" dir="2700000" algn="tl">
                  <a:srgbClr val="000000">
                    <a:alpha val="43137"/>
                  </a:srgbClr>
                </a:outerShdw>
              </a:effectLst>
              <a:uLnTx/>
              <a:uFillTx/>
              <a:latin typeface="Tahoma" pitchFamily="34" charset="0"/>
              <a:ea typeface="+mn-ea"/>
              <a:cs typeface="+mn-cs"/>
            </a:endParaRPr>
          </a:p>
        </p:txBody>
      </p:sp>
      <p:pic>
        <p:nvPicPr>
          <p:cNvPr id="47" name="Picture 2" descr="Image result for Punnett Square Aa"/>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07299" y="4038395"/>
            <a:ext cx="1695956" cy="214047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61033200"/>
      </p:ext>
    </p:extLst>
  </p:cSld>
  <p:clrMapOvr>
    <a:masterClrMapping/>
  </p:clrMapOvr>
</p:sld>
</file>

<file path=ppt/slides/slide2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52400" y="304800"/>
            <a:ext cx="8915400" cy="5821363"/>
          </a:xfrm>
        </p:spPr>
        <p:txBody>
          <a:bodyPr/>
          <a:lstStyle/>
          <a:p>
            <a:r>
              <a:rPr lang="en-US" dirty="0">
                <a:solidFill>
                  <a:srgbClr val="CC99FF"/>
                </a:solidFill>
              </a:rPr>
              <a:t>The shaded circles and squares is a dominant </a:t>
            </a:r>
            <a:r>
              <a:rPr lang="en-US" dirty="0" err="1">
                <a:solidFill>
                  <a:srgbClr val="CC99FF"/>
                </a:solidFill>
              </a:rPr>
              <a:t>allelle</a:t>
            </a:r>
            <a:r>
              <a:rPr lang="en-US" dirty="0">
                <a:solidFill>
                  <a:srgbClr val="CC99FF"/>
                </a:solidFill>
              </a:rPr>
              <a:t>. Shaded = Dominant</a:t>
            </a:r>
          </a:p>
          <a:p>
            <a:pPr lvl="1"/>
            <a:r>
              <a:rPr lang="en-US" dirty="0"/>
              <a:t>What’s the probable genotypes of the two below?</a:t>
            </a:r>
          </a:p>
        </p:txBody>
      </p:sp>
      <p:pic>
        <p:nvPicPr>
          <p:cNvPr id="102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0" y="3964964"/>
            <a:ext cx="3429000" cy="20955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Rounded Rectangle 3"/>
          <p:cNvSpPr/>
          <p:nvPr/>
        </p:nvSpPr>
        <p:spPr bwMode="auto">
          <a:xfrm>
            <a:off x="228600" y="2057400"/>
            <a:ext cx="8763000" cy="4419600"/>
          </a:xfrm>
          <a:prstGeom prst="roundRect">
            <a:avLst/>
          </a:prstGeom>
          <a:solidFill>
            <a:schemeClr val="tx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342900" marR="0" lvl="0" indent="-342900" algn="l" defTabSz="914400" rtl="0" eaLnBrk="1" fontAlgn="base" latinLnBrk="0" hangingPunct="1">
              <a:lnSpc>
                <a:spcPct val="100000"/>
              </a:lnSpc>
              <a:spcBef>
                <a:spcPct val="20000"/>
              </a:spcBef>
              <a:spcAft>
                <a:spcPct val="0"/>
              </a:spcAft>
              <a:buClr>
                <a:srgbClr val="66CCFF"/>
              </a:buClr>
              <a:buSzPct val="65000"/>
              <a:buFont typeface="Wingdings" pitchFamily="2" charset="2"/>
              <a:buChar char="n"/>
              <a:tabLst/>
              <a:defRPr/>
            </a:pPr>
            <a:endParaRPr kumimoji="0" lang="en-US" sz="9600" b="0" i="0" u="none" strike="noStrike" kern="1200" cap="none" spc="0" normalizeH="0" baseline="0" noProof="0">
              <a:ln>
                <a:noFill/>
              </a:ln>
              <a:solidFill>
                <a:srgbClr val="FFFFFF"/>
              </a:solidFill>
              <a:effectLst>
                <a:outerShdw blurRad="38100" dist="38100" dir="2700000" algn="tl">
                  <a:srgbClr val="000000">
                    <a:alpha val="43137"/>
                  </a:srgbClr>
                </a:outerShdw>
              </a:effectLst>
              <a:uLnTx/>
              <a:uFillTx/>
              <a:latin typeface="Tahoma" pitchFamily="34" charset="0"/>
              <a:ea typeface="+mn-ea"/>
              <a:cs typeface="+mn-cs"/>
            </a:endParaRPr>
          </a:p>
        </p:txBody>
      </p:sp>
      <p:sp>
        <p:nvSpPr>
          <p:cNvPr id="5" name="Oval 4"/>
          <p:cNvSpPr/>
          <p:nvPr/>
        </p:nvSpPr>
        <p:spPr bwMode="auto">
          <a:xfrm>
            <a:off x="2895600" y="2209800"/>
            <a:ext cx="762000" cy="762000"/>
          </a:xfrm>
          <a:prstGeom prst="ellipse">
            <a:avLst/>
          </a:prstGeom>
          <a:solidFill>
            <a:srgbClr val="CC99FF"/>
          </a:solidFill>
          <a:ln w="38100"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342900" marR="0" lvl="0" indent="-342900" algn="l" defTabSz="914400" rtl="0" eaLnBrk="1" fontAlgn="base" latinLnBrk="0" hangingPunct="1">
              <a:lnSpc>
                <a:spcPct val="100000"/>
              </a:lnSpc>
              <a:spcBef>
                <a:spcPct val="20000"/>
              </a:spcBef>
              <a:spcAft>
                <a:spcPct val="0"/>
              </a:spcAft>
              <a:buClr>
                <a:srgbClr val="66CCFF"/>
              </a:buClr>
              <a:buSzPct val="65000"/>
              <a:buFont typeface="Wingdings" pitchFamily="2" charset="2"/>
              <a:buChar char="n"/>
              <a:tabLst/>
              <a:defRPr/>
            </a:pPr>
            <a:endParaRPr kumimoji="0" lang="en-US" sz="9600" b="0" i="0" u="none" strike="noStrike" kern="1200" cap="none" spc="0" normalizeH="0" baseline="0" noProof="0">
              <a:ln>
                <a:noFill/>
              </a:ln>
              <a:solidFill>
                <a:srgbClr val="FFFFFF"/>
              </a:solidFill>
              <a:effectLst>
                <a:outerShdw blurRad="38100" dist="38100" dir="2700000" algn="tl">
                  <a:srgbClr val="000000">
                    <a:alpha val="43137"/>
                  </a:srgbClr>
                </a:outerShdw>
              </a:effectLst>
              <a:uLnTx/>
              <a:uFillTx/>
              <a:latin typeface="Tahoma" pitchFamily="34" charset="0"/>
              <a:ea typeface="+mn-ea"/>
              <a:cs typeface="+mn-cs"/>
            </a:endParaRPr>
          </a:p>
        </p:txBody>
      </p:sp>
      <p:sp>
        <p:nvSpPr>
          <p:cNvPr id="8" name="Oval 7"/>
          <p:cNvSpPr/>
          <p:nvPr/>
        </p:nvSpPr>
        <p:spPr bwMode="auto">
          <a:xfrm>
            <a:off x="2332892" y="3610341"/>
            <a:ext cx="762000" cy="762000"/>
          </a:xfrm>
          <a:prstGeom prst="ellipse">
            <a:avLst/>
          </a:prstGeom>
          <a:solidFill>
            <a:srgbClr val="CC99FF"/>
          </a:solidFill>
          <a:ln w="38100"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342900" marR="0" lvl="0" indent="-342900" algn="l" defTabSz="914400" rtl="0" eaLnBrk="1" fontAlgn="base" latinLnBrk="0" hangingPunct="1">
              <a:lnSpc>
                <a:spcPct val="100000"/>
              </a:lnSpc>
              <a:spcBef>
                <a:spcPct val="20000"/>
              </a:spcBef>
              <a:spcAft>
                <a:spcPct val="0"/>
              </a:spcAft>
              <a:buClr>
                <a:srgbClr val="66CCFF"/>
              </a:buClr>
              <a:buSzPct val="65000"/>
              <a:buFont typeface="Wingdings" pitchFamily="2" charset="2"/>
              <a:buChar char="n"/>
              <a:tabLst/>
              <a:defRPr/>
            </a:pPr>
            <a:endParaRPr kumimoji="0" lang="en-US" sz="9600" b="0" i="0" u="none" strike="noStrike" kern="1200" cap="none" spc="0" normalizeH="0" baseline="0" noProof="0">
              <a:ln>
                <a:noFill/>
              </a:ln>
              <a:solidFill>
                <a:srgbClr val="FFFFFF"/>
              </a:solidFill>
              <a:effectLst>
                <a:outerShdw blurRad="38100" dist="38100" dir="2700000" algn="tl">
                  <a:srgbClr val="000000">
                    <a:alpha val="43137"/>
                  </a:srgbClr>
                </a:outerShdw>
              </a:effectLst>
              <a:uLnTx/>
              <a:uFillTx/>
              <a:latin typeface="Tahoma" pitchFamily="34" charset="0"/>
              <a:ea typeface="+mn-ea"/>
              <a:cs typeface="+mn-cs"/>
            </a:endParaRPr>
          </a:p>
        </p:txBody>
      </p:sp>
      <p:sp>
        <p:nvSpPr>
          <p:cNvPr id="10" name="Oval 9"/>
          <p:cNvSpPr/>
          <p:nvPr/>
        </p:nvSpPr>
        <p:spPr bwMode="auto">
          <a:xfrm>
            <a:off x="6781800" y="3565280"/>
            <a:ext cx="762000" cy="762000"/>
          </a:xfrm>
          <a:prstGeom prst="ellipse">
            <a:avLst/>
          </a:prstGeom>
          <a:solidFill>
            <a:schemeClr val="tx1"/>
          </a:solidFill>
          <a:ln w="38100"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342900" marR="0" lvl="0" indent="-342900" algn="l" defTabSz="914400" rtl="0" eaLnBrk="1" fontAlgn="base" latinLnBrk="0" hangingPunct="1">
              <a:lnSpc>
                <a:spcPct val="100000"/>
              </a:lnSpc>
              <a:spcBef>
                <a:spcPct val="20000"/>
              </a:spcBef>
              <a:spcAft>
                <a:spcPct val="0"/>
              </a:spcAft>
              <a:buClr>
                <a:srgbClr val="66CCFF"/>
              </a:buClr>
              <a:buSzPct val="65000"/>
              <a:buFont typeface="Wingdings" pitchFamily="2" charset="2"/>
              <a:buChar char="n"/>
              <a:tabLst/>
              <a:defRPr/>
            </a:pPr>
            <a:endParaRPr kumimoji="0" lang="en-US" sz="9600" b="0" i="0" u="none" strike="noStrike" kern="1200" cap="none" spc="0" normalizeH="0" baseline="0" noProof="0">
              <a:ln>
                <a:noFill/>
              </a:ln>
              <a:solidFill>
                <a:srgbClr val="FFFFFF"/>
              </a:solidFill>
              <a:effectLst>
                <a:outerShdw blurRad="38100" dist="38100" dir="2700000" algn="tl">
                  <a:srgbClr val="000000">
                    <a:alpha val="43137"/>
                  </a:srgbClr>
                </a:outerShdw>
              </a:effectLst>
              <a:uLnTx/>
              <a:uFillTx/>
              <a:latin typeface="Tahoma" pitchFamily="34" charset="0"/>
              <a:ea typeface="+mn-ea"/>
              <a:cs typeface="+mn-cs"/>
            </a:endParaRPr>
          </a:p>
        </p:txBody>
      </p:sp>
      <p:sp>
        <p:nvSpPr>
          <p:cNvPr id="6" name="Rectangle 5"/>
          <p:cNvSpPr/>
          <p:nvPr/>
        </p:nvSpPr>
        <p:spPr bwMode="auto">
          <a:xfrm>
            <a:off x="4610100" y="2209800"/>
            <a:ext cx="685800" cy="690196"/>
          </a:xfrm>
          <a:prstGeom prst="rect">
            <a:avLst/>
          </a:prstGeom>
          <a:solidFill>
            <a:srgbClr val="CC99FF"/>
          </a:solidFill>
          <a:ln w="38100"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342900" marR="0" lvl="0" indent="-342900" algn="l" defTabSz="914400" rtl="0" eaLnBrk="1" fontAlgn="base" latinLnBrk="0" hangingPunct="1">
              <a:lnSpc>
                <a:spcPct val="100000"/>
              </a:lnSpc>
              <a:spcBef>
                <a:spcPct val="20000"/>
              </a:spcBef>
              <a:spcAft>
                <a:spcPct val="0"/>
              </a:spcAft>
              <a:buClr>
                <a:srgbClr val="66CCFF"/>
              </a:buClr>
              <a:buSzPct val="65000"/>
              <a:buFont typeface="Wingdings" pitchFamily="2" charset="2"/>
              <a:buChar char="n"/>
              <a:tabLst/>
              <a:defRPr/>
            </a:pPr>
            <a:endParaRPr kumimoji="0" lang="en-US" sz="9600" b="0" i="0" u="none" strike="noStrike" kern="1200" cap="none" spc="0" normalizeH="0" baseline="0" noProof="0">
              <a:ln>
                <a:noFill/>
              </a:ln>
              <a:solidFill>
                <a:srgbClr val="FFFFFF"/>
              </a:solidFill>
              <a:effectLst>
                <a:outerShdw blurRad="38100" dist="38100" dir="2700000" algn="tl">
                  <a:srgbClr val="000000">
                    <a:alpha val="43137"/>
                  </a:srgbClr>
                </a:outerShdw>
              </a:effectLst>
              <a:uLnTx/>
              <a:uFillTx/>
              <a:latin typeface="Tahoma" pitchFamily="34" charset="0"/>
              <a:ea typeface="+mn-ea"/>
              <a:cs typeface="+mn-cs"/>
            </a:endParaRPr>
          </a:p>
        </p:txBody>
      </p:sp>
      <p:sp>
        <p:nvSpPr>
          <p:cNvPr id="13" name="Rectangle 12"/>
          <p:cNvSpPr/>
          <p:nvPr/>
        </p:nvSpPr>
        <p:spPr bwMode="auto">
          <a:xfrm>
            <a:off x="592864" y="3657966"/>
            <a:ext cx="787528" cy="666750"/>
          </a:xfrm>
          <a:prstGeom prst="rect">
            <a:avLst/>
          </a:prstGeom>
          <a:solidFill>
            <a:schemeClr val="tx1"/>
          </a:solidFill>
          <a:ln w="38100"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342900" marR="0" lvl="0" indent="-342900" algn="l" defTabSz="914400" rtl="0" eaLnBrk="1" fontAlgn="base" latinLnBrk="0" hangingPunct="1">
              <a:lnSpc>
                <a:spcPct val="100000"/>
              </a:lnSpc>
              <a:spcBef>
                <a:spcPct val="20000"/>
              </a:spcBef>
              <a:spcAft>
                <a:spcPct val="0"/>
              </a:spcAft>
              <a:buClr>
                <a:srgbClr val="66CCFF"/>
              </a:buClr>
              <a:buSzPct val="65000"/>
              <a:buFont typeface="Wingdings" pitchFamily="2" charset="2"/>
              <a:buChar char="n"/>
              <a:tabLst/>
              <a:defRPr/>
            </a:pPr>
            <a:endParaRPr kumimoji="0" lang="en-US" sz="9600" b="0" i="0" u="none" strike="noStrike" kern="1200" cap="none" spc="0" normalizeH="0" baseline="0" noProof="0">
              <a:ln>
                <a:noFill/>
              </a:ln>
              <a:solidFill>
                <a:srgbClr val="FFFFFF"/>
              </a:solidFill>
              <a:effectLst>
                <a:outerShdw blurRad="38100" dist="38100" dir="2700000" algn="tl">
                  <a:srgbClr val="000000">
                    <a:alpha val="43137"/>
                  </a:srgbClr>
                </a:outerShdw>
              </a:effectLst>
              <a:uLnTx/>
              <a:uFillTx/>
              <a:latin typeface="Tahoma" pitchFamily="34" charset="0"/>
              <a:ea typeface="+mn-ea"/>
              <a:cs typeface="+mn-cs"/>
            </a:endParaRPr>
          </a:p>
        </p:txBody>
      </p:sp>
      <p:sp>
        <p:nvSpPr>
          <p:cNvPr id="14" name="Rectangle 13"/>
          <p:cNvSpPr/>
          <p:nvPr/>
        </p:nvSpPr>
        <p:spPr bwMode="auto">
          <a:xfrm>
            <a:off x="5143500" y="3605944"/>
            <a:ext cx="685800" cy="721153"/>
          </a:xfrm>
          <a:prstGeom prst="rect">
            <a:avLst/>
          </a:prstGeom>
          <a:solidFill>
            <a:schemeClr val="tx1"/>
          </a:solidFill>
          <a:ln w="38100"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342900" marR="0" lvl="0" indent="-342900" algn="l" defTabSz="914400" rtl="0" eaLnBrk="1" fontAlgn="base" latinLnBrk="0" hangingPunct="1">
              <a:lnSpc>
                <a:spcPct val="100000"/>
              </a:lnSpc>
              <a:spcBef>
                <a:spcPct val="20000"/>
              </a:spcBef>
              <a:spcAft>
                <a:spcPct val="0"/>
              </a:spcAft>
              <a:buClr>
                <a:srgbClr val="66CCFF"/>
              </a:buClr>
              <a:buSzPct val="65000"/>
              <a:buFont typeface="Wingdings" pitchFamily="2" charset="2"/>
              <a:buChar char="n"/>
              <a:tabLst/>
              <a:defRPr/>
            </a:pPr>
            <a:endParaRPr kumimoji="0" lang="en-US" sz="9600" b="0" i="0" u="none" strike="noStrike" kern="1200" cap="none" spc="0" normalizeH="0" baseline="0" noProof="0">
              <a:ln>
                <a:noFill/>
              </a:ln>
              <a:solidFill>
                <a:srgbClr val="FFFFFF"/>
              </a:solidFill>
              <a:effectLst>
                <a:outerShdw blurRad="38100" dist="38100" dir="2700000" algn="tl">
                  <a:srgbClr val="000000">
                    <a:alpha val="43137"/>
                  </a:srgbClr>
                </a:outerShdw>
              </a:effectLst>
              <a:uLnTx/>
              <a:uFillTx/>
              <a:latin typeface="Tahoma" pitchFamily="34" charset="0"/>
              <a:ea typeface="+mn-ea"/>
              <a:cs typeface="+mn-cs"/>
            </a:endParaRPr>
          </a:p>
        </p:txBody>
      </p:sp>
      <p:sp>
        <p:nvSpPr>
          <p:cNvPr id="16" name="Rectangle 15"/>
          <p:cNvSpPr/>
          <p:nvPr/>
        </p:nvSpPr>
        <p:spPr bwMode="auto">
          <a:xfrm>
            <a:off x="5492262" y="5012714"/>
            <a:ext cx="762000" cy="794238"/>
          </a:xfrm>
          <a:prstGeom prst="rect">
            <a:avLst/>
          </a:prstGeom>
          <a:solidFill>
            <a:schemeClr val="tx1"/>
          </a:solidFill>
          <a:ln w="38100"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342900" marR="0" lvl="0" indent="-342900" algn="l" defTabSz="914400" rtl="0" eaLnBrk="1" fontAlgn="base" latinLnBrk="0" hangingPunct="1">
              <a:lnSpc>
                <a:spcPct val="100000"/>
              </a:lnSpc>
              <a:spcBef>
                <a:spcPct val="20000"/>
              </a:spcBef>
              <a:spcAft>
                <a:spcPct val="0"/>
              </a:spcAft>
              <a:buClr>
                <a:srgbClr val="66CCFF"/>
              </a:buClr>
              <a:buSzPct val="65000"/>
              <a:buFont typeface="Wingdings" pitchFamily="2" charset="2"/>
              <a:buChar char="n"/>
              <a:tabLst/>
              <a:defRPr/>
            </a:pPr>
            <a:endParaRPr kumimoji="0" lang="en-US" sz="9600" b="0" i="0" u="none" strike="noStrike" kern="1200" cap="none" spc="0" normalizeH="0" baseline="0" noProof="0">
              <a:ln>
                <a:noFill/>
              </a:ln>
              <a:solidFill>
                <a:srgbClr val="FFFFFF"/>
              </a:solidFill>
              <a:effectLst>
                <a:outerShdw blurRad="38100" dist="38100" dir="2700000" algn="tl">
                  <a:srgbClr val="000000">
                    <a:alpha val="43137"/>
                  </a:srgbClr>
                </a:outerShdw>
              </a:effectLst>
              <a:uLnTx/>
              <a:uFillTx/>
              <a:latin typeface="Tahoma" pitchFamily="34" charset="0"/>
              <a:ea typeface="+mn-ea"/>
              <a:cs typeface="+mn-cs"/>
            </a:endParaRPr>
          </a:p>
        </p:txBody>
      </p:sp>
      <p:cxnSp>
        <p:nvCxnSpPr>
          <p:cNvPr id="12" name="Straight Connector 11"/>
          <p:cNvCxnSpPr/>
          <p:nvPr/>
        </p:nvCxnSpPr>
        <p:spPr bwMode="auto">
          <a:xfrm>
            <a:off x="3657600" y="2554898"/>
            <a:ext cx="952500" cy="0"/>
          </a:xfrm>
          <a:prstGeom prst="line">
            <a:avLst/>
          </a:prstGeom>
          <a:noFill/>
          <a:ln w="57150" cap="flat" cmpd="sng" algn="ctr">
            <a:solidFill>
              <a:schemeClr val="bg1"/>
            </a:solidFill>
            <a:prstDash val="solid"/>
            <a:round/>
            <a:headEnd type="none" w="med" len="med"/>
            <a:tailEnd type="none" w="med" len="med"/>
          </a:ln>
          <a:effectLst/>
        </p:spPr>
      </p:cxnSp>
      <p:cxnSp>
        <p:nvCxnSpPr>
          <p:cNvPr id="19" name="Straight Connector 18"/>
          <p:cNvCxnSpPr/>
          <p:nvPr/>
        </p:nvCxnSpPr>
        <p:spPr bwMode="auto">
          <a:xfrm flipV="1">
            <a:off x="4076700" y="2586038"/>
            <a:ext cx="0" cy="766762"/>
          </a:xfrm>
          <a:prstGeom prst="line">
            <a:avLst/>
          </a:prstGeom>
          <a:noFill/>
          <a:ln w="57150" cap="flat" cmpd="sng" algn="ctr">
            <a:solidFill>
              <a:schemeClr val="bg1"/>
            </a:solidFill>
            <a:prstDash val="solid"/>
            <a:round/>
            <a:headEnd type="none" w="med" len="med"/>
            <a:tailEnd type="none" w="med" len="med"/>
          </a:ln>
          <a:effectLst/>
        </p:spPr>
      </p:cxnSp>
      <p:cxnSp>
        <p:nvCxnSpPr>
          <p:cNvPr id="22" name="Straight Connector 21"/>
          <p:cNvCxnSpPr/>
          <p:nvPr/>
        </p:nvCxnSpPr>
        <p:spPr bwMode="auto">
          <a:xfrm>
            <a:off x="2667000" y="3352800"/>
            <a:ext cx="1409700" cy="0"/>
          </a:xfrm>
          <a:prstGeom prst="line">
            <a:avLst/>
          </a:prstGeom>
          <a:noFill/>
          <a:ln w="57150" cap="flat" cmpd="sng" algn="ctr">
            <a:solidFill>
              <a:schemeClr val="bg1"/>
            </a:solidFill>
            <a:prstDash val="solid"/>
            <a:round/>
            <a:headEnd type="none" w="med" len="med"/>
            <a:tailEnd type="none" w="med" len="med"/>
          </a:ln>
          <a:effectLst/>
        </p:spPr>
      </p:cxnSp>
      <p:cxnSp>
        <p:nvCxnSpPr>
          <p:cNvPr id="25" name="Straight Connector 24"/>
          <p:cNvCxnSpPr/>
          <p:nvPr/>
        </p:nvCxnSpPr>
        <p:spPr bwMode="auto">
          <a:xfrm flipV="1">
            <a:off x="2684585" y="3317630"/>
            <a:ext cx="0" cy="304800"/>
          </a:xfrm>
          <a:prstGeom prst="line">
            <a:avLst/>
          </a:prstGeom>
          <a:noFill/>
          <a:ln w="57150" cap="flat" cmpd="sng" algn="ctr">
            <a:solidFill>
              <a:schemeClr val="bg1"/>
            </a:solidFill>
            <a:prstDash val="solid"/>
            <a:round/>
            <a:headEnd type="none" w="med" len="med"/>
            <a:tailEnd type="none" w="med" len="med"/>
          </a:ln>
          <a:effectLst/>
        </p:spPr>
      </p:cxnSp>
      <p:cxnSp>
        <p:nvCxnSpPr>
          <p:cNvPr id="27" name="Straight Connector 26"/>
          <p:cNvCxnSpPr/>
          <p:nvPr/>
        </p:nvCxnSpPr>
        <p:spPr bwMode="auto">
          <a:xfrm>
            <a:off x="1380392" y="3943716"/>
            <a:ext cx="952500" cy="0"/>
          </a:xfrm>
          <a:prstGeom prst="line">
            <a:avLst/>
          </a:prstGeom>
          <a:noFill/>
          <a:ln w="57150" cap="flat" cmpd="sng" algn="ctr">
            <a:solidFill>
              <a:schemeClr val="bg1"/>
            </a:solidFill>
            <a:prstDash val="solid"/>
            <a:round/>
            <a:headEnd type="none" w="med" len="med"/>
            <a:tailEnd type="none" w="med" len="med"/>
          </a:ln>
          <a:effectLst/>
        </p:spPr>
      </p:cxnSp>
      <p:cxnSp>
        <p:nvCxnSpPr>
          <p:cNvPr id="28" name="Straight Connector 27"/>
          <p:cNvCxnSpPr/>
          <p:nvPr/>
        </p:nvCxnSpPr>
        <p:spPr bwMode="auto">
          <a:xfrm flipV="1">
            <a:off x="1856642" y="3943716"/>
            <a:ext cx="0" cy="766762"/>
          </a:xfrm>
          <a:prstGeom prst="line">
            <a:avLst/>
          </a:prstGeom>
          <a:noFill/>
          <a:ln w="57150" cap="flat" cmpd="sng" algn="ctr">
            <a:solidFill>
              <a:schemeClr val="bg1"/>
            </a:solidFill>
            <a:prstDash val="solid"/>
            <a:round/>
            <a:headEnd type="none" w="med" len="med"/>
            <a:tailEnd type="none" w="med" len="med"/>
          </a:ln>
          <a:effectLst/>
        </p:spPr>
      </p:cxnSp>
      <p:cxnSp>
        <p:nvCxnSpPr>
          <p:cNvPr id="29" name="Straight Connector 28"/>
          <p:cNvCxnSpPr/>
          <p:nvPr/>
        </p:nvCxnSpPr>
        <p:spPr bwMode="auto">
          <a:xfrm>
            <a:off x="1380392" y="4710478"/>
            <a:ext cx="952500" cy="0"/>
          </a:xfrm>
          <a:prstGeom prst="line">
            <a:avLst/>
          </a:prstGeom>
          <a:noFill/>
          <a:ln w="57150" cap="flat" cmpd="sng" algn="ctr">
            <a:solidFill>
              <a:schemeClr val="bg1"/>
            </a:solidFill>
            <a:prstDash val="solid"/>
            <a:round/>
            <a:headEnd type="none" w="med" len="med"/>
            <a:tailEnd type="none" w="med" len="med"/>
          </a:ln>
          <a:effectLst/>
        </p:spPr>
      </p:cxnSp>
      <p:cxnSp>
        <p:nvCxnSpPr>
          <p:cNvPr id="30" name="Straight Connector 29"/>
          <p:cNvCxnSpPr/>
          <p:nvPr/>
        </p:nvCxnSpPr>
        <p:spPr bwMode="auto">
          <a:xfrm flipV="1">
            <a:off x="1393580" y="4710478"/>
            <a:ext cx="0" cy="302236"/>
          </a:xfrm>
          <a:prstGeom prst="line">
            <a:avLst/>
          </a:prstGeom>
          <a:noFill/>
          <a:ln w="57150" cap="flat" cmpd="sng" algn="ctr">
            <a:solidFill>
              <a:schemeClr val="bg1"/>
            </a:solidFill>
            <a:prstDash val="solid"/>
            <a:round/>
            <a:headEnd type="none" w="med" len="med"/>
            <a:tailEnd type="none" w="med" len="med"/>
          </a:ln>
          <a:effectLst/>
        </p:spPr>
      </p:cxnSp>
      <p:cxnSp>
        <p:nvCxnSpPr>
          <p:cNvPr id="34" name="Straight Connector 33"/>
          <p:cNvCxnSpPr/>
          <p:nvPr/>
        </p:nvCxnSpPr>
        <p:spPr bwMode="auto">
          <a:xfrm flipV="1">
            <a:off x="2331426" y="4710478"/>
            <a:ext cx="0" cy="302236"/>
          </a:xfrm>
          <a:prstGeom prst="line">
            <a:avLst/>
          </a:prstGeom>
          <a:noFill/>
          <a:ln w="57150" cap="flat" cmpd="sng" algn="ctr">
            <a:solidFill>
              <a:schemeClr val="bg1"/>
            </a:solidFill>
            <a:prstDash val="solid"/>
            <a:round/>
            <a:headEnd type="none" w="med" len="med"/>
            <a:tailEnd type="none" w="med" len="med"/>
          </a:ln>
          <a:effectLst/>
        </p:spPr>
      </p:cxnSp>
      <p:sp>
        <p:nvSpPr>
          <p:cNvPr id="35" name="Rectangle 34"/>
          <p:cNvSpPr/>
          <p:nvPr/>
        </p:nvSpPr>
        <p:spPr bwMode="auto">
          <a:xfrm>
            <a:off x="2057400" y="4979377"/>
            <a:ext cx="914400" cy="794238"/>
          </a:xfrm>
          <a:prstGeom prst="rect">
            <a:avLst/>
          </a:prstGeom>
          <a:solidFill>
            <a:srgbClr val="CC99FF"/>
          </a:solidFill>
          <a:ln w="38100"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342900" marR="0" lvl="0" indent="-342900" algn="l" defTabSz="914400" rtl="0" eaLnBrk="1" fontAlgn="base" latinLnBrk="0" hangingPunct="1">
              <a:lnSpc>
                <a:spcPct val="100000"/>
              </a:lnSpc>
              <a:spcBef>
                <a:spcPct val="20000"/>
              </a:spcBef>
              <a:spcAft>
                <a:spcPct val="0"/>
              </a:spcAft>
              <a:buClr>
                <a:srgbClr val="66CCFF"/>
              </a:buClr>
              <a:buSzPct val="65000"/>
              <a:buFont typeface="Wingdings" pitchFamily="2" charset="2"/>
              <a:buChar char="n"/>
              <a:tabLst/>
              <a:defRPr/>
            </a:pPr>
            <a:endParaRPr kumimoji="0" lang="en-US" sz="9600" b="0" i="0" u="none" strike="noStrike" kern="1200" cap="none" spc="0" normalizeH="0" baseline="0" noProof="0">
              <a:ln>
                <a:noFill/>
              </a:ln>
              <a:solidFill>
                <a:srgbClr val="FFFFFF"/>
              </a:solidFill>
              <a:effectLst>
                <a:outerShdw blurRad="38100" dist="38100" dir="2700000" algn="tl">
                  <a:srgbClr val="000000">
                    <a:alpha val="43137"/>
                  </a:srgbClr>
                </a:outerShdw>
              </a:effectLst>
              <a:uLnTx/>
              <a:uFillTx/>
              <a:latin typeface="Tahoma" pitchFamily="34" charset="0"/>
              <a:ea typeface="+mn-ea"/>
              <a:cs typeface="+mn-cs"/>
            </a:endParaRPr>
          </a:p>
        </p:txBody>
      </p:sp>
      <p:sp>
        <p:nvSpPr>
          <p:cNvPr id="36" name="Oval 35"/>
          <p:cNvSpPr/>
          <p:nvPr/>
        </p:nvSpPr>
        <p:spPr bwMode="auto">
          <a:xfrm>
            <a:off x="977180" y="4969119"/>
            <a:ext cx="762000" cy="762000"/>
          </a:xfrm>
          <a:prstGeom prst="ellipse">
            <a:avLst/>
          </a:prstGeom>
          <a:solidFill>
            <a:schemeClr val="tx1"/>
          </a:solidFill>
          <a:ln w="38100"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342900" marR="0" lvl="0" indent="-342900" algn="l" defTabSz="914400" rtl="0" eaLnBrk="1" fontAlgn="base" latinLnBrk="0" hangingPunct="1">
              <a:lnSpc>
                <a:spcPct val="100000"/>
              </a:lnSpc>
              <a:spcBef>
                <a:spcPct val="20000"/>
              </a:spcBef>
              <a:spcAft>
                <a:spcPct val="0"/>
              </a:spcAft>
              <a:buClr>
                <a:srgbClr val="66CCFF"/>
              </a:buClr>
              <a:buSzPct val="65000"/>
              <a:buFont typeface="Wingdings" pitchFamily="2" charset="2"/>
              <a:buChar char="n"/>
              <a:tabLst/>
              <a:defRPr/>
            </a:pPr>
            <a:endParaRPr kumimoji="0" lang="en-US" sz="9600" b="0" i="0" u="none" strike="noStrike" kern="1200" cap="none" spc="0" normalizeH="0" baseline="0" noProof="0">
              <a:ln>
                <a:noFill/>
              </a:ln>
              <a:solidFill>
                <a:srgbClr val="FFFFFF"/>
              </a:solidFill>
              <a:effectLst>
                <a:outerShdw blurRad="38100" dist="38100" dir="2700000" algn="tl">
                  <a:srgbClr val="000000">
                    <a:alpha val="43137"/>
                  </a:srgbClr>
                </a:outerShdw>
              </a:effectLst>
              <a:uLnTx/>
              <a:uFillTx/>
              <a:latin typeface="Tahoma" pitchFamily="34" charset="0"/>
              <a:ea typeface="+mn-ea"/>
              <a:cs typeface="+mn-cs"/>
            </a:endParaRPr>
          </a:p>
        </p:txBody>
      </p:sp>
      <p:cxnSp>
        <p:nvCxnSpPr>
          <p:cNvPr id="37" name="Straight Connector 36"/>
          <p:cNvCxnSpPr/>
          <p:nvPr/>
        </p:nvCxnSpPr>
        <p:spPr bwMode="auto">
          <a:xfrm>
            <a:off x="4076700" y="3352800"/>
            <a:ext cx="1409700" cy="0"/>
          </a:xfrm>
          <a:prstGeom prst="line">
            <a:avLst/>
          </a:prstGeom>
          <a:noFill/>
          <a:ln w="57150" cap="flat" cmpd="sng" algn="ctr">
            <a:solidFill>
              <a:schemeClr val="bg1"/>
            </a:solidFill>
            <a:prstDash val="solid"/>
            <a:round/>
            <a:headEnd type="none" w="med" len="med"/>
            <a:tailEnd type="none" w="med" len="med"/>
          </a:ln>
          <a:effectLst/>
        </p:spPr>
      </p:cxnSp>
      <p:cxnSp>
        <p:nvCxnSpPr>
          <p:cNvPr id="38" name="Straight Connector 37"/>
          <p:cNvCxnSpPr/>
          <p:nvPr/>
        </p:nvCxnSpPr>
        <p:spPr bwMode="auto">
          <a:xfrm flipV="1">
            <a:off x="5486400" y="3317630"/>
            <a:ext cx="0" cy="304800"/>
          </a:xfrm>
          <a:prstGeom prst="line">
            <a:avLst/>
          </a:prstGeom>
          <a:noFill/>
          <a:ln w="57150" cap="flat" cmpd="sng" algn="ctr">
            <a:solidFill>
              <a:schemeClr val="bg1"/>
            </a:solidFill>
            <a:prstDash val="solid"/>
            <a:round/>
            <a:headEnd type="none" w="med" len="med"/>
            <a:tailEnd type="none" w="med" len="med"/>
          </a:ln>
          <a:effectLst/>
        </p:spPr>
      </p:cxnSp>
      <p:cxnSp>
        <p:nvCxnSpPr>
          <p:cNvPr id="39" name="Straight Connector 38"/>
          <p:cNvCxnSpPr/>
          <p:nvPr/>
        </p:nvCxnSpPr>
        <p:spPr bwMode="auto">
          <a:xfrm>
            <a:off x="5829300" y="3943716"/>
            <a:ext cx="952500" cy="0"/>
          </a:xfrm>
          <a:prstGeom prst="line">
            <a:avLst/>
          </a:prstGeom>
          <a:noFill/>
          <a:ln w="57150" cap="flat" cmpd="sng" algn="ctr">
            <a:solidFill>
              <a:schemeClr val="bg1"/>
            </a:solidFill>
            <a:prstDash val="solid"/>
            <a:round/>
            <a:headEnd type="none" w="med" len="med"/>
            <a:tailEnd type="none" w="med" len="med"/>
          </a:ln>
          <a:effectLst/>
        </p:spPr>
      </p:cxnSp>
      <p:cxnSp>
        <p:nvCxnSpPr>
          <p:cNvPr id="40" name="Straight Connector 39"/>
          <p:cNvCxnSpPr/>
          <p:nvPr/>
        </p:nvCxnSpPr>
        <p:spPr bwMode="auto">
          <a:xfrm flipV="1">
            <a:off x="6327530" y="3966520"/>
            <a:ext cx="0" cy="766762"/>
          </a:xfrm>
          <a:prstGeom prst="line">
            <a:avLst/>
          </a:prstGeom>
          <a:noFill/>
          <a:ln w="57150" cap="flat" cmpd="sng" algn="ctr">
            <a:solidFill>
              <a:schemeClr val="bg1"/>
            </a:solidFill>
            <a:prstDash val="solid"/>
            <a:round/>
            <a:headEnd type="none" w="med" len="med"/>
            <a:tailEnd type="none" w="med" len="med"/>
          </a:ln>
          <a:effectLst/>
        </p:spPr>
      </p:cxnSp>
      <p:cxnSp>
        <p:nvCxnSpPr>
          <p:cNvPr id="41" name="Straight Connector 40"/>
          <p:cNvCxnSpPr/>
          <p:nvPr/>
        </p:nvCxnSpPr>
        <p:spPr bwMode="auto">
          <a:xfrm>
            <a:off x="5851280" y="4742806"/>
            <a:ext cx="952500" cy="0"/>
          </a:xfrm>
          <a:prstGeom prst="line">
            <a:avLst/>
          </a:prstGeom>
          <a:noFill/>
          <a:ln w="57150" cap="flat" cmpd="sng" algn="ctr">
            <a:solidFill>
              <a:schemeClr val="bg1"/>
            </a:solidFill>
            <a:prstDash val="solid"/>
            <a:round/>
            <a:headEnd type="none" w="med" len="med"/>
            <a:tailEnd type="none" w="med" len="med"/>
          </a:ln>
          <a:effectLst/>
        </p:spPr>
      </p:cxnSp>
      <p:cxnSp>
        <p:nvCxnSpPr>
          <p:cNvPr id="42" name="Straight Connector 41"/>
          <p:cNvCxnSpPr/>
          <p:nvPr/>
        </p:nvCxnSpPr>
        <p:spPr bwMode="auto">
          <a:xfrm flipV="1">
            <a:off x="5858606" y="4710478"/>
            <a:ext cx="0" cy="302236"/>
          </a:xfrm>
          <a:prstGeom prst="line">
            <a:avLst/>
          </a:prstGeom>
          <a:noFill/>
          <a:ln w="57150" cap="flat" cmpd="sng" algn="ctr">
            <a:solidFill>
              <a:schemeClr val="bg1"/>
            </a:solidFill>
            <a:prstDash val="solid"/>
            <a:round/>
            <a:headEnd type="none" w="med" len="med"/>
            <a:tailEnd type="none" w="med" len="med"/>
          </a:ln>
          <a:effectLst/>
        </p:spPr>
      </p:cxnSp>
      <p:cxnSp>
        <p:nvCxnSpPr>
          <p:cNvPr id="43" name="Straight Connector 42"/>
          <p:cNvCxnSpPr/>
          <p:nvPr/>
        </p:nvCxnSpPr>
        <p:spPr bwMode="auto">
          <a:xfrm flipV="1">
            <a:off x="6803780" y="4712859"/>
            <a:ext cx="0" cy="302236"/>
          </a:xfrm>
          <a:prstGeom prst="line">
            <a:avLst/>
          </a:prstGeom>
          <a:noFill/>
          <a:ln w="57150" cap="flat" cmpd="sng" algn="ctr">
            <a:solidFill>
              <a:schemeClr val="bg1"/>
            </a:solidFill>
            <a:prstDash val="solid"/>
            <a:round/>
            <a:headEnd type="none" w="med" len="med"/>
            <a:tailEnd type="none" w="med" len="med"/>
          </a:ln>
          <a:effectLst/>
        </p:spPr>
      </p:cxnSp>
      <p:sp>
        <p:nvSpPr>
          <p:cNvPr id="44" name="Oval 43"/>
          <p:cNvSpPr/>
          <p:nvPr/>
        </p:nvSpPr>
        <p:spPr bwMode="auto">
          <a:xfrm>
            <a:off x="6477000" y="4979377"/>
            <a:ext cx="762000" cy="762000"/>
          </a:xfrm>
          <a:prstGeom prst="ellipse">
            <a:avLst/>
          </a:prstGeom>
          <a:solidFill>
            <a:schemeClr val="tx1"/>
          </a:solidFill>
          <a:ln w="38100"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342900" marR="0" lvl="0" indent="-342900" algn="l" defTabSz="914400" rtl="0" eaLnBrk="1" fontAlgn="base" latinLnBrk="0" hangingPunct="1">
              <a:lnSpc>
                <a:spcPct val="100000"/>
              </a:lnSpc>
              <a:spcBef>
                <a:spcPct val="20000"/>
              </a:spcBef>
              <a:spcAft>
                <a:spcPct val="0"/>
              </a:spcAft>
              <a:buClr>
                <a:srgbClr val="66CCFF"/>
              </a:buClr>
              <a:buSzPct val="65000"/>
              <a:buFont typeface="Wingdings" pitchFamily="2" charset="2"/>
              <a:buChar char="n"/>
              <a:tabLst/>
              <a:defRPr/>
            </a:pPr>
            <a:endParaRPr kumimoji="0" lang="en-US" sz="9600" b="0" i="0" u="none" strike="noStrike" kern="1200" cap="none" spc="0" normalizeH="0" baseline="0" noProof="0">
              <a:ln>
                <a:noFill/>
              </a:ln>
              <a:solidFill>
                <a:srgbClr val="FFFFFF"/>
              </a:solidFill>
              <a:effectLst>
                <a:outerShdw blurRad="38100" dist="38100" dir="2700000" algn="tl">
                  <a:srgbClr val="000000">
                    <a:alpha val="43137"/>
                  </a:srgbClr>
                </a:outerShdw>
              </a:effectLst>
              <a:uLnTx/>
              <a:uFillTx/>
              <a:latin typeface="Tahoma" pitchFamily="34" charset="0"/>
              <a:ea typeface="+mn-ea"/>
              <a:cs typeface="+mn-cs"/>
            </a:endParaRPr>
          </a:p>
        </p:txBody>
      </p:sp>
      <p:sp>
        <p:nvSpPr>
          <p:cNvPr id="2" name="Rectangle 1"/>
          <p:cNvSpPr/>
          <p:nvPr/>
        </p:nvSpPr>
        <p:spPr>
          <a:xfrm>
            <a:off x="2909405" y="2262510"/>
            <a:ext cx="710451" cy="584775"/>
          </a:xfrm>
          <a:prstGeom prst="rect">
            <a:avLst/>
          </a:prstGeom>
          <a:noFill/>
        </p:spPr>
        <p:txBody>
          <a:bodyPr wrap="none" lIns="91440" tIns="45720" rIns="91440" bIns="45720">
            <a:spAutoFit/>
          </a:bodyPr>
          <a:lstStyle/>
          <a:p>
            <a:pPr marL="0" marR="0" lvl="0" indent="0" algn="ctr" defTabSz="914400" rtl="0" eaLnBrk="1" fontAlgn="base" latinLnBrk="0" hangingPunct="1">
              <a:lnSpc>
                <a:spcPct val="100000"/>
              </a:lnSpc>
              <a:spcBef>
                <a:spcPct val="20000"/>
              </a:spcBef>
              <a:spcAft>
                <a:spcPct val="0"/>
              </a:spcAft>
              <a:buClr>
                <a:srgbClr val="66CCFF"/>
              </a:buClr>
              <a:buSzPct val="65000"/>
              <a:buFont typeface="Wingdings" pitchFamily="2" charset="2"/>
              <a:buNone/>
              <a:tabLst/>
              <a:defRPr/>
            </a:pPr>
            <a:r>
              <a:rPr kumimoji="0" lang="en-US" sz="3200" b="1" i="0" u="none" strike="noStrike" kern="1200" cap="none" spc="0" normalizeH="0" baseline="0" noProof="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uLnTx/>
                <a:uFillTx/>
                <a:latin typeface="Tahoma" pitchFamily="34" charset="0"/>
                <a:ea typeface="+mn-ea"/>
                <a:cs typeface="+mn-cs"/>
              </a:rPr>
              <a:t>Aa</a:t>
            </a:r>
          </a:p>
        </p:txBody>
      </p:sp>
      <p:sp>
        <p:nvSpPr>
          <p:cNvPr id="45" name="Rectangle 44"/>
          <p:cNvSpPr/>
          <p:nvPr/>
        </p:nvSpPr>
        <p:spPr>
          <a:xfrm>
            <a:off x="4610100" y="2262510"/>
            <a:ext cx="710451" cy="584775"/>
          </a:xfrm>
          <a:prstGeom prst="rect">
            <a:avLst/>
          </a:prstGeom>
          <a:noFill/>
        </p:spPr>
        <p:txBody>
          <a:bodyPr wrap="none" lIns="91440" tIns="45720" rIns="91440" bIns="45720">
            <a:spAutoFit/>
          </a:bodyPr>
          <a:lstStyle/>
          <a:p>
            <a:pPr marL="0" marR="0" lvl="0" indent="0" algn="ctr" defTabSz="914400" rtl="0" eaLnBrk="1" fontAlgn="base" latinLnBrk="0" hangingPunct="1">
              <a:lnSpc>
                <a:spcPct val="100000"/>
              </a:lnSpc>
              <a:spcBef>
                <a:spcPct val="20000"/>
              </a:spcBef>
              <a:spcAft>
                <a:spcPct val="0"/>
              </a:spcAft>
              <a:buClr>
                <a:srgbClr val="66CCFF"/>
              </a:buClr>
              <a:buSzPct val="65000"/>
              <a:buFont typeface="Wingdings" pitchFamily="2" charset="2"/>
              <a:buNone/>
              <a:tabLst/>
              <a:defRPr/>
            </a:pPr>
            <a:r>
              <a:rPr kumimoji="0" lang="en-US" sz="3200" b="1" i="0" u="none" strike="noStrike" kern="1200" cap="none" spc="0" normalizeH="0" baseline="0" noProof="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uLnTx/>
                <a:uFillTx/>
                <a:latin typeface="Tahoma" pitchFamily="34" charset="0"/>
                <a:ea typeface="+mn-ea"/>
                <a:cs typeface="+mn-cs"/>
              </a:rPr>
              <a:t>Aa</a:t>
            </a:r>
          </a:p>
        </p:txBody>
      </p:sp>
      <p:sp>
        <p:nvSpPr>
          <p:cNvPr id="9" name="Rectangle 8"/>
          <p:cNvSpPr/>
          <p:nvPr/>
        </p:nvSpPr>
        <p:spPr>
          <a:xfrm>
            <a:off x="639587" y="3685945"/>
            <a:ext cx="675185" cy="584775"/>
          </a:xfrm>
          <a:prstGeom prst="rect">
            <a:avLst/>
          </a:prstGeom>
        </p:spPr>
        <p:txBody>
          <a:bodyPr wrap="none">
            <a:spAutoFit/>
          </a:bodyPr>
          <a:lstStyle/>
          <a:p>
            <a:pPr marL="0" marR="0" lvl="0" indent="0" algn="ctr" defTabSz="914400" rtl="0" eaLnBrk="1" fontAlgn="base" latinLnBrk="0" hangingPunct="1">
              <a:lnSpc>
                <a:spcPct val="100000"/>
              </a:lnSpc>
              <a:spcBef>
                <a:spcPct val="20000"/>
              </a:spcBef>
              <a:spcAft>
                <a:spcPct val="0"/>
              </a:spcAft>
              <a:buClr>
                <a:srgbClr val="66CCFF"/>
              </a:buClr>
              <a:buSzPct val="65000"/>
              <a:buFont typeface="Wingdings" pitchFamily="2" charset="2"/>
              <a:buNone/>
              <a:tabLst/>
              <a:defRPr/>
            </a:pPr>
            <a:r>
              <a:rPr kumimoji="0" lang="en-US" sz="3200" b="1" i="0" u="none" strike="noStrike" kern="1200" cap="none" spc="0" normalizeH="0" baseline="0" noProof="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uLnTx/>
                <a:uFillTx/>
                <a:latin typeface="Tahoma" pitchFamily="34" charset="0"/>
                <a:ea typeface="+mn-ea"/>
                <a:cs typeface="+mn-cs"/>
              </a:rPr>
              <a:t>aa</a:t>
            </a:r>
          </a:p>
        </p:txBody>
      </p:sp>
      <p:sp>
        <p:nvSpPr>
          <p:cNvPr id="46" name="Rectangle 45"/>
          <p:cNvSpPr/>
          <p:nvPr/>
        </p:nvSpPr>
        <p:spPr>
          <a:xfrm>
            <a:off x="2358666" y="3698953"/>
            <a:ext cx="710451" cy="584775"/>
          </a:xfrm>
          <a:prstGeom prst="rect">
            <a:avLst/>
          </a:prstGeom>
        </p:spPr>
        <p:txBody>
          <a:bodyPr wrap="none">
            <a:spAutoFit/>
          </a:bodyPr>
          <a:lstStyle/>
          <a:p>
            <a:pPr marL="0" marR="0" lvl="0" indent="0" algn="ctr" defTabSz="914400" rtl="0" eaLnBrk="1" fontAlgn="base" latinLnBrk="0" hangingPunct="1">
              <a:lnSpc>
                <a:spcPct val="100000"/>
              </a:lnSpc>
              <a:spcBef>
                <a:spcPct val="20000"/>
              </a:spcBef>
              <a:spcAft>
                <a:spcPct val="0"/>
              </a:spcAft>
              <a:buClr>
                <a:srgbClr val="66CCFF"/>
              </a:buClr>
              <a:buSzPct val="65000"/>
              <a:buFont typeface="Wingdings" pitchFamily="2" charset="2"/>
              <a:buNone/>
              <a:tabLst/>
              <a:defRPr/>
            </a:pPr>
            <a:r>
              <a:rPr kumimoji="0" lang="en-US" sz="3200" b="1" i="0" u="none" strike="noStrike" kern="1200" cap="none" spc="0" normalizeH="0" baseline="0" noProof="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uLnTx/>
                <a:uFillTx/>
                <a:latin typeface="Tahoma" pitchFamily="34" charset="0"/>
                <a:ea typeface="+mn-ea"/>
                <a:cs typeface="+mn-cs"/>
              </a:rPr>
              <a:t>Aa</a:t>
            </a:r>
          </a:p>
        </p:txBody>
      </p:sp>
      <p:sp>
        <p:nvSpPr>
          <p:cNvPr id="47" name="Rectangle 46"/>
          <p:cNvSpPr/>
          <p:nvPr/>
        </p:nvSpPr>
        <p:spPr>
          <a:xfrm>
            <a:off x="1020587" y="5057731"/>
            <a:ext cx="675185" cy="584775"/>
          </a:xfrm>
          <a:prstGeom prst="rect">
            <a:avLst/>
          </a:prstGeom>
        </p:spPr>
        <p:txBody>
          <a:bodyPr wrap="none">
            <a:spAutoFit/>
          </a:bodyPr>
          <a:lstStyle/>
          <a:p>
            <a:pPr marL="0" marR="0" lvl="0" indent="0" algn="ctr" defTabSz="914400" rtl="0" eaLnBrk="1" fontAlgn="base" latinLnBrk="0" hangingPunct="1">
              <a:lnSpc>
                <a:spcPct val="100000"/>
              </a:lnSpc>
              <a:spcBef>
                <a:spcPct val="20000"/>
              </a:spcBef>
              <a:spcAft>
                <a:spcPct val="0"/>
              </a:spcAft>
              <a:buClr>
                <a:srgbClr val="66CCFF"/>
              </a:buClr>
              <a:buSzPct val="65000"/>
              <a:buFont typeface="Wingdings" pitchFamily="2" charset="2"/>
              <a:buNone/>
              <a:tabLst/>
              <a:defRPr/>
            </a:pPr>
            <a:r>
              <a:rPr kumimoji="0" lang="en-US" sz="3200" b="1" i="0" u="none" strike="noStrike" kern="1200" cap="none" spc="0" normalizeH="0" baseline="0" noProof="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uLnTx/>
                <a:uFillTx/>
                <a:latin typeface="Tahoma" pitchFamily="34" charset="0"/>
                <a:ea typeface="+mn-ea"/>
                <a:cs typeface="+mn-cs"/>
              </a:rPr>
              <a:t>aa</a:t>
            </a:r>
          </a:p>
        </p:txBody>
      </p:sp>
      <p:sp>
        <p:nvSpPr>
          <p:cNvPr id="48" name="Rectangle 47"/>
          <p:cNvSpPr/>
          <p:nvPr/>
        </p:nvSpPr>
        <p:spPr>
          <a:xfrm>
            <a:off x="2159374" y="5084108"/>
            <a:ext cx="710451" cy="584775"/>
          </a:xfrm>
          <a:prstGeom prst="rect">
            <a:avLst/>
          </a:prstGeom>
        </p:spPr>
        <p:txBody>
          <a:bodyPr wrap="none">
            <a:spAutoFit/>
          </a:bodyPr>
          <a:lstStyle/>
          <a:p>
            <a:pPr marL="0" marR="0" lvl="0" indent="0" algn="ctr" defTabSz="914400" rtl="0" eaLnBrk="1" fontAlgn="base" latinLnBrk="0" hangingPunct="1">
              <a:lnSpc>
                <a:spcPct val="100000"/>
              </a:lnSpc>
              <a:spcBef>
                <a:spcPct val="20000"/>
              </a:spcBef>
              <a:spcAft>
                <a:spcPct val="0"/>
              </a:spcAft>
              <a:buClr>
                <a:srgbClr val="66CCFF"/>
              </a:buClr>
              <a:buSzPct val="65000"/>
              <a:buFont typeface="Wingdings" pitchFamily="2" charset="2"/>
              <a:buNone/>
              <a:tabLst/>
              <a:defRPr/>
            </a:pPr>
            <a:r>
              <a:rPr kumimoji="0" lang="en-US" sz="3200" b="1" i="0" u="none" strike="noStrike" kern="1200" cap="none" spc="0" normalizeH="0" baseline="0" noProof="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uLnTx/>
                <a:uFillTx/>
                <a:latin typeface="Tahoma" pitchFamily="34" charset="0"/>
                <a:ea typeface="+mn-ea"/>
                <a:cs typeface="+mn-cs"/>
              </a:rPr>
              <a:t>Aa</a:t>
            </a:r>
          </a:p>
        </p:txBody>
      </p:sp>
      <p:sp>
        <p:nvSpPr>
          <p:cNvPr id="15" name="Smiley Face 14"/>
          <p:cNvSpPr/>
          <p:nvPr/>
        </p:nvSpPr>
        <p:spPr bwMode="auto">
          <a:xfrm>
            <a:off x="2186353" y="5813720"/>
            <a:ext cx="656492" cy="510880"/>
          </a:xfrm>
          <a:prstGeom prst="smileyFace">
            <a:avLst>
              <a:gd name="adj" fmla="val -4653"/>
            </a:avLst>
          </a:prstGeom>
          <a:solidFill>
            <a:srgbClr val="CC99FF"/>
          </a:solid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342900" marR="0" lvl="0" indent="-342900" algn="l" defTabSz="914400" rtl="0" eaLnBrk="1" fontAlgn="base" latinLnBrk="0" hangingPunct="1">
              <a:lnSpc>
                <a:spcPct val="100000"/>
              </a:lnSpc>
              <a:spcBef>
                <a:spcPct val="20000"/>
              </a:spcBef>
              <a:spcAft>
                <a:spcPct val="0"/>
              </a:spcAft>
              <a:buClr>
                <a:srgbClr val="66CCFF"/>
              </a:buClr>
              <a:buSzPct val="65000"/>
              <a:buFont typeface="Wingdings" pitchFamily="2" charset="2"/>
              <a:buChar char="n"/>
              <a:tabLst/>
              <a:defRPr/>
            </a:pPr>
            <a:endParaRPr kumimoji="0" lang="en-US" sz="9600" b="0" i="0" u="none" strike="noStrike" kern="1200" cap="none" spc="0" normalizeH="0" baseline="0" noProof="0">
              <a:ln>
                <a:noFill/>
              </a:ln>
              <a:solidFill>
                <a:srgbClr val="FFFFFF"/>
              </a:solidFill>
              <a:effectLst>
                <a:outerShdw blurRad="38100" dist="38100" dir="2700000" algn="tl">
                  <a:srgbClr val="000000">
                    <a:alpha val="43137"/>
                  </a:srgbClr>
                </a:outerShdw>
              </a:effectLst>
              <a:uLnTx/>
              <a:uFillTx/>
              <a:latin typeface="Tahoma" pitchFamily="34" charset="0"/>
              <a:ea typeface="+mn-ea"/>
              <a:cs typeface="+mn-cs"/>
            </a:endParaRPr>
          </a:p>
        </p:txBody>
      </p:sp>
      <p:pic>
        <p:nvPicPr>
          <p:cNvPr id="51" name="Picture 2" descr="Image result for Punnett Square Aa"/>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07299" y="4038395"/>
            <a:ext cx="1695956" cy="2140478"/>
          </a:xfrm>
          <a:prstGeom prst="rect">
            <a:avLst/>
          </a:prstGeom>
          <a:noFill/>
          <a:extLst>
            <a:ext uri="{909E8E84-426E-40DD-AFC4-6F175D3DCCD1}">
              <a14:hiddenFill xmlns:a14="http://schemas.microsoft.com/office/drawing/2010/main">
                <a:solidFill>
                  <a:srgbClr val="FFFFFF"/>
                </a:solidFill>
              </a14:hiddenFill>
            </a:ext>
          </a:extLst>
        </p:spPr>
      </p:pic>
      <p:sp>
        <p:nvSpPr>
          <p:cNvPr id="52" name="Rectangle 51"/>
          <p:cNvSpPr/>
          <p:nvPr/>
        </p:nvSpPr>
        <p:spPr bwMode="auto">
          <a:xfrm>
            <a:off x="3757243" y="4480688"/>
            <a:ext cx="1156189" cy="624712"/>
          </a:xfrm>
          <a:prstGeom prst="rect">
            <a:avLst/>
          </a:prstGeom>
          <a:solidFill>
            <a:srgbClr val="CC99FF">
              <a:alpha val="37000"/>
            </a:srgb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342900" marR="0" lvl="0" indent="-342900" algn="l" defTabSz="914400" rtl="0" eaLnBrk="1" fontAlgn="base" latinLnBrk="0" hangingPunct="1">
              <a:lnSpc>
                <a:spcPct val="100000"/>
              </a:lnSpc>
              <a:spcBef>
                <a:spcPct val="20000"/>
              </a:spcBef>
              <a:spcAft>
                <a:spcPct val="0"/>
              </a:spcAft>
              <a:buClr>
                <a:srgbClr val="66CCFF"/>
              </a:buClr>
              <a:buSzPct val="65000"/>
              <a:buFont typeface="Wingdings" pitchFamily="2" charset="2"/>
              <a:buChar char="n"/>
              <a:tabLst/>
              <a:defRPr/>
            </a:pPr>
            <a:endParaRPr kumimoji="0" lang="en-US" sz="9600" b="0" i="0" u="none" strike="noStrike" kern="1200" cap="none" spc="0" normalizeH="0" baseline="0" noProof="0">
              <a:ln>
                <a:noFill/>
              </a:ln>
              <a:solidFill>
                <a:srgbClr val="FFFFFF"/>
              </a:solidFill>
              <a:effectLst>
                <a:outerShdw blurRad="38100" dist="38100" dir="2700000" algn="tl">
                  <a:srgbClr val="000000">
                    <a:alpha val="43137"/>
                  </a:srgbClr>
                </a:outerShdw>
              </a:effectLst>
              <a:uLnTx/>
              <a:uFillTx/>
              <a:latin typeface="Tahoma" pitchFamily="34" charset="0"/>
              <a:ea typeface="+mn-ea"/>
              <a:cs typeface="+mn-cs"/>
            </a:endParaRPr>
          </a:p>
        </p:txBody>
      </p:sp>
      <p:sp>
        <p:nvSpPr>
          <p:cNvPr id="53" name="Rectangle 52"/>
          <p:cNvSpPr/>
          <p:nvPr/>
        </p:nvSpPr>
        <p:spPr bwMode="auto">
          <a:xfrm>
            <a:off x="3735033" y="5235336"/>
            <a:ext cx="1156189" cy="825127"/>
          </a:xfrm>
          <a:prstGeom prst="rect">
            <a:avLst/>
          </a:prstGeom>
          <a:solidFill>
            <a:srgbClr val="FFFF00">
              <a:alpha val="37000"/>
            </a:srgb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342900" marR="0" lvl="0" indent="-342900" algn="l" defTabSz="914400" rtl="0" eaLnBrk="1" fontAlgn="base" latinLnBrk="0" hangingPunct="1">
              <a:lnSpc>
                <a:spcPct val="100000"/>
              </a:lnSpc>
              <a:spcBef>
                <a:spcPct val="20000"/>
              </a:spcBef>
              <a:spcAft>
                <a:spcPct val="0"/>
              </a:spcAft>
              <a:buClr>
                <a:srgbClr val="66CCFF"/>
              </a:buClr>
              <a:buSzPct val="65000"/>
              <a:buFont typeface="Wingdings" pitchFamily="2" charset="2"/>
              <a:buChar char="n"/>
              <a:tabLst/>
              <a:defRPr/>
            </a:pPr>
            <a:endParaRPr kumimoji="0" lang="en-US" sz="9600" b="0" i="0" u="none" strike="noStrike" kern="1200" cap="none" spc="0" normalizeH="0" baseline="0" noProof="0">
              <a:ln>
                <a:noFill/>
              </a:ln>
              <a:solidFill>
                <a:srgbClr val="FFFFFF"/>
              </a:solidFill>
              <a:effectLst>
                <a:outerShdw blurRad="38100" dist="38100" dir="2700000" algn="tl">
                  <a:srgbClr val="000000">
                    <a:alpha val="43137"/>
                  </a:srgbClr>
                </a:outerShdw>
              </a:effectLst>
              <a:uLnTx/>
              <a:uFillTx/>
              <a:latin typeface="Tahoma" pitchFamily="34" charset="0"/>
              <a:ea typeface="+mn-ea"/>
              <a:cs typeface="+mn-cs"/>
            </a:endParaRPr>
          </a:p>
        </p:txBody>
      </p:sp>
      <p:sp>
        <p:nvSpPr>
          <p:cNvPr id="17" name="Rectangle 16"/>
          <p:cNvSpPr/>
          <p:nvPr/>
        </p:nvSpPr>
        <p:spPr>
          <a:xfrm>
            <a:off x="3662704" y="5971496"/>
            <a:ext cx="1317990" cy="923330"/>
          </a:xfrm>
          <a:prstGeom prst="rect">
            <a:avLst/>
          </a:prstGeom>
          <a:noFill/>
        </p:spPr>
        <p:txBody>
          <a:bodyPr wrap="none" lIns="91440" tIns="45720" rIns="91440" bIns="45720">
            <a:spAutoFit/>
          </a:bodyPr>
          <a:lstStyle/>
          <a:p>
            <a:pPr marL="0" marR="0" lvl="0" indent="0" algn="ctr" defTabSz="914400" rtl="0" eaLnBrk="1" fontAlgn="base" latinLnBrk="0" hangingPunct="1">
              <a:lnSpc>
                <a:spcPct val="100000"/>
              </a:lnSpc>
              <a:spcBef>
                <a:spcPct val="20000"/>
              </a:spcBef>
              <a:spcAft>
                <a:spcPct val="0"/>
              </a:spcAft>
              <a:buClr>
                <a:srgbClr val="66CCFF"/>
              </a:buClr>
              <a:buSzPct val="65000"/>
              <a:buFont typeface="Wingdings" pitchFamily="2" charset="2"/>
              <a:buNone/>
              <a:tabLst/>
              <a:defRPr/>
            </a:pPr>
            <a:r>
              <a:rPr kumimoji="0" lang="en-US" sz="5400" b="1" i="0" u="none" strike="noStrike" kern="1200" cap="none" spc="0" normalizeH="0" baseline="0" noProof="0" dirty="0">
                <a:ln w="9525">
                  <a:solidFill>
                    <a:srgbClr val="000000"/>
                  </a:solidFill>
                  <a:prstDash val="solid"/>
                </a:ln>
                <a:solidFill>
                  <a:srgbClr val="FFFF00"/>
                </a:solidFill>
                <a:effectLst>
                  <a:outerShdw blurRad="12700" dist="38100" dir="2700000" algn="tl" rotWithShape="0">
                    <a:srgbClr val="000000">
                      <a:lumMod val="50000"/>
                    </a:srgbClr>
                  </a:outerShdw>
                </a:effectLst>
                <a:uLnTx/>
                <a:uFillTx/>
                <a:latin typeface="Tahoma" pitchFamily="34" charset="0"/>
                <a:ea typeface="+mn-ea"/>
                <a:cs typeface="+mn-cs"/>
              </a:rPr>
              <a:t>2</a:t>
            </a:r>
            <a:r>
              <a:rPr kumimoji="0" lang="en-US" sz="5400" b="1" i="0" u="none" strike="noStrike" kern="1200" cap="none" spc="0" normalizeH="0" baseline="0" noProof="0" dirty="0">
                <a:ln w="9525">
                  <a:solidFill>
                    <a:srgbClr val="000000"/>
                  </a:solidFill>
                  <a:prstDash val="solid"/>
                </a:ln>
                <a:solidFill>
                  <a:srgbClr val="FFFFFF"/>
                </a:solidFill>
                <a:effectLst>
                  <a:outerShdw blurRad="12700" dist="38100" dir="2700000" algn="tl" rotWithShape="0">
                    <a:srgbClr val="000000">
                      <a:lumMod val="50000"/>
                    </a:srgbClr>
                  </a:outerShdw>
                </a:effectLst>
                <a:uLnTx/>
                <a:uFillTx/>
                <a:latin typeface="Tahoma" pitchFamily="34" charset="0"/>
                <a:ea typeface="+mn-ea"/>
                <a:cs typeface="+mn-cs"/>
              </a:rPr>
              <a:t>:</a:t>
            </a:r>
            <a:r>
              <a:rPr kumimoji="0" lang="en-US" sz="5400" b="1" i="0" u="none" strike="noStrike" kern="1200" cap="none" spc="0" normalizeH="0" baseline="0" noProof="0" dirty="0">
                <a:ln w="9525">
                  <a:solidFill>
                    <a:srgbClr val="000000"/>
                  </a:solidFill>
                  <a:prstDash val="solid"/>
                </a:ln>
                <a:solidFill>
                  <a:srgbClr val="CC99FF"/>
                </a:solidFill>
                <a:effectLst>
                  <a:outerShdw blurRad="12700" dist="38100" dir="2700000" algn="tl" rotWithShape="0">
                    <a:srgbClr val="000000">
                      <a:lumMod val="50000"/>
                    </a:srgbClr>
                  </a:outerShdw>
                </a:effectLst>
                <a:uLnTx/>
                <a:uFillTx/>
                <a:latin typeface="Tahoma" pitchFamily="34" charset="0"/>
                <a:ea typeface="+mn-ea"/>
                <a:cs typeface="+mn-cs"/>
              </a:rPr>
              <a:t>2</a:t>
            </a:r>
          </a:p>
        </p:txBody>
      </p:sp>
      <p:sp>
        <p:nvSpPr>
          <p:cNvPr id="18" name="Oval 17"/>
          <p:cNvSpPr/>
          <p:nvPr/>
        </p:nvSpPr>
        <p:spPr bwMode="auto">
          <a:xfrm>
            <a:off x="3065583" y="3805605"/>
            <a:ext cx="2488223" cy="3089222"/>
          </a:xfrm>
          <a:prstGeom prst="ellipse">
            <a:avLst/>
          </a:prstGeom>
          <a:noFill/>
          <a:ln w="9525" cap="flat" cmpd="sng" algn="ctr">
            <a:solidFill>
              <a:srgbClr val="FF5050"/>
            </a:solidFill>
            <a:prstDash val="solid"/>
            <a:round/>
            <a:headEnd type="none" w="med" len="med"/>
            <a:tailEnd type="none" w="med" len="med"/>
          </a:ln>
          <a:effectLst>
            <a:glow rad="228600">
              <a:srgbClr val="FFFF00">
                <a:alpha val="40000"/>
              </a:srgbClr>
            </a:glow>
          </a:effectLst>
        </p:spPr>
        <p:txBody>
          <a:bodyPr vert="horz" wrap="square" lIns="91440" tIns="45720" rIns="91440" bIns="45720" numCol="1" rtlCol="0" anchor="t" anchorCtr="0" compatLnSpc="1">
            <a:prstTxWarp prst="textNoShape">
              <a:avLst/>
            </a:prstTxWarp>
          </a:bodyPr>
          <a:lstStyle/>
          <a:p>
            <a:pPr marL="342900" marR="0" lvl="0" indent="-342900" algn="l" defTabSz="914400" rtl="0" eaLnBrk="1" fontAlgn="base" latinLnBrk="0" hangingPunct="1">
              <a:lnSpc>
                <a:spcPct val="100000"/>
              </a:lnSpc>
              <a:spcBef>
                <a:spcPct val="20000"/>
              </a:spcBef>
              <a:spcAft>
                <a:spcPct val="0"/>
              </a:spcAft>
              <a:buClr>
                <a:srgbClr val="66CCFF"/>
              </a:buClr>
              <a:buSzPct val="65000"/>
              <a:buFont typeface="Wingdings" pitchFamily="2" charset="2"/>
              <a:buChar char="n"/>
              <a:tabLst/>
              <a:defRPr/>
            </a:pPr>
            <a:endParaRPr kumimoji="0" lang="en-US" sz="9600" b="0" i="0" u="none" strike="noStrike" kern="1200" cap="none" spc="0" normalizeH="0" baseline="0" noProof="0">
              <a:ln>
                <a:noFill/>
              </a:ln>
              <a:solidFill>
                <a:srgbClr val="FFFFFF"/>
              </a:solidFill>
              <a:effectLst>
                <a:outerShdw blurRad="38100" dist="38100" dir="2700000" algn="tl">
                  <a:srgbClr val="000000">
                    <a:alpha val="43137"/>
                  </a:srgbClr>
                </a:outerShdw>
              </a:effectLst>
              <a:uLnTx/>
              <a:uFillTx/>
              <a:latin typeface="Tahoma" pitchFamily="34" charset="0"/>
              <a:ea typeface="+mn-ea"/>
              <a:cs typeface="+mn-cs"/>
            </a:endParaRPr>
          </a:p>
        </p:txBody>
      </p:sp>
    </p:spTree>
    <p:extLst>
      <p:ext uri="{BB962C8B-B14F-4D97-AF65-F5344CB8AC3E}">
        <p14:creationId xmlns:p14="http://schemas.microsoft.com/office/powerpoint/2010/main" val="120055473"/>
      </p:ext>
    </p:extLst>
  </p:cSld>
  <p:clrMapOvr>
    <a:masterClrMapping/>
  </p:clrMapOvr>
</p:sld>
</file>

<file path=ppt/slides/slide2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170" name="Rectangle 3"/>
          <p:cNvSpPr>
            <a:spLocks noGrp="1" noChangeArrowheads="1"/>
          </p:cNvSpPr>
          <p:nvPr>
            <p:ph type="body" idx="1"/>
          </p:nvPr>
        </p:nvSpPr>
        <p:spPr>
          <a:xfrm>
            <a:off x="457200" y="304800"/>
            <a:ext cx="8077200" cy="5821363"/>
          </a:xfrm>
        </p:spPr>
        <p:txBody>
          <a:bodyPr/>
          <a:lstStyle/>
          <a:p>
            <a:pPr algn="ctr" eaLnBrk="1" hangingPunct="1">
              <a:buFontTx/>
              <a:buNone/>
            </a:pPr>
            <a:r>
              <a:rPr lang="en-US" sz="3600" dirty="0"/>
              <a:t>Genetics Unit Review Game</a:t>
            </a:r>
          </a:p>
          <a:p>
            <a:pPr algn="ctr" eaLnBrk="1" hangingPunct="1">
              <a:buFontTx/>
              <a:buNone/>
            </a:pPr>
            <a:r>
              <a:rPr lang="en-US" sz="3600" dirty="0"/>
              <a:t>1-20 = 5 points each</a:t>
            </a:r>
          </a:p>
          <a:p>
            <a:pPr algn="ctr" eaLnBrk="1" hangingPunct="1">
              <a:buFontTx/>
              <a:buNone/>
            </a:pPr>
            <a:r>
              <a:rPr lang="en-US" sz="3600" dirty="0"/>
              <a:t>20-25 = Bonus (1 point each)</a:t>
            </a:r>
          </a:p>
          <a:p>
            <a:pPr algn="ctr" eaLnBrk="1" hangingPunct="1">
              <a:buFontTx/>
              <a:buNone/>
            </a:pPr>
            <a:r>
              <a:rPr lang="en-US" sz="3600" dirty="0"/>
              <a:t>Final Question = 5 point wager</a:t>
            </a:r>
          </a:p>
          <a:p>
            <a:pPr algn="ctr" eaLnBrk="1" hangingPunct="1">
              <a:buFontTx/>
              <a:buNone/>
            </a:pPr>
            <a:r>
              <a:rPr lang="en-US" sz="3600" dirty="0"/>
              <a:t>Find the Owl =      1 point</a:t>
            </a:r>
          </a:p>
          <a:p>
            <a:pPr algn="ctr" eaLnBrk="1" hangingPunct="1">
              <a:buFontTx/>
              <a:buNone/>
            </a:pPr>
            <a:endParaRPr lang="en-US" sz="3600" dirty="0"/>
          </a:p>
        </p:txBody>
      </p:sp>
      <p:pic>
        <p:nvPicPr>
          <p:cNvPr id="135171" name="Picture 4" descr="http://www.clker.com/cliparts/9/a/e/e/12154415151126295659lemmling_Cartoon_owl.svg.hi.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105400" y="3062288"/>
            <a:ext cx="457200" cy="415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177510890"/>
      </p:ext>
    </p:extLst>
  </p:cSld>
  <p:clrMapOvr>
    <a:masterClrMapping/>
  </p:clrMapOvr>
</p:sld>
</file>

<file path=ppt/slides/slide2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6" descr="Co-dominance_Rhododendron"/>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3" name="Rectangle 2"/>
          <p:cNvSpPr/>
          <p:nvPr/>
        </p:nvSpPr>
        <p:spPr>
          <a:xfrm>
            <a:off x="304800" y="381000"/>
            <a:ext cx="8686800" cy="923330"/>
          </a:xfrm>
          <a:prstGeom prst="rect">
            <a:avLst/>
          </a:prstGeom>
          <a:noFill/>
        </p:spPr>
        <p:txBody>
          <a:bodyPr wrap="square" lIns="91440" tIns="45720" rIns="91440" bIns="45720">
            <a:prstTxWarp prst="textWave1">
              <a:avLst/>
            </a:prstTxWarp>
            <a:spAutoFit/>
            <a:scene3d>
              <a:camera prst="orthographicFront"/>
              <a:lightRig rig="threePt" dir="t"/>
            </a:scene3d>
            <a:sp3d extrusionH="57150">
              <a:bevelT w="57150" h="38100" prst="artDeco"/>
            </a:sp3d>
          </a:bodyPr>
          <a:lstStyle/>
          <a:p>
            <a:pPr marL="0" marR="0" lvl="0" indent="0" algn="ctr" defTabSz="914400" rtl="0" eaLnBrk="1" fontAlgn="base" latinLnBrk="0" hangingPunct="1">
              <a:lnSpc>
                <a:spcPct val="100000"/>
              </a:lnSpc>
              <a:spcBef>
                <a:spcPct val="20000"/>
              </a:spcBef>
              <a:spcAft>
                <a:spcPct val="0"/>
              </a:spcAft>
              <a:buClr>
                <a:srgbClr val="66CCFF"/>
              </a:buClr>
              <a:buSzPct val="65000"/>
              <a:buFont typeface="Wingdings" pitchFamily="2" charset="2"/>
              <a:buNone/>
              <a:tabLst/>
              <a:defRPr/>
            </a:pPr>
            <a:r>
              <a:rPr kumimoji="0" lang="en-US" sz="5400" b="1" i="0" u="none" strike="noStrike" kern="1200" cap="none" spc="0" normalizeH="0" baseline="0" noProof="0" dirty="0">
                <a:ln w="17780" cmpd="sng">
                  <a:solidFill>
                    <a:sysClr val="windowText" lastClr="000000"/>
                  </a:solidFill>
                  <a:prstDash val="solid"/>
                  <a:miter lim="800000"/>
                </a:ln>
                <a:solidFill>
                  <a:srgbClr val="FF0000"/>
                </a:solidFill>
                <a:effectLst>
                  <a:outerShdw blurRad="50800" algn="tl" rotWithShape="0">
                    <a:srgbClr val="000000"/>
                  </a:outerShdw>
                </a:effectLst>
                <a:uLnTx/>
                <a:uFillTx/>
                <a:latin typeface="Tahoma" pitchFamily="34" charset="0"/>
                <a:ea typeface="+mn-ea"/>
                <a:cs typeface="+mn-cs"/>
              </a:rPr>
              <a:t>Ge</a:t>
            </a:r>
            <a:r>
              <a:rPr kumimoji="0" lang="en-US" sz="5400" b="1" i="0" u="none" strike="noStrike" kern="1200" cap="none" spc="0" normalizeH="0" baseline="0" noProof="0" dirty="0">
                <a:ln w="17780" cmpd="sng">
                  <a:solidFill>
                    <a:sysClr val="windowText" lastClr="000000"/>
                  </a:solidFill>
                  <a:prstDash val="solid"/>
                  <a:miter lim="800000"/>
                </a:ln>
                <a:solidFill>
                  <a:srgbClr val="FFFFFF"/>
                </a:solidFill>
                <a:effectLst>
                  <a:outerShdw blurRad="50800" algn="tl" rotWithShape="0">
                    <a:srgbClr val="000000"/>
                  </a:outerShdw>
                </a:effectLst>
                <a:uLnTx/>
                <a:uFillTx/>
                <a:latin typeface="Tahoma" pitchFamily="34" charset="0"/>
                <a:ea typeface="+mn-ea"/>
                <a:cs typeface="+mn-cs"/>
              </a:rPr>
              <a:t>n</a:t>
            </a:r>
            <a:r>
              <a:rPr kumimoji="0" lang="en-US" sz="5400" b="1" i="0" u="none" strike="noStrike" kern="1200" cap="none" spc="0" normalizeH="0" baseline="0" noProof="0" dirty="0">
                <a:ln w="17780" cmpd="sng">
                  <a:solidFill>
                    <a:sysClr val="windowText" lastClr="000000"/>
                  </a:solidFill>
                  <a:prstDash val="solid"/>
                  <a:miter lim="800000"/>
                </a:ln>
                <a:solidFill>
                  <a:srgbClr val="FF0000"/>
                </a:solidFill>
                <a:effectLst>
                  <a:outerShdw blurRad="50800" algn="tl" rotWithShape="0">
                    <a:srgbClr val="000000"/>
                  </a:outerShdw>
                </a:effectLst>
                <a:uLnTx/>
                <a:uFillTx/>
                <a:latin typeface="Tahoma" pitchFamily="34" charset="0"/>
                <a:ea typeface="+mn-ea"/>
                <a:cs typeface="+mn-cs"/>
              </a:rPr>
              <a:t>e</a:t>
            </a:r>
            <a:r>
              <a:rPr kumimoji="0" lang="en-US" sz="5400" b="1" i="0" u="none" strike="noStrike" kern="1200" cap="none" spc="0" normalizeH="0" baseline="0" noProof="0" dirty="0">
                <a:ln w="17780" cmpd="sng">
                  <a:solidFill>
                    <a:sysClr val="windowText" lastClr="000000"/>
                  </a:solidFill>
                  <a:prstDash val="solid"/>
                  <a:miter lim="800000"/>
                </a:ln>
                <a:solidFill>
                  <a:srgbClr val="FFFFFF"/>
                </a:solidFill>
                <a:effectLst>
                  <a:outerShdw blurRad="50800" algn="tl" rotWithShape="0">
                    <a:srgbClr val="000000"/>
                  </a:outerShdw>
                </a:effectLst>
                <a:uLnTx/>
                <a:uFillTx/>
                <a:latin typeface="Tahoma" pitchFamily="34" charset="0"/>
                <a:ea typeface="+mn-ea"/>
                <a:cs typeface="+mn-cs"/>
              </a:rPr>
              <a:t>tics</a:t>
            </a:r>
            <a:r>
              <a:rPr kumimoji="0" lang="en-US" sz="5400" b="1" i="0" u="none" strike="noStrike" kern="1200" cap="none" spc="0" normalizeH="0" baseline="0" noProof="0" dirty="0">
                <a:ln w="17780" cmpd="sng">
                  <a:solidFill>
                    <a:sysClr val="windowText" lastClr="000000"/>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uLnTx/>
                <a:uFillTx/>
                <a:latin typeface="Tahoma" pitchFamily="34" charset="0"/>
                <a:ea typeface="+mn-ea"/>
                <a:cs typeface="+mn-cs"/>
              </a:rPr>
              <a:t> </a:t>
            </a:r>
            <a:r>
              <a:rPr kumimoji="0" lang="en-US" sz="5400" b="1" i="0" u="none" strike="noStrike" kern="1200" cap="none" spc="0" normalizeH="0" baseline="0" noProof="0" dirty="0">
                <a:ln w="17780" cmpd="sng">
                  <a:solidFill>
                    <a:sysClr val="windowText" lastClr="000000"/>
                  </a:solidFill>
                  <a:prstDash val="solid"/>
                  <a:miter lim="800000"/>
                </a:ln>
                <a:solidFill>
                  <a:srgbClr val="FF0000"/>
                </a:solidFill>
                <a:effectLst>
                  <a:outerShdw blurRad="50800" algn="tl" rotWithShape="0">
                    <a:srgbClr val="000000"/>
                  </a:outerShdw>
                </a:effectLst>
                <a:uLnTx/>
                <a:uFillTx/>
                <a:latin typeface="Tahoma" pitchFamily="34" charset="0"/>
                <a:ea typeface="+mn-ea"/>
                <a:cs typeface="+mn-cs"/>
              </a:rPr>
              <a:t>Rev</a:t>
            </a:r>
            <a:r>
              <a:rPr kumimoji="0" lang="en-US" sz="5400" b="1" i="0" u="none" strike="noStrike" kern="1200" cap="none" spc="0" normalizeH="0" baseline="0" noProof="0" dirty="0">
                <a:ln w="17780" cmpd="sng">
                  <a:solidFill>
                    <a:sysClr val="windowText" lastClr="000000"/>
                  </a:solidFill>
                  <a:prstDash val="solid"/>
                  <a:miter lim="800000"/>
                </a:ln>
                <a:solidFill>
                  <a:srgbClr val="FFFFFF"/>
                </a:solidFill>
                <a:effectLst>
                  <a:outerShdw blurRad="50800" algn="tl" rotWithShape="0">
                    <a:srgbClr val="000000"/>
                  </a:outerShdw>
                </a:effectLst>
                <a:uLnTx/>
                <a:uFillTx/>
                <a:latin typeface="Tahoma" pitchFamily="34" charset="0"/>
                <a:ea typeface="+mn-ea"/>
                <a:cs typeface="+mn-cs"/>
              </a:rPr>
              <a:t>iew</a:t>
            </a:r>
            <a:r>
              <a:rPr kumimoji="0" lang="en-US" sz="5400" b="1" i="0" u="none" strike="noStrike" kern="1200" cap="none" spc="0" normalizeH="0" baseline="0" noProof="0" dirty="0">
                <a:ln w="17780" cmpd="sng">
                  <a:solidFill>
                    <a:sysClr val="windowText" lastClr="000000"/>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uLnTx/>
                <a:uFillTx/>
                <a:latin typeface="Tahoma" pitchFamily="34" charset="0"/>
                <a:ea typeface="+mn-ea"/>
                <a:cs typeface="+mn-cs"/>
              </a:rPr>
              <a:t> </a:t>
            </a:r>
            <a:r>
              <a:rPr kumimoji="0" lang="en-US" sz="5400" b="1" i="0" u="none" strike="noStrike" kern="1200" cap="none" spc="0" normalizeH="0" baseline="0" noProof="0" dirty="0">
                <a:ln w="17780" cmpd="sng">
                  <a:solidFill>
                    <a:sysClr val="windowText" lastClr="000000"/>
                  </a:solidFill>
                  <a:prstDash val="solid"/>
                  <a:miter lim="800000"/>
                </a:ln>
                <a:solidFill>
                  <a:srgbClr val="FF0000"/>
                </a:solidFill>
                <a:effectLst>
                  <a:outerShdw blurRad="50800" algn="tl" rotWithShape="0">
                    <a:srgbClr val="000000"/>
                  </a:outerShdw>
                </a:effectLst>
                <a:uLnTx/>
                <a:uFillTx/>
                <a:latin typeface="Tahoma" pitchFamily="34" charset="0"/>
                <a:ea typeface="+mn-ea"/>
                <a:cs typeface="+mn-cs"/>
              </a:rPr>
              <a:t>Ga</a:t>
            </a:r>
            <a:r>
              <a:rPr kumimoji="0" lang="en-US" sz="5400" b="1" i="0" u="none" strike="noStrike" kern="1200" cap="none" spc="0" normalizeH="0" baseline="0" noProof="0" dirty="0">
                <a:ln w="17780" cmpd="sng">
                  <a:solidFill>
                    <a:sysClr val="windowText" lastClr="000000"/>
                  </a:solidFill>
                  <a:prstDash val="solid"/>
                  <a:miter lim="800000"/>
                </a:ln>
                <a:solidFill>
                  <a:srgbClr val="FFFFFF"/>
                </a:solidFill>
                <a:effectLst>
                  <a:outerShdw blurRad="50800" algn="tl" rotWithShape="0">
                    <a:srgbClr val="000000"/>
                  </a:outerShdw>
                </a:effectLst>
                <a:uLnTx/>
                <a:uFillTx/>
                <a:latin typeface="Tahoma" pitchFamily="34" charset="0"/>
                <a:ea typeface="+mn-ea"/>
                <a:cs typeface="+mn-cs"/>
              </a:rPr>
              <a:t>me</a:t>
            </a:r>
          </a:p>
        </p:txBody>
      </p:sp>
      <p:sp>
        <p:nvSpPr>
          <p:cNvPr id="4" name="Rectangle 3"/>
          <p:cNvSpPr/>
          <p:nvPr/>
        </p:nvSpPr>
        <p:spPr>
          <a:xfrm>
            <a:off x="152400" y="4800600"/>
            <a:ext cx="3661580" cy="1920526"/>
          </a:xfrm>
          <a:prstGeom prst="rect">
            <a:avLst/>
          </a:prstGeom>
          <a:noFill/>
        </p:spPr>
        <p:txBody>
          <a:bodyPr wrap="none" lIns="91440" tIns="45720" rIns="91440" bIns="45720">
            <a:spAutoFit/>
            <a:scene3d>
              <a:camera prst="orthographicFront"/>
              <a:lightRig rig="threePt" dir="t"/>
            </a:scene3d>
            <a:sp3d extrusionH="57150">
              <a:bevelT w="38100" h="38100" prst="slope"/>
            </a:sp3d>
          </a:bodyPr>
          <a:lstStyle/>
          <a:p>
            <a:pPr marL="0" marR="0" lvl="0" indent="0" algn="ctr" defTabSz="914400" rtl="0" eaLnBrk="1" fontAlgn="base" latinLnBrk="0" hangingPunct="1">
              <a:lnSpc>
                <a:spcPct val="100000"/>
              </a:lnSpc>
              <a:spcBef>
                <a:spcPct val="20000"/>
              </a:spcBef>
              <a:spcAft>
                <a:spcPct val="0"/>
              </a:spcAft>
              <a:buClr>
                <a:srgbClr val="66CCFF"/>
              </a:buClr>
              <a:buSzPct val="65000"/>
              <a:buFont typeface="Wingdings" pitchFamily="2" charset="2"/>
              <a:buNone/>
              <a:tabLst/>
              <a:defRPr/>
            </a:pPr>
            <a:r>
              <a:rPr kumimoji="0" lang="en-US" sz="5400" b="1" i="0" u="none" strike="noStrike" kern="1200" cap="none" spc="0" normalizeH="0" baseline="0" noProof="0" dirty="0">
                <a:ln w="17780" cmpd="sng">
                  <a:solidFill>
                    <a:srgbClr val="FFFFFF"/>
                  </a:solidFill>
                  <a:prstDash val="solid"/>
                  <a:miter lim="800000"/>
                </a:ln>
                <a:solidFill>
                  <a:srgbClr val="FFFFFF"/>
                </a:solidFill>
                <a:effectLst>
                  <a:outerShdw blurRad="50800" algn="tl" rotWithShape="0">
                    <a:srgbClr val="000000"/>
                  </a:outerShdw>
                </a:effectLst>
                <a:uLnTx/>
                <a:uFillTx/>
                <a:latin typeface="Tahoma" pitchFamily="34" charset="0"/>
                <a:ea typeface="+mn-ea"/>
                <a:cs typeface="+mn-cs"/>
              </a:rPr>
              <a:t>Part 5</a:t>
            </a:r>
          </a:p>
          <a:p>
            <a:pPr marL="0" marR="0" lvl="0" indent="0" algn="ctr" defTabSz="914400" rtl="0" eaLnBrk="1" fontAlgn="base" latinLnBrk="0" hangingPunct="1">
              <a:lnSpc>
                <a:spcPct val="100000"/>
              </a:lnSpc>
              <a:spcBef>
                <a:spcPct val="20000"/>
              </a:spcBef>
              <a:spcAft>
                <a:spcPct val="0"/>
              </a:spcAft>
              <a:buClr>
                <a:srgbClr val="66CCFF"/>
              </a:buClr>
              <a:buSzPct val="65000"/>
              <a:buFont typeface="Wingdings" pitchFamily="2" charset="2"/>
              <a:buNone/>
              <a:tabLst/>
              <a:defRPr/>
            </a:pPr>
            <a:r>
              <a:rPr kumimoji="0" lang="en-US" sz="5400" b="1" i="0" u="none" strike="noStrike" kern="1200" cap="none" spc="0" normalizeH="0" baseline="0" noProof="0" dirty="0">
                <a:ln w="17780" cmpd="sng">
                  <a:solidFill>
                    <a:srgbClr val="FFFFFF"/>
                  </a:solidFill>
                  <a:prstDash val="solid"/>
                  <a:miter lim="800000"/>
                </a:ln>
                <a:solidFill>
                  <a:srgbClr val="FFFFFF"/>
                </a:solidFill>
                <a:effectLst>
                  <a:outerShdw blurRad="50800" algn="tl" rotWithShape="0">
                    <a:srgbClr val="000000"/>
                  </a:outerShdw>
                </a:effectLst>
                <a:uLnTx/>
                <a:uFillTx/>
                <a:latin typeface="Tahoma" pitchFamily="34" charset="0"/>
                <a:ea typeface="+mn-ea"/>
                <a:cs typeface="+mn-cs"/>
              </a:rPr>
              <a:t>Lesson 12</a:t>
            </a:r>
          </a:p>
        </p:txBody>
      </p:sp>
      <p:pic>
        <p:nvPicPr>
          <p:cNvPr id="5" name="Graphic 4">
            <a:extLst>
              <a:ext uri="{FF2B5EF4-FFF2-40B4-BE49-F238E27FC236}">
                <a16:creationId xmlns:a16="http://schemas.microsoft.com/office/drawing/2014/main" id="{7F5A63FB-B59C-8332-48DD-6E0CC72134FB}"/>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3381994" y="4947494"/>
            <a:ext cx="5699410" cy="1610564"/>
          </a:xfrm>
          <a:prstGeom prst="rect">
            <a:avLst/>
          </a:prstGeom>
        </p:spPr>
      </p:pic>
      <p:pic>
        <p:nvPicPr>
          <p:cNvPr id="6" name="Picture 2" descr="Download Key Transparent HQ PNG Image | FreePNGImg">
            <a:extLst>
              <a:ext uri="{FF2B5EF4-FFF2-40B4-BE49-F238E27FC236}">
                <a16:creationId xmlns:a16="http://schemas.microsoft.com/office/drawing/2014/main" id="{BDB75236-AB48-A1FA-E78E-66118072C9F2}"/>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rot="17860514">
            <a:off x="753441" y="-1013532"/>
            <a:ext cx="8114976" cy="781348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6956098"/>
      </p:ext>
    </p:extLst>
  </p:cSld>
  <p:clrMapOvr>
    <a:masterClrMapping/>
  </p:clrMapOvr>
</p:sld>
</file>

<file path=ppt/slides/slide2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CFCA0968-771D-8030-088F-C44C7F65173B}"/>
              </a:ext>
            </a:extLst>
          </p:cNvPr>
          <p:cNvSpPr txBox="1"/>
          <p:nvPr/>
        </p:nvSpPr>
        <p:spPr>
          <a:xfrm>
            <a:off x="19722" y="-9191"/>
            <a:ext cx="9048078" cy="1692771"/>
          </a:xfrm>
          <a:prstGeom prst="rect">
            <a:avLst/>
          </a:prstGeom>
          <a:noFill/>
        </p:spPr>
        <p:txBody>
          <a:bodyPr wrap="square">
            <a:spAutoFit/>
          </a:bodyPr>
          <a:lstStyle/>
          <a:p>
            <a:pPr marL="0" marR="0" lvl="0" indent="0" algn="l" defTabSz="914400" rtl="0" eaLnBrk="1" fontAlgn="base"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FFFFFF"/>
                </a:solidFill>
                <a:effectLst/>
                <a:uLnTx/>
                <a:uFillTx/>
                <a:latin typeface="Century Gothic" panose="020B0502020202020204" pitchFamily="34" charset="0"/>
                <a:ea typeface="Times New Roman" panose="02020603050405020304" pitchFamily="18" charset="0"/>
                <a:cs typeface="Arial" pitchFamily="34" charset="0"/>
              </a:rPr>
              <a:t>Curriculum Guide </a:t>
            </a:r>
            <a:endParaRPr kumimoji="0" lang="en-US" sz="2400" b="0" i="0" u="none" strike="noStrike" kern="1200" cap="none" spc="0" normalizeH="0" baseline="0" noProof="0" dirty="0">
              <a:ln>
                <a:noFill/>
              </a:ln>
              <a:solidFill>
                <a:srgbClr val="FFFFFF"/>
              </a:solidFill>
              <a:effectLst/>
              <a:uLnTx/>
              <a:uFillTx/>
              <a:latin typeface="Times New Roman" panose="02020603050405020304" pitchFamily="18" charset="0"/>
              <a:ea typeface="Times New Roman" panose="02020603050405020304" pitchFamily="18" charset="0"/>
              <a:cs typeface="Arial" pitchFamily="34" charset="0"/>
            </a:endParaRPr>
          </a:p>
          <a:p>
            <a:pPr marL="0" marR="0" lvl="0" indent="0" algn="l" defTabSz="914400" rtl="0" eaLnBrk="1" fontAlgn="base"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srgbClr val="FFFFFF"/>
                </a:solidFill>
                <a:effectLst/>
                <a:uLnTx/>
                <a:uFillTx/>
                <a:latin typeface="Century Gothic" panose="020B0502020202020204" pitchFamily="34" charset="0"/>
                <a:ea typeface="Times New Roman" panose="02020603050405020304" pitchFamily="18" charset="0"/>
                <a:cs typeface="Arial" pitchFamily="34" charset="0"/>
              </a:rPr>
              <a:t>Number of Lessons in each unit (50 min, daily lessons) and difficult rating scale / intended grade level</a:t>
            </a:r>
            <a:r>
              <a:rPr kumimoji="0" lang="en-US" sz="2800" b="0" i="0" u="none" strike="noStrike" kern="1200" cap="none" spc="0" normalizeH="0" baseline="0" noProof="0" dirty="0">
                <a:ln>
                  <a:noFill/>
                </a:ln>
                <a:solidFill>
                  <a:srgbClr val="FFFFFF"/>
                </a:solidFill>
                <a:effectLst/>
                <a:uLnTx/>
                <a:uFillTx/>
                <a:latin typeface="Century Gothic" panose="020B0502020202020204" pitchFamily="34" charset="0"/>
                <a:ea typeface="Times New Roman" panose="02020603050405020304" pitchFamily="18" charset="0"/>
                <a:cs typeface="Arial" pitchFamily="34" charset="0"/>
              </a:rPr>
              <a:t>. </a:t>
            </a:r>
          </a:p>
          <a:p>
            <a:pPr marL="0" marR="0" lvl="0" indent="0" algn="l" defTabSz="914400" rtl="0" eaLnBrk="1" fontAlgn="base"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srgbClr val="00CC99"/>
                </a:solidFill>
                <a:effectLst/>
                <a:uLnTx/>
                <a:uFillTx/>
                <a:latin typeface="Century Gothic" panose="020B0502020202020204" pitchFamily="34" charset="0"/>
                <a:ea typeface="Times New Roman" panose="02020603050405020304" pitchFamily="18" charset="0"/>
                <a:cs typeface="Arial" pitchFamily="34" charset="0"/>
              </a:rPr>
              <a:t>      </a:t>
            </a:r>
            <a:r>
              <a:rPr kumimoji="0" lang="en-US" sz="2800" b="0" i="0" u="none" strike="noStrike" kern="1200" cap="none" spc="0" normalizeH="0" baseline="0" noProof="0" dirty="0">
                <a:ln>
                  <a:noFill/>
                </a:ln>
                <a:solidFill>
                  <a:srgbClr val="00CC99"/>
                </a:solidFill>
                <a:effectLst/>
                <a:uLnTx/>
                <a:uFillTx/>
                <a:latin typeface="Century Gothic" panose="020B0502020202020204" pitchFamily="34" charset="0"/>
                <a:ea typeface="Times New Roman" panose="02020603050405020304" pitchFamily="18" charset="0"/>
                <a:cs typeface="Courier New" panose="02070309020205020404" pitchFamily="49" charset="0"/>
              </a:rPr>
              <a:t>=Easier,         </a:t>
            </a:r>
            <a:r>
              <a:rPr kumimoji="0" lang="en-US" sz="2800" b="0" i="0" u="none" strike="noStrike" kern="1200" cap="none" spc="0" normalizeH="0" baseline="0" noProof="0" dirty="0">
                <a:ln>
                  <a:noFill/>
                </a:ln>
                <a:solidFill>
                  <a:srgbClr val="003399">
                    <a:lumMod val="40000"/>
                    <a:lumOff val="60000"/>
                  </a:srgbClr>
                </a:solidFill>
                <a:effectLst/>
                <a:uLnTx/>
                <a:uFillTx/>
                <a:latin typeface="Century Gothic" panose="020B0502020202020204" pitchFamily="34" charset="0"/>
                <a:ea typeface="Times New Roman" panose="02020603050405020304" pitchFamily="18" charset="0"/>
                <a:cs typeface="Courier New" panose="02070309020205020404" pitchFamily="49" charset="0"/>
              </a:rPr>
              <a:t>= More difficult,        </a:t>
            </a:r>
            <a:r>
              <a:rPr kumimoji="0" lang="en-US" sz="2800" b="0" i="0" u="none" strike="noStrike" kern="1200" cap="none" spc="0" normalizeH="0" baseline="0" noProof="0" dirty="0">
                <a:ln>
                  <a:noFill/>
                </a:ln>
                <a:solidFill>
                  <a:srgbClr val="FFFFFF">
                    <a:lumMod val="65000"/>
                  </a:srgbClr>
                </a:solidFill>
                <a:effectLst/>
                <a:uLnTx/>
                <a:uFillTx/>
                <a:latin typeface="Century Gothic" panose="020B0502020202020204" pitchFamily="34" charset="0"/>
                <a:ea typeface="Times New Roman" panose="02020603050405020304" pitchFamily="18" charset="0"/>
                <a:cs typeface="Courier New" panose="02070309020205020404" pitchFamily="49" charset="0"/>
              </a:rPr>
              <a:t>=Most difficult</a:t>
            </a:r>
            <a:endParaRPr kumimoji="0" lang="en-US" sz="2800" b="0" i="0" u="none" strike="noStrike" kern="1200" cap="none" spc="0" normalizeH="0" baseline="0" noProof="0" dirty="0">
              <a:ln>
                <a:noFill/>
              </a:ln>
              <a:solidFill>
                <a:srgbClr val="FFFFFF">
                  <a:lumMod val="65000"/>
                </a:srgbClr>
              </a:solidFill>
              <a:effectLst/>
              <a:uLnTx/>
              <a:uFillTx/>
              <a:latin typeface="Times New Roman" panose="02020603050405020304" pitchFamily="18" charset="0"/>
              <a:ea typeface="Times New Roman" panose="02020603050405020304" pitchFamily="18" charset="0"/>
              <a:cs typeface="Arial" pitchFamily="34" charset="0"/>
            </a:endParaRPr>
          </a:p>
        </p:txBody>
      </p:sp>
      <p:pic>
        <p:nvPicPr>
          <p:cNvPr id="1026" name="Picture 2" descr="Trail Signage – CSP Ontario Division">
            <a:extLst>
              <a:ext uri="{FF2B5EF4-FFF2-40B4-BE49-F238E27FC236}">
                <a16:creationId xmlns:a16="http://schemas.microsoft.com/office/drawing/2014/main" id="{FF730850-7EBB-C9FA-E794-5BFE77F1E441}"/>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52400" y="1204440"/>
            <a:ext cx="485775" cy="485775"/>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a:extLst>
              <a:ext uri="{FF2B5EF4-FFF2-40B4-BE49-F238E27FC236}">
                <a16:creationId xmlns:a16="http://schemas.microsoft.com/office/drawing/2014/main" id="{89D11E3F-0893-46F7-7BD7-0F6395869844}"/>
              </a:ext>
            </a:extLst>
          </p:cNvPr>
          <p:cNvPicPr>
            <a:picLocks noChangeAspect="1"/>
          </p:cNvPicPr>
          <p:nvPr/>
        </p:nvPicPr>
        <p:blipFill>
          <a:blip r:embed="rId3"/>
          <a:stretch>
            <a:fillRect/>
          </a:stretch>
        </p:blipFill>
        <p:spPr>
          <a:xfrm>
            <a:off x="2286000" y="1178197"/>
            <a:ext cx="557213" cy="485775"/>
          </a:xfrm>
          <a:prstGeom prst="rect">
            <a:avLst/>
          </a:prstGeom>
        </p:spPr>
      </p:pic>
      <p:pic>
        <p:nvPicPr>
          <p:cNvPr id="8" name="Picture 7">
            <a:extLst>
              <a:ext uri="{FF2B5EF4-FFF2-40B4-BE49-F238E27FC236}">
                <a16:creationId xmlns:a16="http://schemas.microsoft.com/office/drawing/2014/main" id="{E1D485D4-6501-8FD6-7860-0B16840C4704}"/>
              </a:ext>
            </a:extLst>
          </p:cNvPr>
          <p:cNvPicPr>
            <a:picLocks noChangeAspect="1"/>
          </p:cNvPicPr>
          <p:nvPr/>
        </p:nvPicPr>
        <p:blipFill>
          <a:blip r:embed="rId4"/>
          <a:stretch>
            <a:fillRect/>
          </a:stretch>
        </p:blipFill>
        <p:spPr>
          <a:xfrm>
            <a:off x="5720730" y="1175247"/>
            <a:ext cx="532304" cy="485775"/>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10" name="Picture 9">
            <a:extLst>
              <a:ext uri="{FF2B5EF4-FFF2-40B4-BE49-F238E27FC236}">
                <a16:creationId xmlns:a16="http://schemas.microsoft.com/office/drawing/2014/main" id="{ABB29FD2-1BDB-288F-4386-5AD77FB3FF40}"/>
              </a:ext>
            </a:extLst>
          </p:cNvPr>
          <p:cNvPicPr>
            <a:picLocks noChangeAspect="1"/>
          </p:cNvPicPr>
          <p:nvPr/>
        </p:nvPicPr>
        <p:blipFill>
          <a:blip r:embed="rId5"/>
          <a:stretch>
            <a:fillRect/>
          </a:stretch>
        </p:blipFill>
        <p:spPr>
          <a:xfrm>
            <a:off x="181319" y="1890240"/>
            <a:ext cx="8763000" cy="4037342"/>
          </a:xfrm>
          <a:prstGeom prst="rect">
            <a:avLst/>
          </a:prstGeom>
          <a:ln w="38100">
            <a:solidFill>
              <a:srgbClr val="FFCCCC"/>
            </a:solidFill>
          </a:ln>
          <a:effectLst>
            <a:glow rad="38100">
              <a:srgbClr val="FFC000">
                <a:alpha val="58000"/>
              </a:srgbClr>
            </a:glow>
          </a:effectLst>
        </p:spPr>
      </p:pic>
      <p:pic>
        <p:nvPicPr>
          <p:cNvPr id="14" name="Picture 2" descr="Trail Signage – CSP Ontario Division">
            <a:extLst>
              <a:ext uri="{FF2B5EF4-FFF2-40B4-BE49-F238E27FC236}">
                <a16:creationId xmlns:a16="http://schemas.microsoft.com/office/drawing/2014/main" id="{1859C4AA-9664-E40B-F306-D2C3E67B8007}"/>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377555" y="4773122"/>
            <a:ext cx="485775" cy="257175"/>
          </a:xfrm>
          <a:prstGeom prst="rect">
            <a:avLst/>
          </a:prstGeom>
          <a:noFill/>
          <a:ln>
            <a:noFill/>
          </a:ln>
          <a:extLst>
            <a:ext uri="{909E8E84-426E-40DD-AFC4-6F175D3DCCD1}">
              <a14:hiddenFill xmlns:a14="http://schemas.microsoft.com/office/drawing/2010/main">
                <a:solidFill>
                  <a:srgbClr val="FFFFFF"/>
                </a:solidFill>
              </a14:hiddenFill>
            </a:ext>
          </a:extLst>
        </p:spPr>
      </p:pic>
      <p:pic>
        <p:nvPicPr>
          <p:cNvPr id="15" name="Picture 2" descr="Trail Signage – CSP Ontario Division">
            <a:extLst>
              <a:ext uri="{FF2B5EF4-FFF2-40B4-BE49-F238E27FC236}">
                <a16:creationId xmlns:a16="http://schemas.microsoft.com/office/drawing/2014/main" id="{8D2196D6-CCDD-0DD1-2621-97DBBD7CDBBB}"/>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366146" y="5108557"/>
            <a:ext cx="485775" cy="257175"/>
          </a:xfrm>
          <a:prstGeom prst="rect">
            <a:avLst/>
          </a:prstGeom>
          <a:noFill/>
          <a:ln>
            <a:noFill/>
          </a:ln>
          <a:extLst>
            <a:ext uri="{909E8E84-426E-40DD-AFC4-6F175D3DCCD1}">
              <a14:hiddenFill xmlns:a14="http://schemas.microsoft.com/office/drawing/2010/main">
                <a:solidFill>
                  <a:srgbClr val="FFFFFF"/>
                </a:solidFill>
              </a14:hiddenFill>
            </a:ext>
          </a:extLst>
        </p:spPr>
      </p:pic>
      <p:pic>
        <p:nvPicPr>
          <p:cNvPr id="16" name="Picture 2" descr="Trail Signage – CSP Ontario Division">
            <a:extLst>
              <a:ext uri="{FF2B5EF4-FFF2-40B4-BE49-F238E27FC236}">
                <a16:creationId xmlns:a16="http://schemas.microsoft.com/office/drawing/2014/main" id="{5326899F-74AE-E0D1-6268-BB504CE77C16}"/>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377554" y="5456253"/>
            <a:ext cx="485775" cy="257175"/>
          </a:xfrm>
          <a:prstGeom prst="rect">
            <a:avLst/>
          </a:prstGeom>
          <a:noFill/>
          <a:ln>
            <a:noFill/>
          </a:ln>
          <a:extLst>
            <a:ext uri="{909E8E84-426E-40DD-AFC4-6F175D3DCCD1}">
              <a14:hiddenFill xmlns:a14="http://schemas.microsoft.com/office/drawing/2010/main">
                <a:solidFill>
                  <a:srgbClr val="FFFFFF"/>
                </a:solidFill>
              </a14:hiddenFill>
            </a:ext>
          </a:extLst>
        </p:spPr>
      </p:pic>
      <p:pic>
        <p:nvPicPr>
          <p:cNvPr id="17" name="Picture 16">
            <a:extLst>
              <a:ext uri="{FF2B5EF4-FFF2-40B4-BE49-F238E27FC236}">
                <a16:creationId xmlns:a16="http://schemas.microsoft.com/office/drawing/2014/main" id="{810EE4EF-B248-16F6-FF2D-8635A63CA22B}"/>
              </a:ext>
            </a:extLst>
          </p:cNvPr>
          <p:cNvPicPr>
            <a:picLocks noChangeAspect="1"/>
          </p:cNvPicPr>
          <p:nvPr/>
        </p:nvPicPr>
        <p:blipFill>
          <a:blip r:embed="rId3"/>
          <a:stretch>
            <a:fillRect/>
          </a:stretch>
        </p:blipFill>
        <p:spPr>
          <a:xfrm>
            <a:off x="8368750" y="2763858"/>
            <a:ext cx="485775" cy="569223"/>
          </a:xfrm>
          <a:prstGeom prst="rect">
            <a:avLst/>
          </a:prstGeom>
        </p:spPr>
      </p:pic>
      <p:pic>
        <p:nvPicPr>
          <p:cNvPr id="18" name="Picture 17">
            <a:extLst>
              <a:ext uri="{FF2B5EF4-FFF2-40B4-BE49-F238E27FC236}">
                <a16:creationId xmlns:a16="http://schemas.microsoft.com/office/drawing/2014/main" id="{B0AF00C7-773A-101B-0047-9CADD44C2412}"/>
              </a:ext>
            </a:extLst>
          </p:cNvPr>
          <p:cNvPicPr>
            <a:picLocks noChangeAspect="1"/>
          </p:cNvPicPr>
          <p:nvPr/>
        </p:nvPicPr>
        <p:blipFill>
          <a:blip r:embed="rId3"/>
          <a:stretch>
            <a:fillRect/>
          </a:stretch>
        </p:blipFill>
        <p:spPr>
          <a:xfrm>
            <a:off x="8368547" y="3463949"/>
            <a:ext cx="485775" cy="534409"/>
          </a:xfrm>
          <a:prstGeom prst="rect">
            <a:avLst/>
          </a:prstGeom>
        </p:spPr>
      </p:pic>
      <p:pic>
        <p:nvPicPr>
          <p:cNvPr id="19" name="Picture 18">
            <a:extLst>
              <a:ext uri="{FF2B5EF4-FFF2-40B4-BE49-F238E27FC236}">
                <a16:creationId xmlns:a16="http://schemas.microsoft.com/office/drawing/2014/main" id="{2FDAF90E-057B-D352-C4E9-15FD6EEDF110}"/>
              </a:ext>
            </a:extLst>
          </p:cNvPr>
          <p:cNvPicPr>
            <a:picLocks noChangeAspect="1"/>
          </p:cNvPicPr>
          <p:nvPr/>
        </p:nvPicPr>
        <p:blipFill>
          <a:blip r:embed="rId3"/>
          <a:stretch>
            <a:fillRect/>
          </a:stretch>
        </p:blipFill>
        <p:spPr>
          <a:xfrm>
            <a:off x="8368546" y="4126123"/>
            <a:ext cx="485775" cy="534409"/>
          </a:xfrm>
          <a:prstGeom prst="rect">
            <a:avLst/>
          </a:prstGeom>
        </p:spPr>
      </p:pic>
      <p:sp>
        <p:nvSpPr>
          <p:cNvPr id="22" name="Rectangle 21">
            <a:extLst>
              <a:ext uri="{FF2B5EF4-FFF2-40B4-BE49-F238E27FC236}">
                <a16:creationId xmlns:a16="http://schemas.microsoft.com/office/drawing/2014/main" id="{A604A60D-0BCC-CF99-DBCE-4C5C7CFF54BE}"/>
              </a:ext>
            </a:extLst>
          </p:cNvPr>
          <p:cNvSpPr/>
          <p:nvPr/>
        </p:nvSpPr>
        <p:spPr>
          <a:xfrm>
            <a:off x="276436" y="2697708"/>
            <a:ext cx="8591128" cy="675720"/>
          </a:xfrm>
          <a:prstGeom prst="rect">
            <a:avLst/>
          </a:prstGeom>
          <a:solidFill>
            <a:srgbClr val="808080">
              <a:alpha val="37647"/>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Arial"/>
              <a:ea typeface="+mn-ea"/>
              <a:cs typeface="+mn-cs"/>
            </a:endParaRPr>
          </a:p>
        </p:txBody>
      </p:sp>
      <p:sp>
        <p:nvSpPr>
          <p:cNvPr id="23" name="Rectangle 22">
            <a:extLst>
              <a:ext uri="{FF2B5EF4-FFF2-40B4-BE49-F238E27FC236}">
                <a16:creationId xmlns:a16="http://schemas.microsoft.com/office/drawing/2014/main" id="{D78D8B4D-EE45-8C90-347A-A3353D8D1955}"/>
              </a:ext>
            </a:extLst>
          </p:cNvPr>
          <p:cNvSpPr/>
          <p:nvPr/>
        </p:nvSpPr>
        <p:spPr>
          <a:xfrm>
            <a:off x="268683" y="3381711"/>
            <a:ext cx="8594646" cy="668036"/>
          </a:xfrm>
          <a:prstGeom prst="rect">
            <a:avLst/>
          </a:prstGeom>
          <a:solidFill>
            <a:schemeClr val="accent1">
              <a:lumMod val="60000"/>
              <a:lumOff val="40000"/>
              <a:alpha val="37647"/>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Arial"/>
              <a:ea typeface="+mn-ea"/>
              <a:cs typeface="+mn-cs"/>
            </a:endParaRPr>
          </a:p>
        </p:txBody>
      </p:sp>
      <p:sp>
        <p:nvSpPr>
          <p:cNvPr id="24" name="Rectangle 23">
            <a:extLst>
              <a:ext uri="{FF2B5EF4-FFF2-40B4-BE49-F238E27FC236}">
                <a16:creationId xmlns:a16="http://schemas.microsoft.com/office/drawing/2014/main" id="{F09F6F05-7C06-9188-D180-E94BD8D3D24C}"/>
              </a:ext>
            </a:extLst>
          </p:cNvPr>
          <p:cNvSpPr/>
          <p:nvPr/>
        </p:nvSpPr>
        <p:spPr>
          <a:xfrm>
            <a:off x="276436" y="4066977"/>
            <a:ext cx="8650076" cy="668036"/>
          </a:xfrm>
          <a:prstGeom prst="rect">
            <a:avLst/>
          </a:prstGeom>
          <a:solidFill>
            <a:srgbClr val="9966FF">
              <a:alpha val="37647"/>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Arial"/>
              <a:ea typeface="+mn-ea"/>
              <a:cs typeface="+mn-cs"/>
            </a:endParaRPr>
          </a:p>
        </p:txBody>
      </p:sp>
      <p:sp>
        <p:nvSpPr>
          <p:cNvPr id="25" name="Rectangle 24">
            <a:extLst>
              <a:ext uri="{FF2B5EF4-FFF2-40B4-BE49-F238E27FC236}">
                <a16:creationId xmlns:a16="http://schemas.microsoft.com/office/drawing/2014/main" id="{372BC9AE-0A19-8129-76E1-1078650D002A}"/>
              </a:ext>
            </a:extLst>
          </p:cNvPr>
          <p:cNvSpPr/>
          <p:nvPr/>
        </p:nvSpPr>
        <p:spPr>
          <a:xfrm>
            <a:off x="292463" y="4724160"/>
            <a:ext cx="8601419" cy="343438"/>
          </a:xfrm>
          <a:prstGeom prst="rect">
            <a:avLst/>
          </a:prstGeom>
          <a:solidFill>
            <a:schemeClr val="accent3">
              <a:lumMod val="50000"/>
              <a:alpha val="37647"/>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Arial"/>
              <a:ea typeface="+mn-ea"/>
              <a:cs typeface="+mn-cs"/>
            </a:endParaRPr>
          </a:p>
        </p:txBody>
      </p:sp>
      <p:sp>
        <p:nvSpPr>
          <p:cNvPr id="26" name="Rectangle 25">
            <a:extLst>
              <a:ext uri="{FF2B5EF4-FFF2-40B4-BE49-F238E27FC236}">
                <a16:creationId xmlns:a16="http://schemas.microsoft.com/office/drawing/2014/main" id="{D6680DFB-3B32-0016-ED88-DB38031722EF}"/>
              </a:ext>
            </a:extLst>
          </p:cNvPr>
          <p:cNvSpPr/>
          <p:nvPr/>
        </p:nvSpPr>
        <p:spPr>
          <a:xfrm>
            <a:off x="281542" y="5090206"/>
            <a:ext cx="8639864" cy="343438"/>
          </a:xfrm>
          <a:prstGeom prst="rect">
            <a:avLst/>
          </a:prstGeom>
          <a:solidFill>
            <a:srgbClr val="00FFFF">
              <a:alpha val="37255"/>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Arial"/>
              <a:ea typeface="+mn-ea"/>
              <a:cs typeface="+mn-cs"/>
            </a:endParaRPr>
          </a:p>
        </p:txBody>
      </p:sp>
      <p:sp>
        <p:nvSpPr>
          <p:cNvPr id="27" name="Rectangle 26">
            <a:extLst>
              <a:ext uri="{FF2B5EF4-FFF2-40B4-BE49-F238E27FC236}">
                <a16:creationId xmlns:a16="http://schemas.microsoft.com/office/drawing/2014/main" id="{2A2DC3C6-F036-7E17-5A7F-36FA00982A8F}"/>
              </a:ext>
            </a:extLst>
          </p:cNvPr>
          <p:cNvSpPr/>
          <p:nvPr/>
        </p:nvSpPr>
        <p:spPr>
          <a:xfrm>
            <a:off x="262109" y="5432265"/>
            <a:ext cx="8601419" cy="343438"/>
          </a:xfrm>
          <a:prstGeom prst="rect">
            <a:avLst/>
          </a:prstGeom>
          <a:solidFill>
            <a:srgbClr val="00B0F0">
              <a:alpha val="37255"/>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Arial"/>
              <a:ea typeface="+mn-ea"/>
              <a:cs typeface="+mn-cs"/>
            </a:endParaRPr>
          </a:p>
        </p:txBody>
      </p:sp>
      <p:sp>
        <p:nvSpPr>
          <p:cNvPr id="4" name="Rectangle 3">
            <a:extLst>
              <a:ext uri="{FF2B5EF4-FFF2-40B4-BE49-F238E27FC236}">
                <a16:creationId xmlns:a16="http://schemas.microsoft.com/office/drawing/2014/main" id="{A137E00C-01C3-20DB-E548-67090557E322}"/>
              </a:ext>
            </a:extLst>
          </p:cNvPr>
          <p:cNvSpPr/>
          <p:nvPr/>
        </p:nvSpPr>
        <p:spPr>
          <a:xfrm>
            <a:off x="319357" y="2044593"/>
            <a:ext cx="3517537" cy="624214"/>
          </a:xfrm>
          <a:prstGeom prst="rect">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Arial"/>
              <a:ea typeface="+mn-ea"/>
              <a:cs typeface="+mn-cs"/>
            </a:endParaRPr>
          </a:p>
        </p:txBody>
      </p:sp>
      <p:sp>
        <p:nvSpPr>
          <p:cNvPr id="7" name="Rectangle 6">
            <a:extLst>
              <a:ext uri="{FF2B5EF4-FFF2-40B4-BE49-F238E27FC236}">
                <a16:creationId xmlns:a16="http://schemas.microsoft.com/office/drawing/2014/main" id="{F4547BFF-6786-2B66-C6ED-A4939D071798}"/>
              </a:ext>
            </a:extLst>
          </p:cNvPr>
          <p:cNvSpPr/>
          <p:nvPr/>
        </p:nvSpPr>
        <p:spPr>
          <a:xfrm>
            <a:off x="292463" y="1994065"/>
            <a:ext cx="4400561" cy="575878"/>
          </a:xfrm>
          <a:prstGeom prst="rect">
            <a:avLst/>
          </a:prstGeom>
          <a:noFill/>
        </p:spPr>
        <p:txBody>
          <a:bodyPr wrap="none" lIns="91440" tIns="45720" rIns="91440" bIns="45720">
            <a:prstTxWarp prst="textWave1">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5400" b="1" i="0" u="none" strike="noStrike" kern="1200" cap="none" spc="0" normalizeH="0" baseline="0" noProof="0" dirty="0">
                <a:ln w="9525">
                  <a:solidFill>
                    <a:srgbClr val="000000"/>
                  </a:solidFill>
                  <a:prstDash val="solid"/>
                </a:ln>
                <a:blipFill>
                  <a:blip r:embed="rId6"/>
                  <a:tile tx="0" ty="0" sx="100000" sy="100000" flip="none" algn="tl"/>
                </a:blipFill>
                <a:effectLst>
                  <a:outerShdw blurRad="12700" dist="38100" dir="2700000" algn="tl" rotWithShape="0">
                    <a:srgbClr val="000000">
                      <a:lumMod val="50000"/>
                    </a:srgbClr>
                  </a:outerShdw>
                </a:effectLst>
                <a:uLnTx/>
                <a:uFillTx/>
                <a:latin typeface="Arial" pitchFamily="34" charset="0"/>
                <a:ea typeface="+mn-ea"/>
                <a:cs typeface="Arial" pitchFamily="34" charset="0"/>
              </a:rPr>
              <a:t>Earth Science Units</a:t>
            </a:r>
          </a:p>
        </p:txBody>
      </p:sp>
    </p:spTree>
  </p:cSld>
  <p:clrMapOvr>
    <a:masterClrMapping/>
  </p:clrMapOvr>
</p:sld>
</file>

<file path=ppt/slides/slide2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CFCA0968-771D-8030-088F-C44C7F65173B}"/>
              </a:ext>
            </a:extLst>
          </p:cNvPr>
          <p:cNvSpPr txBox="1"/>
          <p:nvPr/>
        </p:nvSpPr>
        <p:spPr>
          <a:xfrm>
            <a:off x="152400" y="110802"/>
            <a:ext cx="8839200" cy="523220"/>
          </a:xfrm>
          <a:prstGeom prst="rect">
            <a:avLst/>
          </a:prstGeom>
          <a:noFill/>
        </p:spPr>
        <p:txBody>
          <a:bodyPr wrap="square">
            <a:spAutoFit/>
          </a:bodyPr>
          <a:lstStyle/>
          <a:p>
            <a:pPr marL="0" marR="0" lvl="0" indent="0" algn="l" defTabSz="914400" rtl="0" eaLnBrk="1" fontAlgn="base"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srgbClr val="00CC99"/>
                </a:solidFill>
                <a:effectLst/>
                <a:uLnTx/>
                <a:uFillTx/>
                <a:latin typeface="Century Gothic" panose="020B0502020202020204" pitchFamily="34" charset="0"/>
                <a:ea typeface="Times New Roman" panose="02020603050405020304" pitchFamily="18" charset="0"/>
                <a:cs typeface="Courier New" panose="02070309020205020404" pitchFamily="49" charset="0"/>
              </a:rPr>
              <a:t>      </a:t>
            </a:r>
            <a:endParaRPr kumimoji="0" lang="en-US" sz="2800" b="0" i="0" u="none" strike="noStrike" kern="1200" cap="none" spc="0" normalizeH="0" baseline="0" noProof="0" dirty="0">
              <a:ln>
                <a:noFill/>
              </a:ln>
              <a:solidFill>
                <a:srgbClr val="FFFFFF">
                  <a:lumMod val="65000"/>
                </a:srgbClr>
              </a:solidFill>
              <a:effectLst/>
              <a:uLnTx/>
              <a:uFillTx/>
              <a:latin typeface="Times New Roman" panose="02020603050405020304" pitchFamily="18" charset="0"/>
              <a:ea typeface="Times New Roman" panose="02020603050405020304" pitchFamily="18" charset="0"/>
              <a:cs typeface="Arial" pitchFamily="34" charset="0"/>
            </a:endParaRPr>
          </a:p>
        </p:txBody>
      </p:sp>
      <p:pic>
        <p:nvPicPr>
          <p:cNvPr id="4" name="Picture 3">
            <a:extLst>
              <a:ext uri="{FF2B5EF4-FFF2-40B4-BE49-F238E27FC236}">
                <a16:creationId xmlns:a16="http://schemas.microsoft.com/office/drawing/2014/main" id="{B611121E-67A7-749B-EA47-FA349290DD5E}"/>
              </a:ext>
            </a:extLst>
          </p:cNvPr>
          <p:cNvPicPr>
            <a:picLocks noChangeAspect="1"/>
          </p:cNvPicPr>
          <p:nvPr/>
        </p:nvPicPr>
        <p:blipFill>
          <a:blip r:embed="rId2"/>
          <a:stretch>
            <a:fillRect/>
          </a:stretch>
        </p:blipFill>
        <p:spPr>
          <a:xfrm>
            <a:off x="174894" y="228600"/>
            <a:ext cx="8777461" cy="5778123"/>
          </a:xfrm>
          <a:prstGeom prst="rect">
            <a:avLst/>
          </a:prstGeom>
          <a:ln w="28575">
            <a:solidFill>
              <a:srgbClr val="00B050"/>
            </a:solidFill>
          </a:ln>
          <a:effectLst>
            <a:glow rad="101600">
              <a:srgbClr val="00FF99">
                <a:alpha val="86667"/>
              </a:srgbClr>
            </a:glow>
          </a:effectLst>
        </p:spPr>
      </p:pic>
      <p:pic>
        <p:nvPicPr>
          <p:cNvPr id="29" name="Picture 28">
            <a:extLst>
              <a:ext uri="{FF2B5EF4-FFF2-40B4-BE49-F238E27FC236}">
                <a16:creationId xmlns:a16="http://schemas.microsoft.com/office/drawing/2014/main" id="{9AC98297-341D-C416-95AD-0FB9DDF18853}"/>
              </a:ext>
            </a:extLst>
          </p:cNvPr>
          <p:cNvPicPr>
            <a:picLocks noChangeAspect="1"/>
          </p:cNvPicPr>
          <p:nvPr/>
        </p:nvPicPr>
        <p:blipFill>
          <a:blip r:embed="rId3"/>
          <a:stretch>
            <a:fillRect/>
          </a:stretch>
        </p:blipFill>
        <p:spPr>
          <a:xfrm>
            <a:off x="8257616" y="2251140"/>
            <a:ext cx="481626" cy="335322"/>
          </a:xfrm>
          <a:prstGeom prst="rect">
            <a:avLst/>
          </a:prstGeom>
        </p:spPr>
      </p:pic>
      <p:pic>
        <p:nvPicPr>
          <p:cNvPr id="30" name="Picture 29">
            <a:extLst>
              <a:ext uri="{FF2B5EF4-FFF2-40B4-BE49-F238E27FC236}">
                <a16:creationId xmlns:a16="http://schemas.microsoft.com/office/drawing/2014/main" id="{1431C886-4997-9C40-9199-4638DBCD4BCD}"/>
              </a:ext>
            </a:extLst>
          </p:cNvPr>
          <p:cNvPicPr>
            <a:picLocks noChangeAspect="1"/>
          </p:cNvPicPr>
          <p:nvPr/>
        </p:nvPicPr>
        <p:blipFill>
          <a:blip r:embed="rId3"/>
          <a:stretch>
            <a:fillRect/>
          </a:stretch>
        </p:blipFill>
        <p:spPr>
          <a:xfrm>
            <a:off x="8247293" y="1931223"/>
            <a:ext cx="481626" cy="335322"/>
          </a:xfrm>
          <a:prstGeom prst="rect">
            <a:avLst/>
          </a:prstGeom>
        </p:spPr>
      </p:pic>
      <p:pic>
        <p:nvPicPr>
          <p:cNvPr id="31" name="Picture 30">
            <a:extLst>
              <a:ext uri="{FF2B5EF4-FFF2-40B4-BE49-F238E27FC236}">
                <a16:creationId xmlns:a16="http://schemas.microsoft.com/office/drawing/2014/main" id="{A0855C18-79F2-C3F0-FEF1-06F7FACD54A5}"/>
              </a:ext>
            </a:extLst>
          </p:cNvPr>
          <p:cNvPicPr>
            <a:picLocks noChangeAspect="1"/>
          </p:cNvPicPr>
          <p:nvPr/>
        </p:nvPicPr>
        <p:blipFill>
          <a:blip r:embed="rId3"/>
          <a:stretch>
            <a:fillRect/>
          </a:stretch>
        </p:blipFill>
        <p:spPr>
          <a:xfrm>
            <a:off x="8247293" y="1591942"/>
            <a:ext cx="481626" cy="335322"/>
          </a:xfrm>
          <a:prstGeom prst="rect">
            <a:avLst/>
          </a:prstGeom>
        </p:spPr>
      </p:pic>
      <p:pic>
        <p:nvPicPr>
          <p:cNvPr id="32" name="Picture 31">
            <a:extLst>
              <a:ext uri="{FF2B5EF4-FFF2-40B4-BE49-F238E27FC236}">
                <a16:creationId xmlns:a16="http://schemas.microsoft.com/office/drawing/2014/main" id="{D9D89623-618B-76D2-4105-B53F427C250F}"/>
              </a:ext>
            </a:extLst>
          </p:cNvPr>
          <p:cNvPicPr>
            <a:picLocks noChangeAspect="1"/>
          </p:cNvPicPr>
          <p:nvPr/>
        </p:nvPicPr>
        <p:blipFill>
          <a:blip r:embed="rId3"/>
          <a:stretch>
            <a:fillRect/>
          </a:stretch>
        </p:blipFill>
        <p:spPr>
          <a:xfrm>
            <a:off x="8249539" y="1251650"/>
            <a:ext cx="481626" cy="335322"/>
          </a:xfrm>
          <a:prstGeom prst="rect">
            <a:avLst/>
          </a:prstGeom>
        </p:spPr>
      </p:pic>
      <p:pic>
        <p:nvPicPr>
          <p:cNvPr id="33" name="Picture 32">
            <a:extLst>
              <a:ext uri="{FF2B5EF4-FFF2-40B4-BE49-F238E27FC236}">
                <a16:creationId xmlns:a16="http://schemas.microsoft.com/office/drawing/2014/main" id="{593AFC96-9C9A-7C8B-A595-AC8ACD2DDB8E}"/>
              </a:ext>
            </a:extLst>
          </p:cNvPr>
          <p:cNvPicPr>
            <a:picLocks noChangeAspect="1"/>
          </p:cNvPicPr>
          <p:nvPr/>
        </p:nvPicPr>
        <p:blipFill>
          <a:blip r:embed="rId3"/>
          <a:stretch>
            <a:fillRect/>
          </a:stretch>
        </p:blipFill>
        <p:spPr>
          <a:xfrm>
            <a:off x="8249539" y="929286"/>
            <a:ext cx="481626" cy="328839"/>
          </a:xfrm>
          <a:prstGeom prst="rect">
            <a:avLst/>
          </a:prstGeom>
        </p:spPr>
      </p:pic>
      <p:pic>
        <p:nvPicPr>
          <p:cNvPr id="34" name="Picture 33">
            <a:extLst>
              <a:ext uri="{FF2B5EF4-FFF2-40B4-BE49-F238E27FC236}">
                <a16:creationId xmlns:a16="http://schemas.microsoft.com/office/drawing/2014/main" id="{EBC2DF43-481B-5F7B-16A9-F309739ABB7A}"/>
              </a:ext>
            </a:extLst>
          </p:cNvPr>
          <p:cNvPicPr>
            <a:picLocks noChangeAspect="1"/>
          </p:cNvPicPr>
          <p:nvPr/>
        </p:nvPicPr>
        <p:blipFill>
          <a:blip r:embed="rId4"/>
          <a:stretch>
            <a:fillRect/>
          </a:stretch>
        </p:blipFill>
        <p:spPr>
          <a:xfrm>
            <a:off x="8247293" y="2622972"/>
            <a:ext cx="560881" cy="487722"/>
          </a:xfrm>
          <a:prstGeom prst="rect">
            <a:avLst/>
          </a:prstGeom>
        </p:spPr>
      </p:pic>
      <p:pic>
        <p:nvPicPr>
          <p:cNvPr id="35" name="Picture 34">
            <a:extLst>
              <a:ext uri="{FF2B5EF4-FFF2-40B4-BE49-F238E27FC236}">
                <a16:creationId xmlns:a16="http://schemas.microsoft.com/office/drawing/2014/main" id="{F76039AE-01DE-2815-9907-74A008980891}"/>
              </a:ext>
            </a:extLst>
          </p:cNvPr>
          <p:cNvPicPr>
            <a:picLocks noChangeAspect="1"/>
          </p:cNvPicPr>
          <p:nvPr/>
        </p:nvPicPr>
        <p:blipFill>
          <a:blip r:embed="rId4"/>
          <a:stretch>
            <a:fillRect/>
          </a:stretch>
        </p:blipFill>
        <p:spPr>
          <a:xfrm>
            <a:off x="8245395" y="3310596"/>
            <a:ext cx="560881" cy="487722"/>
          </a:xfrm>
          <a:prstGeom prst="rect">
            <a:avLst/>
          </a:prstGeom>
        </p:spPr>
      </p:pic>
      <p:pic>
        <p:nvPicPr>
          <p:cNvPr id="36" name="Picture 35">
            <a:extLst>
              <a:ext uri="{FF2B5EF4-FFF2-40B4-BE49-F238E27FC236}">
                <a16:creationId xmlns:a16="http://schemas.microsoft.com/office/drawing/2014/main" id="{142D5268-795D-84B8-25AC-15871A40711F}"/>
              </a:ext>
            </a:extLst>
          </p:cNvPr>
          <p:cNvPicPr>
            <a:picLocks noChangeAspect="1"/>
          </p:cNvPicPr>
          <p:nvPr/>
        </p:nvPicPr>
        <p:blipFill>
          <a:blip r:embed="rId4"/>
          <a:stretch>
            <a:fillRect/>
          </a:stretch>
        </p:blipFill>
        <p:spPr>
          <a:xfrm>
            <a:off x="8243327" y="4638932"/>
            <a:ext cx="560881" cy="487722"/>
          </a:xfrm>
          <a:prstGeom prst="rect">
            <a:avLst/>
          </a:prstGeom>
        </p:spPr>
      </p:pic>
      <p:pic>
        <p:nvPicPr>
          <p:cNvPr id="37" name="Picture 36">
            <a:extLst>
              <a:ext uri="{FF2B5EF4-FFF2-40B4-BE49-F238E27FC236}">
                <a16:creationId xmlns:a16="http://schemas.microsoft.com/office/drawing/2014/main" id="{D2A22493-EFD6-D5BE-BDF7-8E6C29176A29}"/>
              </a:ext>
            </a:extLst>
          </p:cNvPr>
          <p:cNvPicPr>
            <a:picLocks noChangeAspect="1"/>
          </p:cNvPicPr>
          <p:nvPr/>
        </p:nvPicPr>
        <p:blipFill>
          <a:blip r:embed="rId5"/>
          <a:stretch>
            <a:fillRect/>
          </a:stretch>
        </p:blipFill>
        <p:spPr>
          <a:xfrm>
            <a:off x="8245395" y="3960692"/>
            <a:ext cx="532304" cy="485775"/>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38" name="Picture 37">
            <a:extLst>
              <a:ext uri="{FF2B5EF4-FFF2-40B4-BE49-F238E27FC236}">
                <a16:creationId xmlns:a16="http://schemas.microsoft.com/office/drawing/2014/main" id="{97771D9F-5FF4-AA5E-D8FF-F8A85CEB8EAF}"/>
              </a:ext>
            </a:extLst>
          </p:cNvPr>
          <p:cNvPicPr>
            <a:picLocks noChangeAspect="1"/>
          </p:cNvPicPr>
          <p:nvPr/>
        </p:nvPicPr>
        <p:blipFill>
          <a:blip r:embed="rId5"/>
          <a:stretch>
            <a:fillRect/>
          </a:stretch>
        </p:blipFill>
        <p:spPr>
          <a:xfrm>
            <a:off x="8232277" y="5280040"/>
            <a:ext cx="532304" cy="485775"/>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39" name="Picture 38">
            <a:extLst>
              <a:ext uri="{FF2B5EF4-FFF2-40B4-BE49-F238E27FC236}">
                <a16:creationId xmlns:a16="http://schemas.microsoft.com/office/drawing/2014/main" id="{64D8889B-6A5A-D69E-94AB-AD3D1292A974}"/>
              </a:ext>
            </a:extLst>
          </p:cNvPr>
          <p:cNvPicPr>
            <a:picLocks noChangeAspect="1"/>
          </p:cNvPicPr>
          <p:nvPr/>
        </p:nvPicPr>
        <p:blipFill>
          <a:blip r:embed="rId6"/>
          <a:stretch>
            <a:fillRect/>
          </a:stretch>
        </p:blipFill>
        <p:spPr>
          <a:xfrm>
            <a:off x="235658" y="922144"/>
            <a:ext cx="8603543" cy="400852"/>
          </a:xfrm>
          <a:prstGeom prst="rect">
            <a:avLst/>
          </a:prstGeom>
          <a:effectLst>
            <a:glow rad="25400">
              <a:srgbClr val="CCFFCC">
                <a:alpha val="21000"/>
              </a:srgbClr>
            </a:glow>
          </a:effectLst>
        </p:spPr>
      </p:pic>
      <p:pic>
        <p:nvPicPr>
          <p:cNvPr id="40" name="Picture 39">
            <a:extLst>
              <a:ext uri="{FF2B5EF4-FFF2-40B4-BE49-F238E27FC236}">
                <a16:creationId xmlns:a16="http://schemas.microsoft.com/office/drawing/2014/main" id="{AD8AA31E-D4E0-89DB-8C4E-6326D4FA938C}"/>
              </a:ext>
            </a:extLst>
          </p:cNvPr>
          <p:cNvPicPr>
            <a:picLocks noChangeAspect="1"/>
          </p:cNvPicPr>
          <p:nvPr/>
        </p:nvPicPr>
        <p:blipFill>
          <a:blip r:embed="rId6"/>
          <a:stretch>
            <a:fillRect/>
          </a:stretch>
        </p:blipFill>
        <p:spPr>
          <a:xfrm>
            <a:off x="228187" y="1268140"/>
            <a:ext cx="8606475" cy="350621"/>
          </a:xfrm>
          <a:prstGeom prst="rect">
            <a:avLst/>
          </a:prstGeom>
          <a:effectLst>
            <a:glow rad="25400">
              <a:srgbClr val="9966FF">
                <a:alpha val="21000"/>
              </a:srgbClr>
            </a:glow>
          </a:effectLst>
        </p:spPr>
      </p:pic>
      <p:pic>
        <p:nvPicPr>
          <p:cNvPr id="41" name="Picture 40">
            <a:extLst>
              <a:ext uri="{FF2B5EF4-FFF2-40B4-BE49-F238E27FC236}">
                <a16:creationId xmlns:a16="http://schemas.microsoft.com/office/drawing/2014/main" id="{10417779-9429-E32B-053B-FDB6E6149D03}"/>
              </a:ext>
            </a:extLst>
          </p:cNvPr>
          <p:cNvPicPr>
            <a:picLocks noChangeAspect="1"/>
          </p:cNvPicPr>
          <p:nvPr/>
        </p:nvPicPr>
        <p:blipFill>
          <a:blip r:embed="rId6"/>
          <a:stretch>
            <a:fillRect/>
          </a:stretch>
        </p:blipFill>
        <p:spPr>
          <a:xfrm>
            <a:off x="223137" y="1601449"/>
            <a:ext cx="8611525" cy="350621"/>
          </a:xfrm>
          <a:prstGeom prst="rect">
            <a:avLst/>
          </a:prstGeom>
          <a:effectLst>
            <a:glow rad="25400">
              <a:schemeClr val="accent1">
                <a:lumMod val="60000"/>
                <a:lumOff val="40000"/>
                <a:alpha val="48000"/>
              </a:schemeClr>
            </a:glow>
          </a:effectLst>
        </p:spPr>
      </p:pic>
      <p:pic>
        <p:nvPicPr>
          <p:cNvPr id="42" name="Picture 41">
            <a:extLst>
              <a:ext uri="{FF2B5EF4-FFF2-40B4-BE49-F238E27FC236}">
                <a16:creationId xmlns:a16="http://schemas.microsoft.com/office/drawing/2014/main" id="{CBE007B7-205E-C436-CBD7-7CD41D2720A6}"/>
              </a:ext>
            </a:extLst>
          </p:cNvPr>
          <p:cNvPicPr>
            <a:picLocks noChangeAspect="1"/>
          </p:cNvPicPr>
          <p:nvPr/>
        </p:nvPicPr>
        <p:blipFill>
          <a:blip r:embed="rId6"/>
          <a:stretch>
            <a:fillRect/>
          </a:stretch>
        </p:blipFill>
        <p:spPr>
          <a:xfrm>
            <a:off x="223136" y="1956268"/>
            <a:ext cx="8611525" cy="310277"/>
          </a:xfrm>
          <a:prstGeom prst="rect">
            <a:avLst/>
          </a:prstGeom>
          <a:effectLst>
            <a:glow rad="25400">
              <a:srgbClr val="00B050">
                <a:alpha val="49000"/>
              </a:srgbClr>
            </a:glow>
          </a:effectLst>
        </p:spPr>
      </p:pic>
      <p:pic>
        <p:nvPicPr>
          <p:cNvPr id="43" name="Picture 42">
            <a:extLst>
              <a:ext uri="{FF2B5EF4-FFF2-40B4-BE49-F238E27FC236}">
                <a16:creationId xmlns:a16="http://schemas.microsoft.com/office/drawing/2014/main" id="{0B1576A9-EC17-6202-BE49-4246DD906A29}"/>
              </a:ext>
            </a:extLst>
          </p:cNvPr>
          <p:cNvPicPr>
            <a:picLocks noChangeAspect="1"/>
          </p:cNvPicPr>
          <p:nvPr/>
        </p:nvPicPr>
        <p:blipFill>
          <a:blip r:embed="rId6"/>
          <a:stretch>
            <a:fillRect/>
          </a:stretch>
        </p:blipFill>
        <p:spPr>
          <a:xfrm>
            <a:off x="223136" y="2275643"/>
            <a:ext cx="8651973" cy="350621"/>
          </a:xfrm>
          <a:prstGeom prst="rect">
            <a:avLst/>
          </a:prstGeom>
          <a:effectLst>
            <a:glow rad="25400">
              <a:schemeClr val="tx1">
                <a:lumMod val="65000"/>
                <a:alpha val="38000"/>
              </a:schemeClr>
            </a:glow>
          </a:effectLst>
        </p:spPr>
      </p:pic>
      <p:pic>
        <p:nvPicPr>
          <p:cNvPr id="45" name="Picture 44">
            <a:extLst>
              <a:ext uri="{FF2B5EF4-FFF2-40B4-BE49-F238E27FC236}">
                <a16:creationId xmlns:a16="http://schemas.microsoft.com/office/drawing/2014/main" id="{9CCE1788-A84B-DB1C-E18F-5931B9B6065C}"/>
              </a:ext>
            </a:extLst>
          </p:cNvPr>
          <p:cNvPicPr>
            <a:picLocks noChangeAspect="1"/>
          </p:cNvPicPr>
          <p:nvPr/>
        </p:nvPicPr>
        <p:blipFill>
          <a:blip r:embed="rId6"/>
          <a:stretch>
            <a:fillRect/>
          </a:stretch>
        </p:blipFill>
        <p:spPr>
          <a:xfrm>
            <a:off x="192081" y="3263650"/>
            <a:ext cx="8658924" cy="662309"/>
          </a:xfrm>
          <a:prstGeom prst="rect">
            <a:avLst/>
          </a:prstGeom>
          <a:effectLst>
            <a:glow rad="25400">
              <a:srgbClr val="FF0000">
                <a:alpha val="26000"/>
              </a:srgbClr>
            </a:glow>
          </a:effectLst>
        </p:spPr>
      </p:pic>
      <p:pic>
        <p:nvPicPr>
          <p:cNvPr id="46" name="Picture 45">
            <a:extLst>
              <a:ext uri="{FF2B5EF4-FFF2-40B4-BE49-F238E27FC236}">
                <a16:creationId xmlns:a16="http://schemas.microsoft.com/office/drawing/2014/main" id="{742D53F7-F383-7E63-22A4-B6C048BF05FB}"/>
              </a:ext>
            </a:extLst>
          </p:cNvPr>
          <p:cNvPicPr>
            <a:picLocks noChangeAspect="1"/>
          </p:cNvPicPr>
          <p:nvPr/>
        </p:nvPicPr>
        <p:blipFill>
          <a:blip r:embed="rId6"/>
          <a:stretch>
            <a:fillRect/>
          </a:stretch>
        </p:blipFill>
        <p:spPr>
          <a:xfrm>
            <a:off x="211069" y="3925959"/>
            <a:ext cx="8611525" cy="610796"/>
          </a:xfrm>
          <a:prstGeom prst="rect">
            <a:avLst/>
          </a:prstGeom>
          <a:effectLst>
            <a:glow rad="25400">
              <a:srgbClr val="CC66FF">
                <a:alpha val="25882"/>
              </a:srgbClr>
            </a:glow>
          </a:effectLst>
        </p:spPr>
      </p:pic>
      <p:pic>
        <p:nvPicPr>
          <p:cNvPr id="47" name="Picture 46">
            <a:extLst>
              <a:ext uri="{FF2B5EF4-FFF2-40B4-BE49-F238E27FC236}">
                <a16:creationId xmlns:a16="http://schemas.microsoft.com/office/drawing/2014/main" id="{13961863-A6FE-7B3C-FC67-2994AA17B426}"/>
              </a:ext>
            </a:extLst>
          </p:cNvPr>
          <p:cNvPicPr>
            <a:picLocks noChangeAspect="1"/>
          </p:cNvPicPr>
          <p:nvPr/>
        </p:nvPicPr>
        <p:blipFill>
          <a:blip r:embed="rId6"/>
          <a:stretch>
            <a:fillRect/>
          </a:stretch>
        </p:blipFill>
        <p:spPr>
          <a:xfrm>
            <a:off x="206609" y="4563345"/>
            <a:ext cx="8635629" cy="662309"/>
          </a:xfrm>
          <a:prstGeom prst="rect">
            <a:avLst/>
          </a:prstGeom>
          <a:effectLst>
            <a:glow rad="25400">
              <a:srgbClr val="7030A0">
                <a:alpha val="26000"/>
              </a:srgbClr>
            </a:glow>
          </a:effectLst>
        </p:spPr>
      </p:pic>
      <p:pic>
        <p:nvPicPr>
          <p:cNvPr id="48" name="Picture 47">
            <a:extLst>
              <a:ext uri="{FF2B5EF4-FFF2-40B4-BE49-F238E27FC236}">
                <a16:creationId xmlns:a16="http://schemas.microsoft.com/office/drawing/2014/main" id="{0903E87E-871B-BCC1-6978-FED3410F6B35}"/>
              </a:ext>
            </a:extLst>
          </p:cNvPr>
          <p:cNvPicPr>
            <a:picLocks noChangeAspect="1"/>
          </p:cNvPicPr>
          <p:nvPr/>
        </p:nvPicPr>
        <p:blipFill>
          <a:blip r:embed="rId6"/>
          <a:stretch>
            <a:fillRect/>
          </a:stretch>
        </p:blipFill>
        <p:spPr>
          <a:xfrm>
            <a:off x="223135" y="5216029"/>
            <a:ext cx="8611525" cy="662310"/>
          </a:xfrm>
          <a:prstGeom prst="rect">
            <a:avLst/>
          </a:prstGeom>
          <a:effectLst>
            <a:glow rad="25400">
              <a:srgbClr val="00B0F0">
                <a:alpha val="26000"/>
              </a:srgbClr>
            </a:glow>
          </a:effectLst>
        </p:spPr>
      </p:pic>
      <p:sp>
        <p:nvSpPr>
          <p:cNvPr id="26" name="Diamond 25">
            <a:extLst>
              <a:ext uri="{FF2B5EF4-FFF2-40B4-BE49-F238E27FC236}">
                <a16:creationId xmlns:a16="http://schemas.microsoft.com/office/drawing/2014/main" id="{76E0B733-7387-3199-9930-6741085A5F15}"/>
              </a:ext>
            </a:extLst>
          </p:cNvPr>
          <p:cNvSpPr/>
          <p:nvPr/>
        </p:nvSpPr>
        <p:spPr>
          <a:xfrm>
            <a:off x="8398273" y="3529496"/>
            <a:ext cx="232244" cy="217172"/>
          </a:xfrm>
          <a:prstGeom prst="diamond">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Arial"/>
              <a:ea typeface="+mn-ea"/>
              <a:cs typeface="+mn-cs"/>
            </a:endParaRPr>
          </a:p>
        </p:txBody>
      </p:sp>
      <p:sp>
        <p:nvSpPr>
          <p:cNvPr id="27" name="Diamond 26">
            <a:extLst>
              <a:ext uri="{FF2B5EF4-FFF2-40B4-BE49-F238E27FC236}">
                <a16:creationId xmlns:a16="http://schemas.microsoft.com/office/drawing/2014/main" id="{B68511B4-E07A-DC12-4858-CAFB171E49D1}"/>
              </a:ext>
            </a:extLst>
          </p:cNvPr>
          <p:cNvSpPr/>
          <p:nvPr/>
        </p:nvSpPr>
        <p:spPr>
          <a:xfrm>
            <a:off x="8409714" y="2857461"/>
            <a:ext cx="232244" cy="217172"/>
          </a:xfrm>
          <a:prstGeom prst="diamond">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Arial"/>
              <a:ea typeface="+mn-ea"/>
              <a:cs typeface="+mn-cs"/>
            </a:endParaRPr>
          </a:p>
        </p:txBody>
      </p:sp>
      <p:pic>
        <p:nvPicPr>
          <p:cNvPr id="2" name="Picture 1">
            <a:extLst>
              <a:ext uri="{FF2B5EF4-FFF2-40B4-BE49-F238E27FC236}">
                <a16:creationId xmlns:a16="http://schemas.microsoft.com/office/drawing/2014/main" id="{9FE1ECA2-B136-A4E2-D08B-CBCD6E4F897C}"/>
              </a:ext>
            </a:extLst>
          </p:cNvPr>
          <p:cNvPicPr>
            <a:picLocks noChangeAspect="1"/>
          </p:cNvPicPr>
          <p:nvPr/>
        </p:nvPicPr>
        <p:blipFill>
          <a:blip r:embed="rId7"/>
          <a:stretch>
            <a:fillRect/>
          </a:stretch>
        </p:blipFill>
        <p:spPr>
          <a:xfrm>
            <a:off x="166878" y="2613874"/>
            <a:ext cx="8675360" cy="658262"/>
          </a:xfrm>
          <a:prstGeom prst="rect">
            <a:avLst/>
          </a:prstGeom>
        </p:spPr>
      </p:pic>
      <p:sp>
        <p:nvSpPr>
          <p:cNvPr id="6" name="Rectangle 5">
            <a:extLst>
              <a:ext uri="{FF2B5EF4-FFF2-40B4-BE49-F238E27FC236}">
                <a16:creationId xmlns:a16="http://schemas.microsoft.com/office/drawing/2014/main" id="{0050CDC5-0458-203E-6812-3B2674B1452A}"/>
              </a:ext>
            </a:extLst>
          </p:cNvPr>
          <p:cNvSpPr/>
          <p:nvPr/>
        </p:nvSpPr>
        <p:spPr>
          <a:xfrm>
            <a:off x="304799" y="314221"/>
            <a:ext cx="2971801" cy="374267"/>
          </a:xfrm>
          <a:prstGeom prst="rect">
            <a:avLst/>
          </a:prstGeom>
          <a:solidFill>
            <a:schemeClr val="tx1"/>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Arial"/>
              <a:ea typeface="+mn-ea"/>
              <a:cs typeface="+mn-cs"/>
            </a:endParaRPr>
          </a:p>
        </p:txBody>
      </p:sp>
      <p:sp>
        <p:nvSpPr>
          <p:cNvPr id="7" name="Rectangle 6">
            <a:extLst>
              <a:ext uri="{FF2B5EF4-FFF2-40B4-BE49-F238E27FC236}">
                <a16:creationId xmlns:a16="http://schemas.microsoft.com/office/drawing/2014/main" id="{121FC6B2-68DE-1E4D-D215-7EBCF043128C}"/>
              </a:ext>
            </a:extLst>
          </p:cNvPr>
          <p:cNvSpPr/>
          <p:nvPr/>
        </p:nvSpPr>
        <p:spPr>
          <a:xfrm>
            <a:off x="304799" y="321697"/>
            <a:ext cx="4343401" cy="608408"/>
          </a:xfrm>
          <a:prstGeom prst="rect">
            <a:avLst/>
          </a:prstGeom>
          <a:noFill/>
        </p:spPr>
        <p:txBody>
          <a:bodyPr wrap="none" lIns="91440" tIns="45720" rIns="91440" bIns="45720">
            <a:prstTxWarp prst="textWave1">
              <a:avLst/>
            </a:prstTxWarp>
            <a:spAutoFit/>
            <a:scene3d>
              <a:camera prst="orthographicFront"/>
              <a:lightRig rig="threePt" dir="t"/>
            </a:scene3d>
            <a:sp3d extrusionH="57150">
              <a:bevelT w="57150" h="38100" prst="artDeco"/>
            </a:sp3d>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5400" b="1" i="0" u="none" strike="noStrike" kern="1200" cap="none" spc="0" normalizeH="0" baseline="0" noProof="0" dirty="0">
                <a:ln w="9525">
                  <a:solidFill>
                    <a:srgbClr val="000000"/>
                  </a:solidFill>
                  <a:prstDash val="solid"/>
                </a:ln>
                <a:solidFill>
                  <a:srgbClr val="99FFCC"/>
                </a:solidFill>
                <a:effectLst>
                  <a:outerShdw blurRad="12700" dist="38100" dir="2700000" algn="tl" rotWithShape="0">
                    <a:srgbClr val="000000">
                      <a:lumMod val="50000"/>
                    </a:srgbClr>
                  </a:outerShdw>
                </a:effectLst>
                <a:uLnTx/>
                <a:uFillTx/>
                <a:latin typeface="Arial" pitchFamily="34" charset="0"/>
                <a:ea typeface="+mn-ea"/>
                <a:cs typeface="Arial" pitchFamily="34" charset="0"/>
              </a:rPr>
              <a:t>Life Science Units</a:t>
            </a:r>
          </a:p>
        </p:txBody>
      </p:sp>
    </p:spTree>
    <p:extLst>
      <p:ext uri="{BB962C8B-B14F-4D97-AF65-F5344CB8AC3E}">
        <p14:creationId xmlns:p14="http://schemas.microsoft.com/office/powerpoint/2010/main" val="919940865"/>
      </p:ext>
    </p:extLst>
  </p:cSld>
  <p:clrMapOvr>
    <a:masterClrMapping/>
  </p:clrMapOvr>
</p:sld>
</file>

<file path=ppt/slides/slide2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CFCA0968-771D-8030-088F-C44C7F65173B}"/>
              </a:ext>
            </a:extLst>
          </p:cNvPr>
          <p:cNvSpPr txBox="1"/>
          <p:nvPr/>
        </p:nvSpPr>
        <p:spPr>
          <a:xfrm>
            <a:off x="152400" y="110802"/>
            <a:ext cx="8839200" cy="523220"/>
          </a:xfrm>
          <a:prstGeom prst="rect">
            <a:avLst/>
          </a:prstGeom>
          <a:noFill/>
        </p:spPr>
        <p:txBody>
          <a:bodyPr wrap="square">
            <a:spAutoFit/>
          </a:bodyPr>
          <a:lstStyle/>
          <a:p>
            <a:pPr marL="0" marR="0" lvl="0" indent="0" algn="l" defTabSz="914400" rtl="0" eaLnBrk="1" fontAlgn="base"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srgbClr val="00CC99"/>
                </a:solidFill>
                <a:effectLst/>
                <a:uLnTx/>
                <a:uFillTx/>
                <a:latin typeface="Century Gothic" panose="020B0502020202020204" pitchFamily="34" charset="0"/>
                <a:ea typeface="Times New Roman" panose="02020603050405020304" pitchFamily="18" charset="0"/>
                <a:cs typeface="Courier New" panose="02070309020205020404" pitchFamily="49" charset="0"/>
              </a:rPr>
              <a:t>      </a:t>
            </a:r>
            <a:endParaRPr kumimoji="0" lang="en-US" sz="2800" b="0" i="0" u="none" strike="noStrike" kern="1200" cap="none" spc="0" normalizeH="0" baseline="0" noProof="0" dirty="0">
              <a:ln>
                <a:noFill/>
              </a:ln>
              <a:solidFill>
                <a:srgbClr val="FFFFFF">
                  <a:lumMod val="65000"/>
                </a:srgbClr>
              </a:solidFill>
              <a:effectLst/>
              <a:uLnTx/>
              <a:uFillTx/>
              <a:latin typeface="Times New Roman" panose="02020603050405020304" pitchFamily="18" charset="0"/>
              <a:ea typeface="Times New Roman" panose="02020603050405020304" pitchFamily="18" charset="0"/>
              <a:cs typeface="Arial" pitchFamily="34" charset="0"/>
            </a:endParaRPr>
          </a:p>
        </p:txBody>
      </p:sp>
      <p:pic>
        <p:nvPicPr>
          <p:cNvPr id="6" name="Picture 5">
            <a:extLst>
              <a:ext uri="{FF2B5EF4-FFF2-40B4-BE49-F238E27FC236}">
                <a16:creationId xmlns:a16="http://schemas.microsoft.com/office/drawing/2014/main" id="{6F0573DA-E488-4066-05FF-E5A98E4E16D0}"/>
              </a:ext>
            </a:extLst>
          </p:cNvPr>
          <p:cNvPicPr>
            <a:picLocks noChangeAspect="1"/>
          </p:cNvPicPr>
          <p:nvPr/>
        </p:nvPicPr>
        <p:blipFill>
          <a:blip r:embed="rId2"/>
          <a:stretch>
            <a:fillRect/>
          </a:stretch>
        </p:blipFill>
        <p:spPr>
          <a:xfrm>
            <a:off x="201510" y="152400"/>
            <a:ext cx="8781327" cy="4737672"/>
          </a:xfrm>
          <a:prstGeom prst="rect">
            <a:avLst/>
          </a:prstGeom>
          <a:ln w="38100">
            <a:solidFill>
              <a:srgbClr val="CC66FF"/>
            </a:solidFill>
          </a:ln>
          <a:effectLst>
            <a:glow rad="88900">
              <a:srgbClr val="CC66FF">
                <a:alpha val="40000"/>
              </a:srgbClr>
            </a:glow>
          </a:effectLst>
        </p:spPr>
      </p:pic>
      <p:pic>
        <p:nvPicPr>
          <p:cNvPr id="28" name="Picture 27">
            <a:extLst>
              <a:ext uri="{FF2B5EF4-FFF2-40B4-BE49-F238E27FC236}">
                <a16:creationId xmlns:a16="http://schemas.microsoft.com/office/drawing/2014/main" id="{45957EBA-DD97-536E-AA1E-0C86E5E0BE10}"/>
              </a:ext>
            </a:extLst>
          </p:cNvPr>
          <p:cNvPicPr>
            <a:picLocks noChangeAspect="1"/>
          </p:cNvPicPr>
          <p:nvPr/>
        </p:nvPicPr>
        <p:blipFill>
          <a:blip r:embed="rId3"/>
          <a:stretch>
            <a:fillRect/>
          </a:stretch>
        </p:blipFill>
        <p:spPr>
          <a:xfrm>
            <a:off x="8334377" y="1237235"/>
            <a:ext cx="532304" cy="6858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49" name="Picture 48">
            <a:extLst>
              <a:ext uri="{FF2B5EF4-FFF2-40B4-BE49-F238E27FC236}">
                <a16:creationId xmlns:a16="http://schemas.microsoft.com/office/drawing/2014/main" id="{9B9FD406-8006-243E-A4B5-C825A6C0B876}"/>
              </a:ext>
            </a:extLst>
          </p:cNvPr>
          <p:cNvPicPr>
            <a:picLocks noChangeAspect="1"/>
          </p:cNvPicPr>
          <p:nvPr/>
        </p:nvPicPr>
        <p:blipFill>
          <a:blip r:embed="rId4"/>
          <a:stretch>
            <a:fillRect/>
          </a:stretch>
        </p:blipFill>
        <p:spPr>
          <a:xfrm>
            <a:off x="8334377" y="3962400"/>
            <a:ext cx="532304" cy="685800"/>
          </a:xfrm>
          <a:prstGeom prst="rect">
            <a:avLst/>
          </a:prstGeom>
        </p:spPr>
      </p:pic>
      <p:pic>
        <p:nvPicPr>
          <p:cNvPr id="50" name="Picture 49">
            <a:extLst>
              <a:ext uri="{FF2B5EF4-FFF2-40B4-BE49-F238E27FC236}">
                <a16:creationId xmlns:a16="http://schemas.microsoft.com/office/drawing/2014/main" id="{1DDCD03F-11D3-1DB8-C853-A920D93691A8}"/>
              </a:ext>
            </a:extLst>
          </p:cNvPr>
          <p:cNvPicPr>
            <a:picLocks noChangeAspect="1"/>
          </p:cNvPicPr>
          <p:nvPr/>
        </p:nvPicPr>
        <p:blipFill>
          <a:blip r:embed="rId3"/>
          <a:stretch>
            <a:fillRect/>
          </a:stretch>
        </p:blipFill>
        <p:spPr>
          <a:xfrm>
            <a:off x="8334377" y="3048000"/>
            <a:ext cx="532304" cy="672528"/>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51" name="Picture 50">
            <a:extLst>
              <a:ext uri="{FF2B5EF4-FFF2-40B4-BE49-F238E27FC236}">
                <a16:creationId xmlns:a16="http://schemas.microsoft.com/office/drawing/2014/main" id="{A33214EB-B925-8680-0183-C929C847B93A}"/>
              </a:ext>
            </a:extLst>
          </p:cNvPr>
          <p:cNvPicPr>
            <a:picLocks noChangeAspect="1"/>
          </p:cNvPicPr>
          <p:nvPr/>
        </p:nvPicPr>
        <p:blipFill>
          <a:blip r:embed="rId4"/>
          <a:stretch>
            <a:fillRect/>
          </a:stretch>
        </p:blipFill>
        <p:spPr>
          <a:xfrm>
            <a:off x="8340804" y="2137347"/>
            <a:ext cx="532304" cy="685800"/>
          </a:xfrm>
          <a:prstGeom prst="rect">
            <a:avLst/>
          </a:prstGeom>
        </p:spPr>
      </p:pic>
      <p:sp>
        <p:nvSpPr>
          <p:cNvPr id="8" name="Diamond 7">
            <a:extLst>
              <a:ext uri="{FF2B5EF4-FFF2-40B4-BE49-F238E27FC236}">
                <a16:creationId xmlns:a16="http://schemas.microsoft.com/office/drawing/2014/main" id="{AAD470F7-723D-22F9-778A-58CBFAC723C2}"/>
              </a:ext>
            </a:extLst>
          </p:cNvPr>
          <p:cNvSpPr/>
          <p:nvPr/>
        </p:nvSpPr>
        <p:spPr>
          <a:xfrm>
            <a:off x="8490834" y="2480247"/>
            <a:ext cx="232244" cy="217172"/>
          </a:xfrm>
          <a:prstGeom prst="diamond">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Arial"/>
              <a:ea typeface="+mn-ea"/>
              <a:cs typeface="+mn-cs"/>
            </a:endParaRPr>
          </a:p>
        </p:txBody>
      </p:sp>
      <p:sp>
        <p:nvSpPr>
          <p:cNvPr id="9" name="Rectangle 8">
            <a:extLst>
              <a:ext uri="{FF2B5EF4-FFF2-40B4-BE49-F238E27FC236}">
                <a16:creationId xmlns:a16="http://schemas.microsoft.com/office/drawing/2014/main" id="{4D18C986-DE45-3B04-2A45-81A1E08E9BDC}"/>
              </a:ext>
            </a:extLst>
          </p:cNvPr>
          <p:cNvSpPr/>
          <p:nvPr/>
        </p:nvSpPr>
        <p:spPr>
          <a:xfrm>
            <a:off x="192746" y="1143001"/>
            <a:ext cx="8680361" cy="925974"/>
          </a:xfrm>
          <a:prstGeom prst="rect">
            <a:avLst/>
          </a:prstGeom>
          <a:solidFill>
            <a:schemeClr val="accent1">
              <a:alpha val="2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Arial"/>
              <a:ea typeface="+mn-ea"/>
              <a:cs typeface="+mn-cs"/>
            </a:endParaRPr>
          </a:p>
        </p:txBody>
      </p:sp>
      <p:sp>
        <p:nvSpPr>
          <p:cNvPr id="53" name="Rectangle 52">
            <a:extLst>
              <a:ext uri="{FF2B5EF4-FFF2-40B4-BE49-F238E27FC236}">
                <a16:creationId xmlns:a16="http://schemas.microsoft.com/office/drawing/2014/main" id="{B7D16589-45C2-9F30-28E4-6ADFC58C164A}"/>
              </a:ext>
            </a:extLst>
          </p:cNvPr>
          <p:cNvSpPr/>
          <p:nvPr/>
        </p:nvSpPr>
        <p:spPr>
          <a:xfrm>
            <a:off x="223652" y="2059069"/>
            <a:ext cx="8643029" cy="925974"/>
          </a:xfrm>
          <a:prstGeom prst="rect">
            <a:avLst/>
          </a:prstGeom>
          <a:solidFill>
            <a:srgbClr val="FFC000">
              <a:alpha val="26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Arial"/>
              <a:ea typeface="+mn-ea"/>
              <a:cs typeface="+mn-cs"/>
            </a:endParaRPr>
          </a:p>
        </p:txBody>
      </p:sp>
      <p:sp>
        <p:nvSpPr>
          <p:cNvPr id="54" name="Rectangle 53">
            <a:extLst>
              <a:ext uri="{FF2B5EF4-FFF2-40B4-BE49-F238E27FC236}">
                <a16:creationId xmlns:a16="http://schemas.microsoft.com/office/drawing/2014/main" id="{804CEB4D-F487-AE88-3083-2DB1B0D39D96}"/>
              </a:ext>
            </a:extLst>
          </p:cNvPr>
          <p:cNvSpPr/>
          <p:nvPr/>
        </p:nvSpPr>
        <p:spPr>
          <a:xfrm>
            <a:off x="227355" y="2971486"/>
            <a:ext cx="8645752" cy="925974"/>
          </a:xfrm>
          <a:prstGeom prst="rect">
            <a:avLst/>
          </a:prstGeom>
          <a:solidFill>
            <a:srgbClr val="7030A0">
              <a:alpha val="26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Arial"/>
              <a:ea typeface="+mn-ea"/>
              <a:cs typeface="+mn-cs"/>
            </a:endParaRPr>
          </a:p>
        </p:txBody>
      </p:sp>
      <p:sp>
        <p:nvSpPr>
          <p:cNvPr id="55" name="Rectangle 54">
            <a:extLst>
              <a:ext uri="{FF2B5EF4-FFF2-40B4-BE49-F238E27FC236}">
                <a16:creationId xmlns:a16="http://schemas.microsoft.com/office/drawing/2014/main" id="{2F64E785-7BC8-ECB5-5EEB-0E0302E28082}"/>
              </a:ext>
            </a:extLst>
          </p:cNvPr>
          <p:cNvSpPr/>
          <p:nvPr/>
        </p:nvSpPr>
        <p:spPr>
          <a:xfrm>
            <a:off x="201510" y="3887554"/>
            <a:ext cx="8626086" cy="925974"/>
          </a:xfrm>
          <a:prstGeom prst="rect">
            <a:avLst/>
          </a:prstGeom>
          <a:solidFill>
            <a:srgbClr val="00FFFF">
              <a:alpha val="26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Arial"/>
              <a:ea typeface="+mn-ea"/>
              <a:cs typeface="+mn-cs"/>
            </a:endParaRPr>
          </a:p>
        </p:txBody>
      </p:sp>
      <p:sp>
        <p:nvSpPr>
          <p:cNvPr id="2" name="Rectangle 1">
            <a:extLst>
              <a:ext uri="{FF2B5EF4-FFF2-40B4-BE49-F238E27FC236}">
                <a16:creationId xmlns:a16="http://schemas.microsoft.com/office/drawing/2014/main" id="{843F03A3-8C16-58C7-293F-4575DEBAD037}"/>
              </a:ext>
            </a:extLst>
          </p:cNvPr>
          <p:cNvSpPr/>
          <p:nvPr/>
        </p:nvSpPr>
        <p:spPr>
          <a:xfrm>
            <a:off x="304800" y="240490"/>
            <a:ext cx="3962400" cy="673910"/>
          </a:xfrm>
          <a:prstGeom prst="rect">
            <a:avLst/>
          </a:prstGeom>
          <a:solidFill>
            <a:schemeClr val="tx1"/>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Arial"/>
              <a:ea typeface="+mn-ea"/>
              <a:cs typeface="+mn-cs"/>
            </a:endParaRPr>
          </a:p>
        </p:txBody>
      </p:sp>
      <p:sp>
        <p:nvSpPr>
          <p:cNvPr id="4" name="Rectangle 3">
            <a:extLst>
              <a:ext uri="{FF2B5EF4-FFF2-40B4-BE49-F238E27FC236}">
                <a16:creationId xmlns:a16="http://schemas.microsoft.com/office/drawing/2014/main" id="{369652ED-F1EC-6B83-4CB6-2241F35239F3}"/>
              </a:ext>
            </a:extLst>
          </p:cNvPr>
          <p:cNvSpPr/>
          <p:nvPr/>
        </p:nvSpPr>
        <p:spPr>
          <a:xfrm>
            <a:off x="304800" y="226933"/>
            <a:ext cx="4419600" cy="828272"/>
          </a:xfrm>
          <a:prstGeom prst="rect">
            <a:avLst/>
          </a:prstGeom>
          <a:noFill/>
        </p:spPr>
        <p:txBody>
          <a:bodyPr wrap="none" lIns="91440" tIns="45720" rIns="91440" bIns="45720">
            <a:prstTxWarp prst="textWave1">
              <a:avLst/>
            </a:prstTxWarp>
            <a:spAutoFit/>
            <a:scene3d>
              <a:camera prst="orthographicFront"/>
              <a:lightRig rig="threePt" dir="t"/>
            </a:scene3d>
            <a:sp3d extrusionH="57150">
              <a:bevelT w="57150" h="38100" prst="artDeco"/>
            </a:sp3d>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5400" b="1" i="0" u="none" strike="noStrike" kern="1200" cap="none" spc="0" normalizeH="0" baseline="0" noProof="0" dirty="0">
                <a:ln w="9525">
                  <a:solidFill>
                    <a:srgbClr val="000000"/>
                  </a:solidFill>
                  <a:prstDash val="solid"/>
                </a:ln>
                <a:solidFill>
                  <a:srgbClr val="CC66FF"/>
                </a:solidFill>
                <a:effectLst>
                  <a:outerShdw blurRad="12700" dist="38100" dir="2700000" algn="tl" rotWithShape="0">
                    <a:srgbClr val="000000">
                      <a:lumMod val="50000"/>
                    </a:srgbClr>
                  </a:outerShdw>
                </a:effectLst>
                <a:uLnTx/>
                <a:uFillTx/>
                <a:latin typeface="Arial" pitchFamily="34" charset="0"/>
                <a:ea typeface="+mn-ea"/>
                <a:cs typeface="Arial" pitchFamily="34" charset="0"/>
              </a:rPr>
              <a:t>Physical Science</a:t>
            </a:r>
          </a:p>
        </p:txBody>
      </p:sp>
      <p:pic>
        <p:nvPicPr>
          <p:cNvPr id="13" name="Picture 12">
            <a:extLst>
              <a:ext uri="{FF2B5EF4-FFF2-40B4-BE49-F238E27FC236}">
                <a16:creationId xmlns:a16="http://schemas.microsoft.com/office/drawing/2014/main" id="{B23AF9AD-91ED-0905-7ADA-B35D5E8B1815}"/>
              </a:ext>
            </a:extLst>
          </p:cNvPr>
          <p:cNvPicPr>
            <a:picLocks noChangeAspect="1"/>
          </p:cNvPicPr>
          <p:nvPr/>
        </p:nvPicPr>
        <p:blipFill>
          <a:blip r:embed="rId5"/>
          <a:stretch>
            <a:fillRect/>
          </a:stretch>
        </p:blipFill>
        <p:spPr>
          <a:xfrm>
            <a:off x="6705600" y="4876801"/>
            <a:ext cx="2592294" cy="2565920"/>
          </a:xfrm>
          <a:prstGeom prst="rect">
            <a:avLst/>
          </a:prstGeom>
        </p:spPr>
      </p:pic>
    </p:spTree>
    <p:extLst>
      <p:ext uri="{BB962C8B-B14F-4D97-AF65-F5344CB8AC3E}">
        <p14:creationId xmlns:p14="http://schemas.microsoft.com/office/powerpoint/2010/main" val="3661114987"/>
      </p:ext>
    </p:extLst>
  </p:cSld>
  <p:clrMapOvr>
    <a:masterClrMapping/>
  </p:clrMapOvr>
</p:sld>
</file>

<file path=ppt/slides/slide2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73DEEF-07EC-D356-34C1-4045F2F4DDDC}"/>
              </a:ext>
            </a:extLst>
          </p:cNvPr>
          <p:cNvSpPr>
            <a:spLocks noGrp="1"/>
          </p:cNvSpPr>
          <p:nvPr>
            <p:ph type="title"/>
          </p:nvPr>
        </p:nvSpPr>
        <p:spPr/>
        <p:txBody>
          <a:bodyPr/>
          <a:lstStyle/>
          <a:p>
            <a:endParaRPr lang="en-US" dirty="0"/>
          </a:p>
        </p:txBody>
      </p:sp>
      <p:sp>
        <p:nvSpPr>
          <p:cNvPr id="3" name="Content Placeholder 2">
            <a:extLst>
              <a:ext uri="{FF2B5EF4-FFF2-40B4-BE49-F238E27FC236}">
                <a16:creationId xmlns:a16="http://schemas.microsoft.com/office/drawing/2014/main" id="{68F67749-192A-F4C7-4743-28628524F4C6}"/>
              </a:ext>
            </a:extLst>
          </p:cNvPr>
          <p:cNvSpPr>
            <a:spLocks noGrp="1"/>
          </p:cNvSpPr>
          <p:nvPr>
            <p:ph idx="1"/>
          </p:nvPr>
        </p:nvSpPr>
        <p:spPr/>
        <p:txBody>
          <a:bodyPr/>
          <a:lstStyle/>
          <a:p>
            <a:endParaRPr lang="en-US" dirty="0"/>
          </a:p>
        </p:txBody>
      </p:sp>
      <p:pic>
        <p:nvPicPr>
          <p:cNvPr id="8194" name="Picture 2" descr="American barn owl - Wikipedia">
            <a:extLst>
              <a:ext uri="{FF2B5EF4-FFF2-40B4-BE49-F238E27FC236}">
                <a16:creationId xmlns:a16="http://schemas.microsoft.com/office/drawing/2014/main" id="{A287AB1D-50C7-7B92-ECA4-9D16F035FCC9}"/>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11953"/>
            <a:ext cx="9144000" cy="6869953"/>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a:extLst>
              <a:ext uri="{FF2B5EF4-FFF2-40B4-BE49-F238E27FC236}">
                <a16:creationId xmlns:a16="http://schemas.microsoft.com/office/drawing/2014/main" id="{CDE7FBD8-051E-10B6-EB04-184B07ECA9A9}"/>
              </a:ext>
            </a:extLst>
          </p:cNvPr>
          <p:cNvSpPr/>
          <p:nvPr/>
        </p:nvSpPr>
        <p:spPr>
          <a:xfrm>
            <a:off x="0" y="0"/>
            <a:ext cx="9144000" cy="6858000"/>
          </a:xfrm>
          <a:prstGeom prst="rect">
            <a:avLst/>
          </a:prstGeom>
          <a:solidFill>
            <a:schemeClr val="bg1">
              <a:alpha val="6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ptos" panose="02110004020202020204"/>
              <a:ea typeface="+mn-ea"/>
              <a:cs typeface="+mn-cs"/>
            </a:endParaRPr>
          </a:p>
        </p:txBody>
      </p:sp>
      <p:sp>
        <p:nvSpPr>
          <p:cNvPr id="5" name="TextBox 4">
            <a:extLst>
              <a:ext uri="{FF2B5EF4-FFF2-40B4-BE49-F238E27FC236}">
                <a16:creationId xmlns:a16="http://schemas.microsoft.com/office/drawing/2014/main" id="{298BB212-6CBB-E5CF-7380-AD122EB30EA2}"/>
              </a:ext>
            </a:extLst>
          </p:cNvPr>
          <p:cNvSpPr txBox="1"/>
          <p:nvPr/>
        </p:nvSpPr>
        <p:spPr>
          <a:xfrm>
            <a:off x="152400" y="76200"/>
            <a:ext cx="8839200" cy="6153479"/>
          </a:xfrm>
          <a:prstGeom prst="rect">
            <a:avLst/>
          </a:prstGeom>
          <a:noFill/>
        </p:spPr>
        <p:txBody>
          <a:bodyPr wrap="square">
            <a:spAutoFit/>
          </a:bodyPr>
          <a:lstStyle/>
          <a:p>
            <a:pPr marL="0" marR="0" lvl="0" indent="0" algn="l" defTabSz="685800" rtl="0" eaLnBrk="1" fontAlgn="auto" latinLnBrk="0" hangingPunct="1">
              <a:lnSpc>
                <a:spcPct val="90000"/>
              </a:lnSpc>
              <a:spcBef>
                <a:spcPts val="750"/>
              </a:spcBef>
              <a:spcAft>
                <a:spcPts val="0"/>
              </a:spcAft>
              <a:buClrTx/>
              <a:buSzTx/>
              <a:buFontTx/>
              <a:buNone/>
              <a:tabLst/>
              <a:defRPr/>
            </a:pPr>
            <a:r>
              <a:rPr kumimoji="0" lang="en-US" sz="2400" b="0" i="0" u="none" strike="noStrike" kern="1200" cap="none" spc="0" normalizeH="0" baseline="0" noProof="0" dirty="0">
                <a:ln>
                  <a:noFill/>
                </a:ln>
                <a:solidFill>
                  <a:prstClr val="black">
                    <a:lumMod val="95000"/>
                    <a:lumOff val="5000"/>
                  </a:prstClr>
                </a:solidFill>
                <a:effectLst/>
                <a:uLnTx/>
                <a:uFillTx/>
                <a:latin typeface="Calibri" panose="020F0502020204030204"/>
                <a:ea typeface="+mn-ea"/>
                <a:cs typeface="Arial" pitchFamily="34" charset="0"/>
              </a:rPr>
              <a:t>Dear Valued Educator,</a:t>
            </a:r>
          </a:p>
          <a:p>
            <a:pPr marL="0" marR="0" lvl="0" indent="0" algn="l" defTabSz="685800" rtl="0" eaLnBrk="1" fontAlgn="auto" latinLnBrk="0" hangingPunct="1">
              <a:lnSpc>
                <a:spcPct val="90000"/>
              </a:lnSpc>
              <a:spcBef>
                <a:spcPts val="750"/>
              </a:spcBef>
              <a:spcAft>
                <a:spcPts val="0"/>
              </a:spcAft>
              <a:buClrTx/>
              <a:buSzTx/>
              <a:buFontTx/>
              <a:buNone/>
              <a:tabLst/>
              <a:defRPr/>
            </a:pPr>
            <a:r>
              <a:rPr kumimoji="0" lang="en-US" sz="2400" b="0" i="0" u="none" strike="noStrike" kern="1200" cap="none" spc="0" normalizeH="0" baseline="0" noProof="0" dirty="0">
                <a:ln>
                  <a:noFill/>
                </a:ln>
                <a:solidFill>
                  <a:prstClr val="black">
                    <a:lumMod val="95000"/>
                    <a:lumOff val="5000"/>
                  </a:prstClr>
                </a:solidFill>
                <a:effectLst/>
                <a:uLnTx/>
                <a:uFillTx/>
                <a:latin typeface="Calibri" panose="020F0502020204030204"/>
                <a:ea typeface="+mn-ea"/>
                <a:cs typeface="Arial" pitchFamily="34" charset="0"/>
              </a:rPr>
              <a:t>	</a:t>
            </a:r>
          </a:p>
          <a:p>
            <a:pPr marL="0" marR="0" lvl="0" indent="0" algn="l" defTabSz="685800" rtl="0" eaLnBrk="1" fontAlgn="auto" latinLnBrk="0" hangingPunct="1">
              <a:lnSpc>
                <a:spcPct val="90000"/>
              </a:lnSpc>
              <a:spcBef>
                <a:spcPts val="750"/>
              </a:spcBef>
              <a:spcAft>
                <a:spcPts val="0"/>
              </a:spcAft>
              <a:buClrTx/>
              <a:buSzTx/>
              <a:buFontTx/>
              <a:buNone/>
              <a:tabLst/>
              <a:defRPr/>
            </a:pPr>
            <a:r>
              <a:rPr kumimoji="0" lang="en-US" sz="2400" b="0" i="0" u="none" strike="noStrike" kern="1200" cap="none" spc="0" normalizeH="0" baseline="0" noProof="0" dirty="0">
                <a:ln>
                  <a:noFill/>
                </a:ln>
                <a:solidFill>
                  <a:prstClr val="black">
                    <a:lumMod val="95000"/>
                    <a:lumOff val="5000"/>
                  </a:prstClr>
                </a:solidFill>
                <a:effectLst/>
                <a:uLnTx/>
                <a:uFillTx/>
                <a:latin typeface="Calibri" panose="020F0502020204030204"/>
                <a:ea typeface="+mn-ea"/>
                <a:cs typeface="Arial" pitchFamily="34" charset="0"/>
              </a:rPr>
              <a:t>Our fully editable .pptx and .doc resources are perfect for educators looking to bring enthusiasm and creativity to their lessons. We encourage you to make changes to fit your needs and style. As science educators, we’re committed to providing students with the tools they need to succeed in the classroom and beyond. Each unit in the curriculum includes a range of resources that have been developed through extensive research and use in a busy classroom. Our teaching approach is designed to make science education engaging and exciting for learners of all ages. We offer a one-of-a-kind science curriculum that will challenge, inspire, and educate students to become tomorrow's scientists and leaders. Join us today and learn more about how our program can help you achieve your classroom goals.</a:t>
            </a:r>
          </a:p>
          <a:p>
            <a:pPr marL="0" marR="0" lvl="0" indent="0" algn="l" defTabSz="685800" rtl="0" eaLnBrk="1" fontAlgn="auto" latinLnBrk="0" hangingPunct="1">
              <a:lnSpc>
                <a:spcPct val="90000"/>
              </a:lnSpc>
              <a:spcBef>
                <a:spcPts val="750"/>
              </a:spcBef>
              <a:spcAft>
                <a:spcPts val="0"/>
              </a:spcAft>
              <a:buClrTx/>
              <a:buSzTx/>
              <a:buFontTx/>
              <a:buNone/>
              <a:tabLst/>
              <a:defRPr/>
            </a:pPr>
            <a:r>
              <a:rPr kumimoji="0" lang="en-US" sz="2400" b="0" i="0" u="none" strike="noStrike" kern="1200" cap="none" spc="0" normalizeH="0" baseline="0" noProof="0" dirty="0">
                <a:ln>
                  <a:noFill/>
                </a:ln>
                <a:solidFill>
                  <a:prstClr val="black">
                    <a:lumMod val="95000"/>
                    <a:lumOff val="5000"/>
                  </a:prstClr>
                </a:solidFill>
                <a:effectLst/>
                <a:uLnTx/>
                <a:uFillTx/>
                <a:latin typeface="Calibri" panose="020F0502020204030204"/>
                <a:ea typeface="+mn-ea"/>
                <a:cs typeface="Arial" pitchFamily="34" charset="0"/>
              </a:rPr>
              <a:t>With appreciation,</a:t>
            </a:r>
          </a:p>
          <a:p>
            <a:pPr marL="0" marR="0" lvl="0" indent="0" algn="l" defTabSz="685800" rtl="0" eaLnBrk="1" fontAlgn="auto" latinLnBrk="0" hangingPunct="1">
              <a:lnSpc>
                <a:spcPct val="90000"/>
              </a:lnSpc>
              <a:spcBef>
                <a:spcPts val="750"/>
              </a:spcBef>
              <a:spcAft>
                <a:spcPts val="0"/>
              </a:spcAft>
              <a:buClrTx/>
              <a:buSzTx/>
              <a:buFontTx/>
              <a:buNone/>
              <a:tabLst/>
              <a:defRPr/>
            </a:pPr>
            <a:r>
              <a:rPr kumimoji="0" lang="en-US" sz="2400" b="0" i="0" u="none" strike="noStrike" kern="1200" cap="none" spc="0" normalizeH="0" baseline="0" noProof="0" dirty="0">
                <a:ln>
                  <a:noFill/>
                </a:ln>
                <a:solidFill>
                  <a:prstClr val="black">
                    <a:lumMod val="95000"/>
                    <a:lumOff val="5000"/>
                  </a:prstClr>
                </a:solidFill>
                <a:effectLst/>
                <a:uLnTx/>
                <a:uFillTx/>
                <a:latin typeface="Calibri" panose="020F0502020204030204"/>
                <a:ea typeface="+mn-ea"/>
                <a:cs typeface="Arial" pitchFamily="34" charset="0"/>
              </a:rPr>
              <a:t>Support@SlideSpark.net</a:t>
            </a:r>
          </a:p>
        </p:txBody>
      </p:sp>
      <p:pic>
        <p:nvPicPr>
          <p:cNvPr id="6" name="Picture 5">
            <a:extLst>
              <a:ext uri="{FF2B5EF4-FFF2-40B4-BE49-F238E27FC236}">
                <a16:creationId xmlns:a16="http://schemas.microsoft.com/office/drawing/2014/main" id="{41F3B8A9-F7DA-1DFD-83F0-5F612C40CC42}"/>
              </a:ext>
            </a:extLst>
          </p:cNvPr>
          <p:cNvPicPr>
            <a:picLocks noChangeAspect="1"/>
          </p:cNvPicPr>
          <p:nvPr/>
        </p:nvPicPr>
        <p:blipFill>
          <a:blip r:embed="rId3"/>
          <a:stretch>
            <a:fillRect/>
          </a:stretch>
        </p:blipFill>
        <p:spPr>
          <a:xfrm>
            <a:off x="6705600" y="4876801"/>
            <a:ext cx="2592294" cy="2565920"/>
          </a:xfrm>
          <a:prstGeom prst="rect">
            <a:avLst/>
          </a:prstGeom>
        </p:spPr>
      </p:pic>
    </p:spTree>
    <p:extLst>
      <p:ext uri="{BB962C8B-B14F-4D97-AF65-F5344CB8AC3E}">
        <p14:creationId xmlns:p14="http://schemas.microsoft.com/office/powerpoint/2010/main" val="249280030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3" name="Rectangle 3"/>
          <p:cNvSpPr>
            <a:spLocks noGrp="1" noChangeArrowheads="1"/>
          </p:cNvSpPr>
          <p:nvPr>
            <p:ph type="body" idx="1"/>
          </p:nvPr>
        </p:nvSpPr>
        <p:spPr>
          <a:xfrm>
            <a:off x="228600" y="152400"/>
            <a:ext cx="8763000" cy="5943600"/>
          </a:xfrm>
        </p:spPr>
        <p:txBody>
          <a:bodyPr/>
          <a:lstStyle/>
          <a:p>
            <a:pPr eaLnBrk="1" hangingPunct="1">
              <a:defRPr/>
            </a:pPr>
            <a:r>
              <a:rPr lang="en-US" dirty="0"/>
              <a:t>This is the name for an organism’s physical appearance or its visible traits.  </a:t>
            </a:r>
          </a:p>
          <a:p>
            <a:pPr eaLnBrk="1" hangingPunct="1">
              <a:defRPr/>
            </a:pPr>
            <a:endParaRPr lang="en-US" dirty="0"/>
          </a:p>
        </p:txBody>
      </p:sp>
      <p:pic>
        <p:nvPicPr>
          <p:cNvPr id="101387" name="Picture 1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 y="1447800"/>
            <a:ext cx="4114800" cy="4876800"/>
          </a:xfrm>
          <a:prstGeom prst="rect">
            <a:avLst/>
          </a:prstGeom>
          <a:noFill/>
          <a:ln w="76200" algn="ctr">
            <a:solidFill>
              <a:srgbClr val="FF99FF"/>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1389" name="Picture 1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648200" y="1424763"/>
            <a:ext cx="4191000" cy="4899837"/>
          </a:xfrm>
          <a:prstGeom prst="rect">
            <a:avLst/>
          </a:prstGeom>
          <a:noFill/>
          <a:ln w="76200" algn="ctr">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Rectangle 1"/>
          <p:cNvSpPr/>
          <p:nvPr/>
        </p:nvSpPr>
        <p:spPr>
          <a:xfrm>
            <a:off x="7696200" y="1457512"/>
            <a:ext cx="968535" cy="1569660"/>
          </a:xfrm>
          <a:prstGeom prst="rect">
            <a:avLst/>
          </a:prstGeom>
          <a:noFill/>
        </p:spPr>
        <p:txBody>
          <a:bodyPr wrap="none" lIns="91440" tIns="45720" rIns="91440" bIns="45720">
            <a:spAutoFit/>
          </a:bodyPr>
          <a:lstStyle/>
          <a:p>
            <a:pPr algn="ctr">
              <a:buNone/>
            </a:pPr>
            <a:r>
              <a:rPr lang="en-US" b="1" cap="none" spc="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5</a:t>
            </a:r>
          </a:p>
        </p:txBody>
      </p:sp>
    </p:spTree>
    <p:extLst>
      <p:ext uri="{BB962C8B-B14F-4D97-AF65-F5344CB8AC3E}">
        <p14:creationId xmlns:p14="http://schemas.microsoft.com/office/powerpoint/2010/main" val="4235589349"/>
      </p:ext>
    </p:extLst>
  </p:cSld>
  <p:clrMapOvr>
    <a:masterClrMapping/>
  </p:clrMapOvr>
</p:sld>
</file>

<file path=ppt/slides/slide2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ctangle 3"/>
          <p:cNvSpPr>
            <a:spLocks noGrp="1" noChangeArrowheads="1"/>
          </p:cNvSpPr>
          <p:nvPr>
            <p:ph type="body" idx="1"/>
          </p:nvPr>
        </p:nvSpPr>
        <p:spPr>
          <a:xfrm>
            <a:off x="152400" y="136525"/>
            <a:ext cx="8839200" cy="5821363"/>
          </a:xfrm>
        </p:spPr>
        <p:txBody>
          <a:bodyPr/>
          <a:lstStyle/>
          <a:p>
            <a:pPr marL="0" indent="0" eaLnBrk="1" hangingPunct="1">
              <a:buNone/>
              <a:defRPr/>
            </a:pPr>
            <a:r>
              <a:rPr lang="en-US" sz="2000" dirty="0">
                <a:solidFill>
                  <a:srgbClr val="99FFCC"/>
                </a:solidFill>
              </a:rPr>
              <a:t>Thank you for your time and interest in our Science curriculum. We strive to provide students with engaging and informative lessons that will spark their curiosity and encourage scientific exploration. Should you have any questions or concerns, please do not hesitate to contact us. Thank you again for considering our curriculum, and we wish you all the best in your educational journey.</a:t>
            </a:r>
          </a:p>
          <a:p>
            <a:pPr marL="0" indent="0" eaLnBrk="1" hangingPunct="1">
              <a:buNone/>
              <a:defRPr/>
            </a:pPr>
            <a:r>
              <a:rPr lang="en-US" sz="2000" dirty="0">
                <a:solidFill>
                  <a:srgbClr val="99FFCC"/>
                </a:solidFill>
              </a:rPr>
              <a:t>Sincerely,</a:t>
            </a:r>
          </a:p>
          <a:p>
            <a:pPr marL="0" indent="0" eaLnBrk="1" hangingPunct="1">
              <a:buNone/>
              <a:defRPr/>
            </a:pPr>
            <a:r>
              <a:rPr lang="en-US" sz="2000" dirty="0" err="1">
                <a:solidFill>
                  <a:srgbClr val="99FFCC"/>
                </a:solidFill>
              </a:rPr>
              <a:t>Support@slidespark.net</a:t>
            </a:r>
            <a:endParaRPr lang="en-US" sz="2000" dirty="0">
              <a:solidFill>
                <a:srgbClr val="99FFCC"/>
              </a:solidFill>
            </a:endParaRPr>
          </a:p>
          <a:p>
            <a:pPr lvl="2" eaLnBrk="1" hangingPunct="1">
              <a:buFontTx/>
              <a:buNone/>
              <a:defRPr/>
            </a:pPr>
            <a:endParaRPr lang="en-US" sz="2000" dirty="0"/>
          </a:p>
        </p:txBody>
      </p:sp>
      <p:pic>
        <p:nvPicPr>
          <p:cNvPr id="5" name="Picture 4" descr="A blue and green text on a black background&#10;&#10;Description automatically generated">
            <a:extLst>
              <a:ext uri="{FF2B5EF4-FFF2-40B4-BE49-F238E27FC236}">
                <a16:creationId xmlns:a16="http://schemas.microsoft.com/office/drawing/2014/main" id="{36666FB8-37B8-6522-FDDE-08105A6956DA}"/>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28600" y="3047206"/>
            <a:ext cx="8686800" cy="2523779"/>
          </a:xfrm>
          <a:prstGeom prst="roundRect">
            <a:avLst>
              <a:gd name="adj" fmla="val 4167"/>
            </a:avLst>
          </a:prstGeom>
          <a:solidFill>
            <a:srgbClr val="FFFFFF"/>
          </a:solidFill>
          <a:ln w="76200" cap="sq">
            <a:solidFill>
              <a:srgbClr val="292929"/>
            </a:solidFill>
            <a:miter lim="800000"/>
          </a:ln>
          <a:effectLst>
            <a:glow rad="228600">
              <a:srgbClr val="99FFCC"/>
            </a:glow>
            <a:reflection blurRad="12700" stA="28000" endPos="28000" dist="5000" dir="5400000" sy="-100000" algn="bl" rotWithShape="0"/>
          </a:effectLst>
          <a:scene3d>
            <a:camera prst="orthographicFront"/>
            <a:lightRig rig="threePt" dir="t">
              <a:rot lat="0" lon="0" rev="2700000"/>
            </a:lightRig>
          </a:scene3d>
          <a:sp3d>
            <a:bevelT h="38100"/>
            <a:contourClr>
              <a:srgbClr val="C0C0C0"/>
            </a:contourClr>
          </a:sp3d>
        </p:spPr>
      </p:pic>
      <p:pic>
        <p:nvPicPr>
          <p:cNvPr id="8" name="Picture 7">
            <a:extLst>
              <a:ext uri="{FF2B5EF4-FFF2-40B4-BE49-F238E27FC236}">
                <a16:creationId xmlns:a16="http://schemas.microsoft.com/office/drawing/2014/main" id="{5F066DB2-6B0B-4F12-B26F-8F264C967B82}"/>
              </a:ext>
            </a:extLst>
          </p:cNvPr>
          <p:cNvPicPr>
            <a:picLocks noChangeAspect="1"/>
          </p:cNvPicPr>
          <p:nvPr/>
        </p:nvPicPr>
        <p:blipFill>
          <a:blip r:embed="rId3"/>
          <a:stretch>
            <a:fillRect/>
          </a:stretch>
        </p:blipFill>
        <p:spPr>
          <a:xfrm>
            <a:off x="7418674" y="6787306"/>
            <a:ext cx="1633537" cy="70694"/>
          </a:xfrm>
          <a:prstGeom prst="rect">
            <a:avLst/>
          </a:prstGeom>
        </p:spPr>
      </p:pic>
      <p:pic>
        <p:nvPicPr>
          <p:cNvPr id="2" name="Picture 1">
            <a:hlinkClick r:id="rId4"/>
            <a:extLst>
              <a:ext uri="{FF2B5EF4-FFF2-40B4-BE49-F238E27FC236}">
                <a16:creationId xmlns:a16="http://schemas.microsoft.com/office/drawing/2014/main" id="{9502778F-C466-A6D3-6BB5-735C0CCCCFD8}"/>
              </a:ext>
            </a:extLst>
          </p:cNvPr>
          <p:cNvPicPr>
            <a:picLocks noChangeAspect="1"/>
          </p:cNvPicPr>
          <p:nvPr/>
        </p:nvPicPr>
        <p:blipFill>
          <a:blip r:embed="rId5"/>
          <a:stretch>
            <a:fillRect/>
          </a:stretch>
        </p:blipFill>
        <p:spPr>
          <a:xfrm>
            <a:off x="3294178" y="1819685"/>
            <a:ext cx="934424" cy="927236"/>
          </a:xfrm>
          <a:prstGeom prst="rect">
            <a:avLst/>
          </a:prstGeom>
        </p:spPr>
      </p:pic>
      <p:pic>
        <p:nvPicPr>
          <p:cNvPr id="3" name="Picture 2">
            <a:hlinkClick r:id="rId6"/>
            <a:extLst>
              <a:ext uri="{FF2B5EF4-FFF2-40B4-BE49-F238E27FC236}">
                <a16:creationId xmlns:a16="http://schemas.microsoft.com/office/drawing/2014/main" id="{CB008763-BDF7-016D-DF81-C34E5D25C549}"/>
              </a:ext>
            </a:extLst>
          </p:cNvPr>
          <p:cNvPicPr>
            <a:picLocks noChangeAspect="1"/>
          </p:cNvPicPr>
          <p:nvPr/>
        </p:nvPicPr>
        <p:blipFill>
          <a:blip r:embed="rId7"/>
          <a:stretch>
            <a:fillRect/>
          </a:stretch>
        </p:blipFill>
        <p:spPr>
          <a:xfrm>
            <a:off x="5290702" y="1772071"/>
            <a:ext cx="1096434" cy="1022464"/>
          </a:xfrm>
          <a:prstGeom prst="rect">
            <a:avLst/>
          </a:prstGeom>
        </p:spPr>
      </p:pic>
      <p:pic>
        <p:nvPicPr>
          <p:cNvPr id="9" name="Picture 8">
            <a:hlinkClick r:id="rId8"/>
            <a:extLst>
              <a:ext uri="{FF2B5EF4-FFF2-40B4-BE49-F238E27FC236}">
                <a16:creationId xmlns:a16="http://schemas.microsoft.com/office/drawing/2014/main" id="{435BCED7-0A4C-64DB-9481-018142B40C85}"/>
              </a:ext>
            </a:extLst>
          </p:cNvPr>
          <p:cNvPicPr>
            <a:picLocks noChangeAspect="1"/>
          </p:cNvPicPr>
          <p:nvPr/>
        </p:nvPicPr>
        <p:blipFill>
          <a:blip r:embed="rId9"/>
          <a:stretch>
            <a:fillRect/>
          </a:stretch>
        </p:blipFill>
        <p:spPr>
          <a:xfrm>
            <a:off x="6387136" y="1877542"/>
            <a:ext cx="926726" cy="875647"/>
          </a:xfrm>
          <a:prstGeom prst="rect">
            <a:avLst/>
          </a:prstGeom>
        </p:spPr>
      </p:pic>
      <p:pic>
        <p:nvPicPr>
          <p:cNvPr id="11" name="Picture 10">
            <a:hlinkClick r:id="rId10"/>
            <a:extLst>
              <a:ext uri="{FF2B5EF4-FFF2-40B4-BE49-F238E27FC236}">
                <a16:creationId xmlns:a16="http://schemas.microsoft.com/office/drawing/2014/main" id="{AC3F1F6A-8AAA-0440-7033-95A988B72788}"/>
              </a:ext>
            </a:extLst>
          </p:cNvPr>
          <p:cNvPicPr>
            <a:picLocks noChangeAspect="1"/>
          </p:cNvPicPr>
          <p:nvPr/>
        </p:nvPicPr>
        <p:blipFill>
          <a:blip r:embed="rId11"/>
          <a:stretch>
            <a:fillRect/>
          </a:stretch>
        </p:blipFill>
        <p:spPr>
          <a:xfrm>
            <a:off x="4310855" y="1833099"/>
            <a:ext cx="979847" cy="868501"/>
          </a:xfrm>
          <a:prstGeom prst="rect">
            <a:avLst/>
          </a:prstGeom>
        </p:spPr>
      </p:pic>
      <p:sp>
        <p:nvSpPr>
          <p:cNvPr id="6" name="TextBox 5">
            <a:extLst>
              <a:ext uri="{FF2B5EF4-FFF2-40B4-BE49-F238E27FC236}">
                <a16:creationId xmlns:a16="http://schemas.microsoft.com/office/drawing/2014/main" id="{C90DBD79-BF54-C56A-76E5-51F0AA964D5D}"/>
              </a:ext>
            </a:extLst>
          </p:cNvPr>
          <p:cNvSpPr txBox="1"/>
          <p:nvPr/>
        </p:nvSpPr>
        <p:spPr>
          <a:xfrm>
            <a:off x="163038" y="6110987"/>
            <a:ext cx="4637740" cy="523220"/>
          </a:xfrm>
          <a:prstGeom prst="rect">
            <a:avLst/>
          </a:prstGeom>
          <a:noFill/>
        </p:spPr>
        <p:txBody>
          <a:bodyPr wrap="squar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800" b="0" i="0" u="none" strike="noStrike" kern="1200" cap="none" spc="0" normalizeH="0" baseline="0" noProof="0" dirty="0" err="1">
                <a:ln>
                  <a:noFill/>
                </a:ln>
                <a:solidFill>
                  <a:srgbClr val="1155CC"/>
                </a:solidFill>
                <a:effectLst/>
                <a:uLnTx/>
                <a:uFillTx/>
                <a:latin typeface="Arial" panose="020B0604020202020204" pitchFamily="34" charset="0"/>
                <a:ea typeface="+mn-ea"/>
                <a:cs typeface="Arial" pitchFamily="34" charset="0"/>
                <a:hlinkClick r:id="rId12"/>
              </a:rPr>
              <a:t>SlideSpark</a:t>
            </a:r>
            <a:r>
              <a:rPr kumimoji="0" lang="en-US" sz="2800" b="0" i="0" u="none" strike="noStrike" kern="1200" cap="none" spc="0" normalizeH="0" baseline="0" noProof="0" dirty="0">
                <a:ln>
                  <a:noFill/>
                </a:ln>
                <a:solidFill>
                  <a:srgbClr val="1155CC"/>
                </a:solidFill>
                <a:effectLst/>
                <a:uLnTx/>
                <a:uFillTx/>
                <a:latin typeface="Arial" panose="020B0604020202020204" pitchFamily="34" charset="0"/>
                <a:ea typeface="+mn-ea"/>
                <a:cs typeface="Arial" pitchFamily="34" charset="0"/>
                <a:hlinkClick r:id="rId12"/>
              </a:rPr>
              <a:t> Science on </a:t>
            </a:r>
            <a:r>
              <a:rPr kumimoji="0" lang="en-US" sz="2800" b="0" i="0" u="none" strike="noStrike" kern="1200" cap="none" spc="0" normalizeH="0" baseline="0" noProof="0" dirty="0" err="1">
                <a:ln>
                  <a:noFill/>
                </a:ln>
                <a:solidFill>
                  <a:srgbClr val="1155CC"/>
                </a:solidFill>
                <a:effectLst/>
                <a:uLnTx/>
                <a:uFillTx/>
                <a:latin typeface="Arial" panose="020B0604020202020204" pitchFamily="34" charset="0"/>
                <a:ea typeface="+mn-ea"/>
                <a:cs typeface="Arial" pitchFamily="34" charset="0"/>
                <a:hlinkClick r:id="rId12"/>
              </a:rPr>
              <a:t>TpT</a:t>
            </a:r>
            <a:endParaRPr kumimoji="0" lang="en-US" sz="2800" b="0" i="0" u="none" strike="noStrike" kern="1200" cap="none" spc="0" normalizeH="0" baseline="0" noProof="0" dirty="0">
              <a:ln>
                <a:noFill/>
              </a:ln>
              <a:solidFill>
                <a:srgbClr val="FFFFFF"/>
              </a:solidFill>
              <a:effectLst/>
              <a:uLnTx/>
              <a:uFillTx/>
              <a:latin typeface="Arial" pitchFamily="34" charset="0"/>
              <a:ea typeface="+mn-ea"/>
              <a:cs typeface="Arial" pitchFamily="34" charset="0"/>
            </a:endParaRPr>
          </a:p>
        </p:txBody>
      </p:sp>
    </p:spTree>
    <p:extLst>
      <p:ext uri="{BB962C8B-B14F-4D97-AF65-F5344CB8AC3E}">
        <p14:creationId xmlns:p14="http://schemas.microsoft.com/office/powerpoint/2010/main" val="38524750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2380605163"/>
              </p:ext>
            </p:extLst>
          </p:nvPr>
        </p:nvGraphicFramePr>
        <p:xfrm>
          <a:off x="381000" y="891594"/>
          <a:ext cx="8382000" cy="5680075"/>
        </p:xfrm>
        <a:graphic>
          <a:graphicData uri="http://schemas.openxmlformats.org/drawingml/2006/table">
            <a:tbl>
              <a:tblPr firstRow="1" bandRow="1">
                <a:tableStyleId>{5C22544A-7EE6-4342-B048-85BDC9FD1C3A}</a:tableStyleId>
              </a:tblPr>
              <a:tblGrid>
                <a:gridCol w="1676400">
                  <a:extLst>
                    <a:ext uri="{9D8B030D-6E8A-4147-A177-3AD203B41FA5}">
                      <a16:colId xmlns:a16="http://schemas.microsoft.com/office/drawing/2014/main" val="20000"/>
                    </a:ext>
                  </a:extLst>
                </a:gridCol>
                <a:gridCol w="1676400">
                  <a:extLst>
                    <a:ext uri="{9D8B030D-6E8A-4147-A177-3AD203B41FA5}">
                      <a16:colId xmlns:a16="http://schemas.microsoft.com/office/drawing/2014/main" val="20001"/>
                    </a:ext>
                  </a:extLst>
                </a:gridCol>
                <a:gridCol w="1676400">
                  <a:extLst>
                    <a:ext uri="{9D8B030D-6E8A-4147-A177-3AD203B41FA5}">
                      <a16:colId xmlns:a16="http://schemas.microsoft.com/office/drawing/2014/main" val="20002"/>
                    </a:ext>
                  </a:extLst>
                </a:gridCol>
                <a:gridCol w="1676400">
                  <a:extLst>
                    <a:ext uri="{9D8B030D-6E8A-4147-A177-3AD203B41FA5}">
                      <a16:colId xmlns:a16="http://schemas.microsoft.com/office/drawing/2014/main" val="20003"/>
                    </a:ext>
                  </a:extLst>
                </a:gridCol>
                <a:gridCol w="1676400">
                  <a:extLst>
                    <a:ext uri="{9D8B030D-6E8A-4147-A177-3AD203B41FA5}">
                      <a16:colId xmlns:a16="http://schemas.microsoft.com/office/drawing/2014/main" val="20004"/>
                    </a:ext>
                  </a:extLst>
                </a:gridCol>
              </a:tblGrid>
              <a:tr h="819729">
                <a:tc>
                  <a:txBody>
                    <a:bodyPr/>
                    <a:lstStyle/>
                    <a:p>
                      <a:pPr algn="ctr"/>
                      <a:r>
                        <a:rPr lang="en-US" dirty="0"/>
                        <a:t>MEN</a:t>
                      </a:r>
                      <a:br>
                        <a:rPr lang="en-US" dirty="0"/>
                      </a:br>
                      <a:r>
                        <a:rPr lang="en-US" dirty="0"/>
                        <a:t>DULL</a:t>
                      </a:r>
                    </a:p>
                  </a:txBody>
                  <a:tcPr>
                    <a:noFill/>
                  </a:tcPr>
                </a:tc>
                <a:tc>
                  <a:txBody>
                    <a:bodyPr/>
                    <a:lstStyle/>
                    <a:p>
                      <a:pPr algn="ctr"/>
                      <a:r>
                        <a:rPr lang="en-US" dirty="0"/>
                        <a:t>TYPO</a:t>
                      </a:r>
                    </a:p>
                  </a:txBody>
                  <a:tcPr>
                    <a:noFill/>
                  </a:tcPr>
                </a:tc>
                <a:tc>
                  <a:txBody>
                    <a:bodyPr/>
                    <a:lstStyle/>
                    <a:p>
                      <a:pPr algn="ctr"/>
                      <a:r>
                        <a:rPr lang="en-US" dirty="0"/>
                        <a:t>HOT</a:t>
                      </a:r>
                      <a:br>
                        <a:rPr lang="en-US" dirty="0"/>
                      </a:br>
                      <a:r>
                        <a:rPr lang="en-US" dirty="0"/>
                        <a:t>LOTTO</a:t>
                      </a:r>
                    </a:p>
                  </a:txBody>
                  <a:tcPr>
                    <a:noFill/>
                  </a:tcPr>
                </a:tc>
                <a:tc>
                  <a:txBody>
                    <a:bodyPr/>
                    <a:lstStyle/>
                    <a:p>
                      <a:pPr algn="ctr"/>
                      <a:r>
                        <a:rPr lang="en-US" dirty="0"/>
                        <a:t>THINK</a:t>
                      </a:r>
                      <a:r>
                        <a:rPr lang="en-US" baseline="0" dirty="0"/>
                        <a:t> INSIDE THE BOX</a:t>
                      </a:r>
                      <a:endParaRPr lang="en-US" dirty="0"/>
                    </a:p>
                  </a:txBody>
                  <a:tcPr>
                    <a:noFill/>
                  </a:tcPr>
                </a:tc>
                <a:tc>
                  <a:txBody>
                    <a:bodyPr/>
                    <a:lstStyle/>
                    <a:p>
                      <a:pPr algn="ctr"/>
                      <a:r>
                        <a:rPr lang="en-US" dirty="0"/>
                        <a:t>-Bonus-</a:t>
                      </a:r>
                    </a:p>
                    <a:p>
                      <a:pPr algn="ctr"/>
                      <a:r>
                        <a:rPr lang="en-US" dirty="0"/>
                        <a:t>FAMILY</a:t>
                      </a:r>
                      <a:r>
                        <a:rPr lang="en-US" baseline="0" dirty="0"/>
                        <a:t> </a:t>
                      </a:r>
                    </a:p>
                    <a:p>
                      <a:pPr algn="ctr"/>
                      <a:r>
                        <a:rPr lang="en-US" baseline="0" dirty="0"/>
                        <a:t>TIES</a:t>
                      </a:r>
                      <a:endParaRPr lang="en-US" dirty="0"/>
                    </a:p>
                  </a:txBody>
                  <a:tcPr>
                    <a:noFill/>
                  </a:tcPr>
                </a:tc>
                <a:extLst>
                  <a:ext uri="{0D108BD9-81ED-4DB2-BD59-A6C34878D82A}">
                    <a16:rowId xmlns:a16="http://schemas.microsoft.com/office/drawing/2014/main" val="10000"/>
                  </a:ext>
                </a:extLst>
              </a:tr>
              <a:tr h="953135">
                <a:tc>
                  <a:txBody>
                    <a:bodyPr/>
                    <a:lstStyle/>
                    <a:p>
                      <a:pPr algn="ctr"/>
                      <a:r>
                        <a:rPr lang="en-US" sz="4400" dirty="0">
                          <a:solidFill>
                            <a:schemeClr val="tx1"/>
                          </a:solidFill>
                        </a:rPr>
                        <a:t>1</a:t>
                      </a:r>
                    </a:p>
                  </a:txBody>
                  <a:tcPr>
                    <a:noFill/>
                  </a:tcPr>
                </a:tc>
                <a:tc>
                  <a:txBody>
                    <a:bodyPr/>
                    <a:lstStyle/>
                    <a:p>
                      <a:pPr algn="ctr"/>
                      <a:r>
                        <a:rPr lang="en-US" sz="4400" dirty="0">
                          <a:solidFill>
                            <a:schemeClr val="tx1"/>
                          </a:solidFill>
                        </a:rPr>
                        <a:t>6</a:t>
                      </a:r>
                    </a:p>
                  </a:txBody>
                  <a:tcPr>
                    <a:noFill/>
                  </a:tcPr>
                </a:tc>
                <a:tc>
                  <a:txBody>
                    <a:bodyPr/>
                    <a:lstStyle/>
                    <a:p>
                      <a:pPr algn="ctr"/>
                      <a:r>
                        <a:rPr lang="en-US" sz="4400" dirty="0">
                          <a:solidFill>
                            <a:schemeClr val="tx1"/>
                          </a:solidFill>
                        </a:rPr>
                        <a:t>11</a:t>
                      </a:r>
                    </a:p>
                  </a:txBody>
                  <a:tcPr>
                    <a:noFill/>
                  </a:tcPr>
                </a:tc>
                <a:tc>
                  <a:txBody>
                    <a:bodyPr/>
                    <a:lstStyle/>
                    <a:p>
                      <a:pPr algn="ctr"/>
                      <a:r>
                        <a:rPr lang="en-US" sz="4400" dirty="0">
                          <a:solidFill>
                            <a:schemeClr val="tx1"/>
                          </a:solidFill>
                        </a:rPr>
                        <a:t>16</a:t>
                      </a:r>
                    </a:p>
                  </a:txBody>
                  <a:tcPr>
                    <a:noFill/>
                  </a:tcPr>
                </a:tc>
                <a:tc>
                  <a:txBody>
                    <a:bodyPr/>
                    <a:lstStyle/>
                    <a:p>
                      <a:pPr algn="ctr"/>
                      <a:r>
                        <a:rPr lang="en-US" sz="4400" dirty="0">
                          <a:solidFill>
                            <a:schemeClr val="tx1"/>
                          </a:solidFill>
                        </a:rPr>
                        <a:t>*21</a:t>
                      </a:r>
                    </a:p>
                  </a:txBody>
                  <a:tcPr>
                    <a:noFill/>
                  </a:tcPr>
                </a:tc>
                <a:extLst>
                  <a:ext uri="{0D108BD9-81ED-4DB2-BD59-A6C34878D82A}">
                    <a16:rowId xmlns:a16="http://schemas.microsoft.com/office/drawing/2014/main" val="10001"/>
                  </a:ext>
                </a:extLst>
              </a:tr>
              <a:tr h="953135">
                <a:tc>
                  <a:txBody>
                    <a:bodyPr/>
                    <a:lstStyle/>
                    <a:p>
                      <a:pPr algn="ctr"/>
                      <a:r>
                        <a:rPr lang="en-US" sz="4400" dirty="0">
                          <a:solidFill>
                            <a:schemeClr val="tx1"/>
                          </a:solidFill>
                        </a:rPr>
                        <a:t>2</a:t>
                      </a:r>
                    </a:p>
                  </a:txBody>
                  <a:tcPr>
                    <a:noFill/>
                  </a:tcPr>
                </a:tc>
                <a:tc>
                  <a:txBody>
                    <a:bodyPr/>
                    <a:lstStyle/>
                    <a:p>
                      <a:pPr algn="ctr"/>
                      <a:r>
                        <a:rPr lang="en-US" sz="4400" dirty="0">
                          <a:solidFill>
                            <a:schemeClr val="tx1"/>
                          </a:solidFill>
                        </a:rPr>
                        <a:t>7</a:t>
                      </a:r>
                    </a:p>
                  </a:txBody>
                  <a:tcPr>
                    <a:noFill/>
                  </a:tcPr>
                </a:tc>
                <a:tc>
                  <a:txBody>
                    <a:bodyPr/>
                    <a:lstStyle/>
                    <a:p>
                      <a:pPr algn="ctr"/>
                      <a:r>
                        <a:rPr lang="en-US" sz="4400" dirty="0">
                          <a:solidFill>
                            <a:schemeClr val="tx1"/>
                          </a:solidFill>
                        </a:rPr>
                        <a:t>12</a:t>
                      </a:r>
                    </a:p>
                  </a:txBody>
                  <a:tcPr>
                    <a:noFill/>
                  </a:tcPr>
                </a:tc>
                <a:tc>
                  <a:txBody>
                    <a:bodyPr/>
                    <a:lstStyle/>
                    <a:p>
                      <a:pPr algn="ctr"/>
                      <a:r>
                        <a:rPr lang="en-US" sz="4400" dirty="0">
                          <a:solidFill>
                            <a:schemeClr val="tx1"/>
                          </a:solidFill>
                        </a:rPr>
                        <a:t>17</a:t>
                      </a:r>
                    </a:p>
                  </a:txBody>
                  <a:tcPr>
                    <a:noFill/>
                  </a:tcPr>
                </a:tc>
                <a:tc>
                  <a:txBody>
                    <a:bodyPr/>
                    <a:lstStyle/>
                    <a:p>
                      <a:pPr algn="ctr"/>
                      <a:r>
                        <a:rPr lang="en-US" sz="4400" dirty="0">
                          <a:solidFill>
                            <a:schemeClr val="tx1"/>
                          </a:solidFill>
                        </a:rPr>
                        <a:t>*22</a:t>
                      </a:r>
                    </a:p>
                  </a:txBody>
                  <a:tcPr>
                    <a:noFill/>
                  </a:tcPr>
                </a:tc>
                <a:extLst>
                  <a:ext uri="{0D108BD9-81ED-4DB2-BD59-A6C34878D82A}">
                    <a16:rowId xmlns:a16="http://schemas.microsoft.com/office/drawing/2014/main" val="10002"/>
                  </a:ext>
                </a:extLst>
              </a:tr>
              <a:tr h="953135">
                <a:tc>
                  <a:txBody>
                    <a:bodyPr/>
                    <a:lstStyle/>
                    <a:p>
                      <a:pPr algn="ctr"/>
                      <a:r>
                        <a:rPr lang="en-US" sz="4400" dirty="0">
                          <a:solidFill>
                            <a:schemeClr val="tx1"/>
                          </a:solidFill>
                        </a:rPr>
                        <a:t>3</a:t>
                      </a:r>
                    </a:p>
                  </a:txBody>
                  <a:tcPr>
                    <a:noFill/>
                  </a:tcPr>
                </a:tc>
                <a:tc>
                  <a:txBody>
                    <a:bodyPr/>
                    <a:lstStyle/>
                    <a:p>
                      <a:pPr algn="ctr"/>
                      <a:r>
                        <a:rPr lang="en-US" sz="4400" dirty="0">
                          <a:solidFill>
                            <a:schemeClr val="tx1"/>
                          </a:solidFill>
                        </a:rPr>
                        <a:t>8</a:t>
                      </a:r>
                    </a:p>
                  </a:txBody>
                  <a:tcPr>
                    <a:noFill/>
                  </a:tcPr>
                </a:tc>
                <a:tc>
                  <a:txBody>
                    <a:bodyPr/>
                    <a:lstStyle/>
                    <a:p>
                      <a:pPr algn="ctr"/>
                      <a:r>
                        <a:rPr lang="en-US" sz="4400" dirty="0">
                          <a:solidFill>
                            <a:schemeClr val="tx1"/>
                          </a:solidFill>
                        </a:rPr>
                        <a:t>13</a:t>
                      </a:r>
                    </a:p>
                  </a:txBody>
                  <a:tcPr>
                    <a:noFill/>
                  </a:tcPr>
                </a:tc>
                <a:tc>
                  <a:txBody>
                    <a:bodyPr/>
                    <a:lstStyle/>
                    <a:p>
                      <a:pPr algn="ctr"/>
                      <a:r>
                        <a:rPr lang="en-US" sz="4400" dirty="0">
                          <a:solidFill>
                            <a:schemeClr val="tx1"/>
                          </a:solidFill>
                        </a:rPr>
                        <a:t>18</a:t>
                      </a:r>
                    </a:p>
                  </a:txBody>
                  <a:tcPr>
                    <a:noFill/>
                  </a:tcPr>
                </a:tc>
                <a:tc>
                  <a:txBody>
                    <a:bodyPr/>
                    <a:lstStyle/>
                    <a:p>
                      <a:pPr algn="ctr"/>
                      <a:r>
                        <a:rPr lang="en-US" sz="4400" dirty="0">
                          <a:solidFill>
                            <a:schemeClr val="tx1"/>
                          </a:solidFill>
                        </a:rPr>
                        <a:t>*23</a:t>
                      </a:r>
                    </a:p>
                  </a:txBody>
                  <a:tcPr>
                    <a:noFill/>
                  </a:tcPr>
                </a:tc>
                <a:extLst>
                  <a:ext uri="{0D108BD9-81ED-4DB2-BD59-A6C34878D82A}">
                    <a16:rowId xmlns:a16="http://schemas.microsoft.com/office/drawing/2014/main" val="10003"/>
                  </a:ext>
                </a:extLst>
              </a:tr>
              <a:tr h="953135">
                <a:tc>
                  <a:txBody>
                    <a:bodyPr/>
                    <a:lstStyle/>
                    <a:p>
                      <a:pPr algn="ctr"/>
                      <a:r>
                        <a:rPr lang="en-US" sz="4400" dirty="0">
                          <a:solidFill>
                            <a:schemeClr val="tx1"/>
                          </a:solidFill>
                        </a:rPr>
                        <a:t>4</a:t>
                      </a:r>
                    </a:p>
                  </a:txBody>
                  <a:tcPr>
                    <a:noFill/>
                  </a:tcPr>
                </a:tc>
                <a:tc>
                  <a:txBody>
                    <a:bodyPr/>
                    <a:lstStyle/>
                    <a:p>
                      <a:pPr algn="ctr"/>
                      <a:r>
                        <a:rPr lang="en-US" sz="4400" dirty="0">
                          <a:solidFill>
                            <a:schemeClr val="tx1"/>
                          </a:solidFill>
                        </a:rPr>
                        <a:t>9</a:t>
                      </a:r>
                    </a:p>
                  </a:txBody>
                  <a:tcPr>
                    <a:noFill/>
                  </a:tcPr>
                </a:tc>
                <a:tc>
                  <a:txBody>
                    <a:bodyPr/>
                    <a:lstStyle/>
                    <a:p>
                      <a:pPr algn="ctr"/>
                      <a:r>
                        <a:rPr lang="en-US" sz="4400" dirty="0">
                          <a:solidFill>
                            <a:schemeClr val="tx1"/>
                          </a:solidFill>
                        </a:rPr>
                        <a:t>14</a:t>
                      </a:r>
                    </a:p>
                  </a:txBody>
                  <a:tcPr>
                    <a:noFill/>
                  </a:tcPr>
                </a:tc>
                <a:tc>
                  <a:txBody>
                    <a:bodyPr/>
                    <a:lstStyle/>
                    <a:p>
                      <a:pPr algn="ctr"/>
                      <a:r>
                        <a:rPr lang="en-US" sz="4400" dirty="0">
                          <a:solidFill>
                            <a:schemeClr val="tx1"/>
                          </a:solidFill>
                        </a:rPr>
                        <a:t>19</a:t>
                      </a:r>
                    </a:p>
                  </a:txBody>
                  <a:tcPr>
                    <a:noFill/>
                  </a:tcPr>
                </a:tc>
                <a:tc>
                  <a:txBody>
                    <a:bodyPr/>
                    <a:lstStyle/>
                    <a:p>
                      <a:pPr algn="ctr"/>
                      <a:r>
                        <a:rPr lang="en-US" sz="4400" dirty="0">
                          <a:solidFill>
                            <a:schemeClr val="tx1"/>
                          </a:solidFill>
                        </a:rPr>
                        <a:t>*24</a:t>
                      </a:r>
                    </a:p>
                  </a:txBody>
                  <a:tcPr>
                    <a:noFill/>
                  </a:tcPr>
                </a:tc>
                <a:extLst>
                  <a:ext uri="{0D108BD9-81ED-4DB2-BD59-A6C34878D82A}">
                    <a16:rowId xmlns:a16="http://schemas.microsoft.com/office/drawing/2014/main" val="10004"/>
                  </a:ext>
                </a:extLst>
              </a:tr>
              <a:tr h="953135">
                <a:tc>
                  <a:txBody>
                    <a:bodyPr/>
                    <a:lstStyle/>
                    <a:p>
                      <a:pPr algn="ctr"/>
                      <a:r>
                        <a:rPr lang="en-US" sz="4400" dirty="0">
                          <a:solidFill>
                            <a:schemeClr val="tx1"/>
                          </a:solidFill>
                        </a:rPr>
                        <a:t>5</a:t>
                      </a:r>
                    </a:p>
                  </a:txBody>
                  <a:tcPr>
                    <a:noFill/>
                  </a:tcPr>
                </a:tc>
                <a:tc>
                  <a:txBody>
                    <a:bodyPr/>
                    <a:lstStyle/>
                    <a:p>
                      <a:pPr algn="ctr"/>
                      <a:r>
                        <a:rPr lang="en-US" sz="4400" dirty="0">
                          <a:solidFill>
                            <a:schemeClr val="tx1"/>
                          </a:solidFill>
                        </a:rPr>
                        <a:t>10</a:t>
                      </a:r>
                    </a:p>
                  </a:txBody>
                  <a:tcPr>
                    <a:noFill/>
                  </a:tcPr>
                </a:tc>
                <a:tc>
                  <a:txBody>
                    <a:bodyPr/>
                    <a:lstStyle/>
                    <a:p>
                      <a:pPr algn="ctr"/>
                      <a:r>
                        <a:rPr lang="en-US" sz="4400" dirty="0">
                          <a:solidFill>
                            <a:schemeClr val="tx1"/>
                          </a:solidFill>
                        </a:rPr>
                        <a:t>15</a:t>
                      </a:r>
                    </a:p>
                  </a:txBody>
                  <a:tcPr>
                    <a:noFill/>
                  </a:tcPr>
                </a:tc>
                <a:tc>
                  <a:txBody>
                    <a:bodyPr/>
                    <a:lstStyle/>
                    <a:p>
                      <a:pPr algn="ctr"/>
                      <a:r>
                        <a:rPr lang="en-US" sz="4400" dirty="0">
                          <a:solidFill>
                            <a:schemeClr val="tx1"/>
                          </a:solidFill>
                        </a:rPr>
                        <a:t>20</a:t>
                      </a:r>
                    </a:p>
                  </a:txBody>
                  <a:tcPr>
                    <a:noFill/>
                  </a:tcPr>
                </a:tc>
                <a:tc>
                  <a:txBody>
                    <a:bodyPr/>
                    <a:lstStyle/>
                    <a:p>
                      <a:pPr algn="ctr"/>
                      <a:r>
                        <a:rPr lang="en-US" sz="4400" dirty="0">
                          <a:solidFill>
                            <a:schemeClr val="tx1"/>
                          </a:solidFill>
                        </a:rPr>
                        <a:t>*25</a:t>
                      </a:r>
                    </a:p>
                  </a:txBody>
                  <a:tcPr>
                    <a:noFill/>
                  </a:tcPr>
                </a:tc>
                <a:extLst>
                  <a:ext uri="{0D108BD9-81ED-4DB2-BD59-A6C34878D82A}">
                    <a16:rowId xmlns:a16="http://schemas.microsoft.com/office/drawing/2014/main" val="10005"/>
                  </a:ext>
                </a:extLst>
              </a:tr>
            </a:tbl>
          </a:graphicData>
        </a:graphic>
      </p:graphicFrame>
      <p:sp>
        <p:nvSpPr>
          <p:cNvPr id="3" name="Rectangle 2"/>
          <p:cNvSpPr/>
          <p:nvPr/>
        </p:nvSpPr>
        <p:spPr>
          <a:xfrm>
            <a:off x="304800" y="228598"/>
            <a:ext cx="6280887" cy="584775"/>
          </a:xfrm>
          <a:prstGeom prst="rect">
            <a:avLst/>
          </a:prstGeom>
          <a:noFill/>
        </p:spPr>
        <p:txBody>
          <a:bodyPr wrap="none" lIns="91440" tIns="45720" rIns="91440" bIns="45720">
            <a:spAutoFit/>
          </a:bodyPr>
          <a:lstStyle/>
          <a:p>
            <a:pPr algn="ctr">
              <a:buNone/>
            </a:pPr>
            <a:r>
              <a:rPr lang="en-US" sz="3200" b="1"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Part V Genetics Review Game</a:t>
            </a:r>
            <a:endParaRPr lang="en-US" sz="3200" b="1" cap="none" spc="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endParaRPr>
          </a:p>
        </p:txBody>
      </p:sp>
    </p:spTree>
    <p:extLst>
      <p:ext uri="{BB962C8B-B14F-4D97-AF65-F5344CB8AC3E}">
        <p14:creationId xmlns:p14="http://schemas.microsoft.com/office/powerpoint/2010/main" val="488203599"/>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3121522589"/>
              </p:ext>
            </p:extLst>
          </p:nvPr>
        </p:nvGraphicFramePr>
        <p:xfrm>
          <a:off x="381000" y="891594"/>
          <a:ext cx="8382000" cy="5680075"/>
        </p:xfrm>
        <a:graphic>
          <a:graphicData uri="http://schemas.openxmlformats.org/drawingml/2006/table">
            <a:tbl>
              <a:tblPr firstRow="1" bandRow="1">
                <a:tableStyleId>{5C22544A-7EE6-4342-B048-85BDC9FD1C3A}</a:tableStyleId>
              </a:tblPr>
              <a:tblGrid>
                <a:gridCol w="1676400">
                  <a:extLst>
                    <a:ext uri="{9D8B030D-6E8A-4147-A177-3AD203B41FA5}">
                      <a16:colId xmlns:a16="http://schemas.microsoft.com/office/drawing/2014/main" val="20000"/>
                    </a:ext>
                  </a:extLst>
                </a:gridCol>
                <a:gridCol w="1676400">
                  <a:extLst>
                    <a:ext uri="{9D8B030D-6E8A-4147-A177-3AD203B41FA5}">
                      <a16:colId xmlns:a16="http://schemas.microsoft.com/office/drawing/2014/main" val="20001"/>
                    </a:ext>
                  </a:extLst>
                </a:gridCol>
                <a:gridCol w="1676400">
                  <a:extLst>
                    <a:ext uri="{9D8B030D-6E8A-4147-A177-3AD203B41FA5}">
                      <a16:colId xmlns:a16="http://schemas.microsoft.com/office/drawing/2014/main" val="20002"/>
                    </a:ext>
                  </a:extLst>
                </a:gridCol>
                <a:gridCol w="1676400">
                  <a:extLst>
                    <a:ext uri="{9D8B030D-6E8A-4147-A177-3AD203B41FA5}">
                      <a16:colId xmlns:a16="http://schemas.microsoft.com/office/drawing/2014/main" val="20003"/>
                    </a:ext>
                  </a:extLst>
                </a:gridCol>
                <a:gridCol w="1676400">
                  <a:extLst>
                    <a:ext uri="{9D8B030D-6E8A-4147-A177-3AD203B41FA5}">
                      <a16:colId xmlns:a16="http://schemas.microsoft.com/office/drawing/2014/main" val="20004"/>
                    </a:ext>
                  </a:extLst>
                </a:gridCol>
              </a:tblGrid>
              <a:tr h="819729">
                <a:tc>
                  <a:txBody>
                    <a:bodyPr/>
                    <a:lstStyle/>
                    <a:p>
                      <a:pPr algn="ctr"/>
                      <a:r>
                        <a:rPr lang="en-US" dirty="0"/>
                        <a:t>MEN</a:t>
                      </a:r>
                      <a:br>
                        <a:rPr lang="en-US" dirty="0"/>
                      </a:br>
                      <a:r>
                        <a:rPr lang="en-US" dirty="0"/>
                        <a:t>DULL</a:t>
                      </a:r>
                    </a:p>
                  </a:txBody>
                  <a:tcPr>
                    <a:noFill/>
                  </a:tcPr>
                </a:tc>
                <a:tc>
                  <a:txBody>
                    <a:bodyPr/>
                    <a:lstStyle/>
                    <a:p>
                      <a:pPr algn="ctr"/>
                      <a:r>
                        <a:rPr lang="en-US" dirty="0">
                          <a:solidFill>
                            <a:schemeClr val="accent1">
                              <a:lumMod val="60000"/>
                              <a:lumOff val="40000"/>
                            </a:schemeClr>
                          </a:solidFill>
                        </a:rPr>
                        <a:t>TYPO</a:t>
                      </a:r>
                    </a:p>
                  </a:txBody>
                  <a:tcPr>
                    <a:noFill/>
                  </a:tcPr>
                </a:tc>
                <a:tc>
                  <a:txBody>
                    <a:bodyPr/>
                    <a:lstStyle/>
                    <a:p>
                      <a:pPr algn="ctr"/>
                      <a:r>
                        <a:rPr lang="en-US" dirty="0"/>
                        <a:t>HOT</a:t>
                      </a:r>
                      <a:br>
                        <a:rPr lang="en-US" dirty="0"/>
                      </a:br>
                      <a:r>
                        <a:rPr lang="en-US" dirty="0"/>
                        <a:t>LOTTO</a:t>
                      </a:r>
                    </a:p>
                  </a:txBody>
                  <a:tcPr>
                    <a:noFill/>
                  </a:tcPr>
                </a:tc>
                <a:tc>
                  <a:txBody>
                    <a:bodyPr/>
                    <a:lstStyle/>
                    <a:p>
                      <a:pPr algn="ctr"/>
                      <a:r>
                        <a:rPr lang="en-US" dirty="0"/>
                        <a:t>THINK</a:t>
                      </a:r>
                      <a:r>
                        <a:rPr lang="en-US" baseline="0" dirty="0"/>
                        <a:t> INSIDE THE BOX</a:t>
                      </a:r>
                      <a:endParaRPr lang="en-US" dirty="0"/>
                    </a:p>
                  </a:txBody>
                  <a:tcPr>
                    <a:noFill/>
                  </a:tcPr>
                </a:tc>
                <a:tc>
                  <a:txBody>
                    <a:bodyPr/>
                    <a:lstStyle/>
                    <a:p>
                      <a:pPr algn="ctr"/>
                      <a:r>
                        <a:rPr lang="en-US" dirty="0"/>
                        <a:t>-Bonus-</a:t>
                      </a:r>
                    </a:p>
                    <a:p>
                      <a:pPr algn="ctr"/>
                      <a:r>
                        <a:rPr lang="en-US" dirty="0"/>
                        <a:t>FAMILY</a:t>
                      </a:r>
                      <a:r>
                        <a:rPr lang="en-US" baseline="0" dirty="0"/>
                        <a:t> </a:t>
                      </a:r>
                    </a:p>
                    <a:p>
                      <a:pPr algn="ctr"/>
                      <a:r>
                        <a:rPr lang="en-US" baseline="0" dirty="0"/>
                        <a:t>TIES</a:t>
                      </a:r>
                      <a:endParaRPr lang="en-US" dirty="0"/>
                    </a:p>
                  </a:txBody>
                  <a:tcPr>
                    <a:noFill/>
                  </a:tcPr>
                </a:tc>
                <a:extLst>
                  <a:ext uri="{0D108BD9-81ED-4DB2-BD59-A6C34878D82A}">
                    <a16:rowId xmlns:a16="http://schemas.microsoft.com/office/drawing/2014/main" val="10000"/>
                  </a:ext>
                </a:extLst>
              </a:tr>
              <a:tr h="953135">
                <a:tc>
                  <a:txBody>
                    <a:bodyPr/>
                    <a:lstStyle/>
                    <a:p>
                      <a:pPr algn="ctr"/>
                      <a:r>
                        <a:rPr lang="en-US" sz="4400" dirty="0">
                          <a:solidFill>
                            <a:schemeClr val="tx1"/>
                          </a:solidFill>
                        </a:rPr>
                        <a:t>1</a:t>
                      </a:r>
                    </a:p>
                  </a:txBody>
                  <a:tcPr>
                    <a:noFill/>
                  </a:tcPr>
                </a:tc>
                <a:tc>
                  <a:txBody>
                    <a:bodyPr/>
                    <a:lstStyle/>
                    <a:p>
                      <a:pPr algn="ctr"/>
                      <a:r>
                        <a:rPr lang="en-US" sz="4400" dirty="0">
                          <a:solidFill>
                            <a:schemeClr val="tx1"/>
                          </a:solidFill>
                        </a:rPr>
                        <a:t>6</a:t>
                      </a:r>
                    </a:p>
                  </a:txBody>
                  <a:tcPr>
                    <a:solidFill>
                      <a:schemeClr val="bg1">
                        <a:lumMod val="85000"/>
                        <a:lumOff val="15000"/>
                      </a:schemeClr>
                    </a:solidFill>
                  </a:tcPr>
                </a:tc>
                <a:tc>
                  <a:txBody>
                    <a:bodyPr/>
                    <a:lstStyle/>
                    <a:p>
                      <a:pPr algn="ctr"/>
                      <a:r>
                        <a:rPr lang="en-US" sz="4400" dirty="0">
                          <a:solidFill>
                            <a:schemeClr val="tx1"/>
                          </a:solidFill>
                        </a:rPr>
                        <a:t>11</a:t>
                      </a:r>
                    </a:p>
                  </a:txBody>
                  <a:tcPr>
                    <a:noFill/>
                  </a:tcPr>
                </a:tc>
                <a:tc>
                  <a:txBody>
                    <a:bodyPr/>
                    <a:lstStyle/>
                    <a:p>
                      <a:pPr algn="ctr"/>
                      <a:r>
                        <a:rPr lang="en-US" sz="4400" dirty="0">
                          <a:solidFill>
                            <a:schemeClr val="tx1"/>
                          </a:solidFill>
                        </a:rPr>
                        <a:t>16</a:t>
                      </a:r>
                    </a:p>
                  </a:txBody>
                  <a:tcPr>
                    <a:noFill/>
                  </a:tcPr>
                </a:tc>
                <a:tc>
                  <a:txBody>
                    <a:bodyPr/>
                    <a:lstStyle/>
                    <a:p>
                      <a:pPr algn="ctr"/>
                      <a:r>
                        <a:rPr lang="en-US" sz="4400" dirty="0">
                          <a:solidFill>
                            <a:schemeClr val="tx1"/>
                          </a:solidFill>
                        </a:rPr>
                        <a:t>*21</a:t>
                      </a:r>
                    </a:p>
                  </a:txBody>
                  <a:tcPr>
                    <a:noFill/>
                  </a:tcPr>
                </a:tc>
                <a:extLst>
                  <a:ext uri="{0D108BD9-81ED-4DB2-BD59-A6C34878D82A}">
                    <a16:rowId xmlns:a16="http://schemas.microsoft.com/office/drawing/2014/main" val="10001"/>
                  </a:ext>
                </a:extLst>
              </a:tr>
              <a:tr h="953135">
                <a:tc>
                  <a:txBody>
                    <a:bodyPr/>
                    <a:lstStyle/>
                    <a:p>
                      <a:pPr algn="ctr"/>
                      <a:r>
                        <a:rPr lang="en-US" sz="4400" dirty="0">
                          <a:solidFill>
                            <a:schemeClr val="tx1"/>
                          </a:solidFill>
                        </a:rPr>
                        <a:t>2</a:t>
                      </a:r>
                    </a:p>
                  </a:txBody>
                  <a:tcPr>
                    <a:noFill/>
                  </a:tcPr>
                </a:tc>
                <a:tc>
                  <a:txBody>
                    <a:bodyPr/>
                    <a:lstStyle/>
                    <a:p>
                      <a:pPr algn="ctr"/>
                      <a:r>
                        <a:rPr lang="en-US" sz="4400" dirty="0">
                          <a:solidFill>
                            <a:schemeClr val="tx1"/>
                          </a:solidFill>
                        </a:rPr>
                        <a:t>7</a:t>
                      </a:r>
                    </a:p>
                  </a:txBody>
                  <a:tcPr>
                    <a:solidFill>
                      <a:schemeClr val="bg1">
                        <a:lumMod val="85000"/>
                        <a:lumOff val="15000"/>
                      </a:schemeClr>
                    </a:solidFill>
                  </a:tcPr>
                </a:tc>
                <a:tc>
                  <a:txBody>
                    <a:bodyPr/>
                    <a:lstStyle/>
                    <a:p>
                      <a:pPr algn="ctr"/>
                      <a:r>
                        <a:rPr lang="en-US" sz="4400" dirty="0">
                          <a:solidFill>
                            <a:schemeClr val="tx1"/>
                          </a:solidFill>
                        </a:rPr>
                        <a:t>12</a:t>
                      </a:r>
                    </a:p>
                  </a:txBody>
                  <a:tcPr>
                    <a:noFill/>
                  </a:tcPr>
                </a:tc>
                <a:tc>
                  <a:txBody>
                    <a:bodyPr/>
                    <a:lstStyle/>
                    <a:p>
                      <a:pPr algn="ctr"/>
                      <a:r>
                        <a:rPr lang="en-US" sz="4400" dirty="0">
                          <a:solidFill>
                            <a:schemeClr val="tx1"/>
                          </a:solidFill>
                        </a:rPr>
                        <a:t>17</a:t>
                      </a:r>
                    </a:p>
                  </a:txBody>
                  <a:tcPr>
                    <a:noFill/>
                  </a:tcPr>
                </a:tc>
                <a:tc>
                  <a:txBody>
                    <a:bodyPr/>
                    <a:lstStyle/>
                    <a:p>
                      <a:pPr algn="ctr"/>
                      <a:r>
                        <a:rPr lang="en-US" sz="4400" dirty="0">
                          <a:solidFill>
                            <a:schemeClr val="tx1"/>
                          </a:solidFill>
                        </a:rPr>
                        <a:t>*22</a:t>
                      </a:r>
                    </a:p>
                  </a:txBody>
                  <a:tcPr>
                    <a:noFill/>
                  </a:tcPr>
                </a:tc>
                <a:extLst>
                  <a:ext uri="{0D108BD9-81ED-4DB2-BD59-A6C34878D82A}">
                    <a16:rowId xmlns:a16="http://schemas.microsoft.com/office/drawing/2014/main" val="10002"/>
                  </a:ext>
                </a:extLst>
              </a:tr>
              <a:tr h="953135">
                <a:tc>
                  <a:txBody>
                    <a:bodyPr/>
                    <a:lstStyle/>
                    <a:p>
                      <a:pPr algn="ctr"/>
                      <a:r>
                        <a:rPr lang="en-US" sz="4400" dirty="0">
                          <a:solidFill>
                            <a:schemeClr val="tx1"/>
                          </a:solidFill>
                        </a:rPr>
                        <a:t>3</a:t>
                      </a:r>
                    </a:p>
                  </a:txBody>
                  <a:tcPr>
                    <a:noFill/>
                  </a:tcPr>
                </a:tc>
                <a:tc>
                  <a:txBody>
                    <a:bodyPr/>
                    <a:lstStyle/>
                    <a:p>
                      <a:pPr algn="ctr"/>
                      <a:r>
                        <a:rPr lang="en-US" sz="4400" dirty="0">
                          <a:solidFill>
                            <a:schemeClr val="tx1"/>
                          </a:solidFill>
                        </a:rPr>
                        <a:t>8</a:t>
                      </a:r>
                    </a:p>
                  </a:txBody>
                  <a:tcPr>
                    <a:solidFill>
                      <a:schemeClr val="bg1">
                        <a:lumMod val="85000"/>
                        <a:lumOff val="15000"/>
                      </a:schemeClr>
                    </a:solidFill>
                  </a:tcPr>
                </a:tc>
                <a:tc>
                  <a:txBody>
                    <a:bodyPr/>
                    <a:lstStyle/>
                    <a:p>
                      <a:pPr algn="ctr"/>
                      <a:r>
                        <a:rPr lang="en-US" sz="4400" dirty="0">
                          <a:solidFill>
                            <a:schemeClr val="tx1"/>
                          </a:solidFill>
                        </a:rPr>
                        <a:t>13</a:t>
                      </a:r>
                    </a:p>
                  </a:txBody>
                  <a:tcPr>
                    <a:noFill/>
                  </a:tcPr>
                </a:tc>
                <a:tc>
                  <a:txBody>
                    <a:bodyPr/>
                    <a:lstStyle/>
                    <a:p>
                      <a:pPr algn="ctr"/>
                      <a:r>
                        <a:rPr lang="en-US" sz="4400" dirty="0">
                          <a:solidFill>
                            <a:schemeClr val="tx1"/>
                          </a:solidFill>
                        </a:rPr>
                        <a:t>18</a:t>
                      </a:r>
                    </a:p>
                  </a:txBody>
                  <a:tcPr>
                    <a:noFill/>
                  </a:tcPr>
                </a:tc>
                <a:tc>
                  <a:txBody>
                    <a:bodyPr/>
                    <a:lstStyle/>
                    <a:p>
                      <a:pPr algn="ctr"/>
                      <a:r>
                        <a:rPr lang="en-US" sz="4400" dirty="0">
                          <a:solidFill>
                            <a:schemeClr val="tx1"/>
                          </a:solidFill>
                        </a:rPr>
                        <a:t>*23</a:t>
                      </a:r>
                    </a:p>
                  </a:txBody>
                  <a:tcPr>
                    <a:noFill/>
                  </a:tcPr>
                </a:tc>
                <a:extLst>
                  <a:ext uri="{0D108BD9-81ED-4DB2-BD59-A6C34878D82A}">
                    <a16:rowId xmlns:a16="http://schemas.microsoft.com/office/drawing/2014/main" val="10003"/>
                  </a:ext>
                </a:extLst>
              </a:tr>
              <a:tr h="953135">
                <a:tc>
                  <a:txBody>
                    <a:bodyPr/>
                    <a:lstStyle/>
                    <a:p>
                      <a:pPr algn="ctr"/>
                      <a:r>
                        <a:rPr lang="en-US" sz="4400" dirty="0">
                          <a:solidFill>
                            <a:schemeClr val="tx1"/>
                          </a:solidFill>
                        </a:rPr>
                        <a:t>4</a:t>
                      </a:r>
                    </a:p>
                  </a:txBody>
                  <a:tcPr>
                    <a:noFill/>
                  </a:tcPr>
                </a:tc>
                <a:tc>
                  <a:txBody>
                    <a:bodyPr/>
                    <a:lstStyle/>
                    <a:p>
                      <a:pPr algn="ctr"/>
                      <a:r>
                        <a:rPr lang="en-US" sz="4400" dirty="0">
                          <a:solidFill>
                            <a:schemeClr val="tx1"/>
                          </a:solidFill>
                        </a:rPr>
                        <a:t>9</a:t>
                      </a:r>
                    </a:p>
                  </a:txBody>
                  <a:tcPr>
                    <a:solidFill>
                      <a:schemeClr val="bg1">
                        <a:lumMod val="85000"/>
                        <a:lumOff val="15000"/>
                      </a:schemeClr>
                    </a:solidFill>
                  </a:tcPr>
                </a:tc>
                <a:tc>
                  <a:txBody>
                    <a:bodyPr/>
                    <a:lstStyle/>
                    <a:p>
                      <a:pPr algn="ctr"/>
                      <a:r>
                        <a:rPr lang="en-US" sz="4400" dirty="0">
                          <a:solidFill>
                            <a:schemeClr val="tx1"/>
                          </a:solidFill>
                        </a:rPr>
                        <a:t>14</a:t>
                      </a:r>
                    </a:p>
                  </a:txBody>
                  <a:tcPr>
                    <a:noFill/>
                  </a:tcPr>
                </a:tc>
                <a:tc>
                  <a:txBody>
                    <a:bodyPr/>
                    <a:lstStyle/>
                    <a:p>
                      <a:pPr algn="ctr"/>
                      <a:r>
                        <a:rPr lang="en-US" sz="4400" dirty="0">
                          <a:solidFill>
                            <a:schemeClr val="tx1"/>
                          </a:solidFill>
                        </a:rPr>
                        <a:t>19</a:t>
                      </a:r>
                    </a:p>
                  </a:txBody>
                  <a:tcPr>
                    <a:noFill/>
                  </a:tcPr>
                </a:tc>
                <a:tc>
                  <a:txBody>
                    <a:bodyPr/>
                    <a:lstStyle/>
                    <a:p>
                      <a:pPr algn="ctr"/>
                      <a:r>
                        <a:rPr lang="en-US" sz="4400" dirty="0">
                          <a:solidFill>
                            <a:schemeClr val="tx1"/>
                          </a:solidFill>
                        </a:rPr>
                        <a:t>*24</a:t>
                      </a:r>
                    </a:p>
                  </a:txBody>
                  <a:tcPr>
                    <a:noFill/>
                  </a:tcPr>
                </a:tc>
                <a:extLst>
                  <a:ext uri="{0D108BD9-81ED-4DB2-BD59-A6C34878D82A}">
                    <a16:rowId xmlns:a16="http://schemas.microsoft.com/office/drawing/2014/main" val="10004"/>
                  </a:ext>
                </a:extLst>
              </a:tr>
              <a:tr h="953135">
                <a:tc>
                  <a:txBody>
                    <a:bodyPr/>
                    <a:lstStyle/>
                    <a:p>
                      <a:pPr algn="ctr"/>
                      <a:r>
                        <a:rPr lang="en-US" sz="4400" dirty="0">
                          <a:solidFill>
                            <a:schemeClr val="tx1"/>
                          </a:solidFill>
                        </a:rPr>
                        <a:t>5</a:t>
                      </a:r>
                    </a:p>
                  </a:txBody>
                  <a:tcPr>
                    <a:noFill/>
                  </a:tcPr>
                </a:tc>
                <a:tc>
                  <a:txBody>
                    <a:bodyPr/>
                    <a:lstStyle/>
                    <a:p>
                      <a:pPr algn="ctr"/>
                      <a:r>
                        <a:rPr lang="en-US" sz="4400" dirty="0">
                          <a:solidFill>
                            <a:schemeClr val="tx1"/>
                          </a:solidFill>
                        </a:rPr>
                        <a:t>10</a:t>
                      </a:r>
                    </a:p>
                  </a:txBody>
                  <a:tcPr>
                    <a:solidFill>
                      <a:schemeClr val="bg1">
                        <a:lumMod val="85000"/>
                        <a:lumOff val="15000"/>
                      </a:schemeClr>
                    </a:solidFill>
                  </a:tcPr>
                </a:tc>
                <a:tc>
                  <a:txBody>
                    <a:bodyPr/>
                    <a:lstStyle/>
                    <a:p>
                      <a:pPr algn="ctr"/>
                      <a:r>
                        <a:rPr lang="en-US" sz="4400" dirty="0">
                          <a:solidFill>
                            <a:schemeClr val="tx1"/>
                          </a:solidFill>
                        </a:rPr>
                        <a:t>15</a:t>
                      </a:r>
                    </a:p>
                  </a:txBody>
                  <a:tcPr>
                    <a:noFill/>
                  </a:tcPr>
                </a:tc>
                <a:tc>
                  <a:txBody>
                    <a:bodyPr/>
                    <a:lstStyle/>
                    <a:p>
                      <a:pPr algn="ctr"/>
                      <a:r>
                        <a:rPr lang="en-US" sz="4400" dirty="0">
                          <a:solidFill>
                            <a:schemeClr val="tx1"/>
                          </a:solidFill>
                        </a:rPr>
                        <a:t>20</a:t>
                      </a:r>
                    </a:p>
                  </a:txBody>
                  <a:tcPr>
                    <a:noFill/>
                  </a:tcPr>
                </a:tc>
                <a:tc>
                  <a:txBody>
                    <a:bodyPr/>
                    <a:lstStyle/>
                    <a:p>
                      <a:pPr algn="ctr"/>
                      <a:r>
                        <a:rPr lang="en-US" sz="4400" dirty="0">
                          <a:solidFill>
                            <a:schemeClr val="tx1"/>
                          </a:solidFill>
                        </a:rPr>
                        <a:t>*25</a:t>
                      </a:r>
                    </a:p>
                  </a:txBody>
                  <a:tcPr>
                    <a:noFill/>
                  </a:tcPr>
                </a:tc>
                <a:extLst>
                  <a:ext uri="{0D108BD9-81ED-4DB2-BD59-A6C34878D82A}">
                    <a16:rowId xmlns:a16="http://schemas.microsoft.com/office/drawing/2014/main" val="10005"/>
                  </a:ext>
                </a:extLst>
              </a:tr>
            </a:tbl>
          </a:graphicData>
        </a:graphic>
      </p:graphicFrame>
      <p:sp>
        <p:nvSpPr>
          <p:cNvPr id="3" name="Rectangle 2"/>
          <p:cNvSpPr/>
          <p:nvPr/>
        </p:nvSpPr>
        <p:spPr>
          <a:xfrm>
            <a:off x="304800" y="228598"/>
            <a:ext cx="6280887" cy="584775"/>
          </a:xfrm>
          <a:prstGeom prst="rect">
            <a:avLst/>
          </a:prstGeom>
          <a:noFill/>
        </p:spPr>
        <p:txBody>
          <a:bodyPr wrap="none" lIns="91440" tIns="45720" rIns="91440" bIns="45720">
            <a:spAutoFit/>
          </a:bodyPr>
          <a:lstStyle/>
          <a:p>
            <a:pPr algn="ctr">
              <a:buNone/>
            </a:pPr>
            <a:r>
              <a:rPr lang="en-US" sz="3200" b="1"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Part V Genetics Review Game</a:t>
            </a:r>
            <a:endParaRPr lang="en-US" sz="3200" b="1" cap="none" spc="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endParaRPr>
          </a:p>
        </p:txBody>
      </p:sp>
    </p:spTree>
    <p:extLst>
      <p:ext uri="{BB962C8B-B14F-4D97-AF65-F5344CB8AC3E}">
        <p14:creationId xmlns:p14="http://schemas.microsoft.com/office/powerpoint/2010/main" val="48820359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1" name="Rectangle 3"/>
          <p:cNvSpPr>
            <a:spLocks noGrp="1" noChangeArrowheads="1"/>
          </p:cNvSpPr>
          <p:nvPr>
            <p:ph type="body" idx="1"/>
          </p:nvPr>
        </p:nvSpPr>
        <p:spPr>
          <a:xfrm>
            <a:off x="152400" y="152400"/>
            <a:ext cx="8839200" cy="5943600"/>
          </a:xfrm>
        </p:spPr>
        <p:txBody>
          <a:bodyPr/>
          <a:lstStyle/>
          <a:p>
            <a:pPr eaLnBrk="1" hangingPunct="1"/>
            <a:r>
              <a:rPr lang="en-US" dirty="0"/>
              <a:t>This is the name for an organism’s genetic makeup, or allele combinations</a:t>
            </a:r>
          </a:p>
        </p:txBody>
      </p:sp>
      <p:pic>
        <p:nvPicPr>
          <p:cNvPr id="104452" name="Picture 5" descr="Phasi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0" y="1371600"/>
            <a:ext cx="8458200" cy="5114925"/>
          </a:xfrm>
          <a:prstGeom prst="rect">
            <a:avLst/>
          </a:prstGeom>
          <a:noFill/>
          <a:ln w="76200">
            <a:solidFill>
              <a:srgbClr val="777777"/>
            </a:solidFill>
            <a:miter lim="800000"/>
            <a:headEnd/>
            <a:tailEnd/>
          </a:ln>
          <a:extLst>
            <a:ext uri="{909E8E84-426E-40DD-AFC4-6F175D3DCCD1}">
              <a14:hiddenFill xmlns:a14="http://schemas.microsoft.com/office/drawing/2010/main">
                <a:solidFill>
                  <a:srgbClr val="FFFFFF"/>
                </a:solidFill>
              </a14:hiddenFill>
            </a:ext>
          </a:extLst>
        </p:spPr>
      </p:pic>
      <p:sp>
        <p:nvSpPr>
          <p:cNvPr id="104453" name="Rectangle 9"/>
          <p:cNvSpPr>
            <a:spLocks noChangeArrowheads="1"/>
          </p:cNvSpPr>
          <p:nvPr/>
        </p:nvSpPr>
        <p:spPr bwMode="auto">
          <a:xfrm>
            <a:off x="5715000" y="6629400"/>
            <a:ext cx="3124200" cy="214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p>
            <a:pPr marL="342900" indent="-342900" algn="r">
              <a:buFont typeface="Wingdings" pitchFamily="2" charset="2"/>
              <a:buNone/>
            </a:pPr>
            <a:r>
              <a:rPr lang="en-US" sz="800" b="1" dirty="0">
                <a:effectLst/>
                <a:latin typeface="Verdana" pitchFamily="34" charset="0"/>
              </a:rPr>
              <a:t>Copyright © 2024 </a:t>
            </a:r>
            <a:r>
              <a:rPr lang="en-US" sz="800" b="1" dirty="0" err="1">
                <a:effectLst/>
                <a:latin typeface="Verdana" pitchFamily="34" charset="0"/>
              </a:rPr>
              <a:t>SlideSpark</a:t>
            </a:r>
            <a:r>
              <a:rPr lang="en-US" sz="800" b="1" dirty="0">
                <a:effectLst/>
                <a:latin typeface="Verdana" pitchFamily="34" charset="0"/>
              </a:rPr>
              <a:t> .LLC</a:t>
            </a:r>
          </a:p>
        </p:txBody>
      </p:sp>
      <p:sp>
        <p:nvSpPr>
          <p:cNvPr id="2" name="Rectangle 1"/>
          <p:cNvSpPr/>
          <p:nvPr/>
        </p:nvSpPr>
        <p:spPr>
          <a:xfrm>
            <a:off x="457200" y="1398526"/>
            <a:ext cx="968535" cy="1569660"/>
          </a:xfrm>
          <a:prstGeom prst="rect">
            <a:avLst/>
          </a:prstGeom>
          <a:noFill/>
        </p:spPr>
        <p:txBody>
          <a:bodyPr wrap="none" lIns="91440" tIns="45720" rIns="91440" bIns="45720">
            <a:spAutoFit/>
          </a:bodyPr>
          <a:lstStyle/>
          <a:p>
            <a:pPr algn="ctr">
              <a:buNone/>
            </a:pPr>
            <a:r>
              <a:rPr lang="en-US" b="1" cap="none" spc="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6</a:t>
            </a:r>
          </a:p>
        </p:txBody>
      </p:sp>
    </p:spTree>
    <p:extLst>
      <p:ext uri="{BB962C8B-B14F-4D97-AF65-F5344CB8AC3E}">
        <p14:creationId xmlns:p14="http://schemas.microsoft.com/office/powerpoint/2010/main" val="421452810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2" name="Rectangle 2"/>
          <p:cNvSpPr>
            <a:spLocks noGrp="1" noChangeArrowheads="1"/>
          </p:cNvSpPr>
          <p:nvPr>
            <p:ph type="title"/>
          </p:nvPr>
        </p:nvSpPr>
        <p:spPr/>
        <p:txBody>
          <a:bodyPr/>
          <a:lstStyle/>
          <a:p>
            <a:pPr eaLnBrk="1" hangingPunct="1"/>
            <a:endParaRPr lang="en-US"/>
          </a:p>
        </p:txBody>
      </p:sp>
      <p:pic>
        <p:nvPicPr>
          <p:cNvPr id="112643" name="Picture 3"/>
          <p:cNvPicPr>
            <a:picLocks noGrp="1" noChangeAspect="1" noChangeArrowheads="1"/>
          </p:cNvPicPr>
          <p:nvPr>
            <p:ph type="body" idx="1"/>
          </p:nvPr>
        </p:nvPicPr>
        <p:blipFill>
          <a:blip r:embed="rId2">
            <a:extLst>
              <a:ext uri="{28A0092B-C50C-407E-A947-70E740481C1C}">
                <a14:useLocalDpi xmlns:a14="http://schemas.microsoft.com/office/drawing/2010/main" val="0"/>
              </a:ext>
            </a:extLst>
          </a:blip>
          <a:srcRect/>
          <a:stretch>
            <a:fillRect/>
          </a:stretch>
        </p:blipFill>
        <p:spPr>
          <a:xfrm>
            <a:off x="0" y="0"/>
            <a:ext cx="9144000" cy="6858000"/>
          </a:xfrm>
        </p:spPr>
      </p:pic>
      <p:sp>
        <p:nvSpPr>
          <p:cNvPr id="3" name="Rounded Rectangle 2"/>
          <p:cNvSpPr/>
          <p:nvPr/>
        </p:nvSpPr>
        <p:spPr bwMode="auto">
          <a:xfrm>
            <a:off x="3810000" y="685800"/>
            <a:ext cx="1752600" cy="533400"/>
          </a:xfrm>
          <a:prstGeom prst="roundRect">
            <a:avLst/>
          </a:prstGeom>
          <a:solidFill>
            <a:schemeClr val="bg1"/>
          </a:solidFill>
          <a:ln w="57150" cap="flat" cmpd="sng" algn="ctr">
            <a:solidFill>
              <a:schemeClr val="tx1">
                <a:lumMod val="75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342900" marR="0" indent="-342900" algn="l" defTabSz="914400" rtl="0" eaLnBrk="1" fontAlgn="base" latinLnBrk="0" hangingPunct="1">
              <a:lnSpc>
                <a:spcPct val="100000"/>
              </a:lnSpc>
              <a:spcBef>
                <a:spcPct val="20000"/>
              </a:spcBef>
              <a:spcAft>
                <a:spcPct val="0"/>
              </a:spcAft>
              <a:buClr>
                <a:schemeClr val="hlink"/>
              </a:buClr>
              <a:buSzPct val="65000"/>
              <a:buFont typeface="Wingdings" pitchFamily="2" charset="2"/>
              <a:buChar char="n"/>
              <a:tabLst/>
            </a:pPr>
            <a:endParaRPr kumimoji="0" lang="en-US" sz="9600" b="0" i="0" u="none" strike="noStrike" cap="none" normalizeH="0" baseline="0">
              <a:ln>
                <a:noFill/>
              </a:ln>
              <a:solidFill>
                <a:schemeClr val="tx1"/>
              </a:solidFill>
              <a:effectLst>
                <a:outerShdw blurRad="38100" dist="38100" dir="2700000" algn="tl">
                  <a:srgbClr val="000000">
                    <a:alpha val="43137"/>
                  </a:srgbClr>
                </a:outerShdw>
              </a:effectLst>
              <a:latin typeface="Tahoma" pitchFamily="34" charset="0"/>
            </a:endParaRPr>
          </a:p>
        </p:txBody>
      </p:sp>
      <p:sp>
        <p:nvSpPr>
          <p:cNvPr id="6" name="Rounded Rectangle 5"/>
          <p:cNvSpPr/>
          <p:nvPr/>
        </p:nvSpPr>
        <p:spPr bwMode="auto">
          <a:xfrm>
            <a:off x="3842784" y="2057400"/>
            <a:ext cx="1752600" cy="533400"/>
          </a:xfrm>
          <a:prstGeom prst="roundRect">
            <a:avLst/>
          </a:prstGeom>
          <a:solidFill>
            <a:schemeClr val="bg1"/>
          </a:solidFill>
          <a:ln w="57150" cap="flat" cmpd="sng" algn="ctr">
            <a:solidFill>
              <a:schemeClr val="tx1">
                <a:lumMod val="75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342900" marR="0" indent="-342900" algn="l" defTabSz="914400" rtl="0" eaLnBrk="1" fontAlgn="base" latinLnBrk="0" hangingPunct="1">
              <a:lnSpc>
                <a:spcPct val="100000"/>
              </a:lnSpc>
              <a:spcBef>
                <a:spcPct val="20000"/>
              </a:spcBef>
              <a:spcAft>
                <a:spcPct val="0"/>
              </a:spcAft>
              <a:buClr>
                <a:schemeClr val="hlink"/>
              </a:buClr>
              <a:buSzPct val="65000"/>
              <a:buFont typeface="Wingdings" pitchFamily="2" charset="2"/>
              <a:buChar char="n"/>
              <a:tabLst/>
            </a:pPr>
            <a:endParaRPr kumimoji="0" lang="en-US" sz="9600" b="0" i="0" u="none" strike="noStrike" cap="none" normalizeH="0" baseline="0">
              <a:ln>
                <a:noFill/>
              </a:ln>
              <a:solidFill>
                <a:schemeClr val="tx1"/>
              </a:solidFill>
              <a:effectLst>
                <a:outerShdw blurRad="38100" dist="38100" dir="2700000" algn="tl">
                  <a:srgbClr val="000000">
                    <a:alpha val="43137"/>
                  </a:srgbClr>
                </a:outerShdw>
              </a:effectLst>
              <a:latin typeface="Tahoma" pitchFamily="34" charset="0"/>
            </a:endParaRPr>
          </a:p>
        </p:txBody>
      </p:sp>
      <p:sp>
        <p:nvSpPr>
          <p:cNvPr id="7" name="Rounded Rectangle 6"/>
          <p:cNvSpPr/>
          <p:nvPr/>
        </p:nvSpPr>
        <p:spPr bwMode="auto">
          <a:xfrm>
            <a:off x="3581400" y="3657600"/>
            <a:ext cx="2362200" cy="533400"/>
          </a:xfrm>
          <a:prstGeom prst="roundRect">
            <a:avLst/>
          </a:prstGeom>
          <a:solidFill>
            <a:schemeClr val="bg1"/>
          </a:solidFill>
          <a:ln w="57150" cap="flat" cmpd="sng" algn="ctr">
            <a:solidFill>
              <a:schemeClr val="tx1">
                <a:lumMod val="75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342900" marR="0" indent="-342900" algn="l" defTabSz="914400" rtl="0" eaLnBrk="1" fontAlgn="base" latinLnBrk="0" hangingPunct="1">
              <a:lnSpc>
                <a:spcPct val="100000"/>
              </a:lnSpc>
              <a:spcBef>
                <a:spcPct val="20000"/>
              </a:spcBef>
              <a:spcAft>
                <a:spcPct val="0"/>
              </a:spcAft>
              <a:buClr>
                <a:schemeClr val="hlink"/>
              </a:buClr>
              <a:buSzPct val="65000"/>
              <a:buFont typeface="Wingdings" pitchFamily="2" charset="2"/>
              <a:buChar char="n"/>
              <a:tabLst/>
            </a:pPr>
            <a:endParaRPr kumimoji="0" lang="en-US" sz="9600" b="0" i="0" u="none" strike="noStrike" cap="none" normalizeH="0" baseline="0">
              <a:ln>
                <a:noFill/>
              </a:ln>
              <a:solidFill>
                <a:schemeClr val="tx1"/>
              </a:solidFill>
              <a:effectLst>
                <a:outerShdw blurRad="38100" dist="38100" dir="2700000" algn="tl">
                  <a:srgbClr val="000000">
                    <a:alpha val="43137"/>
                  </a:srgbClr>
                </a:outerShdw>
              </a:effectLst>
              <a:latin typeface="Tahoma" pitchFamily="34" charset="0"/>
            </a:endParaRPr>
          </a:p>
        </p:txBody>
      </p:sp>
      <p:sp>
        <p:nvSpPr>
          <p:cNvPr id="4" name="Rectangle 3"/>
          <p:cNvSpPr/>
          <p:nvPr/>
        </p:nvSpPr>
        <p:spPr>
          <a:xfrm>
            <a:off x="8077200" y="76200"/>
            <a:ext cx="968535" cy="1569660"/>
          </a:xfrm>
          <a:prstGeom prst="rect">
            <a:avLst/>
          </a:prstGeom>
          <a:noFill/>
        </p:spPr>
        <p:txBody>
          <a:bodyPr wrap="none" lIns="91440" tIns="45720" rIns="91440" bIns="45720">
            <a:spAutoFit/>
          </a:bodyPr>
          <a:lstStyle/>
          <a:p>
            <a:pPr algn="ctr">
              <a:buNone/>
            </a:pPr>
            <a:r>
              <a:rPr lang="en-US" b="1" cap="none" spc="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7</a:t>
            </a:r>
          </a:p>
        </p:txBody>
      </p:sp>
    </p:spTree>
    <p:extLst>
      <p:ext uri="{BB962C8B-B14F-4D97-AF65-F5344CB8AC3E}">
        <p14:creationId xmlns:p14="http://schemas.microsoft.com/office/powerpoint/2010/main" val="329827849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0098" name="Rectangle 3"/>
          <p:cNvSpPr>
            <a:spLocks noGrp="1" noChangeArrowheads="1"/>
          </p:cNvSpPr>
          <p:nvPr>
            <p:ph type="body" idx="4294967295"/>
          </p:nvPr>
        </p:nvSpPr>
        <p:spPr>
          <a:xfrm>
            <a:off x="228600" y="228600"/>
            <a:ext cx="8458199" cy="5867400"/>
          </a:xfrm>
        </p:spPr>
        <p:txBody>
          <a:bodyPr/>
          <a:lstStyle/>
          <a:p>
            <a:pPr eaLnBrk="1" hangingPunct="1"/>
            <a:r>
              <a:rPr lang="en-US" dirty="0"/>
              <a:t>Geneticists call the factors that control traits genes   .</a:t>
            </a:r>
            <a:r>
              <a:rPr lang="en-US" dirty="0">
                <a:solidFill>
                  <a:srgbClr val="33CCFF"/>
                </a:solidFill>
              </a:rPr>
              <a:t>  </a:t>
            </a:r>
          </a:p>
        </p:txBody>
      </p:sp>
      <p:sp>
        <p:nvSpPr>
          <p:cNvPr id="900099" name="Rectangle 9"/>
          <p:cNvSpPr>
            <a:spLocks noChangeArrowheads="1"/>
          </p:cNvSpPr>
          <p:nvPr/>
        </p:nvSpPr>
        <p:spPr bwMode="auto">
          <a:xfrm>
            <a:off x="5715000" y="6629400"/>
            <a:ext cx="3124200" cy="214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p>
            <a:pPr marL="342900" indent="-342900" algn="r">
              <a:buFont typeface="Wingdings" pitchFamily="2" charset="2"/>
              <a:buNone/>
            </a:pPr>
            <a:r>
              <a:rPr lang="en-US" sz="800" b="1" dirty="0">
                <a:effectLst/>
                <a:latin typeface="Verdana" pitchFamily="34" charset="0"/>
              </a:rPr>
              <a:t>Copyright © 2024 </a:t>
            </a:r>
            <a:r>
              <a:rPr lang="en-US" sz="800" b="1" dirty="0" err="1">
                <a:effectLst/>
                <a:latin typeface="Verdana" pitchFamily="34" charset="0"/>
              </a:rPr>
              <a:t>SlideSpark</a:t>
            </a:r>
            <a:r>
              <a:rPr lang="en-US" sz="800" b="1" dirty="0">
                <a:effectLst/>
                <a:latin typeface="Verdana" pitchFamily="34" charset="0"/>
              </a:rPr>
              <a:t> .LLC</a:t>
            </a:r>
          </a:p>
        </p:txBody>
      </p:sp>
      <p:pic>
        <p:nvPicPr>
          <p:cNvPr id="900100" name="Picture 1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 y="1447800"/>
            <a:ext cx="8610600" cy="5029200"/>
          </a:xfrm>
          <a:prstGeom prst="rect">
            <a:avLst/>
          </a:prstGeom>
          <a:noFill/>
          <a:ln w="76200" algn="ctr">
            <a:solidFill>
              <a:srgbClr val="777777"/>
            </a:solidFill>
            <a:miter lim="800000"/>
            <a:headEnd/>
            <a:tailEnd/>
          </a:ln>
          <a:extLst>
            <a:ext uri="{909E8E84-426E-40DD-AFC4-6F175D3DCCD1}">
              <a14:hiddenFill xmlns:a14="http://schemas.microsoft.com/office/drawing/2010/main">
                <a:solidFill>
                  <a:srgbClr val="FFFFFF"/>
                </a:solidFill>
              </a14:hiddenFill>
            </a:ext>
          </a:extLst>
        </p:spPr>
      </p:pic>
      <p:sp>
        <p:nvSpPr>
          <p:cNvPr id="2" name="Rounded Rectangle 1"/>
          <p:cNvSpPr/>
          <p:nvPr/>
        </p:nvSpPr>
        <p:spPr bwMode="auto">
          <a:xfrm>
            <a:off x="574290" y="762000"/>
            <a:ext cx="1447800" cy="457200"/>
          </a:xfrm>
          <a:prstGeom prst="roundRect">
            <a:avLst/>
          </a:prstGeom>
          <a:solidFill>
            <a:schemeClr val="bg1">
              <a:lumMod val="95000"/>
              <a:lumOff val="5000"/>
            </a:schemeClr>
          </a:solidFill>
          <a:ln w="3810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342900" marR="0" indent="-342900" algn="l" defTabSz="914400" rtl="0" eaLnBrk="1" fontAlgn="base" latinLnBrk="0" hangingPunct="1">
              <a:lnSpc>
                <a:spcPct val="100000"/>
              </a:lnSpc>
              <a:spcBef>
                <a:spcPct val="20000"/>
              </a:spcBef>
              <a:spcAft>
                <a:spcPct val="0"/>
              </a:spcAft>
              <a:buClr>
                <a:schemeClr val="hlink"/>
              </a:buClr>
              <a:buSzPct val="65000"/>
              <a:buFont typeface="Wingdings" pitchFamily="2" charset="2"/>
              <a:buChar char="n"/>
              <a:tabLst/>
            </a:pPr>
            <a:endParaRPr kumimoji="0" lang="en-US" sz="9600" b="0" i="0" u="none" strike="noStrike" cap="none" normalizeH="0" baseline="0">
              <a:ln>
                <a:noFill/>
              </a:ln>
              <a:solidFill>
                <a:schemeClr val="tx1"/>
              </a:solidFill>
              <a:effectLst>
                <a:outerShdw blurRad="38100" dist="38100" dir="2700000" algn="tl">
                  <a:srgbClr val="000000">
                    <a:alpha val="43137"/>
                  </a:srgbClr>
                </a:outerShdw>
              </a:effectLst>
              <a:latin typeface="Tahoma" pitchFamily="34" charset="0"/>
            </a:endParaRPr>
          </a:p>
        </p:txBody>
      </p:sp>
      <p:sp>
        <p:nvSpPr>
          <p:cNvPr id="3" name="Rectangle 2"/>
          <p:cNvSpPr/>
          <p:nvPr/>
        </p:nvSpPr>
        <p:spPr>
          <a:xfrm>
            <a:off x="321549" y="1459284"/>
            <a:ext cx="968535" cy="1569660"/>
          </a:xfrm>
          <a:prstGeom prst="rect">
            <a:avLst/>
          </a:prstGeom>
          <a:noFill/>
        </p:spPr>
        <p:txBody>
          <a:bodyPr wrap="none" lIns="91440" tIns="45720" rIns="91440" bIns="45720">
            <a:spAutoFit/>
          </a:bodyPr>
          <a:lstStyle/>
          <a:p>
            <a:pPr algn="ctr">
              <a:buNone/>
            </a:pPr>
            <a:r>
              <a:rPr lang="en-US" b="1" cap="none" spc="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8</a:t>
            </a:r>
          </a:p>
        </p:txBody>
      </p:sp>
      <p:sp>
        <p:nvSpPr>
          <p:cNvPr id="7" name="Rounded Rectangle 6"/>
          <p:cNvSpPr/>
          <p:nvPr/>
        </p:nvSpPr>
        <p:spPr bwMode="auto">
          <a:xfrm>
            <a:off x="7086600" y="2244114"/>
            <a:ext cx="1447800" cy="457200"/>
          </a:xfrm>
          <a:prstGeom prst="roundRect">
            <a:avLst/>
          </a:prstGeom>
          <a:solidFill>
            <a:schemeClr val="tx1"/>
          </a:solidFill>
          <a:ln w="3810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342900" marR="0" indent="-342900" algn="l" defTabSz="914400" rtl="0" eaLnBrk="1" fontAlgn="base" latinLnBrk="0" hangingPunct="1">
              <a:lnSpc>
                <a:spcPct val="100000"/>
              </a:lnSpc>
              <a:spcBef>
                <a:spcPct val="20000"/>
              </a:spcBef>
              <a:spcAft>
                <a:spcPct val="0"/>
              </a:spcAft>
              <a:buClr>
                <a:schemeClr val="hlink"/>
              </a:buClr>
              <a:buSzPct val="65000"/>
              <a:buFont typeface="Wingdings" pitchFamily="2" charset="2"/>
              <a:buChar char="n"/>
              <a:tabLst/>
            </a:pPr>
            <a:endParaRPr kumimoji="0" lang="en-US" sz="9600" b="0" i="0" u="none" strike="noStrike" cap="none" normalizeH="0" baseline="0">
              <a:ln>
                <a:noFill/>
              </a:ln>
              <a:solidFill>
                <a:schemeClr val="tx1"/>
              </a:solidFill>
              <a:effectLst>
                <a:outerShdw blurRad="38100" dist="38100" dir="2700000" algn="tl">
                  <a:srgbClr val="000000">
                    <a:alpha val="43137"/>
                  </a:srgbClr>
                </a:outerShdw>
              </a:effectLst>
              <a:latin typeface="Tahoma" pitchFamily="34" charset="0"/>
            </a:endParaRPr>
          </a:p>
        </p:txBody>
      </p:sp>
      <p:sp>
        <p:nvSpPr>
          <p:cNvPr id="8" name="Rounded Rectangle 7"/>
          <p:cNvSpPr/>
          <p:nvPr/>
        </p:nvSpPr>
        <p:spPr bwMode="auto">
          <a:xfrm>
            <a:off x="7086600" y="3962400"/>
            <a:ext cx="1447800" cy="457200"/>
          </a:xfrm>
          <a:prstGeom prst="roundRect">
            <a:avLst/>
          </a:prstGeom>
          <a:solidFill>
            <a:schemeClr val="tx1"/>
          </a:solidFill>
          <a:ln w="3810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342900" marR="0" indent="-342900" algn="l" defTabSz="914400" rtl="0" eaLnBrk="1" fontAlgn="base" latinLnBrk="0" hangingPunct="1">
              <a:lnSpc>
                <a:spcPct val="100000"/>
              </a:lnSpc>
              <a:spcBef>
                <a:spcPct val="20000"/>
              </a:spcBef>
              <a:spcAft>
                <a:spcPct val="0"/>
              </a:spcAft>
              <a:buClr>
                <a:schemeClr val="hlink"/>
              </a:buClr>
              <a:buSzPct val="65000"/>
              <a:buFont typeface="Wingdings" pitchFamily="2" charset="2"/>
              <a:buChar char="n"/>
              <a:tabLst/>
            </a:pPr>
            <a:endParaRPr kumimoji="0" lang="en-US" sz="9600" b="0" i="0" u="none" strike="noStrike" cap="none" normalizeH="0" baseline="0">
              <a:ln>
                <a:noFill/>
              </a:ln>
              <a:solidFill>
                <a:schemeClr val="tx1"/>
              </a:solidFill>
              <a:effectLst>
                <a:outerShdw blurRad="38100" dist="38100" dir="2700000" algn="tl">
                  <a:srgbClr val="000000">
                    <a:alpha val="43137"/>
                  </a:srgbClr>
                </a:outerShdw>
              </a:effectLst>
              <a:latin typeface="Tahoma" pitchFamily="34" charset="0"/>
            </a:endParaRPr>
          </a:p>
        </p:txBody>
      </p:sp>
      <p:sp>
        <p:nvSpPr>
          <p:cNvPr id="4" name="Freeform 3"/>
          <p:cNvSpPr/>
          <p:nvPr/>
        </p:nvSpPr>
        <p:spPr bwMode="auto">
          <a:xfrm>
            <a:off x="3326714" y="5820508"/>
            <a:ext cx="1823775" cy="562707"/>
          </a:xfrm>
          <a:custGeom>
            <a:avLst/>
            <a:gdLst>
              <a:gd name="connsiteX0" fmla="*/ 612240 w 1823775"/>
              <a:gd name="connsiteY0" fmla="*/ 0 h 562707"/>
              <a:gd name="connsiteX1" fmla="*/ 568278 w 1823775"/>
              <a:gd name="connsiteY1" fmla="*/ 17584 h 562707"/>
              <a:gd name="connsiteX2" fmla="*/ 541901 w 1823775"/>
              <a:gd name="connsiteY2" fmla="*/ 35169 h 562707"/>
              <a:gd name="connsiteX3" fmla="*/ 471563 w 1823775"/>
              <a:gd name="connsiteY3" fmla="*/ 52754 h 562707"/>
              <a:gd name="connsiteX4" fmla="*/ 418809 w 1823775"/>
              <a:gd name="connsiteY4" fmla="*/ 70338 h 562707"/>
              <a:gd name="connsiteX5" fmla="*/ 339678 w 1823775"/>
              <a:gd name="connsiteY5" fmla="*/ 105507 h 562707"/>
              <a:gd name="connsiteX6" fmla="*/ 313301 w 1823775"/>
              <a:gd name="connsiteY6" fmla="*/ 114300 h 562707"/>
              <a:gd name="connsiteX7" fmla="*/ 286924 w 1823775"/>
              <a:gd name="connsiteY7" fmla="*/ 123092 h 562707"/>
              <a:gd name="connsiteX8" fmla="*/ 225378 w 1823775"/>
              <a:gd name="connsiteY8" fmla="*/ 158261 h 562707"/>
              <a:gd name="connsiteX9" fmla="*/ 163832 w 1823775"/>
              <a:gd name="connsiteY9" fmla="*/ 184638 h 562707"/>
              <a:gd name="connsiteX10" fmla="*/ 137455 w 1823775"/>
              <a:gd name="connsiteY10" fmla="*/ 202223 h 562707"/>
              <a:gd name="connsiteX11" fmla="*/ 102286 w 1823775"/>
              <a:gd name="connsiteY11" fmla="*/ 211015 h 562707"/>
              <a:gd name="connsiteX12" fmla="*/ 14363 w 1823775"/>
              <a:gd name="connsiteY12" fmla="*/ 290146 h 562707"/>
              <a:gd name="connsiteX13" fmla="*/ 14363 w 1823775"/>
              <a:gd name="connsiteY13" fmla="*/ 439615 h 562707"/>
              <a:gd name="connsiteX14" fmla="*/ 31948 w 1823775"/>
              <a:gd name="connsiteY14" fmla="*/ 465992 h 562707"/>
              <a:gd name="connsiteX15" fmla="*/ 58324 w 1823775"/>
              <a:gd name="connsiteY15" fmla="*/ 474784 h 562707"/>
              <a:gd name="connsiteX16" fmla="*/ 128663 w 1823775"/>
              <a:gd name="connsiteY16" fmla="*/ 501161 h 562707"/>
              <a:gd name="connsiteX17" fmla="*/ 181417 w 1823775"/>
              <a:gd name="connsiteY17" fmla="*/ 518746 h 562707"/>
              <a:gd name="connsiteX18" fmla="*/ 207794 w 1823775"/>
              <a:gd name="connsiteY18" fmla="*/ 527538 h 562707"/>
              <a:gd name="connsiteX19" fmla="*/ 234171 w 1823775"/>
              <a:gd name="connsiteY19" fmla="*/ 545123 h 562707"/>
              <a:gd name="connsiteX20" fmla="*/ 286924 w 1823775"/>
              <a:gd name="connsiteY20" fmla="*/ 562707 h 562707"/>
              <a:gd name="connsiteX21" fmla="*/ 497940 w 1823775"/>
              <a:gd name="connsiteY21" fmla="*/ 553915 h 562707"/>
              <a:gd name="connsiteX22" fmla="*/ 735332 w 1823775"/>
              <a:gd name="connsiteY22" fmla="*/ 545123 h 562707"/>
              <a:gd name="connsiteX23" fmla="*/ 761709 w 1823775"/>
              <a:gd name="connsiteY23" fmla="*/ 536330 h 562707"/>
              <a:gd name="connsiteX24" fmla="*/ 902386 w 1823775"/>
              <a:gd name="connsiteY24" fmla="*/ 527538 h 562707"/>
              <a:gd name="connsiteX25" fmla="*/ 1746448 w 1823775"/>
              <a:gd name="connsiteY25" fmla="*/ 501161 h 562707"/>
              <a:gd name="connsiteX26" fmla="*/ 1807994 w 1823775"/>
              <a:gd name="connsiteY26" fmla="*/ 483577 h 562707"/>
              <a:gd name="connsiteX27" fmla="*/ 1816786 w 1823775"/>
              <a:gd name="connsiteY27" fmla="*/ 457200 h 562707"/>
              <a:gd name="connsiteX28" fmla="*/ 1772824 w 1823775"/>
              <a:gd name="connsiteY28" fmla="*/ 237392 h 562707"/>
              <a:gd name="connsiteX29" fmla="*/ 1737655 w 1823775"/>
              <a:gd name="connsiteY29" fmla="*/ 228600 h 562707"/>
              <a:gd name="connsiteX30" fmla="*/ 1658524 w 1823775"/>
              <a:gd name="connsiteY30" fmla="*/ 202223 h 562707"/>
              <a:gd name="connsiteX31" fmla="*/ 1632148 w 1823775"/>
              <a:gd name="connsiteY31" fmla="*/ 193430 h 562707"/>
              <a:gd name="connsiteX32" fmla="*/ 1570601 w 1823775"/>
              <a:gd name="connsiteY32" fmla="*/ 184638 h 562707"/>
              <a:gd name="connsiteX33" fmla="*/ 1473886 w 1823775"/>
              <a:gd name="connsiteY33" fmla="*/ 167054 h 562707"/>
              <a:gd name="connsiteX34" fmla="*/ 1403548 w 1823775"/>
              <a:gd name="connsiteY34" fmla="*/ 158261 h 562707"/>
              <a:gd name="connsiteX35" fmla="*/ 1342001 w 1823775"/>
              <a:gd name="connsiteY35" fmla="*/ 149469 h 562707"/>
              <a:gd name="connsiteX36" fmla="*/ 1130986 w 1823775"/>
              <a:gd name="connsiteY36" fmla="*/ 140677 h 562707"/>
              <a:gd name="connsiteX37" fmla="*/ 1060648 w 1823775"/>
              <a:gd name="connsiteY37" fmla="*/ 131884 h 562707"/>
              <a:gd name="connsiteX38" fmla="*/ 1034271 w 1823775"/>
              <a:gd name="connsiteY38" fmla="*/ 105507 h 562707"/>
              <a:gd name="connsiteX39" fmla="*/ 1007894 w 1823775"/>
              <a:gd name="connsiteY39" fmla="*/ 87923 h 562707"/>
              <a:gd name="connsiteX40" fmla="*/ 955140 w 1823775"/>
              <a:gd name="connsiteY40" fmla="*/ 26377 h 562707"/>
              <a:gd name="connsiteX41" fmla="*/ 928763 w 1823775"/>
              <a:gd name="connsiteY41" fmla="*/ 17584 h 562707"/>
              <a:gd name="connsiteX42" fmla="*/ 506732 w 1823775"/>
              <a:gd name="connsiteY42" fmla="*/ 17584 h 5627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1823775" h="562707">
                <a:moveTo>
                  <a:pt x="612240" y="0"/>
                </a:moveTo>
                <a:cubicBezTo>
                  <a:pt x="597586" y="5861"/>
                  <a:pt x="582395" y="10526"/>
                  <a:pt x="568278" y="17584"/>
                </a:cubicBezTo>
                <a:cubicBezTo>
                  <a:pt x="558826" y="22310"/>
                  <a:pt x="551832" y="31558"/>
                  <a:pt x="541901" y="35169"/>
                </a:cubicBezTo>
                <a:cubicBezTo>
                  <a:pt x="519188" y="43428"/>
                  <a:pt x="494491" y="45112"/>
                  <a:pt x="471563" y="52754"/>
                </a:cubicBezTo>
                <a:lnTo>
                  <a:pt x="418809" y="70338"/>
                </a:lnTo>
                <a:cubicBezTo>
                  <a:pt x="377008" y="98206"/>
                  <a:pt x="402459" y="84580"/>
                  <a:pt x="339678" y="105507"/>
                </a:cubicBezTo>
                <a:lnTo>
                  <a:pt x="313301" y="114300"/>
                </a:lnTo>
                <a:lnTo>
                  <a:pt x="286924" y="123092"/>
                </a:lnTo>
                <a:cubicBezTo>
                  <a:pt x="201881" y="186875"/>
                  <a:pt x="292511" y="124695"/>
                  <a:pt x="225378" y="158261"/>
                </a:cubicBezTo>
                <a:cubicBezTo>
                  <a:pt x="164658" y="188621"/>
                  <a:pt x="237027" y="166340"/>
                  <a:pt x="163832" y="184638"/>
                </a:cubicBezTo>
                <a:cubicBezTo>
                  <a:pt x="155040" y="190500"/>
                  <a:pt x="147168" y="198060"/>
                  <a:pt x="137455" y="202223"/>
                </a:cubicBezTo>
                <a:cubicBezTo>
                  <a:pt x="126348" y="206983"/>
                  <a:pt x="112724" y="204926"/>
                  <a:pt x="102286" y="211015"/>
                </a:cubicBezTo>
                <a:cubicBezTo>
                  <a:pt x="37821" y="248620"/>
                  <a:pt x="43040" y="247132"/>
                  <a:pt x="14363" y="290146"/>
                </a:cubicBezTo>
                <a:cubicBezTo>
                  <a:pt x="-5389" y="349404"/>
                  <a:pt x="-4178" y="334547"/>
                  <a:pt x="14363" y="439615"/>
                </a:cubicBezTo>
                <a:cubicBezTo>
                  <a:pt x="16199" y="450021"/>
                  <a:pt x="23696" y="459391"/>
                  <a:pt x="31948" y="465992"/>
                </a:cubicBezTo>
                <a:cubicBezTo>
                  <a:pt x="39185" y="471781"/>
                  <a:pt x="49806" y="471133"/>
                  <a:pt x="58324" y="474784"/>
                </a:cubicBezTo>
                <a:cubicBezTo>
                  <a:pt x="150046" y="514094"/>
                  <a:pt x="38605" y="474144"/>
                  <a:pt x="128663" y="501161"/>
                </a:cubicBezTo>
                <a:cubicBezTo>
                  <a:pt x="146417" y="506487"/>
                  <a:pt x="163832" y="512884"/>
                  <a:pt x="181417" y="518746"/>
                </a:cubicBezTo>
                <a:lnTo>
                  <a:pt x="207794" y="527538"/>
                </a:lnTo>
                <a:cubicBezTo>
                  <a:pt x="216586" y="533400"/>
                  <a:pt x="224515" y="540831"/>
                  <a:pt x="234171" y="545123"/>
                </a:cubicBezTo>
                <a:cubicBezTo>
                  <a:pt x="251109" y="552651"/>
                  <a:pt x="286924" y="562707"/>
                  <a:pt x="286924" y="562707"/>
                </a:cubicBezTo>
                <a:lnTo>
                  <a:pt x="497940" y="553915"/>
                </a:lnTo>
                <a:cubicBezTo>
                  <a:pt x="577064" y="550812"/>
                  <a:pt x="656322" y="550390"/>
                  <a:pt x="735332" y="545123"/>
                </a:cubicBezTo>
                <a:cubicBezTo>
                  <a:pt x="744579" y="544506"/>
                  <a:pt x="752492" y="537300"/>
                  <a:pt x="761709" y="536330"/>
                </a:cubicBezTo>
                <a:cubicBezTo>
                  <a:pt x="808435" y="531411"/>
                  <a:pt x="855457" y="529809"/>
                  <a:pt x="902386" y="527538"/>
                </a:cubicBezTo>
                <a:cubicBezTo>
                  <a:pt x="1357994" y="505493"/>
                  <a:pt x="1275391" y="510583"/>
                  <a:pt x="1746448" y="501161"/>
                </a:cubicBezTo>
                <a:cubicBezTo>
                  <a:pt x="1766963" y="495300"/>
                  <a:pt x="1789901" y="494885"/>
                  <a:pt x="1807994" y="483577"/>
                </a:cubicBezTo>
                <a:cubicBezTo>
                  <a:pt x="1815853" y="478665"/>
                  <a:pt x="1817142" y="466461"/>
                  <a:pt x="1816786" y="457200"/>
                </a:cubicBezTo>
                <a:cubicBezTo>
                  <a:pt x="1813705" y="377105"/>
                  <a:pt x="1853091" y="271792"/>
                  <a:pt x="1772824" y="237392"/>
                </a:cubicBezTo>
                <a:cubicBezTo>
                  <a:pt x="1761717" y="232632"/>
                  <a:pt x="1749229" y="232072"/>
                  <a:pt x="1737655" y="228600"/>
                </a:cubicBezTo>
                <a:cubicBezTo>
                  <a:pt x="1711024" y="220611"/>
                  <a:pt x="1684901" y="211016"/>
                  <a:pt x="1658524" y="202223"/>
                </a:cubicBezTo>
                <a:cubicBezTo>
                  <a:pt x="1649732" y="199292"/>
                  <a:pt x="1641323" y="194741"/>
                  <a:pt x="1632148" y="193430"/>
                </a:cubicBezTo>
                <a:cubicBezTo>
                  <a:pt x="1611632" y="190499"/>
                  <a:pt x="1591043" y="188045"/>
                  <a:pt x="1570601" y="184638"/>
                </a:cubicBezTo>
                <a:cubicBezTo>
                  <a:pt x="1479678" y="169485"/>
                  <a:pt x="1576550" y="181721"/>
                  <a:pt x="1473886" y="167054"/>
                </a:cubicBezTo>
                <a:cubicBezTo>
                  <a:pt x="1450495" y="163712"/>
                  <a:pt x="1426969" y="161384"/>
                  <a:pt x="1403548" y="158261"/>
                </a:cubicBezTo>
                <a:cubicBezTo>
                  <a:pt x="1383006" y="155522"/>
                  <a:pt x="1362682" y="150803"/>
                  <a:pt x="1342001" y="149469"/>
                </a:cubicBezTo>
                <a:cubicBezTo>
                  <a:pt x="1271748" y="144937"/>
                  <a:pt x="1201324" y="143608"/>
                  <a:pt x="1130986" y="140677"/>
                </a:cubicBezTo>
                <a:cubicBezTo>
                  <a:pt x="1107540" y="137746"/>
                  <a:pt x="1082854" y="139959"/>
                  <a:pt x="1060648" y="131884"/>
                </a:cubicBezTo>
                <a:cubicBezTo>
                  <a:pt x="1048962" y="127635"/>
                  <a:pt x="1043823" y="113467"/>
                  <a:pt x="1034271" y="105507"/>
                </a:cubicBezTo>
                <a:cubicBezTo>
                  <a:pt x="1026153" y="98742"/>
                  <a:pt x="1016686" y="93784"/>
                  <a:pt x="1007894" y="87923"/>
                </a:cubicBezTo>
                <a:cubicBezTo>
                  <a:pt x="990996" y="62576"/>
                  <a:pt x="982275" y="45759"/>
                  <a:pt x="955140" y="26377"/>
                </a:cubicBezTo>
                <a:cubicBezTo>
                  <a:pt x="947598" y="20990"/>
                  <a:pt x="938029" y="17766"/>
                  <a:pt x="928763" y="17584"/>
                </a:cubicBezTo>
                <a:cubicBezTo>
                  <a:pt x="788113" y="14826"/>
                  <a:pt x="647409" y="17584"/>
                  <a:pt x="506732" y="17584"/>
                </a:cubicBezTo>
              </a:path>
            </a:pathLst>
          </a:custGeom>
          <a:solidFill>
            <a:schemeClr val="tx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342900" marR="0" indent="-342900" algn="l" defTabSz="914400" rtl="0" eaLnBrk="1" fontAlgn="base" latinLnBrk="0" hangingPunct="1">
              <a:lnSpc>
                <a:spcPct val="100000"/>
              </a:lnSpc>
              <a:spcBef>
                <a:spcPct val="20000"/>
              </a:spcBef>
              <a:spcAft>
                <a:spcPct val="0"/>
              </a:spcAft>
              <a:buClr>
                <a:schemeClr val="hlink"/>
              </a:buClr>
              <a:buSzPct val="65000"/>
              <a:buFont typeface="Wingdings" pitchFamily="2" charset="2"/>
              <a:buChar char="n"/>
              <a:tabLst/>
            </a:pPr>
            <a:endParaRPr kumimoji="0" lang="en-US" sz="9600" b="0" i="0" u="none" strike="noStrike" cap="none" normalizeH="0" baseline="0">
              <a:ln>
                <a:noFill/>
              </a:ln>
              <a:solidFill>
                <a:schemeClr val="tx1"/>
              </a:solidFill>
              <a:effectLst>
                <a:outerShdw blurRad="38100" dist="38100" dir="2700000" algn="tl">
                  <a:srgbClr val="000000">
                    <a:alpha val="43137"/>
                  </a:srgbClr>
                </a:outerShdw>
              </a:effectLst>
              <a:latin typeface="Tahoma" pitchFamily="34" charset="0"/>
            </a:endParaRPr>
          </a:p>
        </p:txBody>
      </p:sp>
    </p:spTree>
    <p:extLst>
      <p:ext uri="{BB962C8B-B14F-4D97-AF65-F5344CB8AC3E}">
        <p14:creationId xmlns:p14="http://schemas.microsoft.com/office/powerpoint/2010/main" val="177864545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003" name="Rectangle 3"/>
          <p:cNvSpPr>
            <a:spLocks noGrp="1" noChangeArrowheads="1"/>
          </p:cNvSpPr>
          <p:nvPr>
            <p:ph type="body" idx="1"/>
          </p:nvPr>
        </p:nvSpPr>
        <p:spPr>
          <a:xfrm>
            <a:off x="228600" y="152400"/>
            <a:ext cx="8458200" cy="5943600"/>
          </a:xfrm>
        </p:spPr>
        <p:txBody>
          <a:bodyPr/>
          <a:lstStyle/>
          <a:p>
            <a:pPr eaLnBrk="1" hangingPunct="1"/>
            <a:r>
              <a:rPr lang="en-US" dirty="0"/>
              <a:t>This type of allele always shows up in the organism when the allele is present.</a:t>
            </a:r>
          </a:p>
          <a:p>
            <a:pPr lvl="1" eaLnBrk="1" hangingPunct="1"/>
            <a:r>
              <a:rPr lang="en-US" dirty="0">
                <a:solidFill>
                  <a:srgbClr val="FF99FF"/>
                </a:solidFill>
              </a:rPr>
              <a:t>A.) </a:t>
            </a:r>
            <a:r>
              <a:rPr lang="en-US" dirty="0">
                <a:solidFill>
                  <a:schemeClr val="bg1"/>
                </a:solidFill>
              </a:rPr>
              <a:t>Recessive</a:t>
            </a:r>
          </a:p>
          <a:p>
            <a:pPr lvl="1" eaLnBrk="1" hangingPunct="1"/>
            <a:r>
              <a:rPr lang="en-US" dirty="0">
                <a:solidFill>
                  <a:srgbClr val="0099CC"/>
                </a:solidFill>
              </a:rPr>
              <a:t>B.) </a:t>
            </a:r>
            <a:r>
              <a:rPr lang="en-US" dirty="0">
                <a:solidFill>
                  <a:schemeClr val="bg1"/>
                </a:solidFill>
              </a:rPr>
              <a:t>Dominant</a:t>
            </a:r>
          </a:p>
          <a:p>
            <a:pPr lvl="1" eaLnBrk="1" hangingPunct="1"/>
            <a:r>
              <a:rPr lang="en-US" dirty="0">
                <a:solidFill>
                  <a:srgbClr val="9900FF"/>
                </a:solidFill>
              </a:rPr>
              <a:t>C.) </a:t>
            </a:r>
            <a:r>
              <a:rPr lang="en-US" dirty="0">
                <a:solidFill>
                  <a:schemeClr val="bg1"/>
                </a:solidFill>
              </a:rPr>
              <a:t>Heterozygous</a:t>
            </a:r>
          </a:p>
          <a:p>
            <a:pPr lvl="1" eaLnBrk="1" hangingPunct="1"/>
            <a:r>
              <a:rPr lang="en-US" dirty="0">
                <a:solidFill>
                  <a:srgbClr val="FF00FF"/>
                </a:solidFill>
              </a:rPr>
              <a:t>D.) </a:t>
            </a:r>
            <a:r>
              <a:rPr lang="en-US" dirty="0">
                <a:solidFill>
                  <a:schemeClr val="bg1"/>
                </a:solidFill>
              </a:rPr>
              <a:t>Incomplete</a:t>
            </a:r>
          </a:p>
          <a:p>
            <a:pPr lvl="1" eaLnBrk="1" hangingPunct="1"/>
            <a:r>
              <a:rPr lang="en-US" dirty="0">
                <a:solidFill>
                  <a:srgbClr val="99FFCC"/>
                </a:solidFill>
              </a:rPr>
              <a:t>E.) </a:t>
            </a:r>
            <a:r>
              <a:rPr lang="en-US" dirty="0" err="1">
                <a:solidFill>
                  <a:schemeClr val="bg1"/>
                </a:solidFill>
              </a:rPr>
              <a:t>Mendellion</a:t>
            </a:r>
            <a:r>
              <a:rPr lang="en-US" dirty="0">
                <a:solidFill>
                  <a:schemeClr val="bg1"/>
                </a:solidFill>
              </a:rPr>
              <a:t> Allele</a:t>
            </a:r>
          </a:p>
        </p:txBody>
      </p:sp>
      <p:pic>
        <p:nvPicPr>
          <p:cNvPr id="128004" name="Picture 5" descr="basicpunnetsquar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00" y="1371600"/>
            <a:ext cx="4267200" cy="4876800"/>
          </a:xfrm>
          <a:prstGeom prst="rect">
            <a:avLst/>
          </a:prstGeom>
          <a:noFill/>
          <a:ln w="76200">
            <a:solidFill>
              <a:srgbClr val="9900FF"/>
            </a:solidFill>
            <a:miter lim="800000"/>
            <a:headEnd/>
            <a:tailEnd/>
          </a:ln>
          <a:extLst>
            <a:ext uri="{909E8E84-426E-40DD-AFC4-6F175D3DCCD1}">
              <a14:hiddenFill xmlns:a14="http://schemas.microsoft.com/office/drawing/2010/main">
                <a:solidFill>
                  <a:srgbClr val="FFFFFF"/>
                </a:solidFill>
              </a14:hiddenFill>
            </a:ext>
          </a:extLst>
        </p:spPr>
      </p:pic>
      <p:sp>
        <p:nvSpPr>
          <p:cNvPr id="128005" name="Rectangle 9"/>
          <p:cNvSpPr>
            <a:spLocks noChangeArrowheads="1"/>
          </p:cNvSpPr>
          <p:nvPr/>
        </p:nvSpPr>
        <p:spPr bwMode="auto">
          <a:xfrm>
            <a:off x="5715000" y="6629400"/>
            <a:ext cx="3124200" cy="214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p>
            <a:pPr marL="342900" indent="-342900" algn="r">
              <a:buFont typeface="Wingdings" pitchFamily="2" charset="2"/>
              <a:buNone/>
            </a:pPr>
            <a:r>
              <a:rPr lang="en-US" sz="800" b="1" dirty="0">
                <a:effectLst/>
                <a:latin typeface="Verdana" pitchFamily="34" charset="0"/>
              </a:rPr>
              <a:t>Copyright © 2024 </a:t>
            </a:r>
            <a:r>
              <a:rPr lang="en-US" sz="800" b="1" dirty="0" err="1">
                <a:effectLst/>
                <a:latin typeface="Verdana" pitchFamily="34" charset="0"/>
              </a:rPr>
              <a:t>SlideSpark</a:t>
            </a:r>
            <a:r>
              <a:rPr lang="en-US" sz="800" b="1" dirty="0">
                <a:effectLst/>
                <a:latin typeface="Verdana" pitchFamily="34" charset="0"/>
              </a:rPr>
              <a:t> .LLC</a:t>
            </a:r>
          </a:p>
        </p:txBody>
      </p:sp>
      <p:sp>
        <p:nvSpPr>
          <p:cNvPr id="2" name="Rectangle 1"/>
          <p:cNvSpPr/>
          <p:nvPr/>
        </p:nvSpPr>
        <p:spPr>
          <a:xfrm>
            <a:off x="304800" y="4953000"/>
            <a:ext cx="968535" cy="1569660"/>
          </a:xfrm>
          <a:prstGeom prst="rect">
            <a:avLst/>
          </a:prstGeom>
          <a:noFill/>
        </p:spPr>
        <p:txBody>
          <a:bodyPr wrap="none" lIns="91440" tIns="45720" rIns="91440" bIns="45720">
            <a:spAutoFit/>
          </a:bodyPr>
          <a:lstStyle/>
          <a:p>
            <a:pPr algn="ctr">
              <a:buNone/>
            </a:pPr>
            <a:r>
              <a:rPr lang="en-US" b="1"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9</a:t>
            </a:r>
            <a:endParaRPr lang="en-US" b="1" cap="none" spc="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endParaRPr>
          </a:p>
        </p:txBody>
      </p:sp>
    </p:spTree>
    <p:extLst>
      <p:ext uri="{BB962C8B-B14F-4D97-AF65-F5344CB8AC3E}">
        <p14:creationId xmlns:p14="http://schemas.microsoft.com/office/powerpoint/2010/main" val="344620051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003" name="Rectangle 3"/>
          <p:cNvSpPr>
            <a:spLocks noGrp="1" noChangeArrowheads="1"/>
          </p:cNvSpPr>
          <p:nvPr>
            <p:ph type="body" idx="1"/>
          </p:nvPr>
        </p:nvSpPr>
        <p:spPr>
          <a:xfrm>
            <a:off x="228600" y="152400"/>
            <a:ext cx="8458200" cy="5943600"/>
          </a:xfrm>
        </p:spPr>
        <p:txBody>
          <a:bodyPr/>
          <a:lstStyle/>
          <a:p>
            <a:pPr eaLnBrk="1" hangingPunct="1"/>
            <a:r>
              <a:rPr lang="en-US" dirty="0"/>
              <a:t>This type of allele always shows up in the organism when the allele is present.</a:t>
            </a:r>
          </a:p>
          <a:p>
            <a:pPr lvl="1" eaLnBrk="1" hangingPunct="1"/>
            <a:r>
              <a:rPr lang="en-US" dirty="0">
                <a:solidFill>
                  <a:srgbClr val="FF99FF"/>
                </a:solidFill>
              </a:rPr>
              <a:t>A.) Recessive</a:t>
            </a:r>
          </a:p>
          <a:p>
            <a:pPr lvl="1" eaLnBrk="1" hangingPunct="1"/>
            <a:r>
              <a:rPr lang="en-US" dirty="0">
                <a:solidFill>
                  <a:srgbClr val="0099CC"/>
                </a:solidFill>
              </a:rPr>
              <a:t>B.) </a:t>
            </a:r>
            <a:r>
              <a:rPr lang="en-US" dirty="0">
                <a:solidFill>
                  <a:schemeClr val="bg1"/>
                </a:solidFill>
              </a:rPr>
              <a:t>Dominant</a:t>
            </a:r>
          </a:p>
          <a:p>
            <a:pPr lvl="1" eaLnBrk="1" hangingPunct="1"/>
            <a:r>
              <a:rPr lang="en-US" dirty="0">
                <a:solidFill>
                  <a:srgbClr val="9900FF"/>
                </a:solidFill>
              </a:rPr>
              <a:t>C.) </a:t>
            </a:r>
            <a:r>
              <a:rPr lang="en-US" dirty="0">
                <a:solidFill>
                  <a:schemeClr val="bg1"/>
                </a:solidFill>
              </a:rPr>
              <a:t>Heterozygous</a:t>
            </a:r>
          </a:p>
          <a:p>
            <a:pPr lvl="1" eaLnBrk="1" hangingPunct="1"/>
            <a:r>
              <a:rPr lang="en-US" dirty="0">
                <a:solidFill>
                  <a:srgbClr val="FF00FF"/>
                </a:solidFill>
              </a:rPr>
              <a:t>D.) </a:t>
            </a:r>
            <a:r>
              <a:rPr lang="en-US" dirty="0">
                <a:solidFill>
                  <a:schemeClr val="bg1"/>
                </a:solidFill>
              </a:rPr>
              <a:t>Incomplete</a:t>
            </a:r>
          </a:p>
          <a:p>
            <a:pPr lvl="1" eaLnBrk="1" hangingPunct="1"/>
            <a:r>
              <a:rPr lang="en-US" dirty="0">
                <a:solidFill>
                  <a:srgbClr val="99FFCC"/>
                </a:solidFill>
              </a:rPr>
              <a:t>E.) </a:t>
            </a:r>
            <a:r>
              <a:rPr lang="en-US" dirty="0" err="1">
                <a:solidFill>
                  <a:schemeClr val="bg1"/>
                </a:solidFill>
              </a:rPr>
              <a:t>Mendellion</a:t>
            </a:r>
            <a:r>
              <a:rPr lang="en-US" dirty="0">
                <a:solidFill>
                  <a:schemeClr val="bg1"/>
                </a:solidFill>
              </a:rPr>
              <a:t> Allele</a:t>
            </a:r>
          </a:p>
        </p:txBody>
      </p:sp>
      <p:pic>
        <p:nvPicPr>
          <p:cNvPr id="128004" name="Picture 5" descr="basicpunnetsquar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00" y="1371600"/>
            <a:ext cx="4267200" cy="4876800"/>
          </a:xfrm>
          <a:prstGeom prst="rect">
            <a:avLst/>
          </a:prstGeom>
          <a:noFill/>
          <a:ln w="76200">
            <a:solidFill>
              <a:srgbClr val="9900FF"/>
            </a:solidFill>
            <a:miter lim="800000"/>
            <a:headEnd/>
            <a:tailEnd/>
          </a:ln>
          <a:extLst>
            <a:ext uri="{909E8E84-426E-40DD-AFC4-6F175D3DCCD1}">
              <a14:hiddenFill xmlns:a14="http://schemas.microsoft.com/office/drawing/2010/main">
                <a:solidFill>
                  <a:srgbClr val="FFFFFF"/>
                </a:solidFill>
              </a14:hiddenFill>
            </a:ext>
          </a:extLst>
        </p:spPr>
      </p:pic>
      <p:sp>
        <p:nvSpPr>
          <p:cNvPr id="128005" name="Rectangle 9"/>
          <p:cNvSpPr>
            <a:spLocks noChangeArrowheads="1"/>
          </p:cNvSpPr>
          <p:nvPr/>
        </p:nvSpPr>
        <p:spPr bwMode="auto">
          <a:xfrm>
            <a:off x="5715000" y="6629400"/>
            <a:ext cx="3124200" cy="214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p>
            <a:pPr marL="342900" indent="-342900" algn="r">
              <a:buFont typeface="Wingdings" pitchFamily="2" charset="2"/>
              <a:buNone/>
            </a:pPr>
            <a:r>
              <a:rPr lang="en-US" sz="800" b="1" dirty="0">
                <a:effectLst/>
                <a:latin typeface="Verdana" pitchFamily="34" charset="0"/>
              </a:rPr>
              <a:t>Copyright © 2024 </a:t>
            </a:r>
            <a:r>
              <a:rPr lang="en-US" sz="800" b="1" dirty="0" err="1">
                <a:effectLst/>
                <a:latin typeface="Verdana" pitchFamily="34" charset="0"/>
              </a:rPr>
              <a:t>SlideSpark</a:t>
            </a:r>
            <a:r>
              <a:rPr lang="en-US" sz="800" b="1" dirty="0">
                <a:effectLst/>
                <a:latin typeface="Verdana" pitchFamily="34" charset="0"/>
              </a:rPr>
              <a:t> .LLC</a:t>
            </a:r>
          </a:p>
        </p:txBody>
      </p:sp>
      <p:sp>
        <p:nvSpPr>
          <p:cNvPr id="2" name="Rectangle 1"/>
          <p:cNvSpPr/>
          <p:nvPr/>
        </p:nvSpPr>
        <p:spPr>
          <a:xfrm>
            <a:off x="304800" y="4953000"/>
            <a:ext cx="968535" cy="1569660"/>
          </a:xfrm>
          <a:prstGeom prst="rect">
            <a:avLst/>
          </a:prstGeom>
          <a:noFill/>
        </p:spPr>
        <p:txBody>
          <a:bodyPr wrap="none" lIns="91440" tIns="45720" rIns="91440" bIns="45720">
            <a:spAutoFit/>
          </a:bodyPr>
          <a:lstStyle/>
          <a:p>
            <a:pPr algn="ctr">
              <a:buNone/>
            </a:pPr>
            <a:r>
              <a:rPr lang="en-US" b="1"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9</a:t>
            </a:r>
            <a:endParaRPr lang="en-US" b="1" cap="none" spc="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endParaRPr>
          </a:p>
        </p:txBody>
      </p:sp>
    </p:spTree>
    <p:extLst>
      <p:ext uri="{BB962C8B-B14F-4D97-AF65-F5344CB8AC3E}">
        <p14:creationId xmlns:p14="http://schemas.microsoft.com/office/powerpoint/2010/main" val="246029437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body" idx="1"/>
          </p:nvPr>
        </p:nvSpPr>
        <p:spPr>
          <a:xfrm>
            <a:off x="457200" y="304800"/>
            <a:ext cx="8229600" cy="5821363"/>
          </a:xfrm>
        </p:spPr>
        <p:txBody>
          <a:bodyPr/>
          <a:lstStyle/>
          <a:p>
            <a:r>
              <a:rPr lang="en-US" dirty="0"/>
              <a:t>How to play…</a:t>
            </a:r>
          </a:p>
          <a:p>
            <a:pPr lvl="1"/>
            <a:r>
              <a:rPr lang="en-US" dirty="0">
                <a:solidFill>
                  <a:srgbClr val="6699FF"/>
                </a:solidFill>
              </a:rPr>
              <a:t>Don’t play like </a:t>
            </a:r>
            <a:r>
              <a:rPr lang="en-US" dirty="0" err="1">
                <a:solidFill>
                  <a:srgbClr val="6699FF"/>
                </a:solidFill>
              </a:rPr>
              <a:t>Jeo</a:t>
            </a:r>
            <a:r>
              <a:rPr lang="en-US" dirty="0">
                <a:solidFill>
                  <a:srgbClr val="6699FF"/>
                </a:solidFill>
              </a:rPr>
              <a:t>_ _ _ _ y.</a:t>
            </a:r>
          </a:p>
          <a:p>
            <a:pPr lvl="1"/>
            <a:r>
              <a:rPr lang="en-US" dirty="0">
                <a:solidFill>
                  <a:srgbClr val="FF99FF"/>
                </a:solidFill>
              </a:rPr>
              <a:t>Class should be divided into several small groups.</a:t>
            </a:r>
          </a:p>
          <a:p>
            <a:pPr lvl="1"/>
            <a:r>
              <a:rPr lang="en-US" dirty="0">
                <a:solidFill>
                  <a:srgbClr val="FFCC99"/>
                </a:solidFill>
              </a:rPr>
              <a:t>Groups should use science journal (red slide notes), homework, and other available materials to assist you.</a:t>
            </a:r>
          </a:p>
          <a:p>
            <a:pPr lvl="1"/>
            <a:r>
              <a:rPr lang="en-US" dirty="0">
                <a:solidFill>
                  <a:srgbClr val="66FFCC"/>
                </a:solidFill>
              </a:rPr>
              <a:t>Groups can communicate </a:t>
            </a:r>
            <a:r>
              <a:rPr lang="en-US" b="1" u="sng" dirty="0"/>
              <a:t>quietly</a:t>
            </a:r>
            <a:r>
              <a:rPr lang="en-US" dirty="0"/>
              <a:t> </a:t>
            </a:r>
            <a:r>
              <a:rPr lang="en-US" dirty="0">
                <a:solidFill>
                  <a:srgbClr val="66FFCC"/>
                </a:solidFill>
              </a:rPr>
              <a:t>with each other but no sharing answers between groups.</a:t>
            </a:r>
          </a:p>
          <a:p>
            <a:pPr lvl="2"/>
            <a:r>
              <a:rPr lang="en-US" dirty="0">
                <a:solidFill>
                  <a:srgbClr val="9966FF"/>
                </a:solidFill>
              </a:rPr>
              <a:t>Practice quietly communicating right now?</a:t>
            </a:r>
          </a:p>
          <a:p>
            <a:pPr lvl="2"/>
            <a:r>
              <a:rPr lang="en-US" dirty="0">
                <a:solidFill>
                  <a:srgbClr val="9966FF"/>
                </a:solidFill>
              </a:rPr>
              <a:t>Practice Communication Question:</a:t>
            </a:r>
          </a:p>
          <a:p>
            <a:pPr lvl="2"/>
            <a:r>
              <a:rPr lang="en-US" dirty="0">
                <a:solidFill>
                  <a:srgbClr val="FFFF66"/>
                </a:solidFill>
              </a:rPr>
              <a:t>Your group gets to order one pizza and you can have two toppings.  What does your group want?</a:t>
            </a:r>
          </a:p>
        </p:txBody>
      </p:sp>
    </p:spTree>
    <p:extLst>
      <p:ext uri="{BB962C8B-B14F-4D97-AF65-F5344CB8AC3E}">
        <p14:creationId xmlns:p14="http://schemas.microsoft.com/office/powerpoint/2010/main" val="138239905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003" name="Rectangle 3"/>
          <p:cNvSpPr>
            <a:spLocks noGrp="1" noChangeArrowheads="1"/>
          </p:cNvSpPr>
          <p:nvPr>
            <p:ph type="body" idx="1"/>
          </p:nvPr>
        </p:nvSpPr>
        <p:spPr>
          <a:xfrm>
            <a:off x="228600" y="152400"/>
            <a:ext cx="8458200" cy="5943600"/>
          </a:xfrm>
        </p:spPr>
        <p:txBody>
          <a:bodyPr/>
          <a:lstStyle/>
          <a:p>
            <a:pPr eaLnBrk="1" hangingPunct="1"/>
            <a:r>
              <a:rPr lang="en-US" dirty="0"/>
              <a:t>This type of allele always shows up in the organism when the allele is present.</a:t>
            </a:r>
          </a:p>
          <a:p>
            <a:pPr lvl="1" eaLnBrk="1" hangingPunct="1"/>
            <a:r>
              <a:rPr lang="en-US" dirty="0">
                <a:solidFill>
                  <a:srgbClr val="FF99FF"/>
                </a:solidFill>
              </a:rPr>
              <a:t>A.) Recessive</a:t>
            </a:r>
          </a:p>
          <a:p>
            <a:pPr lvl="1" eaLnBrk="1" hangingPunct="1"/>
            <a:r>
              <a:rPr lang="en-US" dirty="0">
                <a:solidFill>
                  <a:srgbClr val="0099CC"/>
                </a:solidFill>
              </a:rPr>
              <a:t>B.) Dominant</a:t>
            </a:r>
          </a:p>
          <a:p>
            <a:pPr lvl="1" eaLnBrk="1" hangingPunct="1"/>
            <a:r>
              <a:rPr lang="en-US" dirty="0">
                <a:solidFill>
                  <a:srgbClr val="9900FF"/>
                </a:solidFill>
              </a:rPr>
              <a:t>C.) </a:t>
            </a:r>
            <a:r>
              <a:rPr lang="en-US" dirty="0">
                <a:solidFill>
                  <a:schemeClr val="bg1"/>
                </a:solidFill>
              </a:rPr>
              <a:t>Heterozygous</a:t>
            </a:r>
          </a:p>
          <a:p>
            <a:pPr lvl="1" eaLnBrk="1" hangingPunct="1"/>
            <a:r>
              <a:rPr lang="en-US" dirty="0">
                <a:solidFill>
                  <a:srgbClr val="FF00FF"/>
                </a:solidFill>
              </a:rPr>
              <a:t>D.) </a:t>
            </a:r>
            <a:r>
              <a:rPr lang="en-US" dirty="0">
                <a:solidFill>
                  <a:schemeClr val="bg1"/>
                </a:solidFill>
              </a:rPr>
              <a:t>Incomplete</a:t>
            </a:r>
          </a:p>
          <a:p>
            <a:pPr lvl="1" eaLnBrk="1" hangingPunct="1"/>
            <a:r>
              <a:rPr lang="en-US" dirty="0">
                <a:solidFill>
                  <a:srgbClr val="99FFCC"/>
                </a:solidFill>
              </a:rPr>
              <a:t>E.) </a:t>
            </a:r>
            <a:r>
              <a:rPr lang="en-US" dirty="0" err="1">
                <a:solidFill>
                  <a:schemeClr val="bg1"/>
                </a:solidFill>
              </a:rPr>
              <a:t>Mendellion</a:t>
            </a:r>
            <a:r>
              <a:rPr lang="en-US" dirty="0">
                <a:solidFill>
                  <a:schemeClr val="bg1"/>
                </a:solidFill>
              </a:rPr>
              <a:t> Allele</a:t>
            </a:r>
          </a:p>
        </p:txBody>
      </p:sp>
      <p:pic>
        <p:nvPicPr>
          <p:cNvPr id="128004" name="Picture 5" descr="basicpunnetsquar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00" y="1371600"/>
            <a:ext cx="4267200" cy="4876800"/>
          </a:xfrm>
          <a:prstGeom prst="rect">
            <a:avLst/>
          </a:prstGeom>
          <a:noFill/>
          <a:ln w="76200">
            <a:solidFill>
              <a:srgbClr val="9900FF"/>
            </a:solidFill>
            <a:miter lim="800000"/>
            <a:headEnd/>
            <a:tailEnd/>
          </a:ln>
          <a:extLst>
            <a:ext uri="{909E8E84-426E-40DD-AFC4-6F175D3DCCD1}">
              <a14:hiddenFill xmlns:a14="http://schemas.microsoft.com/office/drawing/2010/main">
                <a:solidFill>
                  <a:srgbClr val="FFFFFF"/>
                </a:solidFill>
              </a14:hiddenFill>
            </a:ext>
          </a:extLst>
        </p:spPr>
      </p:pic>
      <p:sp>
        <p:nvSpPr>
          <p:cNvPr id="128005" name="Rectangle 9"/>
          <p:cNvSpPr>
            <a:spLocks noChangeArrowheads="1"/>
          </p:cNvSpPr>
          <p:nvPr/>
        </p:nvSpPr>
        <p:spPr bwMode="auto">
          <a:xfrm>
            <a:off x="5715000" y="6629400"/>
            <a:ext cx="3124200" cy="214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p>
            <a:pPr marL="342900" indent="-342900" algn="r">
              <a:buFont typeface="Wingdings" pitchFamily="2" charset="2"/>
              <a:buNone/>
            </a:pPr>
            <a:r>
              <a:rPr lang="en-US" sz="800" b="1" dirty="0">
                <a:effectLst/>
                <a:latin typeface="Verdana" pitchFamily="34" charset="0"/>
              </a:rPr>
              <a:t>Copyright © 2024 </a:t>
            </a:r>
            <a:r>
              <a:rPr lang="en-US" sz="800" b="1" dirty="0" err="1">
                <a:effectLst/>
                <a:latin typeface="Verdana" pitchFamily="34" charset="0"/>
              </a:rPr>
              <a:t>SlideSpark</a:t>
            </a:r>
            <a:r>
              <a:rPr lang="en-US" sz="800" b="1" dirty="0">
                <a:effectLst/>
                <a:latin typeface="Verdana" pitchFamily="34" charset="0"/>
              </a:rPr>
              <a:t> .LLC</a:t>
            </a:r>
          </a:p>
        </p:txBody>
      </p:sp>
      <p:sp>
        <p:nvSpPr>
          <p:cNvPr id="2" name="Rectangle 1"/>
          <p:cNvSpPr/>
          <p:nvPr/>
        </p:nvSpPr>
        <p:spPr>
          <a:xfrm>
            <a:off x="304800" y="4953000"/>
            <a:ext cx="968535" cy="1569660"/>
          </a:xfrm>
          <a:prstGeom prst="rect">
            <a:avLst/>
          </a:prstGeom>
          <a:noFill/>
        </p:spPr>
        <p:txBody>
          <a:bodyPr wrap="none" lIns="91440" tIns="45720" rIns="91440" bIns="45720">
            <a:spAutoFit/>
          </a:bodyPr>
          <a:lstStyle/>
          <a:p>
            <a:pPr algn="ctr">
              <a:buNone/>
            </a:pPr>
            <a:r>
              <a:rPr lang="en-US" b="1"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9</a:t>
            </a:r>
            <a:endParaRPr lang="en-US" b="1" cap="none" spc="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endParaRPr>
          </a:p>
        </p:txBody>
      </p:sp>
    </p:spTree>
    <p:extLst>
      <p:ext uri="{BB962C8B-B14F-4D97-AF65-F5344CB8AC3E}">
        <p14:creationId xmlns:p14="http://schemas.microsoft.com/office/powerpoint/2010/main" val="246029437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003" name="Rectangle 3"/>
          <p:cNvSpPr>
            <a:spLocks noGrp="1" noChangeArrowheads="1"/>
          </p:cNvSpPr>
          <p:nvPr>
            <p:ph type="body" idx="1"/>
          </p:nvPr>
        </p:nvSpPr>
        <p:spPr>
          <a:xfrm>
            <a:off x="228600" y="152400"/>
            <a:ext cx="8458200" cy="5943600"/>
          </a:xfrm>
        </p:spPr>
        <p:txBody>
          <a:bodyPr/>
          <a:lstStyle/>
          <a:p>
            <a:pPr eaLnBrk="1" hangingPunct="1"/>
            <a:r>
              <a:rPr lang="en-US" dirty="0"/>
              <a:t>This type of allele always shows up in the organism when the allele is present.</a:t>
            </a:r>
          </a:p>
          <a:p>
            <a:pPr lvl="1" eaLnBrk="1" hangingPunct="1"/>
            <a:r>
              <a:rPr lang="en-US" dirty="0">
                <a:solidFill>
                  <a:srgbClr val="FF99FF"/>
                </a:solidFill>
              </a:rPr>
              <a:t>A.) Recessive</a:t>
            </a:r>
          </a:p>
          <a:p>
            <a:pPr lvl="1" eaLnBrk="1" hangingPunct="1"/>
            <a:r>
              <a:rPr lang="en-US" dirty="0">
                <a:solidFill>
                  <a:srgbClr val="0099CC"/>
                </a:solidFill>
              </a:rPr>
              <a:t>B.) Dominant</a:t>
            </a:r>
          </a:p>
          <a:p>
            <a:pPr lvl="1" eaLnBrk="1" hangingPunct="1"/>
            <a:r>
              <a:rPr lang="en-US" dirty="0">
                <a:solidFill>
                  <a:srgbClr val="9900FF"/>
                </a:solidFill>
              </a:rPr>
              <a:t>C.) Heterozygous</a:t>
            </a:r>
          </a:p>
          <a:p>
            <a:pPr lvl="1" eaLnBrk="1" hangingPunct="1"/>
            <a:r>
              <a:rPr lang="en-US" dirty="0">
                <a:solidFill>
                  <a:srgbClr val="FF00FF"/>
                </a:solidFill>
              </a:rPr>
              <a:t>D.) </a:t>
            </a:r>
            <a:r>
              <a:rPr lang="en-US" dirty="0">
                <a:solidFill>
                  <a:schemeClr val="bg1"/>
                </a:solidFill>
              </a:rPr>
              <a:t>Incomplete</a:t>
            </a:r>
          </a:p>
          <a:p>
            <a:pPr lvl="1" eaLnBrk="1" hangingPunct="1"/>
            <a:r>
              <a:rPr lang="en-US" dirty="0">
                <a:solidFill>
                  <a:srgbClr val="99FFCC"/>
                </a:solidFill>
              </a:rPr>
              <a:t>E.) </a:t>
            </a:r>
            <a:r>
              <a:rPr lang="en-US" dirty="0" err="1">
                <a:solidFill>
                  <a:schemeClr val="bg1"/>
                </a:solidFill>
              </a:rPr>
              <a:t>Mendellion</a:t>
            </a:r>
            <a:r>
              <a:rPr lang="en-US" dirty="0">
                <a:solidFill>
                  <a:schemeClr val="bg1"/>
                </a:solidFill>
              </a:rPr>
              <a:t> Allele</a:t>
            </a:r>
          </a:p>
        </p:txBody>
      </p:sp>
      <p:pic>
        <p:nvPicPr>
          <p:cNvPr id="128004" name="Picture 5" descr="basicpunnetsquar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00" y="1371600"/>
            <a:ext cx="4267200" cy="4876800"/>
          </a:xfrm>
          <a:prstGeom prst="rect">
            <a:avLst/>
          </a:prstGeom>
          <a:noFill/>
          <a:ln w="76200">
            <a:solidFill>
              <a:srgbClr val="9900FF"/>
            </a:solidFill>
            <a:miter lim="800000"/>
            <a:headEnd/>
            <a:tailEnd/>
          </a:ln>
          <a:extLst>
            <a:ext uri="{909E8E84-426E-40DD-AFC4-6F175D3DCCD1}">
              <a14:hiddenFill xmlns:a14="http://schemas.microsoft.com/office/drawing/2010/main">
                <a:solidFill>
                  <a:srgbClr val="FFFFFF"/>
                </a:solidFill>
              </a14:hiddenFill>
            </a:ext>
          </a:extLst>
        </p:spPr>
      </p:pic>
      <p:sp>
        <p:nvSpPr>
          <p:cNvPr id="128005" name="Rectangle 9"/>
          <p:cNvSpPr>
            <a:spLocks noChangeArrowheads="1"/>
          </p:cNvSpPr>
          <p:nvPr/>
        </p:nvSpPr>
        <p:spPr bwMode="auto">
          <a:xfrm>
            <a:off x="5715000" y="6629400"/>
            <a:ext cx="3124200" cy="214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p>
            <a:pPr marL="342900" indent="-342900" algn="r">
              <a:buFont typeface="Wingdings" pitchFamily="2" charset="2"/>
              <a:buNone/>
            </a:pPr>
            <a:r>
              <a:rPr lang="en-US" sz="800" b="1" dirty="0">
                <a:effectLst/>
                <a:latin typeface="Verdana" pitchFamily="34" charset="0"/>
              </a:rPr>
              <a:t>Copyright © 2024 </a:t>
            </a:r>
            <a:r>
              <a:rPr lang="en-US" sz="800" b="1" dirty="0" err="1">
                <a:effectLst/>
                <a:latin typeface="Verdana" pitchFamily="34" charset="0"/>
              </a:rPr>
              <a:t>SlideSpark</a:t>
            </a:r>
            <a:r>
              <a:rPr lang="en-US" sz="800" b="1" dirty="0">
                <a:effectLst/>
                <a:latin typeface="Verdana" pitchFamily="34" charset="0"/>
              </a:rPr>
              <a:t> .LLC</a:t>
            </a:r>
          </a:p>
        </p:txBody>
      </p:sp>
      <p:sp>
        <p:nvSpPr>
          <p:cNvPr id="2" name="Rectangle 1"/>
          <p:cNvSpPr/>
          <p:nvPr/>
        </p:nvSpPr>
        <p:spPr>
          <a:xfrm>
            <a:off x="304800" y="4953000"/>
            <a:ext cx="968535" cy="1569660"/>
          </a:xfrm>
          <a:prstGeom prst="rect">
            <a:avLst/>
          </a:prstGeom>
          <a:noFill/>
        </p:spPr>
        <p:txBody>
          <a:bodyPr wrap="none" lIns="91440" tIns="45720" rIns="91440" bIns="45720">
            <a:spAutoFit/>
          </a:bodyPr>
          <a:lstStyle/>
          <a:p>
            <a:pPr algn="ctr">
              <a:buNone/>
            </a:pPr>
            <a:r>
              <a:rPr lang="en-US" b="1"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9</a:t>
            </a:r>
            <a:endParaRPr lang="en-US" b="1" cap="none" spc="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endParaRPr>
          </a:p>
        </p:txBody>
      </p:sp>
    </p:spTree>
    <p:extLst>
      <p:ext uri="{BB962C8B-B14F-4D97-AF65-F5344CB8AC3E}">
        <p14:creationId xmlns:p14="http://schemas.microsoft.com/office/powerpoint/2010/main" val="246029437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003" name="Rectangle 3"/>
          <p:cNvSpPr>
            <a:spLocks noGrp="1" noChangeArrowheads="1"/>
          </p:cNvSpPr>
          <p:nvPr>
            <p:ph type="body" idx="1"/>
          </p:nvPr>
        </p:nvSpPr>
        <p:spPr>
          <a:xfrm>
            <a:off x="228600" y="152400"/>
            <a:ext cx="8458200" cy="5943600"/>
          </a:xfrm>
        </p:spPr>
        <p:txBody>
          <a:bodyPr/>
          <a:lstStyle/>
          <a:p>
            <a:pPr eaLnBrk="1" hangingPunct="1"/>
            <a:r>
              <a:rPr lang="en-US" dirty="0"/>
              <a:t>This type of allele always shows up in the organism when the allele is present.</a:t>
            </a:r>
          </a:p>
          <a:p>
            <a:pPr lvl="1" eaLnBrk="1" hangingPunct="1"/>
            <a:r>
              <a:rPr lang="en-US" dirty="0">
                <a:solidFill>
                  <a:srgbClr val="FF99FF"/>
                </a:solidFill>
              </a:rPr>
              <a:t>A.) Recessive</a:t>
            </a:r>
          </a:p>
          <a:p>
            <a:pPr lvl="1" eaLnBrk="1" hangingPunct="1"/>
            <a:r>
              <a:rPr lang="en-US" dirty="0">
                <a:solidFill>
                  <a:srgbClr val="0099CC"/>
                </a:solidFill>
              </a:rPr>
              <a:t>B.) Dominant</a:t>
            </a:r>
          </a:p>
          <a:p>
            <a:pPr lvl="1" eaLnBrk="1" hangingPunct="1"/>
            <a:r>
              <a:rPr lang="en-US" dirty="0">
                <a:solidFill>
                  <a:srgbClr val="9900FF"/>
                </a:solidFill>
              </a:rPr>
              <a:t>C.) Heterozygous</a:t>
            </a:r>
          </a:p>
          <a:p>
            <a:pPr lvl="1" eaLnBrk="1" hangingPunct="1"/>
            <a:r>
              <a:rPr lang="en-US" dirty="0">
                <a:solidFill>
                  <a:srgbClr val="FF00FF"/>
                </a:solidFill>
              </a:rPr>
              <a:t>D.) Incomplete</a:t>
            </a:r>
          </a:p>
          <a:p>
            <a:pPr lvl="1" eaLnBrk="1" hangingPunct="1"/>
            <a:r>
              <a:rPr lang="en-US" dirty="0">
                <a:solidFill>
                  <a:srgbClr val="99FFCC"/>
                </a:solidFill>
              </a:rPr>
              <a:t>E.) </a:t>
            </a:r>
            <a:r>
              <a:rPr lang="en-US" dirty="0" err="1">
                <a:solidFill>
                  <a:schemeClr val="bg1"/>
                </a:solidFill>
              </a:rPr>
              <a:t>Mendellion</a:t>
            </a:r>
            <a:r>
              <a:rPr lang="en-US" dirty="0">
                <a:solidFill>
                  <a:schemeClr val="bg1"/>
                </a:solidFill>
              </a:rPr>
              <a:t> Allele</a:t>
            </a:r>
          </a:p>
        </p:txBody>
      </p:sp>
      <p:pic>
        <p:nvPicPr>
          <p:cNvPr id="128004" name="Picture 5" descr="basicpunnetsquar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00" y="1371600"/>
            <a:ext cx="4267200" cy="4876800"/>
          </a:xfrm>
          <a:prstGeom prst="rect">
            <a:avLst/>
          </a:prstGeom>
          <a:noFill/>
          <a:ln w="76200">
            <a:solidFill>
              <a:srgbClr val="9900FF"/>
            </a:solidFill>
            <a:miter lim="800000"/>
            <a:headEnd/>
            <a:tailEnd/>
          </a:ln>
          <a:extLst>
            <a:ext uri="{909E8E84-426E-40DD-AFC4-6F175D3DCCD1}">
              <a14:hiddenFill xmlns:a14="http://schemas.microsoft.com/office/drawing/2010/main">
                <a:solidFill>
                  <a:srgbClr val="FFFFFF"/>
                </a:solidFill>
              </a14:hiddenFill>
            </a:ext>
          </a:extLst>
        </p:spPr>
      </p:pic>
      <p:sp>
        <p:nvSpPr>
          <p:cNvPr id="128005" name="Rectangle 9"/>
          <p:cNvSpPr>
            <a:spLocks noChangeArrowheads="1"/>
          </p:cNvSpPr>
          <p:nvPr/>
        </p:nvSpPr>
        <p:spPr bwMode="auto">
          <a:xfrm>
            <a:off x="5715000" y="6629400"/>
            <a:ext cx="3124200" cy="214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p>
            <a:pPr marL="342900" indent="-342900" algn="r">
              <a:buFont typeface="Wingdings" pitchFamily="2" charset="2"/>
              <a:buNone/>
            </a:pPr>
            <a:r>
              <a:rPr lang="en-US" sz="800" b="1" dirty="0">
                <a:effectLst/>
                <a:latin typeface="Verdana" pitchFamily="34" charset="0"/>
              </a:rPr>
              <a:t>Copyright © 2024 </a:t>
            </a:r>
            <a:r>
              <a:rPr lang="en-US" sz="800" b="1" dirty="0" err="1">
                <a:effectLst/>
                <a:latin typeface="Verdana" pitchFamily="34" charset="0"/>
              </a:rPr>
              <a:t>SlideSpark</a:t>
            </a:r>
            <a:r>
              <a:rPr lang="en-US" sz="800" b="1" dirty="0">
                <a:effectLst/>
                <a:latin typeface="Verdana" pitchFamily="34" charset="0"/>
              </a:rPr>
              <a:t> .LLC</a:t>
            </a:r>
          </a:p>
        </p:txBody>
      </p:sp>
      <p:sp>
        <p:nvSpPr>
          <p:cNvPr id="2" name="Rectangle 1"/>
          <p:cNvSpPr/>
          <p:nvPr/>
        </p:nvSpPr>
        <p:spPr>
          <a:xfrm>
            <a:off x="304800" y="4953000"/>
            <a:ext cx="968535" cy="1569660"/>
          </a:xfrm>
          <a:prstGeom prst="rect">
            <a:avLst/>
          </a:prstGeom>
          <a:noFill/>
        </p:spPr>
        <p:txBody>
          <a:bodyPr wrap="none" lIns="91440" tIns="45720" rIns="91440" bIns="45720">
            <a:spAutoFit/>
          </a:bodyPr>
          <a:lstStyle/>
          <a:p>
            <a:pPr algn="ctr">
              <a:buNone/>
            </a:pPr>
            <a:r>
              <a:rPr lang="en-US" b="1"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9</a:t>
            </a:r>
            <a:endParaRPr lang="en-US" b="1" cap="none" spc="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endParaRPr>
          </a:p>
        </p:txBody>
      </p:sp>
    </p:spTree>
    <p:extLst>
      <p:ext uri="{BB962C8B-B14F-4D97-AF65-F5344CB8AC3E}">
        <p14:creationId xmlns:p14="http://schemas.microsoft.com/office/powerpoint/2010/main" val="246029437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003" name="Rectangle 3"/>
          <p:cNvSpPr>
            <a:spLocks noGrp="1" noChangeArrowheads="1"/>
          </p:cNvSpPr>
          <p:nvPr>
            <p:ph type="body" idx="1"/>
          </p:nvPr>
        </p:nvSpPr>
        <p:spPr>
          <a:xfrm>
            <a:off x="228600" y="152400"/>
            <a:ext cx="8458200" cy="5943600"/>
          </a:xfrm>
        </p:spPr>
        <p:txBody>
          <a:bodyPr/>
          <a:lstStyle/>
          <a:p>
            <a:pPr eaLnBrk="1" hangingPunct="1"/>
            <a:r>
              <a:rPr lang="en-US" dirty="0"/>
              <a:t>This type of allele always shows up in the organism when the allele is present.</a:t>
            </a:r>
          </a:p>
          <a:p>
            <a:pPr lvl="1" eaLnBrk="1" hangingPunct="1"/>
            <a:r>
              <a:rPr lang="en-US" dirty="0">
                <a:solidFill>
                  <a:srgbClr val="FF99FF"/>
                </a:solidFill>
              </a:rPr>
              <a:t>A.) Recessive</a:t>
            </a:r>
          </a:p>
          <a:p>
            <a:pPr lvl="1" eaLnBrk="1" hangingPunct="1"/>
            <a:r>
              <a:rPr lang="en-US" dirty="0">
                <a:solidFill>
                  <a:srgbClr val="0099CC"/>
                </a:solidFill>
              </a:rPr>
              <a:t>B.) Dominant</a:t>
            </a:r>
          </a:p>
          <a:p>
            <a:pPr lvl="1" eaLnBrk="1" hangingPunct="1"/>
            <a:r>
              <a:rPr lang="en-US" dirty="0">
                <a:solidFill>
                  <a:srgbClr val="9900FF"/>
                </a:solidFill>
              </a:rPr>
              <a:t>C.) Heterozygous</a:t>
            </a:r>
          </a:p>
          <a:p>
            <a:pPr lvl="1" eaLnBrk="1" hangingPunct="1"/>
            <a:r>
              <a:rPr lang="en-US" dirty="0">
                <a:solidFill>
                  <a:srgbClr val="FF00FF"/>
                </a:solidFill>
              </a:rPr>
              <a:t>D.) Incomplete</a:t>
            </a:r>
          </a:p>
          <a:p>
            <a:pPr lvl="1" eaLnBrk="1" hangingPunct="1"/>
            <a:r>
              <a:rPr lang="en-US" dirty="0">
                <a:solidFill>
                  <a:srgbClr val="99FFCC"/>
                </a:solidFill>
              </a:rPr>
              <a:t>E.) </a:t>
            </a:r>
            <a:r>
              <a:rPr lang="en-US" dirty="0" err="1">
                <a:solidFill>
                  <a:srgbClr val="99FFCC"/>
                </a:solidFill>
              </a:rPr>
              <a:t>Mendellion</a:t>
            </a:r>
            <a:r>
              <a:rPr lang="en-US" dirty="0">
                <a:solidFill>
                  <a:srgbClr val="99FFCC"/>
                </a:solidFill>
              </a:rPr>
              <a:t> Allele</a:t>
            </a:r>
          </a:p>
        </p:txBody>
      </p:sp>
      <p:pic>
        <p:nvPicPr>
          <p:cNvPr id="128004" name="Picture 5" descr="basicpunnetsquar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00" y="1371600"/>
            <a:ext cx="4267200" cy="4876800"/>
          </a:xfrm>
          <a:prstGeom prst="rect">
            <a:avLst/>
          </a:prstGeom>
          <a:noFill/>
          <a:ln w="76200">
            <a:solidFill>
              <a:srgbClr val="9900FF"/>
            </a:solidFill>
            <a:miter lim="800000"/>
            <a:headEnd/>
            <a:tailEnd/>
          </a:ln>
          <a:extLst>
            <a:ext uri="{909E8E84-426E-40DD-AFC4-6F175D3DCCD1}">
              <a14:hiddenFill xmlns:a14="http://schemas.microsoft.com/office/drawing/2010/main">
                <a:solidFill>
                  <a:srgbClr val="FFFFFF"/>
                </a:solidFill>
              </a14:hiddenFill>
            </a:ext>
          </a:extLst>
        </p:spPr>
      </p:pic>
      <p:sp>
        <p:nvSpPr>
          <p:cNvPr id="128005" name="Rectangle 9"/>
          <p:cNvSpPr>
            <a:spLocks noChangeArrowheads="1"/>
          </p:cNvSpPr>
          <p:nvPr/>
        </p:nvSpPr>
        <p:spPr bwMode="auto">
          <a:xfrm>
            <a:off x="5715000" y="6629400"/>
            <a:ext cx="3124200" cy="214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p>
            <a:pPr marL="342900" indent="-342900" algn="r">
              <a:buFont typeface="Wingdings" pitchFamily="2" charset="2"/>
              <a:buNone/>
            </a:pPr>
            <a:r>
              <a:rPr lang="en-US" sz="800" b="1" dirty="0">
                <a:effectLst/>
                <a:latin typeface="Verdana" pitchFamily="34" charset="0"/>
              </a:rPr>
              <a:t>Copyright © 2024 </a:t>
            </a:r>
            <a:r>
              <a:rPr lang="en-US" sz="800" b="1" dirty="0" err="1">
                <a:effectLst/>
                <a:latin typeface="Verdana" pitchFamily="34" charset="0"/>
              </a:rPr>
              <a:t>SlideSpark</a:t>
            </a:r>
            <a:r>
              <a:rPr lang="en-US" sz="800" b="1" dirty="0">
                <a:effectLst/>
                <a:latin typeface="Verdana" pitchFamily="34" charset="0"/>
              </a:rPr>
              <a:t> .LLC</a:t>
            </a:r>
          </a:p>
        </p:txBody>
      </p:sp>
      <p:sp>
        <p:nvSpPr>
          <p:cNvPr id="2" name="Rectangle 1"/>
          <p:cNvSpPr/>
          <p:nvPr/>
        </p:nvSpPr>
        <p:spPr>
          <a:xfrm>
            <a:off x="304800" y="4953000"/>
            <a:ext cx="968535" cy="1569660"/>
          </a:xfrm>
          <a:prstGeom prst="rect">
            <a:avLst/>
          </a:prstGeom>
          <a:noFill/>
        </p:spPr>
        <p:txBody>
          <a:bodyPr wrap="none" lIns="91440" tIns="45720" rIns="91440" bIns="45720">
            <a:spAutoFit/>
          </a:bodyPr>
          <a:lstStyle/>
          <a:p>
            <a:pPr algn="ctr">
              <a:buNone/>
            </a:pPr>
            <a:r>
              <a:rPr lang="en-US" b="1"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9</a:t>
            </a:r>
            <a:endParaRPr lang="en-US" b="1" cap="none" spc="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endParaRPr>
          </a:p>
        </p:txBody>
      </p:sp>
    </p:spTree>
    <p:extLst>
      <p:ext uri="{BB962C8B-B14F-4D97-AF65-F5344CB8AC3E}">
        <p14:creationId xmlns:p14="http://schemas.microsoft.com/office/powerpoint/2010/main" val="246029437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075" name="Rectangle 3"/>
          <p:cNvSpPr>
            <a:spLocks noGrp="1" noChangeArrowheads="1"/>
          </p:cNvSpPr>
          <p:nvPr>
            <p:ph type="body" idx="1"/>
          </p:nvPr>
        </p:nvSpPr>
        <p:spPr>
          <a:xfrm>
            <a:off x="152400" y="152400"/>
            <a:ext cx="8686800" cy="5715000"/>
          </a:xfrm>
        </p:spPr>
        <p:txBody>
          <a:bodyPr/>
          <a:lstStyle/>
          <a:p>
            <a:pPr eaLnBrk="1" hangingPunct="1"/>
            <a:r>
              <a:rPr lang="en-US" dirty="0">
                <a:solidFill>
                  <a:srgbClr val="CC99FF"/>
                </a:solidFill>
              </a:rPr>
              <a:t>This type of allele is covered up when the dominant allele is with it?</a:t>
            </a:r>
          </a:p>
        </p:txBody>
      </p:sp>
      <p:pic>
        <p:nvPicPr>
          <p:cNvPr id="131076" name="Picture 5" descr="basicpunnetsquar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0" y="1447800"/>
            <a:ext cx="8458200" cy="5143500"/>
          </a:xfrm>
          <a:prstGeom prst="rect">
            <a:avLst/>
          </a:prstGeom>
          <a:noFill/>
          <a:ln w="76200">
            <a:solidFill>
              <a:srgbClr val="FF00FF"/>
            </a:solidFill>
            <a:miter lim="800000"/>
            <a:headEnd/>
            <a:tailEnd/>
          </a:ln>
          <a:extLst>
            <a:ext uri="{909E8E84-426E-40DD-AFC4-6F175D3DCCD1}">
              <a14:hiddenFill xmlns:a14="http://schemas.microsoft.com/office/drawing/2010/main">
                <a:solidFill>
                  <a:srgbClr val="FFFFFF"/>
                </a:solidFill>
              </a14:hiddenFill>
            </a:ext>
          </a:extLst>
        </p:spPr>
      </p:pic>
      <p:sp>
        <p:nvSpPr>
          <p:cNvPr id="131077" name="Rectangle 9"/>
          <p:cNvSpPr>
            <a:spLocks noChangeArrowheads="1"/>
          </p:cNvSpPr>
          <p:nvPr/>
        </p:nvSpPr>
        <p:spPr bwMode="auto">
          <a:xfrm>
            <a:off x="5715000" y="6629400"/>
            <a:ext cx="3124200" cy="214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p>
            <a:pPr marL="342900" indent="-342900" algn="r">
              <a:buFont typeface="Wingdings" pitchFamily="2" charset="2"/>
              <a:buNone/>
            </a:pPr>
            <a:r>
              <a:rPr lang="en-US" sz="800" b="1" dirty="0">
                <a:effectLst/>
                <a:latin typeface="Verdana" pitchFamily="34" charset="0"/>
              </a:rPr>
              <a:t>Copyright © 2024 </a:t>
            </a:r>
            <a:r>
              <a:rPr lang="en-US" sz="800" b="1" dirty="0" err="1">
                <a:effectLst/>
                <a:latin typeface="Verdana" pitchFamily="34" charset="0"/>
              </a:rPr>
              <a:t>SlideSpark</a:t>
            </a:r>
            <a:r>
              <a:rPr lang="en-US" sz="800" b="1" dirty="0">
                <a:effectLst/>
                <a:latin typeface="Verdana" pitchFamily="34" charset="0"/>
              </a:rPr>
              <a:t> .LLC</a:t>
            </a:r>
          </a:p>
        </p:txBody>
      </p:sp>
      <p:sp>
        <p:nvSpPr>
          <p:cNvPr id="2" name="Rectangle 1"/>
          <p:cNvSpPr/>
          <p:nvPr/>
        </p:nvSpPr>
        <p:spPr>
          <a:xfrm>
            <a:off x="7296593" y="662970"/>
            <a:ext cx="1752404" cy="1569660"/>
          </a:xfrm>
          <a:prstGeom prst="rect">
            <a:avLst/>
          </a:prstGeom>
          <a:noFill/>
        </p:spPr>
        <p:txBody>
          <a:bodyPr wrap="none" lIns="91440" tIns="45720" rIns="91440" bIns="45720">
            <a:spAutoFit/>
          </a:bodyPr>
          <a:lstStyle/>
          <a:p>
            <a:pPr algn="ctr">
              <a:buNone/>
            </a:pPr>
            <a:r>
              <a:rPr lang="en-US" b="1" cap="none" spc="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10</a:t>
            </a:r>
          </a:p>
        </p:txBody>
      </p:sp>
    </p:spTree>
    <p:extLst>
      <p:ext uri="{BB962C8B-B14F-4D97-AF65-F5344CB8AC3E}">
        <p14:creationId xmlns:p14="http://schemas.microsoft.com/office/powerpoint/2010/main" val="315457607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2380605163"/>
              </p:ext>
            </p:extLst>
          </p:nvPr>
        </p:nvGraphicFramePr>
        <p:xfrm>
          <a:off x="381000" y="891594"/>
          <a:ext cx="8382000" cy="5680075"/>
        </p:xfrm>
        <a:graphic>
          <a:graphicData uri="http://schemas.openxmlformats.org/drawingml/2006/table">
            <a:tbl>
              <a:tblPr firstRow="1" bandRow="1">
                <a:tableStyleId>{5C22544A-7EE6-4342-B048-85BDC9FD1C3A}</a:tableStyleId>
              </a:tblPr>
              <a:tblGrid>
                <a:gridCol w="1676400">
                  <a:extLst>
                    <a:ext uri="{9D8B030D-6E8A-4147-A177-3AD203B41FA5}">
                      <a16:colId xmlns:a16="http://schemas.microsoft.com/office/drawing/2014/main" val="20000"/>
                    </a:ext>
                  </a:extLst>
                </a:gridCol>
                <a:gridCol w="1676400">
                  <a:extLst>
                    <a:ext uri="{9D8B030D-6E8A-4147-A177-3AD203B41FA5}">
                      <a16:colId xmlns:a16="http://schemas.microsoft.com/office/drawing/2014/main" val="20001"/>
                    </a:ext>
                  </a:extLst>
                </a:gridCol>
                <a:gridCol w="1676400">
                  <a:extLst>
                    <a:ext uri="{9D8B030D-6E8A-4147-A177-3AD203B41FA5}">
                      <a16:colId xmlns:a16="http://schemas.microsoft.com/office/drawing/2014/main" val="20002"/>
                    </a:ext>
                  </a:extLst>
                </a:gridCol>
                <a:gridCol w="1676400">
                  <a:extLst>
                    <a:ext uri="{9D8B030D-6E8A-4147-A177-3AD203B41FA5}">
                      <a16:colId xmlns:a16="http://schemas.microsoft.com/office/drawing/2014/main" val="20003"/>
                    </a:ext>
                  </a:extLst>
                </a:gridCol>
                <a:gridCol w="1676400">
                  <a:extLst>
                    <a:ext uri="{9D8B030D-6E8A-4147-A177-3AD203B41FA5}">
                      <a16:colId xmlns:a16="http://schemas.microsoft.com/office/drawing/2014/main" val="20004"/>
                    </a:ext>
                  </a:extLst>
                </a:gridCol>
              </a:tblGrid>
              <a:tr h="819729">
                <a:tc>
                  <a:txBody>
                    <a:bodyPr/>
                    <a:lstStyle/>
                    <a:p>
                      <a:pPr algn="ctr"/>
                      <a:r>
                        <a:rPr lang="en-US" dirty="0"/>
                        <a:t>MEN</a:t>
                      </a:r>
                      <a:br>
                        <a:rPr lang="en-US" dirty="0"/>
                      </a:br>
                      <a:r>
                        <a:rPr lang="en-US" dirty="0"/>
                        <a:t>DULL</a:t>
                      </a:r>
                    </a:p>
                  </a:txBody>
                  <a:tcPr>
                    <a:noFill/>
                  </a:tcPr>
                </a:tc>
                <a:tc>
                  <a:txBody>
                    <a:bodyPr/>
                    <a:lstStyle/>
                    <a:p>
                      <a:pPr algn="ctr"/>
                      <a:r>
                        <a:rPr lang="en-US" dirty="0"/>
                        <a:t>TYPO</a:t>
                      </a:r>
                    </a:p>
                  </a:txBody>
                  <a:tcPr>
                    <a:noFill/>
                  </a:tcPr>
                </a:tc>
                <a:tc>
                  <a:txBody>
                    <a:bodyPr/>
                    <a:lstStyle/>
                    <a:p>
                      <a:pPr algn="ctr"/>
                      <a:r>
                        <a:rPr lang="en-US" dirty="0"/>
                        <a:t>HOT</a:t>
                      </a:r>
                      <a:br>
                        <a:rPr lang="en-US" dirty="0"/>
                      </a:br>
                      <a:r>
                        <a:rPr lang="en-US" dirty="0"/>
                        <a:t>LOTTO</a:t>
                      </a:r>
                    </a:p>
                  </a:txBody>
                  <a:tcPr>
                    <a:noFill/>
                  </a:tcPr>
                </a:tc>
                <a:tc>
                  <a:txBody>
                    <a:bodyPr/>
                    <a:lstStyle/>
                    <a:p>
                      <a:pPr algn="ctr"/>
                      <a:r>
                        <a:rPr lang="en-US" dirty="0"/>
                        <a:t>THINK</a:t>
                      </a:r>
                      <a:r>
                        <a:rPr lang="en-US" baseline="0" dirty="0"/>
                        <a:t> INSIDE THE BOX</a:t>
                      </a:r>
                      <a:endParaRPr lang="en-US" dirty="0"/>
                    </a:p>
                  </a:txBody>
                  <a:tcPr>
                    <a:noFill/>
                  </a:tcPr>
                </a:tc>
                <a:tc>
                  <a:txBody>
                    <a:bodyPr/>
                    <a:lstStyle/>
                    <a:p>
                      <a:pPr algn="ctr"/>
                      <a:r>
                        <a:rPr lang="en-US" dirty="0"/>
                        <a:t>-Bonus-</a:t>
                      </a:r>
                    </a:p>
                    <a:p>
                      <a:pPr algn="ctr"/>
                      <a:r>
                        <a:rPr lang="en-US" dirty="0"/>
                        <a:t>FAMILY</a:t>
                      </a:r>
                      <a:r>
                        <a:rPr lang="en-US" baseline="0" dirty="0"/>
                        <a:t> </a:t>
                      </a:r>
                    </a:p>
                    <a:p>
                      <a:pPr algn="ctr"/>
                      <a:r>
                        <a:rPr lang="en-US" baseline="0" dirty="0"/>
                        <a:t>TIES</a:t>
                      </a:r>
                      <a:endParaRPr lang="en-US" dirty="0"/>
                    </a:p>
                  </a:txBody>
                  <a:tcPr>
                    <a:noFill/>
                  </a:tcPr>
                </a:tc>
                <a:extLst>
                  <a:ext uri="{0D108BD9-81ED-4DB2-BD59-A6C34878D82A}">
                    <a16:rowId xmlns:a16="http://schemas.microsoft.com/office/drawing/2014/main" val="10000"/>
                  </a:ext>
                </a:extLst>
              </a:tr>
              <a:tr h="953135">
                <a:tc>
                  <a:txBody>
                    <a:bodyPr/>
                    <a:lstStyle/>
                    <a:p>
                      <a:pPr algn="ctr"/>
                      <a:r>
                        <a:rPr lang="en-US" sz="4400" dirty="0">
                          <a:solidFill>
                            <a:schemeClr val="tx1"/>
                          </a:solidFill>
                        </a:rPr>
                        <a:t>1</a:t>
                      </a:r>
                    </a:p>
                  </a:txBody>
                  <a:tcPr>
                    <a:noFill/>
                  </a:tcPr>
                </a:tc>
                <a:tc>
                  <a:txBody>
                    <a:bodyPr/>
                    <a:lstStyle/>
                    <a:p>
                      <a:pPr algn="ctr"/>
                      <a:r>
                        <a:rPr lang="en-US" sz="4400" dirty="0">
                          <a:solidFill>
                            <a:schemeClr val="tx1"/>
                          </a:solidFill>
                        </a:rPr>
                        <a:t>6</a:t>
                      </a:r>
                    </a:p>
                  </a:txBody>
                  <a:tcPr>
                    <a:noFill/>
                  </a:tcPr>
                </a:tc>
                <a:tc>
                  <a:txBody>
                    <a:bodyPr/>
                    <a:lstStyle/>
                    <a:p>
                      <a:pPr algn="ctr"/>
                      <a:r>
                        <a:rPr lang="en-US" sz="4400" dirty="0">
                          <a:solidFill>
                            <a:schemeClr val="tx1"/>
                          </a:solidFill>
                        </a:rPr>
                        <a:t>11</a:t>
                      </a:r>
                    </a:p>
                  </a:txBody>
                  <a:tcPr>
                    <a:noFill/>
                  </a:tcPr>
                </a:tc>
                <a:tc>
                  <a:txBody>
                    <a:bodyPr/>
                    <a:lstStyle/>
                    <a:p>
                      <a:pPr algn="ctr"/>
                      <a:r>
                        <a:rPr lang="en-US" sz="4400" dirty="0">
                          <a:solidFill>
                            <a:schemeClr val="tx1"/>
                          </a:solidFill>
                        </a:rPr>
                        <a:t>16</a:t>
                      </a:r>
                    </a:p>
                  </a:txBody>
                  <a:tcPr>
                    <a:noFill/>
                  </a:tcPr>
                </a:tc>
                <a:tc>
                  <a:txBody>
                    <a:bodyPr/>
                    <a:lstStyle/>
                    <a:p>
                      <a:pPr algn="ctr"/>
                      <a:r>
                        <a:rPr lang="en-US" sz="4400" dirty="0">
                          <a:solidFill>
                            <a:schemeClr val="tx1"/>
                          </a:solidFill>
                        </a:rPr>
                        <a:t>*21</a:t>
                      </a:r>
                    </a:p>
                  </a:txBody>
                  <a:tcPr>
                    <a:noFill/>
                  </a:tcPr>
                </a:tc>
                <a:extLst>
                  <a:ext uri="{0D108BD9-81ED-4DB2-BD59-A6C34878D82A}">
                    <a16:rowId xmlns:a16="http://schemas.microsoft.com/office/drawing/2014/main" val="10001"/>
                  </a:ext>
                </a:extLst>
              </a:tr>
              <a:tr h="953135">
                <a:tc>
                  <a:txBody>
                    <a:bodyPr/>
                    <a:lstStyle/>
                    <a:p>
                      <a:pPr algn="ctr"/>
                      <a:r>
                        <a:rPr lang="en-US" sz="4400" dirty="0">
                          <a:solidFill>
                            <a:schemeClr val="tx1"/>
                          </a:solidFill>
                        </a:rPr>
                        <a:t>2</a:t>
                      </a:r>
                    </a:p>
                  </a:txBody>
                  <a:tcPr>
                    <a:noFill/>
                  </a:tcPr>
                </a:tc>
                <a:tc>
                  <a:txBody>
                    <a:bodyPr/>
                    <a:lstStyle/>
                    <a:p>
                      <a:pPr algn="ctr"/>
                      <a:r>
                        <a:rPr lang="en-US" sz="4400" dirty="0">
                          <a:solidFill>
                            <a:schemeClr val="tx1"/>
                          </a:solidFill>
                        </a:rPr>
                        <a:t>7</a:t>
                      </a:r>
                    </a:p>
                  </a:txBody>
                  <a:tcPr>
                    <a:noFill/>
                  </a:tcPr>
                </a:tc>
                <a:tc>
                  <a:txBody>
                    <a:bodyPr/>
                    <a:lstStyle/>
                    <a:p>
                      <a:pPr algn="ctr"/>
                      <a:r>
                        <a:rPr lang="en-US" sz="4400" dirty="0">
                          <a:solidFill>
                            <a:schemeClr val="tx1"/>
                          </a:solidFill>
                        </a:rPr>
                        <a:t>12</a:t>
                      </a:r>
                    </a:p>
                  </a:txBody>
                  <a:tcPr>
                    <a:noFill/>
                  </a:tcPr>
                </a:tc>
                <a:tc>
                  <a:txBody>
                    <a:bodyPr/>
                    <a:lstStyle/>
                    <a:p>
                      <a:pPr algn="ctr"/>
                      <a:r>
                        <a:rPr lang="en-US" sz="4400" dirty="0">
                          <a:solidFill>
                            <a:schemeClr val="tx1"/>
                          </a:solidFill>
                        </a:rPr>
                        <a:t>17</a:t>
                      </a:r>
                    </a:p>
                  </a:txBody>
                  <a:tcPr>
                    <a:noFill/>
                  </a:tcPr>
                </a:tc>
                <a:tc>
                  <a:txBody>
                    <a:bodyPr/>
                    <a:lstStyle/>
                    <a:p>
                      <a:pPr algn="ctr"/>
                      <a:r>
                        <a:rPr lang="en-US" sz="4400" dirty="0">
                          <a:solidFill>
                            <a:schemeClr val="tx1"/>
                          </a:solidFill>
                        </a:rPr>
                        <a:t>*22</a:t>
                      </a:r>
                    </a:p>
                  </a:txBody>
                  <a:tcPr>
                    <a:noFill/>
                  </a:tcPr>
                </a:tc>
                <a:extLst>
                  <a:ext uri="{0D108BD9-81ED-4DB2-BD59-A6C34878D82A}">
                    <a16:rowId xmlns:a16="http://schemas.microsoft.com/office/drawing/2014/main" val="10002"/>
                  </a:ext>
                </a:extLst>
              </a:tr>
              <a:tr h="953135">
                <a:tc>
                  <a:txBody>
                    <a:bodyPr/>
                    <a:lstStyle/>
                    <a:p>
                      <a:pPr algn="ctr"/>
                      <a:r>
                        <a:rPr lang="en-US" sz="4400" dirty="0">
                          <a:solidFill>
                            <a:schemeClr val="tx1"/>
                          </a:solidFill>
                        </a:rPr>
                        <a:t>3</a:t>
                      </a:r>
                    </a:p>
                  </a:txBody>
                  <a:tcPr>
                    <a:noFill/>
                  </a:tcPr>
                </a:tc>
                <a:tc>
                  <a:txBody>
                    <a:bodyPr/>
                    <a:lstStyle/>
                    <a:p>
                      <a:pPr algn="ctr"/>
                      <a:r>
                        <a:rPr lang="en-US" sz="4400" dirty="0">
                          <a:solidFill>
                            <a:schemeClr val="tx1"/>
                          </a:solidFill>
                        </a:rPr>
                        <a:t>8</a:t>
                      </a:r>
                    </a:p>
                  </a:txBody>
                  <a:tcPr>
                    <a:noFill/>
                  </a:tcPr>
                </a:tc>
                <a:tc>
                  <a:txBody>
                    <a:bodyPr/>
                    <a:lstStyle/>
                    <a:p>
                      <a:pPr algn="ctr"/>
                      <a:r>
                        <a:rPr lang="en-US" sz="4400" dirty="0">
                          <a:solidFill>
                            <a:schemeClr val="tx1"/>
                          </a:solidFill>
                        </a:rPr>
                        <a:t>13</a:t>
                      </a:r>
                    </a:p>
                  </a:txBody>
                  <a:tcPr>
                    <a:noFill/>
                  </a:tcPr>
                </a:tc>
                <a:tc>
                  <a:txBody>
                    <a:bodyPr/>
                    <a:lstStyle/>
                    <a:p>
                      <a:pPr algn="ctr"/>
                      <a:r>
                        <a:rPr lang="en-US" sz="4400" dirty="0">
                          <a:solidFill>
                            <a:schemeClr val="tx1"/>
                          </a:solidFill>
                        </a:rPr>
                        <a:t>18</a:t>
                      </a:r>
                    </a:p>
                  </a:txBody>
                  <a:tcPr>
                    <a:noFill/>
                  </a:tcPr>
                </a:tc>
                <a:tc>
                  <a:txBody>
                    <a:bodyPr/>
                    <a:lstStyle/>
                    <a:p>
                      <a:pPr algn="ctr"/>
                      <a:r>
                        <a:rPr lang="en-US" sz="4400" dirty="0">
                          <a:solidFill>
                            <a:schemeClr val="tx1"/>
                          </a:solidFill>
                        </a:rPr>
                        <a:t>*23</a:t>
                      </a:r>
                    </a:p>
                  </a:txBody>
                  <a:tcPr>
                    <a:noFill/>
                  </a:tcPr>
                </a:tc>
                <a:extLst>
                  <a:ext uri="{0D108BD9-81ED-4DB2-BD59-A6C34878D82A}">
                    <a16:rowId xmlns:a16="http://schemas.microsoft.com/office/drawing/2014/main" val="10003"/>
                  </a:ext>
                </a:extLst>
              </a:tr>
              <a:tr h="953135">
                <a:tc>
                  <a:txBody>
                    <a:bodyPr/>
                    <a:lstStyle/>
                    <a:p>
                      <a:pPr algn="ctr"/>
                      <a:r>
                        <a:rPr lang="en-US" sz="4400" dirty="0">
                          <a:solidFill>
                            <a:schemeClr val="tx1"/>
                          </a:solidFill>
                        </a:rPr>
                        <a:t>4</a:t>
                      </a:r>
                    </a:p>
                  </a:txBody>
                  <a:tcPr>
                    <a:noFill/>
                  </a:tcPr>
                </a:tc>
                <a:tc>
                  <a:txBody>
                    <a:bodyPr/>
                    <a:lstStyle/>
                    <a:p>
                      <a:pPr algn="ctr"/>
                      <a:r>
                        <a:rPr lang="en-US" sz="4400" dirty="0">
                          <a:solidFill>
                            <a:schemeClr val="tx1"/>
                          </a:solidFill>
                        </a:rPr>
                        <a:t>9</a:t>
                      </a:r>
                    </a:p>
                  </a:txBody>
                  <a:tcPr>
                    <a:noFill/>
                  </a:tcPr>
                </a:tc>
                <a:tc>
                  <a:txBody>
                    <a:bodyPr/>
                    <a:lstStyle/>
                    <a:p>
                      <a:pPr algn="ctr"/>
                      <a:r>
                        <a:rPr lang="en-US" sz="4400" dirty="0">
                          <a:solidFill>
                            <a:schemeClr val="tx1"/>
                          </a:solidFill>
                        </a:rPr>
                        <a:t>14</a:t>
                      </a:r>
                    </a:p>
                  </a:txBody>
                  <a:tcPr>
                    <a:noFill/>
                  </a:tcPr>
                </a:tc>
                <a:tc>
                  <a:txBody>
                    <a:bodyPr/>
                    <a:lstStyle/>
                    <a:p>
                      <a:pPr algn="ctr"/>
                      <a:r>
                        <a:rPr lang="en-US" sz="4400" dirty="0">
                          <a:solidFill>
                            <a:schemeClr val="tx1"/>
                          </a:solidFill>
                        </a:rPr>
                        <a:t>19</a:t>
                      </a:r>
                    </a:p>
                  </a:txBody>
                  <a:tcPr>
                    <a:noFill/>
                  </a:tcPr>
                </a:tc>
                <a:tc>
                  <a:txBody>
                    <a:bodyPr/>
                    <a:lstStyle/>
                    <a:p>
                      <a:pPr algn="ctr"/>
                      <a:r>
                        <a:rPr lang="en-US" sz="4400" dirty="0">
                          <a:solidFill>
                            <a:schemeClr val="tx1"/>
                          </a:solidFill>
                        </a:rPr>
                        <a:t>*24</a:t>
                      </a:r>
                    </a:p>
                  </a:txBody>
                  <a:tcPr>
                    <a:noFill/>
                  </a:tcPr>
                </a:tc>
                <a:extLst>
                  <a:ext uri="{0D108BD9-81ED-4DB2-BD59-A6C34878D82A}">
                    <a16:rowId xmlns:a16="http://schemas.microsoft.com/office/drawing/2014/main" val="10004"/>
                  </a:ext>
                </a:extLst>
              </a:tr>
              <a:tr h="953135">
                <a:tc>
                  <a:txBody>
                    <a:bodyPr/>
                    <a:lstStyle/>
                    <a:p>
                      <a:pPr algn="ctr"/>
                      <a:r>
                        <a:rPr lang="en-US" sz="4400" dirty="0">
                          <a:solidFill>
                            <a:schemeClr val="tx1"/>
                          </a:solidFill>
                        </a:rPr>
                        <a:t>5</a:t>
                      </a:r>
                    </a:p>
                  </a:txBody>
                  <a:tcPr>
                    <a:noFill/>
                  </a:tcPr>
                </a:tc>
                <a:tc>
                  <a:txBody>
                    <a:bodyPr/>
                    <a:lstStyle/>
                    <a:p>
                      <a:pPr algn="ctr"/>
                      <a:r>
                        <a:rPr lang="en-US" sz="4400" dirty="0">
                          <a:solidFill>
                            <a:schemeClr val="tx1"/>
                          </a:solidFill>
                        </a:rPr>
                        <a:t>10</a:t>
                      </a:r>
                    </a:p>
                  </a:txBody>
                  <a:tcPr>
                    <a:noFill/>
                  </a:tcPr>
                </a:tc>
                <a:tc>
                  <a:txBody>
                    <a:bodyPr/>
                    <a:lstStyle/>
                    <a:p>
                      <a:pPr algn="ctr"/>
                      <a:r>
                        <a:rPr lang="en-US" sz="4400" dirty="0">
                          <a:solidFill>
                            <a:schemeClr val="tx1"/>
                          </a:solidFill>
                        </a:rPr>
                        <a:t>15</a:t>
                      </a:r>
                    </a:p>
                  </a:txBody>
                  <a:tcPr>
                    <a:noFill/>
                  </a:tcPr>
                </a:tc>
                <a:tc>
                  <a:txBody>
                    <a:bodyPr/>
                    <a:lstStyle/>
                    <a:p>
                      <a:pPr algn="ctr"/>
                      <a:r>
                        <a:rPr lang="en-US" sz="4400" dirty="0">
                          <a:solidFill>
                            <a:schemeClr val="tx1"/>
                          </a:solidFill>
                        </a:rPr>
                        <a:t>20</a:t>
                      </a:r>
                    </a:p>
                  </a:txBody>
                  <a:tcPr>
                    <a:noFill/>
                  </a:tcPr>
                </a:tc>
                <a:tc>
                  <a:txBody>
                    <a:bodyPr/>
                    <a:lstStyle/>
                    <a:p>
                      <a:pPr algn="ctr"/>
                      <a:r>
                        <a:rPr lang="en-US" sz="4400" dirty="0">
                          <a:solidFill>
                            <a:schemeClr val="tx1"/>
                          </a:solidFill>
                        </a:rPr>
                        <a:t>*25</a:t>
                      </a:r>
                    </a:p>
                  </a:txBody>
                  <a:tcPr>
                    <a:noFill/>
                  </a:tcPr>
                </a:tc>
                <a:extLst>
                  <a:ext uri="{0D108BD9-81ED-4DB2-BD59-A6C34878D82A}">
                    <a16:rowId xmlns:a16="http://schemas.microsoft.com/office/drawing/2014/main" val="10005"/>
                  </a:ext>
                </a:extLst>
              </a:tr>
            </a:tbl>
          </a:graphicData>
        </a:graphic>
      </p:graphicFrame>
      <p:sp>
        <p:nvSpPr>
          <p:cNvPr id="3" name="Rectangle 2"/>
          <p:cNvSpPr/>
          <p:nvPr/>
        </p:nvSpPr>
        <p:spPr>
          <a:xfrm>
            <a:off x="304800" y="228598"/>
            <a:ext cx="6280887" cy="584775"/>
          </a:xfrm>
          <a:prstGeom prst="rect">
            <a:avLst/>
          </a:prstGeom>
          <a:noFill/>
        </p:spPr>
        <p:txBody>
          <a:bodyPr wrap="none" lIns="91440" tIns="45720" rIns="91440" bIns="45720">
            <a:spAutoFit/>
          </a:bodyPr>
          <a:lstStyle/>
          <a:p>
            <a:pPr algn="ctr">
              <a:buNone/>
            </a:pPr>
            <a:r>
              <a:rPr lang="en-US" sz="3200" b="1"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Part V Genetics Review Game</a:t>
            </a:r>
            <a:endParaRPr lang="en-US" sz="3200" b="1" cap="none" spc="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endParaRPr>
          </a:p>
        </p:txBody>
      </p:sp>
    </p:spTree>
    <p:extLst>
      <p:ext uri="{BB962C8B-B14F-4D97-AF65-F5344CB8AC3E}">
        <p14:creationId xmlns:p14="http://schemas.microsoft.com/office/powerpoint/2010/main" val="488203599"/>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3972677774"/>
              </p:ext>
            </p:extLst>
          </p:nvPr>
        </p:nvGraphicFramePr>
        <p:xfrm>
          <a:off x="381000" y="891594"/>
          <a:ext cx="8382000" cy="5680075"/>
        </p:xfrm>
        <a:graphic>
          <a:graphicData uri="http://schemas.openxmlformats.org/drawingml/2006/table">
            <a:tbl>
              <a:tblPr firstRow="1" bandRow="1">
                <a:tableStyleId>{5C22544A-7EE6-4342-B048-85BDC9FD1C3A}</a:tableStyleId>
              </a:tblPr>
              <a:tblGrid>
                <a:gridCol w="1676400">
                  <a:extLst>
                    <a:ext uri="{9D8B030D-6E8A-4147-A177-3AD203B41FA5}">
                      <a16:colId xmlns:a16="http://schemas.microsoft.com/office/drawing/2014/main" val="20000"/>
                    </a:ext>
                  </a:extLst>
                </a:gridCol>
                <a:gridCol w="1676400">
                  <a:extLst>
                    <a:ext uri="{9D8B030D-6E8A-4147-A177-3AD203B41FA5}">
                      <a16:colId xmlns:a16="http://schemas.microsoft.com/office/drawing/2014/main" val="20001"/>
                    </a:ext>
                  </a:extLst>
                </a:gridCol>
                <a:gridCol w="1676400">
                  <a:extLst>
                    <a:ext uri="{9D8B030D-6E8A-4147-A177-3AD203B41FA5}">
                      <a16:colId xmlns:a16="http://schemas.microsoft.com/office/drawing/2014/main" val="20002"/>
                    </a:ext>
                  </a:extLst>
                </a:gridCol>
                <a:gridCol w="1676400">
                  <a:extLst>
                    <a:ext uri="{9D8B030D-6E8A-4147-A177-3AD203B41FA5}">
                      <a16:colId xmlns:a16="http://schemas.microsoft.com/office/drawing/2014/main" val="20003"/>
                    </a:ext>
                  </a:extLst>
                </a:gridCol>
                <a:gridCol w="1676400">
                  <a:extLst>
                    <a:ext uri="{9D8B030D-6E8A-4147-A177-3AD203B41FA5}">
                      <a16:colId xmlns:a16="http://schemas.microsoft.com/office/drawing/2014/main" val="20004"/>
                    </a:ext>
                  </a:extLst>
                </a:gridCol>
              </a:tblGrid>
              <a:tr h="819729">
                <a:tc>
                  <a:txBody>
                    <a:bodyPr/>
                    <a:lstStyle/>
                    <a:p>
                      <a:pPr algn="ctr"/>
                      <a:r>
                        <a:rPr lang="en-US" dirty="0"/>
                        <a:t>MEN</a:t>
                      </a:r>
                      <a:br>
                        <a:rPr lang="en-US" dirty="0"/>
                      </a:br>
                      <a:r>
                        <a:rPr lang="en-US" dirty="0"/>
                        <a:t>DULL</a:t>
                      </a:r>
                    </a:p>
                  </a:txBody>
                  <a:tcPr>
                    <a:noFill/>
                  </a:tcPr>
                </a:tc>
                <a:tc>
                  <a:txBody>
                    <a:bodyPr/>
                    <a:lstStyle/>
                    <a:p>
                      <a:pPr algn="ctr"/>
                      <a:r>
                        <a:rPr lang="en-US" dirty="0"/>
                        <a:t>TYPO</a:t>
                      </a:r>
                    </a:p>
                  </a:txBody>
                  <a:tcPr>
                    <a:noFill/>
                  </a:tcPr>
                </a:tc>
                <a:tc>
                  <a:txBody>
                    <a:bodyPr/>
                    <a:lstStyle/>
                    <a:p>
                      <a:pPr algn="ctr"/>
                      <a:r>
                        <a:rPr lang="en-US" dirty="0">
                          <a:solidFill>
                            <a:srgbClr val="FF5050"/>
                          </a:solidFill>
                        </a:rPr>
                        <a:t>HOT</a:t>
                      </a:r>
                      <a:br>
                        <a:rPr lang="en-US" dirty="0">
                          <a:solidFill>
                            <a:srgbClr val="FF5050"/>
                          </a:solidFill>
                        </a:rPr>
                      </a:br>
                      <a:r>
                        <a:rPr lang="en-US" dirty="0">
                          <a:solidFill>
                            <a:srgbClr val="FF5050"/>
                          </a:solidFill>
                        </a:rPr>
                        <a:t>LOTTO</a:t>
                      </a:r>
                    </a:p>
                  </a:txBody>
                  <a:tcPr>
                    <a:noFill/>
                  </a:tcPr>
                </a:tc>
                <a:tc>
                  <a:txBody>
                    <a:bodyPr/>
                    <a:lstStyle/>
                    <a:p>
                      <a:pPr algn="ctr"/>
                      <a:r>
                        <a:rPr lang="en-US" dirty="0"/>
                        <a:t>THINK</a:t>
                      </a:r>
                      <a:r>
                        <a:rPr lang="en-US" baseline="0" dirty="0"/>
                        <a:t> INSIDE THE BOX</a:t>
                      </a:r>
                      <a:endParaRPr lang="en-US" dirty="0"/>
                    </a:p>
                  </a:txBody>
                  <a:tcPr>
                    <a:noFill/>
                  </a:tcPr>
                </a:tc>
                <a:tc>
                  <a:txBody>
                    <a:bodyPr/>
                    <a:lstStyle/>
                    <a:p>
                      <a:pPr algn="ctr"/>
                      <a:r>
                        <a:rPr lang="en-US" dirty="0"/>
                        <a:t>-Bonus-</a:t>
                      </a:r>
                    </a:p>
                    <a:p>
                      <a:pPr algn="ctr"/>
                      <a:r>
                        <a:rPr lang="en-US" dirty="0"/>
                        <a:t>FAMILY</a:t>
                      </a:r>
                      <a:r>
                        <a:rPr lang="en-US" baseline="0" dirty="0"/>
                        <a:t> </a:t>
                      </a:r>
                    </a:p>
                    <a:p>
                      <a:pPr algn="ctr"/>
                      <a:r>
                        <a:rPr lang="en-US" baseline="0" dirty="0"/>
                        <a:t>TIES</a:t>
                      </a:r>
                      <a:endParaRPr lang="en-US" dirty="0"/>
                    </a:p>
                  </a:txBody>
                  <a:tcPr>
                    <a:noFill/>
                  </a:tcPr>
                </a:tc>
                <a:extLst>
                  <a:ext uri="{0D108BD9-81ED-4DB2-BD59-A6C34878D82A}">
                    <a16:rowId xmlns:a16="http://schemas.microsoft.com/office/drawing/2014/main" val="10000"/>
                  </a:ext>
                </a:extLst>
              </a:tr>
              <a:tr h="953135">
                <a:tc>
                  <a:txBody>
                    <a:bodyPr/>
                    <a:lstStyle/>
                    <a:p>
                      <a:pPr algn="ctr"/>
                      <a:r>
                        <a:rPr lang="en-US" sz="4400" dirty="0">
                          <a:solidFill>
                            <a:schemeClr val="tx1"/>
                          </a:solidFill>
                        </a:rPr>
                        <a:t>1</a:t>
                      </a:r>
                    </a:p>
                  </a:txBody>
                  <a:tcPr>
                    <a:noFill/>
                  </a:tcPr>
                </a:tc>
                <a:tc>
                  <a:txBody>
                    <a:bodyPr/>
                    <a:lstStyle/>
                    <a:p>
                      <a:pPr algn="ctr"/>
                      <a:r>
                        <a:rPr lang="en-US" sz="4400" dirty="0">
                          <a:solidFill>
                            <a:schemeClr val="tx1"/>
                          </a:solidFill>
                        </a:rPr>
                        <a:t>6</a:t>
                      </a:r>
                    </a:p>
                  </a:txBody>
                  <a:tcPr>
                    <a:noFill/>
                  </a:tcPr>
                </a:tc>
                <a:tc>
                  <a:txBody>
                    <a:bodyPr/>
                    <a:lstStyle/>
                    <a:p>
                      <a:pPr algn="ctr"/>
                      <a:r>
                        <a:rPr lang="en-US" sz="4400" dirty="0">
                          <a:solidFill>
                            <a:schemeClr val="tx1"/>
                          </a:solidFill>
                        </a:rPr>
                        <a:t>11</a:t>
                      </a:r>
                    </a:p>
                  </a:txBody>
                  <a:tcPr>
                    <a:solidFill>
                      <a:schemeClr val="bg1">
                        <a:lumMod val="85000"/>
                        <a:lumOff val="15000"/>
                      </a:schemeClr>
                    </a:solidFill>
                  </a:tcPr>
                </a:tc>
                <a:tc>
                  <a:txBody>
                    <a:bodyPr/>
                    <a:lstStyle/>
                    <a:p>
                      <a:pPr algn="ctr"/>
                      <a:r>
                        <a:rPr lang="en-US" sz="4400" dirty="0">
                          <a:solidFill>
                            <a:schemeClr val="tx1"/>
                          </a:solidFill>
                        </a:rPr>
                        <a:t>16</a:t>
                      </a:r>
                    </a:p>
                  </a:txBody>
                  <a:tcPr>
                    <a:noFill/>
                  </a:tcPr>
                </a:tc>
                <a:tc>
                  <a:txBody>
                    <a:bodyPr/>
                    <a:lstStyle/>
                    <a:p>
                      <a:pPr algn="ctr"/>
                      <a:r>
                        <a:rPr lang="en-US" sz="4400" dirty="0">
                          <a:solidFill>
                            <a:schemeClr val="tx1"/>
                          </a:solidFill>
                        </a:rPr>
                        <a:t>*21</a:t>
                      </a:r>
                    </a:p>
                  </a:txBody>
                  <a:tcPr>
                    <a:noFill/>
                  </a:tcPr>
                </a:tc>
                <a:extLst>
                  <a:ext uri="{0D108BD9-81ED-4DB2-BD59-A6C34878D82A}">
                    <a16:rowId xmlns:a16="http://schemas.microsoft.com/office/drawing/2014/main" val="10001"/>
                  </a:ext>
                </a:extLst>
              </a:tr>
              <a:tr h="953135">
                <a:tc>
                  <a:txBody>
                    <a:bodyPr/>
                    <a:lstStyle/>
                    <a:p>
                      <a:pPr algn="ctr"/>
                      <a:r>
                        <a:rPr lang="en-US" sz="4400" dirty="0">
                          <a:solidFill>
                            <a:schemeClr val="tx1"/>
                          </a:solidFill>
                        </a:rPr>
                        <a:t>2</a:t>
                      </a:r>
                    </a:p>
                  </a:txBody>
                  <a:tcPr>
                    <a:noFill/>
                  </a:tcPr>
                </a:tc>
                <a:tc>
                  <a:txBody>
                    <a:bodyPr/>
                    <a:lstStyle/>
                    <a:p>
                      <a:pPr algn="ctr"/>
                      <a:r>
                        <a:rPr lang="en-US" sz="4400" dirty="0">
                          <a:solidFill>
                            <a:schemeClr val="tx1"/>
                          </a:solidFill>
                        </a:rPr>
                        <a:t>7</a:t>
                      </a:r>
                    </a:p>
                  </a:txBody>
                  <a:tcPr>
                    <a:noFill/>
                  </a:tcPr>
                </a:tc>
                <a:tc>
                  <a:txBody>
                    <a:bodyPr/>
                    <a:lstStyle/>
                    <a:p>
                      <a:pPr algn="ctr"/>
                      <a:r>
                        <a:rPr lang="en-US" sz="4400" dirty="0">
                          <a:solidFill>
                            <a:schemeClr val="tx1"/>
                          </a:solidFill>
                        </a:rPr>
                        <a:t>12</a:t>
                      </a:r>
                    </a:p>
                  </a:txBody>
                  <a:tcPr>
                    <a:solidFill>
                      <a:schemeClr val="bg1">
                        <a:lumMod val="85000"/>
                        <a:lumOff val="15000"/>
                      </a:schemeClr>
                    </a:solidFill>
                  </a:tcPr>
                </a:tc>
                <a:tc>
                  <a:txBody>
                    <a:bodyPr/>
                    <a:lstStyle/>
                    <a:p>
                      <a:pPr algn="ctr"/>
                      <a:r>
                        <a:rPr lang="en-US" sz="4400" dirty="0">
                          <a:solidFill>
                            <a:schemeClr val="tx1"/>
                          </a:solidFill>
                        </a:rPr>
                        <a:t>17</a:t>
                      </a:r>
                    </a:p>
                  </a:txBody>
                  <a:tcPr>
                    <a:noFill/>
                  </a:tcPr>
                </a:tc>
                <a:tc>
                  <a:txBody>
                    <a:bodyPr/>
                    <a:lstStyle/>
                    <a:p>
                      <a:pPr algn="ctr"/>
                      <a:r>
                        <a:rPr lang="en-US" sz="4400" dirty="0">
                          <a:solidFill>
                            <a:schemeClr val="tx1"/>
                          </a:solidFill>
                        </a:rPr>
                        <a:t>*22</a:t>
                      </a:r>
                    </a:p>
                  </a:txBody>
                  <a:tcPr>
                    <a:noFill/>
                  </a:tcPr>
                </a:tc>
                <a:extLst>
                  <a:ext uri="{0D108BD9-81ED-4DB2-BD59-A6C34878D82A}">
                    <a16:rowId xmlns:a16="http://schemas.microsoft.com/office/drawing/2014/main" val="10002"/>
                  </a:ext>
                </a:extLst>
              </a:tr>
              <a:tr h="953135">
                <a:tc>
                  <a:txBody>
                    <a:bodyPr/>
                    <a:lstStyle/>
                    <a:p>
                      <a:pPr algn="ctr"/>
                      <a:r>
                        <a:rPr lang="en-US" sz="4400" dirty="0">
                          <a:solidFill>
                            <a:schemeClr val="tx1"/>
                          </a:solidFill>
                        </a:rPr>
                        <a:t>3</a:t>
                      </a:r>
                    </a:p>
                  </a:txBody>
                  <a:tcPr>
                    <a:noFill/>
                  </a:tcPr>
                </a:tc>
                <a:tc>
                  <a:txBody>
                    <a:bodyPr/>
                    <a:lstStyle/>
                    <a:p>
                      <a:pPr algn="ctr"/>
                      <a:r>
                        <a:rPr lang="en-US" sz="4400" dirty="0">
                          <a:solidFill>
                            <a:schemeClr val="tx1"/>
                          </a:solidFill>
                        </a:rPr>
                        <a:t>8</a:t>
                      </a:r>
                    </a:p>
                  </a:txBody>
                  <a:tcPr>
                    <a:noFill/>
                  </a:tcPr>
                </a:tc>
                <a:tc>
                  <a:txBody>
                    <a:bodyPr/>
                    <a:lstStyle/>
                    <a:p>
                      <a:pPr algn="ctr"/>
                      <a:r>
                        <a:rPr lang="en-US" sz="4400" dirty="0">
                          <a:solidFill>
                            <a:schemeClr val="tx1"/>
                          </a:solidFill>
                        </a:rPr>
                        <a:t>13</a:t>
                      </a:r>
                    </a:p>
                  </a:txBody>
                  <a:tcPr>
                    <a:solidFill>
                      <a:schemeClr val="bg1">
                        <a:lumMod val="85000"/>
                        <a:lumOff val="15000"/>
                      </a:schemeClr>
                    </a:solidFill>
                  </a:tcPr>
                </a:tc>
                <a:tc>
                  <a:txBody>
                    <a:bodyPr/>
                    <a:lstStyle/>
                    <a:p>
                      <a:pPr algn="ctr"/>
                      <a:r>
                        <a:rPr lang="en-US" sz="4400" dirty="0">
                          <a:solidFill>
                            <a:schemeClr val="tx1"/>
                          </a:solidFill>
                        </a:rPr>
                        <a:t>18</a:t>
                      </a:r>
                    </a:p>
                  </a:txBody>
                  <a:tcPr>
                    <a:noFill/>
                  </a:tcPr>
                </a:tc>
                <a:tc>
                  <a:txBody>
                    <a:bodyPr/>
                    <a:lstStyle/>
                    <a:p>
                      <a:pPr algn="ctr"/>
                      <a:r>
                        <a:rPr lang="en-US" sz="4400" dirty="0">
                          <a:solidFill>
                            <a:schemeClr val="tx1"/>
                          </a:solidFill>
                        </a:rPr>
                        <a:t>*23</a:t>
                      </a:r>
                    </a:p>
                  </a:txBody>
                  <a:tcPr>
                    <a:noFill/>
                  </a:tcPr>
                </a:tc>
                <a:extLst>
                  <a:ext uri="{0D108BD9-81ED-4DB2-BD59-A6C34878D82A}">
                    <a16:rowId xmlns:a16="http://schemas.microsoft.com/office/drawing/2014/main" val="10003"/>
                  </a:ext>
                </a:extLst>
              </a:tr>
              <a:tr h="953135">
                <a:tc>
                  <a:txBody>
                    <a:bodyPr/>
                    <a:lstStyle/>
                    <a:p>
                      <a:pPr algn="ctr"/>
                      <a:r>
                        <a:rPr lang="en-US" sz="4400" dirty="0">
                          <a:solidFill>
                            <a:schemeClr val="tx1"/>
                          </a:solidFill>
                        </a:rPr>
                        <a:t>4</a:t>
                      </a:r>
                    </a:p>
                  </a:txBody>
                  <a:tcPr>
                    <a:noFill/>
                  </a:tcPr>
                </a:tc>
                <a:tc>
                  <a:txBody>
                    <a:bodyPr/>
                    <a:lstStyle/>
                    <a:p>
                      <a:pPr algn="ctr"/>
                      <a:r>
                        <a:rPr lang="en-US" sz="4400" dirty="0">
                          <a:solidFill>
                            <a:schemeClr val="tx1"/>
                          </a:solidFill>
                        </a:rPr>
                        <a:t>9</a:t>
                      </a:r>
                    </a:p>
                  </a:txBody>
                  <a:tcPr>
                    <a:noFill/>
                  </a:tcPr>
                </a:tc>
                <a:tc>
                  <a:txBody>
                    <a:bodyPr/>
                    <a:lstStyle/>
                    <a:p>
                      <a:pPr algn="ctr"/>
                      <a:r>
                        <a:rPr lang="en-US" sz="4400" dirty="0">
                          <a:solidFill>
                            <a:schemeClr val="tx1"/>
                          </a:solidFill>
                        </a:rPr>
                        <a:t>14</a:t>
                      </a:r>
                    </a:p>
                  </a:txBody>
                  <a:tcPr>
                    <a:solidFill>
                      <a:schemeClr val="bg1">
                        <a:lumMod val="85000"/>
                        <a:lumOff val="15000"/>
                      </a:schemeClr>
                    </a:solidFill>
                  </a:tcPr>
                </a:tc>
                <a:tc>
                  <a:txBody>
                    <a:bodyPr/>
                    <a:lstStyle/>
                    <a:p>
                      <a:pPr algn="ctr"/>
                      <a:r>
                        <a:rPr lang="en-US" sz="4400" dirty="0">
                          <a:solidFill>
                            <a:schemeClr val="tx1"/>
                          </a:solidFill>
                        </a:rPr>
                        <a:t>19</a:t>
                      </a:r>
                    </a:p>
                  </a:txBody>
                  <a:tcPr>
                    <a:noFill/>
                  </a:tcPr>
                </a:tc>
                <a:tc>
                  <a:txBody>
                    <a:bodyPr/>
                    <a:lstStyle/>
                    <a:p>
                      <a:pPr algn="ctr"/>
                      <a:r>
                        <a:rPr lang="en-US" sz="4400" dirty="0">
                          <a:solidFill>
                            <a:schemeClr val="tx1"/>
                          </a:solidFill>
                        </a:rPr>
                        <a:t>*24</a:t>
                      </a:r>
                    </a:p>
                  </a:txBody>
                  <a:tcPr>
                    <a:noFill/>
                  </a:tcPr>
                </a:tc>
                <a:extLst>
                  <a:ext uri="{0D108BD9-81ED-4DB2-BD59-A6C34878D82A}">
                    <a16:rowId xmlns:a16="http://schemas.microsoft.com/office/drawing/2014/main" val="10004"/>
                  </a:ext>
                </a:extLst>
              </a:tr>
              <a:tr h="953135">
                <a:tc>
                  <a:txBody>
                    <a:bodyPr/>
                    <a:lstStyle/>
                    <a:p>
                      <a:pPr algn="ctr"/>
                      <a:r>
                        <a:rPr lang="en-US" sz="4400" dirty="0">
                          <a:solidFill>
                            <a:schemeClr val="tx1"/>
                          </a:solidFill>
                        </a:rPr>
                        <a:t>5</a:t>
                      </a:r>
                    </a:p>
                  </a:txBody>
                  <a:tcPr>
                    <a:noFill/>
                  </a:tcPr>
                </a:tc>
                <a:tc>
                  <a:txBody>
                    <a:bodyPr/>
                    <a:lstStyle/>
                    <a:p>
                      <a:pPr algn="ctr"/>
                      <a:r>
                        <a:rPr lang="en-US" sz="4400" dirty="0">
                          <a:solidFill>
                            <a:schemeClr val="tx1"/>
                          </a:solidFill>
                        </a:rPr>
                        <a:t>10</a:t>
                      </a:r>
                    </a:p>
                  </a:txBody>
                  <a:tcPr>
                    <a:noFill/>
                  </a:tcPr>
                </a:tc>
                <a:tc>
                  <a:txBody>
                    <a:bodyPr/>
                    <a:lstStyle/>
                    <a:p>
                      <a:pPr algn="ctr"/>
                      <a:r>
                        <a:rPr lang="en-US" sz="4400" dirty="0">
                          <a:solidFill>
                            <a:schemeClr val="tx1"/>
                          </a:solidFill>
                        </a:rPr>
                        <a:t>15</a:t>
                      </a:r>
                    </a:p>
                  </a:txBody>
                  <a:tcPr>
                    <a:solidFill>
                      <a:schemeClr val="bg1">
                        <a:lumMod val="85000"/>
                        <a:lumOff val="15000"/>
                      </a:schemeClr>
                    </a:solidFill>
                  </a:tcPr>
                </a:tc>
                <a:tc>
                  <a:txBody>
                    <a:bodyPr/>
                    <a:lstStyle/>
                    <a:p>
                      <a:pPr algn="ctr"/>
                      <a:r>
                        <a:rPr lang="en-US" sz="4400" dirty="0">
                          <a:solidFill>
                            <a:schemeClr val="tx1"/>
                          </a:solidFill>
                        </a:rPr>
                        <a:t>20</a:t>
                      </a:r>
                    </a:p>
                  </a:txBody>
                  <a:tcPr>
                    <a:noFill/>
                  </a:tcPr>
                </a:tc>
                <a:tc>
                  <a:txBody>
                    <a:bodyPr/>
                    <a:lstStyle/>
                    <a:p>
                      <a:pPr algn="ctr"/>
                      <a:r>
                        <a:rPr lang="en-US" sz="4400" dirty="0">
                          <a:solidFill>
                            <a:schemeClr val="tx1"/>
                          </a:solidFill>
                        </a:rPr>
                        <a:t>*25</a:t>
                      </a:r>
                    </a:p>
                  </a:txBody>
                  <a:tcPr>
                    <a:noFill/>
                  </a:tcPr>
                </a:tc>
                <a:extLst>
                  <a:ext uri="{0D108BD9-81ED-4DB2-BD59-A6C34878D82A}">
                    <a16:rowId xmlns:a16="http://schemas.microsoft.com/office/drawing/2014/main" val="10005"/>
                  </a:ext>
                </a:extLst>
              </a:tr>
            </a:tbl>
          </a:graphicData>
        </a:graphic>
      </p:graphicFrame>
      <p:sp>
        <p:nvSpPr>
          <p:cNvPr id="3" name="Rectangle 2"/>
          <p:cNvSpPr/>
          <p:nvPr/>
        </p:nvSpPr>
        <p:spPr>
          <a:xfrm>
            <a:off x="304800" y="228598"/>
            <a:ext cx="6280887" cy="584775"/>
          </a:xfrm>
          <a:prstGeom prst="rect">
            <a:avLst/>
          </a:prstGeom>
          <a:noFill/>
        </p:spPr>
        <p:txBody>
          <a:bodyPr wrap="none" lIns="91440" tIns="45720" rIns="91440" bIns="45720">
            <a:spAutoFit/>
          </a:bodyPr>
          <a:lstStyle/>
          <a:p>
            <a:pPr algn="ctr">
              <a:buNone/>
            </a:pPr>
            <a:r>
              <a:rPr lang="en-US" sz="3200" b="1"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Part V Genetics Review Game</a:t>
            </a:r>
            <a:endParaRPr lang="en-US" sz="3200" b="1" cap="none" spc="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endParaRPr>
          </a:p>
        </p:txBody>
      </p:sp>
    </p:spTree>
    <p:extLst>
      <p:ext uri="{BB962C8B-B14F-4D97-AF65-F5344CB8AC3E}">
        <p14:creationId xmlns:p14="http://schemas.microsoft.com/office/powerpoint/2010/main" val="48820359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291" name="Rectangle 3"/>
          <p:cNvSpPr>
            <a:spLocks noGrp="1" noChangeArrowheads="1"/>
          </p:cNvSpPr>
          <p:nvPr>
            <p:ph type="body" idx="4294967295"/>
          </p:nvPr>
        </p:nvSpPr>
        <p:spPr>
          <a:xfrm>
            <a:off x="228600" y="76200"/>
            <a:ext cx="8458200" cy="6019800"/>
          </a:xfrm>
        </p:spPr>
        <p:txBody>
          <a:bodyPr/>
          <a:lstStyle/>
          <a:p>
            <a:pPr eaLnBrk="1" hangingPunct="1"/>
            <a:r>
              <a:rPr lang="en-US" dirty="0"/>
              <a:t>This is the name for a diagram that is used to predict the outcome of a particular cross </a:t>
            </a:r>
          </a:p>
          <a:p>
            <a:pPr eaLnBrk="1" hangingPunct="1"/>
            <a:endParaRPr lang="en-US" dirty="0"/>
          </a:p>
        </p:txBody>
      </p:sp>
      <p:pic>
        <p:nvPicPr>
          <p:cNvPr id="140292" name="Picture 5" descr="punnett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3408" y="1222633"/>
            <a:ext cx="8738191" cy="5362575"/>
          </a:xfrm>
          <a:prstGeom prst="rect">
            <a:avLst/>
          </a:prstGeom>
          <a:noFill/>
          <a:ln w="76200" cmpd="tri">
            <a:solidFill>
              <a:srgbClr val="CC99FF"/>
            </a:solidFill>
            <a:miter lim="800000"/>
            <a:headEnd/>
            <a:tailEnd/>
          </a:ln>
          <a:extLst>
            <a:ext uri="{909E8E84-426E-40DD-AFC4-6F175D3DCCD1}">
              <a14:hiddenFill xmlns:a14="http://schemas.microsoft.com/office/drawing/2010/main">
                <a:solidFill>
                  <a:srgbClr val="FFFFFF"/>
                </a:solidFill>
              </a14:hiddenFill>
            </a:ext>
          </a:extLst>
        </p:spPr>
      </p:pic>
      <p:sp>
        <p:nvSpPr>
          <p:cNvPr id="140293" name="Rectangle 9"/>
          <p:cNvSpPr>
            <a:spLocks noChangeArrowheads="1"/>
          </p:cNvSpPr>
          <p:nvPr/>
        </p:nvSpPr>
        <p:spPr bwMode="auto">
          <a:xfrm>
            <a:off x="5715000" y="6629400"/>
            <a:ext cx="3124200" cy="214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p>
            <a:pPr marL="342900" indent="-342900" algn="r">
              <a:buFont typeface="Wingdings" pitchFamily="2" charset="2"/>
              <a:buNone/>
            </a:pPr>
            <a:r>
              <a:rPr lang="en-US" sz="800" b="1" dirty="0">
                <a:effectLst/>
                <a:latin typeface="Verdana" pitchFamily="34" charset="0"/>
              </a:rPr>
              <a:t>Copyright © 2024 </a:t>
            </a:r>
            <a:r>
              <a:rPr lang="en-US" sz="800" b="1" dirty="0" err="1">
                <a:effectLst/>
                <a:latin typeface="Verdana" pitchFamily="34" charset="0"/>
              </a:rPr>
              <a:t>SlideSpark</a:t>
            </a:r>
            <a:r>
              <a:rPr lang="en-US" sz="800" b="1" dirty="0">
                <a:effectLst/>
                <a:latin typeface="Verdana" pitchFamily="34" charset="0"/>
              </a:rPr>
              <a:t> .LLC</a:t>
            </a:r>
          </a:p>
        </p:txBody>
      </p:sp>
      <p:sp>
        <p:nvSpPr>
          <p:cNvPr id="2" name="Rectangle 1"/>
          <p:cNvSpPr/>
          <p:nvPr/>
        </p:nvSpPr>
        <p:spPr>
          <a:xfrm>
            <a:off x="7239195" y="1222633"/>
            <a:ext cx="1752404" cy="1569660"/>
          </a:xfrm>
          <a:prstGeom prst="rect">
            <a:avLst/>
          </a:prstGeom>
          <a:noFill/>
        </p:spPr>
        <p:txBody>
          <a:bodyPr wrap="none" lIns="91440" tIns="45720" rIns="91440" bIns="45720">
            <a:spAutoFit/>
          </a:bodyPr>
          <a:lstStyle/>
          <a:p>
            <a:pPr algn="ctr">
              <a:buNone/>
            </a:pPr>
            <a:r>
              <a:rPr lang="en-US" b="1" cap="none" spc="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11</a:t>
            </a:r>
          </a:p>
        </p:txBody>
      </p:sp>
    </p:spTree>
    <p:extLst>
      <p:ext uri="{BB962C8B-B14F-4D97-AF65-F5344CB8AC3E}">
        <p14:creationId xmlns:p14="http://schemas.microsoft.com/office/powerpoint/2010/main" val="649742086"/>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0355" name="Rectangle 3"/>
          <p:cNvSpPr>
            <a:spLocks noGrp="1" noChangeArrowheads="1"/>
          </p:cNvSpPr>
          <p:nvPr>
            <p:ph type="body" idx="4294967295"/>
          </p:nvPr>
        </p:nvSpPr>
        <p:spPr>
          <a:xfrm>
            <a:off x="457200" y="228600"/>
            <a:ext cx="8305800" cy="5867400"/>
          </a:xfrm>
        </p:spPr>
        <p:txBody>
          <a:bodyPr/>
          <a:lstStyle/>
          <a:p>
            <a:pPr eaLnBrk="1" hangingPunct="1"/>
            <a:r>
              <a:rPr lang="en-US" dirty="0"/>
              <a:t>Which gender decides the </a:t>
            </a:r>
            <a:r>
              <a:rPr lang="en-US" dirty="0" err="1"/>
              <a:t>childs</a:t>
            </a:r>
            <a:r>
              <a:rPr lang="en-US" dirty="0"/>
              <a:t> gender?</a:t>
            </a:r>
          </a:p>
          <a:p>
            <a:pPr eaLnBrk="1" hangingPunct="1"/>
            <a:r>
              <a:rPr lang="en-US" dirty="0"/>
              <a:t>Use the </a:t>
            </a:r>
            <a:r>
              <a:rPr lang="en-US" dirty="0" err="1"/>
              <a:t>Punnett</a:t>
            </a:r>
            <a:r>
              <a:rPr lang="en-US" dirty="0"/>
              <a:t> Square below to help you.</a:t>
            </a:r>
          </a:p>
          <a:p>
            <a:pPr lvl="1" eaLnBrk="1" hangingPunct="1">
              <a:buFontTx/>
              <a:buNone/>
            </a:pPr>
            <a:r>
              <a:rPr lang="en-US" dirty="0"/>
              <a:t>XX=Female   XY=Male</a:t>
            </a:r>
          </a:p>
        </p:txBody>
      </p:sp>
      <p:pic>
        <p:nvPicPr>
          <p:cNvPr id="740356" name="Picture 5" descr="ch12_0_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0" y="1981200"/>
            <a:ext cx="8153400" cy="4581525"/>
          </a:xfrm>
          <a:prstGeom prst="rect">
            <a:avLst/>
          </a:prstGeom>
          <a:noFill/>
          <a:ln w="76200" cmpd="tri">
            <a:solidFill>
              <a:srgbClr val="777777"/>
            </a:solidFill>
            <a:miter lim="800000"/>
            <a:headEnd/>
            <a:tailEnd/>
          </a:ln>
          <a:extLst>
            <a:ext uri="{909E8E84-426E-40DD-AFC4-6F175D3DCCD1}">
              <a14:hiddenFill xmlns:a14="http://schemas.microsoft.com/office/drawing/2010/main">
                <a:solidFill>
                  <a:srgbClr val="FFFFFF"/>
                </a:solidFill>
              </a14:hiddenFill>
            </a:ext>
          </a:extLst>
        </p:spPr>
      </p:pic>
      <p:sp>
        <p:nvSpPr>
          <p:cNvPr id="740357" name="Rectangle 9"/>
          <p:cNvSpPr>
            <a:spLocks noChangeArrowheads="1"/>
          </p:cNvSpPr>
          <p:nvPr/>
        </p:nvSpPr>
        <p:spPr bwMode="auto">
          <a:xfrm>
            <a:off x="5715000" y="6629400"/>
            <a:ext cx="3124200" cy="214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p>
            <a:pPr marL="342900" indent="-342900" algn="r">
              <a:buFont typeface="Wingdings" pitchFamily="2" charset="2"/>
              <a:buNone/>
            </a:pPr>
            <a:r>
              <a:rPr lang="en-US" sz="800" b="1" dirty="0">
                <a:effectLst/>
                <a:latin typeface="Verdana" pitchFamily="34" charset="0"/>
              </a:rPr>
              <a:t>Copyright © 2024 </a:t>
            </a:r>
            <a:r>
              <a:rPr lang="en-US" sz="800" b="1" dirty="0" err="1">
                <a:effectLst/>
                <a:latin typeface="Verdana" pitchFamily="34" charset="0"/>
              </a:rPr>
              <a:t>SlideSpark</a:t>
            </a:r>
            <a:r>
              <a:rPr lang="en-US" sz="800" b="1" dirty="0">
                <a:effectLst/>
                <a:latin typeface="Verdana" pitchFamily="34" charset="0"/>
              </a:rPr>
              <a:t> .LLC</a:t>
            </a:r>
          </a:p>
        </p:txBody>
      </p:sp>
      <p:sp>
        <p:nvSpPr>
          <p:cNvPr id="433160" name="Rectangle 8"/>
          <p:cNvSpPr>
            <a:spLocks noChangeArrowheads="1"/>
          </p:cNvSpPr>
          <p:nvPr/>
        </p:nvSpPr>
        <p:spPr bwMode="auto">
          <a:xfrm>
            <a:off x="3505200" y="3276600"/>
            <a:ext cx="1828800" cy="1447800"/>
          </a:xfrm>
          <a:prstGeom prst="rect">
            <a:avLst/>
          </a:prstGeom>
          <a:solidFill>
            <a:schemeClr val="tx1"/>
          </a:solidFill>
          <a:ln w="9525" algn="ctr">
            <a:noFill/>
            <a:miter lim="800000"/>
            <a:headEnd/>
            <a:tailEnd/>
          </a:ln>
          <a:effectLst/>
        </p:spPr>
        <p:txBody>
          <a:bodyPr wrap="none" anchor="ctr"/>
          <a:lstStyle/>
          <a:p>
            <a:pPr>
              <a:defRPr/>
            </a:pPr>
            <a:endParaRPr lang="en-US"/>
          </a:p>
        </p:txBody>
      </p:sp>
      <p:sp>
        <p:nvSpPr>
          <p:cNvPr id="433161" name="Rectangle 9"/>
          <p:cNvSpPr>
            <a:spLocks noChangeArrowheads="1"/>
          </p:cNvSpPr>
          <p:nvPr/>
        </p:nvSpPr>
        <p:spPr bwMode="auto">
          <a:xfrm>
            <a:off x="5936512" y="3276600"/>
            <a:ext cx="1828800" cy="1447800"/>
          </a:xfrm>
          <a:prstGeom prst="rect">
            <a:avLst/>
          </a:prstGeom>
          <a:solidFill>
            <a:schemeClr val="tx1"/>
          </a:solidFill>
          <a:ln w="9525" algn="ctr">
            <a:noFill/>
            <a:miter lim="800000"/>
            <a:headEnd/>
            <a:tailEnd/>
          </a:ln>
          <a:effectLst/>
        </p:spPr>
        <p:txBody>
          <a:bodyPr wrap="none" anchor="ctr"/>
          <a:lstStyle/>
          <a:p>
            <a:pPr>
              <a:defRPr/>
            </a:pPr>
            <a:endParaRPr lang="en-US"/>
          </a:p>
        </p:txBody>
      </p:sp>
      <p:sp>
        <p:nvSpPr>
          <p:cNvPr id="433162" name="Rectangle 10"/>
          <p:cNvSpPr>
            <a:spLocks noChangeArrowheads="1"/>
          </p:cNvSpPr>
          <p:nvPr/>
        </p:nvSpPr>
        <p:spPr bwMode="auto">
          <a:xfrm>
            <a:off x="3505200" y="4800600"/>
            <a:ext cx="1828800" cy="1524000"/>
          </a:xfrm>
          <a:prstGeom prst="rect">
            <a:avLst/>
          </a:prstGeom>
          <a:solidFill>
            <a:schemeClr val="tx1"/>
          </a:solidFill>
          <a:ln w="9525" algn="ctr">
            <a:noFill/>
            <a:miter lim="800000"/>
            <a:headEnd/>
            <a:tailEnd/>
          </a:ln>
          <a:effectLst/>
        </p:spPr>
        <p:txBody>
          <a:bodyPr wrap="none" anchor="ctr"/>
          <a:lstStyle/>
          <a:p>
            <a:pPr>
              <a:defRPr/>
            </a:pPr>
            <a:endParaRPr lang="en-US"/>
          </a:p>
        </p:txBody>
      </p:sp>
      <p:sp>
        <p:nvSpPr>
          <p:cNvPr id="433163" name="Rectangle 11"/>
          <p:cNvSpPr>
            <a:spLocks noChangeArrowheads="1"/>
          </p:cNvSpPr>
          <p:nvPr/>
        </p:nvSpPr>
        <p:spPr bwMode="auto">
          <a:xfrm>
            <a:off x="5943600" y="4876800"/>
            <a:ext cx="1828800" cy="1447800"/>
          </a:xfrm>
          <a:prstGeom prst="rect">
            <a:avLst/>
          </a:prstGeom>
          <a:solidFill>
            <a:schemeClr val="tx1"/>
          </a:solidFill>
          <a:ln w="9525" algn="ctr">
            <a:noFill/>
            <a:miter lim="800000"/>
            <a:headEnd/>
            <a:tailEnd/>
          </a:ln>
          <a:effectLst/>
        </p:spPr>
        <p:txBody>
          <a:bodyPr wrap="none" anchor="ctr"/>
          <a:lstStyle/>
          <a:p>
            <a:pPr>
              <a:defRPr/>
            </a:pPr>
            <a:endParaRPr lang="en-US"/>
          </a:p>
        </p:txBody>
      </p:sp>
      <p:sp>
        <p:nvSpPr>
          <p:cNvPr id="2" name="Rectangle 1"/>
          <p:cNvSpPr/>
          <p:nvPr/>
        </p:nvSpPr>
        <p:spPr>
          <a:xfrm>
            <a:off x="320749" y="1982051"/>
            <a:ext cx="1752404" cy="1569660"/>
          </a:xfrm>
          <a:prstGeom prst="rect">
            <a:avLst/>
          </a:prstGeom>
          <a:noFill/>
        </p:spPr>
        <p:txBody>
          <a:bodyPr wrap="none" lIns="91440" tIns="45720" rIns="91440" bIns="45720">
            <a:spAutoFit/>
          </a:bodyPr>
          <a:lstStyle/>
          <a:p>
            <a:pPr algn="ctr">
              <a:buNone/>
            </a:pPr>
            <a:r>
              <a:rPr lang="en-US" b="1" cap="none" spc="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12</a:t>
            </a:r>
          </a:p>
        </p:txBody>
      </p:sp>
    </p:spTree>
    <p:extLst>
      <p:ext uri="{BB962C8B-B14F-4D97-AF65-F5344CB8AC3E}">
        <p14:creationId xmlns:p14="http://schemas.microsoft.com/office/powerpoint/2010/main" val="124157922"/>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9747" name="Rectangle 3"/>
          <p:cNvSpPr>
            <a:spLocks noGrp="1" noChangeArrowheads="1"/>
          </p:cNvSpPr>
          <p:nvPr>
            <p:ph type="body" idx="4294967295"/>
          </p:nvPr>
        </p:nvSpPr>
        <p:spPr>
          <a:xfrm>
            <a:off x="228600" y="152400"/>
            <a:ext cx="8686800" cy="5943600"/>
          </a:xfrm>
        </p:spPr>
        <p:txBody>
          <a:bodyPr/>
          <a:lstStyle/>
          <a:p>
            <a:pPr eaLnBrk="1" hangingPunct="1"/>
            <a:r>
              <a:rPr lang="en-US" dirty="0"/>
              <a:t>Genetics deals heavily with probability, or the likelihood that a particular event will occur.</a:t>
            </a:r>
          </a:p>
        </p:txBody>
      </p:sp>
      <p:sp>
        <p:nvSpPr>
          <p:cNvPr id="799749" name="Rectangle 9"/>
          <p:cNvSpPr>
            <a:spLocks noChangeArrowheads="1"/>
          </p:cNvSpPr>
          <p:nvPr/>
        </p:nvSpPr>
        <p:spPr bwMode="auto">
          <a:xfrm>
            <a:off x="5715000" y="6629400"/>
            <a:ext cx="3124200" cy="214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p>
            <a:pPr marL="342900" indent="-342900" algn="r">
              <a:buFont typeface="Wingdings" pitchFamily="2" charset="2"/>
              <a:buNone/>
            </a:pPr>
            <a:r>
              <a:rPr lang="en-US" sz="800" b="1" dirty="0">
                <a:effectLst/>
                <a:latin typeface="Verdana" pitchFamily="34" charset="0"/>
              </a:rPr>
              <a:t>Copyright © 2024 </a:t>
            </a:r>
            <a:r>
              <a:rPr lang="en-US" sz="800" b="1" dirty="0" err="1">
                <a:effectLst/>
                <a:latin typeface="Verdana" pitchFamily="34" charset="0"/>
              </a:rPr>
              <a:t>SlideSpark</a:t>
            </a:r>
            <a:r>
              <a:rPr lang="en-US" sz="800" b="1" dirty="0">
                <a:effectLst/>
                <a:latin typeface="Verdana" pitchFamily="34" charset="0"/>
              </a:rPr>
              <a:t> .LLC</a:t>
            </a:r>
          </a:p>
        </p:txBody>
      </p:sp>
      <p:sp>
        <p:nvSpPr>
          <p:cNvPr id="2" name="Rounded Rectangle 1"/>
          <p:cNvSpPr/>
          <p:nvPr/>
        </p:nvSpPr>
        <p:spPr bwMode="auto">
          <a:xfrm>
            <a:off x="5645888" y="228600"/>
            <a:ext cx="2050312" cy="457200"/>
          </a:xfrm>
          <a:prstGeom prst="roundRect">
            <a:avLst/>
          </a:prstGeom>
          <a:solidFill>
            <a:schemeClr val="bg1">
              <a:lumMod val="85000"/>
              <a:lumOff val="15000"/>
            </a:schemeClr>
          </a:solidFill>
          <a:ln w="2857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342900" marR="0" indent="-342900" algn="l" defTabSz="914400" rtl="0" eaLnBrk="1" fontAlgn="base" latinLnBrk="0" hangingPunct="1">
              <a:lnSpc>
                <a:spcPct val="100000"/>
              </a:lnSpc>
              <a:spcBef>
                <a:spcPct val="20000"/>
              </a:spcBef>
              <a:spcAft>
                <a:spcPct val="0"/>
              </a:spcAft>
              <a:buClr>
                <a:schemeClr val="hlink"/>
              </a:buClr>
              <a:buSzPct val="65000"/>
              <a:buFont typeface="Wingdings" pitchFamily="2" charset="2"/>
              <a:buChar char="n"/>
              <a:tabLst/>
            </a:pPr>
            <a:endParaRPr kumimoji="0" lang="en-US" sz="9600" b="0" i="0" u="none" strike="noStrike" cap="none" normalizeH="0" baseline="0">
              <a:ln>
                <a:noFill/>
              </a:ln>
              <a:solidFill>
                <a:schemeClr val="tx1"/>
              </a:solidFill>
              <a:effectLst>
                <a:outerShdw blurRad="38100" dist="38100" dir="2700000" algn="tl">
                  <a:srgbClr val="000000">
                    <a:alpha val="43137"/>
                  </a:srgbClr>
                </a:outerShdw>
              </a:effectLst>
              <a:latin typeface="Tahoma" pitchFamily="34" charset="0"/>
            </a:endParaRPr>
          </a:p>
        </p:txBody>
      </p:sp>
      <p:sp>
        <p:nvSpPr>
          <p:cNvPr id="3" name="Rectangle 2"/>
          <p:cNvSpPr/>
          <p:nvPr/>
        </p:nvSpPr>
        <p:spPr>
          <a:xfrm>
            <a:off x="228600" y="1219200"/>
            <a:ext cx="1752404" cy="1569660"/>
          </a:xfrm>
          <a:prstGeom prst="rect">
            <a:avLst/>
          </a:prstGeom>
          <a:noFill/>
        </p:spPr>
        <p:txBody>
          <a:bodyPr wrap="none" lIns="91440" tIns="45720" rIns="91440" bIns="45720">
            <a:spAutoFit/>
          </a:bodyPr>
          <a:lstStyle/>
          <a:p>
            <a:pPr algn="ctr">
              <a:buNone/>
            </a:pPr>
            <a:r>
              <a:rPr lang="en-US" b="1" cap="none" spc="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13</a:t>
            </a:r>
          </a:p>
        </p:txBody>
      </p:sp>
      <p:pic>
        <p:nvPicPr>
          <p:cNvPr id="4" name="Picture 2" descr="Coin flip 1 | Coins, Save, Personalized items">
            <a:extLst>
              <a:ext uri="{FF2B5EF4-FFF2-40B4-BE49-F238E27FC236}">
                <a16:creationId xmlns:a16="http://schemas.microsoft.com/office/drawing/2014/main" id="{5207A615-4754-9FFC-7A7D-D9869F78566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200" y="-304800"/>
            <a:ext cx="9067800" cy="857228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935034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extBox 1"/>
          <p:cNvSpPr txBox="1">
            <a:spLocks noChangeArrowheads="1"/>
          </p:cNvSpPr>
          <p:nvPr/>
        </p:nvSpPr>
        <p:spPr bwMode="auto">
          <a:xfrm>
            <a:off x="304800" y="228600"/>
            <a:ext cx="8458200" cy="53368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buNone/>
            </a:pPr>
            <a:r>
              <a:rPr lang="en-US" sz="3600" dirty="0"/>
              <a:t>Questions 1-20 = 5pts Each</a:t>
            </a:r>
          </a:p>
          <a:p>
            <a:pPr algn="ctr" eaLnBrk="1" hangingPunct="1">
              <a:buNone/>
            </a:pPr>
            <a:r>
              <a:rPr lang="en-US" sz="3600" dirty="0"/>
              <a:t>Final Category (Bonus) = 1pt Each</a:t>
            </a:r>
          </a:p>
          <a:p>
            <a:pPr algn="ctr" eaLnBrk="1" hangingPunct="1">
              <a:buNone/>
            </a:pPr>
            <a:r>
              <a:rPr lang="en-US" sz="3600" dirty="0"/>
              <a:t>Final Questions = 5 </a:t>
            </a:r>
            <a:r>
              <a:rPr lang="en-US" sz="3600" dirty="0" err="1"/>
              <a:t>pt</a:t>
            </a:r>
            <a:r>
              <a:rPr lang="en-US" sz="3600" dirty="0"/>
              <a:t> wager</a:t>
            </a:r>
          </a:p>
          <a:p>
            <a:pPr algn="ctr" eaLnBrk="1" hangingPunct="1">
              <a:buNone/>
            </a:pPr>
            <a:r>
              <a:rPr lang="en-US" sz="2400" i="1" dirty="0">
                <a:solidFill>
                  <a:srgbClr val="9966FF"/>
                </a:solidFill>
              </a:rPr>
              <a:t>If you wager 5 on the last question and get it wrong you lose 5 pts. Wager 5 and get it right you get 5 pts.</a:t>
            </a:r>
          </a:p>
          <a:p>
            <a:pPr algn="ctr" eaLnBrk="1" hangingPunct="1"/>
            <a:endParaRPr lang="en-US" sz="3600" dirty="0">
              <a:solidFill>
                <a:schemeClr val="bg1"/>
              </a:solidFill>
            </a:endParaRPr>
          </a:p>
          <a:p>
            <a:pPr algn="ctr" eaLnBrk="1" hangingPunct="1">
              <a:buNone/>
            </a:pPr>
            <a:r>
              <a:rPr lang="en-US" sz="3600" dirty="0"/>
              <a:t>Find the Owl </a:t>
            </a:r>
            <a:r>
              <a:rPr lang="en-US" sz="3600" dirty="0">
                <a:solidFill>
                  <a:schemeClr val="bg1"/>
                </a:solidFill>
              </a:rPr>
              <a:t>=</a:t>
            </a:r>
          </a:p>
          <a:p>
            <a:pPr algn="ctr" eaLnBrk="1" hangingPunct="1">
              <a:buNone/>
            </a:pPr>
            <a:r>
              <a:rPr lang="en-US" sz="3600" i="1" dirty="0">
                <a:solidFill>
                  <a:srgbClr val="996633"/>
                </a:solidFill>
              </a:rPr>
              <a:t>Secretly write “Owl” in the correct box worth 1pt.</a:t>
            </a:r>
          </a:p>
        </p:txBody>
      </p:sp>
      <p:pic>
        <p:nvPicPr>
          <p:cNvPr id="4099" name="Picture 4" descr="http://www.clker.com/cliparts/9/a/e/e/12154415151126295659lemmling_Cartoon_owl.svg.hi.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638800" y="3727043"/>
            <a:ext cx="533400" cy="485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00" name="Picture 4" descr="http://www.clker.com/cliparts/9/a/e/e/12154415151126295659lemmling_Cartoon_owl.svg.hi.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400800" y="3917542"/>
            <a:ext cx="114300" cy="10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101" name="AutoShape 5"/>
          <p:cNvSpPr>
            <a:spLocks noChangeArrowheads="1"/>
          </p:cNvSpPr>
          <p:nvPr/>
        </p:nvSpPr>
        <p:spPr bwMode="auto">
          <a:xfrm>
            <a:off x="6781800" y="3307942"/>
            <a:ext cx="1447800" cy="609600"/>
          </a:xfrm>
          <a:prstGeom prst="wedgeRoundRectCallout">
            <a:avLst>
              <a:gd name="adj1" fmla="val -57347"/>
              <a:gd name="adj2" fmla="val 46616"/>
              <a:gd name="adj3" fmla="val 16667"/>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a:buNone/>
            </a:pPr>
            <a:r>
              <a:rPr lang="en-US" sz="1400" dirty="0"/>
              <a:t>“I’ll be about this big.”</a:t>
            </a:r>
          </a:p>
        </p:txBody>
      </p:sp>
    </p:spTree>
    <p:extLst>
      <p:ext uri="{BB962C8B-B14F-4D97-AF65-F5344CB8AC3E}">
        <p14:creationId xmlns:p14="http://schemas.microsoft.com/office/powerpoint/2010/main" val="475934819"/>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9747" name="Rectangle 3"/>
          <p:cNvSpPr>
            <a:spLocks noGrp="1" noChangeArrowheads="1"/>
          </p:cNvSpPr>
          <p:nvPr>
            <p:ph type="body" idx="4294967295"/>
          </p:nvPr>
        </p:nvSpPr>
        <p:spPr>
          <a:xfrm>
            <a:off x="228600" y="152400"/>
            <a:ext cx="8686800" cy="5943600"/>
          </a:xfrm>
        </p:spPr>
        <p:txBody>
          <a:bodyPr/>
          <a:lstStyle/>
          <a:p>
            <a:pPr eaLnBrk="1" hangingPunct="1"/>
            <a:r>
              <a:rPr lang="en-US" dirty="0"/>
              <a:t>The letters below represent…</a:t>
            </a:r>
          </a:p>
          <a:p>
            <a:pPr lvl="1" eaLnBrk="1" hangingPunct="1"/>
            <a:r>
              <a:rPr lang="en-US" dirty="0">
                <a:solidFill>
                  <a:srgbClr val="92D050"/>
                </a:solidFill>
              </a:rPr>
              <a:t>A.) </a:t>
            </a:r>
            <a:r>
              <a:rPr lang="en-US" dirty="0">
                <a:solidFill>
                  <a:schemeClr val="bg1"/>
                </a:solidFill>
              </a:rPr>
              <a:t>Both are Heterozygous Dominant</a:t>
            </a:r>
          </a:p>
          <a:p>
            <a:pPr lvl="1" eaLnBrk="1" hangingPunct="1"/>
            <a:r>
              <a:rPr lang="en-US" dirty="0">
                <a:solidFill>
                  <a:srgbClr val="FFCC99"/>
                </a:solidFill>
              </a:rPr>
              <a:t>B.) </a:t>
            </a:r>
            <a:r>
              <a:rPr lang="en-US" dirty="0">
                <a:solidFill>
                  <a:schemeClr val="bg1"/>
                </a:solidFill>
              </a:rPr>
              <a:t>Homozygous recessive and Homozygous Dominant</a:t>
            </a:r>
          </a:p>
          <a:p>
            <a:pPr lvl="1" eaLnBrk="1" hangingPunct="1"/>
            <a:r>
              <a:rPr lang="en-US" dirty="0">
                <a:solidFill>
                  <a:srgbClr val="FF00FF"/>
                </a:solidFill>
              </a:rPr>
              <a:t>C.) </a:t>
            </a:r>
            <a:r>
              <a:rPr lang="en-US" dirty="0">
                <a:solidFill>
                  <a:schemeClr val="bg1"/>
                </a:solidFill>
              </a:rPr>
              <a:t>Heterozygous and Heterozygous</a:t>
            </a:r>
          </a:p>
          <a:p>
            <a:pPr lvl="1" eaLnBrk="1" hangingPunct="1"/>
            <a:r>
              <a:rPr lang="en-US" dirty="0">
                <a:solidFill>
                  <a:srgbClr val="00B0F0"/>
                </a:solidFill>
              </a:rPr>
              <a:t>D.) </a:t>
            </a:r>
            <a:r>
              <a:rPr lang="en-US" dirty="0">
                <a:solidFill>
                  <a:schemeClr val="bg1"/>
                </a:solidFill>
              </a:rPr>
              <a:t>Both are Heterozygous Recessive</a:t>
            </a:r>
          </a:p>
          <a:p>
            <a:pPr lvl="1" eaLnBrk="1" hangingPunct="1"/>
            <a:r>
              <a:rPr lang="en-US" dirty="0">
                <a:solidFill>
                  <a:srgbClr val="CC99FF"/>
                </a:solidFill>
              </a:rPr>
              <a:t>E.) </a:t>
            </a:r>
            <a:r>
              <a:rPr lang="en-US" dirty="0">
                <a:solidFill>
                  <a:schemeClr val="bg1"/>
                </a:solidFill>
              </a:rPr>
              <a:t>Homozygous Dominant and Heterozygous</a:t>
            </a:r>
          </a:p>
        </p:txBody>
      </p:sp>
      <p:sp>
        <p:nvSpPr>
          <p:cNvPr id="799749" name="Rectangle 9"/>
          <p:cNvSpPr>
            <a:spLocks noChangeArrowheads="1"/>
          </p:cNvSpPr>
          <p:nvPr/>
        </p:nvSpPr>
        <p:spPr bwMode="auto">
          <a:xfrm>
            <a:off x="5715000" y="6629400"/>
            <a:ext cx="3124200" cy="214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p>
            <a:pPr marL="342900" indent="-342900" algn="r">
              <a:buFont typeface="Wingdings" pitchFamily="2" charset="2"/>
              <a:buNone/>
            </a:pPr>
            <a:r>
              <a:rPr lang="en-US" sz="800" b="1" dirty="0">
                <a:effectLst/>
                <a:latin typeface="Verdana" pitchFamily="34" charset="0"/>
              </a:rPr>
              <a:t>Copyright © 2024 </a:t>
            </a:r>
            <a:r>
              <a:rPr lang="en-US" sz="800" b="1" dirty="0" err="1">
                <a:effectLst/>
                <a:latin typeface="Verdana" pitchFamily="34" charset="0"/>
              </a:rPr>
              <a:t>SlideSpark</a:t>
            </a:r>
            <a:r>
              <a:rPr lang="en-US" sz="800" b="1" dirty="0">
                <a:effectLst/>
                <a:latin typeface="Verdana" pitchFamily="34" charset="0"/>
              </a:rPr>
              <a:t> .LLC</a:t>
            </a:r>
          </a:p>
        </p:txBody>
      </p:sp>
      <p:sp>
        <p:nvSpPr>
          <p:cNvPr id="2" name="Rectangle 1"/>
          <p:cNvSpPr/>
          <p:nvPr/>
        </p:nvSpPr>
        <p:spPr>
          <a:xfrm>
            <a:off x="1219200" y="3276600"/>
            <a:ext cx="6979796" cy="3170099"/>
          </a:xfrm>
          <a:prstGeom prst="rect">
            <a:avLst/>
          </a:prstGeom>
          <a:noFill/>
        </p:spPr>
        <p:txBody>
          <a:bodyPr wrap="none" lIns="91440" tIns="45720" rIns="91440" bIns="45720">
            <a:spAutoFit/>
          </a:bodyPr>
          <a:lstStyle/>
          <a:p>
            <a:pPr algn="ctr">
              <a:buNone/>
            </a:pPr>
            <a:r>
              <a:rPr lang="en-US" sz="20000" b="1" cap="none" spc="0" dirty="0" err="1">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ZZHh</a:t>
            </a:r>
            <a:endParaRPr lang="en-US" sz="20000" b="1" cap="none" spc="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endParaRPr>
          </a:p>
        </p:txBody>
      </p:sp>
      <p:sp>
        <p:nvSpPr>
          <p:cNvPr id="4" name="Rectangle 3"/>
          <p:cNvSpPr/>
          <p:nvPr/>
        </p:nvSpPr>
        <p:spPr>
          <a:xfrm>
            <a:off x="8070594" y="-9781"/>
            <a:ext cx="1066318" cy="923330"/>
          </a:xfrm>
          <a:prstGeom prst="rect">
            <a:avLst/>
          </a:prstGeom>
          <a:noFill/>
        </p:spPr>
        <p:txBody>
          <a:bodyPr wrap="none" lIns="91440" tIns="45720" rIns="91440" bIns="45720">
            <a:spAutoFit/>
          </a:bodyPr>
          <a:lstStyle/>
          <a:p>
            <a:pPr algn="ctr">
              <a:buNone/>
            </a:pPr>
            <a:r>
              <a:rPr lang="en-US" sz="5400" b="1" cap="none" spc="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14</a:t>
            </a:r>
          </a:p>
        </p:txBody>
      </p:sp>
    </p:spTree>
    <p:extLst>
      <p:ext uri="{BB962C8B-B14F-4D97-AF65-F5344CB8AC3E}">
        <p14:creationId xmlns:p14="http://schemas.microsoft.com/office/powerpoint/2010/main" val="855121059"/>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9747" name="Rectangle 3"/>
          <p:cNvSpPr>
            <a:spLocks noGrp="1" noChangeArrowheads="1"/>
          </p:cNvSpPr>
          <p:nvPr>
            <p:ph type="body" idx="4294967295"/>
          </p:nvPr>
        </p:nvSpPr>
        <p:spPr>
          <a:xfrm>
            <a:off x="228600" y="152400"/>
            <a:ext cx="8686800" cy="5943600"/>
          </a:xfrm>
        </p:spPr>
        <p:txBody>
          <a:bodyPr/>
          <a:lstStyle/>
          <a:p>
            <a:pPr eaLnBrk="1" hangingPunct="1"/>
            <a:r>
              <a:rPr lang="en-US" dirty="0"/>
              <a:t>The letters below represent…</a:t>
            </a:r>
          </a:p>
          <a:p>
            <a:pPr lvl="1" eaLnBrk="1" hangingPunct="1"/>
            <a:r>
              <a:rPr lang="en-US" dirty="0">
                <a:solidFill>
                  <a:srgbClr val="92D050"/>
                </a:solidFill>
              </a:rPr>
              <a:t>A.) Both are Heterozygous Dominant</a:t>
            </a:r>
          </a:p>
          <a:p>
            <a:pPr lvl="1" eaLnBrk="1" hangingPunct="1"/>
            <a:r>
              <a:rPr lang="en-US" dirty="0">
                <a:solidFill>
                  <a:srgbClr val="FFCC99"/>
                </a:solidFill>
              </a:rPr>
              <a:t>B.) </a:t>
            </a:r>
            <a:r>
              <a:rPr lang="en-US" dirty="0">
                <a:solidFill>
                  <a:schemeClr val="bg1"/>
                </a:solidFill>
              </a:rPr>
              <a:t>Homozygous recessive and Homozygous Dominant</a:t>
            </a:r>
          </a:p>
          <a:p>
            <a:pPr lvl="1" eaLnBrk="1" hangingPunct="1"/>
            <a:r>
              <a:rPr lang="en-US" dirty="0">
                <a:solidFill>
                  <a:srgbClr val="FF00FF"/>
                </a:solidFill>
              </a:rPr>
              <a:t>C.) </a:t>
            </a:r>
            <a:r>
              <a:rPr lang="en-US" dirty="0">
                <a:solidFill>
                  <a:schemeClr val="bg1"/>
                </a:solidFill>
              </a:rPr>
              <a:t>Heterozygous and Heterozygous</a:t>
            </a:r>
          </a:p>
          <a:p>
            <a:pPr lvl="1" eaLnBrk="1" hangingPunct="1"/>
            <a:r>
              <a:rPr lang="en-US" dirty="0">
                <a:solidFill>
                  <a:srgbClr val="00B0F0"/>
                </a:solidFill>
              </a:rPr>
              <a:t>D.) </a:t>
            </a:r>
            <a:r>
              <a:rPr lang="en-US" dirty="0">
                <a:solidFill>
                  <a:schemeClr val="bg1"/>
                </a:solidFill>
              </a:rPr>
              <a:t>Both are Heterozygous Recessive</a:t>
            </a:r>
          </a:p>
          <a:p>
            <a:pPr lvl="1" eaLnBrk="1" hangingPunct="1"/>
            <a:r>
              <a:rPr lang="en-US" dirty="0">
                <a:solidFill>
                  <a:srgbClr val="CC99FF"/>
                </a:solidFill>
              </a:rPr>
              <a:t>E.) </a:t>
            </a:r>
            <a:r>
              <a:rPr lang="en-US" dirty="0">
                <a:solidFill>
                  <a:schemeClr val="bg1"/>
                </a:solidFill>
              </a:rPr>
              <a:t>Homozygous Dominant and Heterozygous</a:t>
            </a:r>
          </a:p>
        </p:txBody>
      </p:sp>
      <p:sp>
        <p:nvSpPr>
          <p:cNvPr id="799749" name="Rectangle 9"/>
          <p:cNvSpPr>
            <a:spLocks noChangeArrowheads="1"/>
          </p:cNvSpPr>
          <p:nvPr/>
        </p:nvSpPr>
        <p:spPr bwMode="auto">
          <a:xfrm>
            <a:off x="5715000" y="6629400"/>
            <a:ext cx="3124200" cy="214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p>
            <a:pPr marL="342900" indent="-342900" algn="r">
              <a:buFont typeface="Wingdings" pitchFamily="2" charset="2"/>
              <a:buNone/>
            </a:pPr>
            <a:r>
              <a:rPr lang="en-US" sz="800" b="1" dirty="0">
                <a:effectLst/>
                <a:latin typeface="Verdana" pitchFamily="34" charset="0"/>
              </a:rPr>
              <a:t>Copyright © 2024 </a:t>
            </a:r>
            <a:r>
              <a:rPr lang="en-US" sz="800" b="1" dirty="0" err="1">
                <a:effectLst/>
                <a:latin typeface="Verdana" pitchFamily="34" charset="0"/>
              </a:rPr>
              <a:t>SlideSpark</a:t>
            </a:r>
            <a:r>
              <a:rPr lang="en-US" sz="800" b="1" dirty="0">
                <a:effectLst/>
                <a:latin typeface="Verdana" pitchFamily="34" charset="0"/>
              </a:rPr>
              <a:t> .LLC</a:t>
            </a:r>
          </a:p>
        </p:txBody>
      </p:sp>
      <p:sp>
        <p:nvSpPr>
          <p:cNvPr id="2" name="Rectangle 1"/>
          <p:cNvSpPr/>
          <p:nvPr/>
        </p:nvSpPr>
        <p:spPr>
          <a:xfrm>
            <a:off x="1219200" y="3276600"/>
            <a:ext cx="6979796" cy="3170099"/>
          </a:xfrm>
          <a:prstGeom prst="rect">
            <a:avLst/>
          </a:prstGeom>
          <a:noFill/>
        </p:spPr>
        <p:txBody>
          <a:bodyPr wrap="none" lIns="91440" tIns="45720" rIns="91440" bIns="45720">
            <a:spAutoFit/>
          </a:bodyPr>
          <a:lstStyle/>
          <a:p>
            <a:pPr algn="ctr">
              <a:buNone/>
            </a:pPr>
            <a:r>
              <a:rPr lang="en-US" sz="20000" b="1" cap="none" spc="0" dirty="0" err="1">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ZZHh</a:t>
            </a:r>
            <a:endParaRPr lang="en-US" sz="20000" b="1" cap="none" spc="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endParaRPr>
          </a:p>
        </p:txBody>
      </p:sp>
      <p:sp>
        <p:nvSpPr>
          <p:cNvPr id="4" name="Rectangle 3"/>
          <p:cNvSpPr/>
          <p:nvPr/>
        </p:nvSpPr>
        <p:spPr>
          <a:xfrm>
            <a:off x="8070594" y="-9781"/>
            <a:ext cx="1066318" cy="923330"/>
          </a:xfrm>
          <a:prstGeom prst="rect">
            <a:avLst/>
          </a:prstGeom>
          <a:noFill/>
        </p:spPr>
        <p:txBody>
          <a:bodyPr wrap="none" lIns="91440" tIns="45720" rIns="91440" bIns="45720">
            <a:spAutoFit/>
          </a:bodyPr>
          <a:lstStyle/>
          <a:p>
            <a:pPr algn="ctr">
              <a:buNone/>
            </a:pPr>
            <a:r>
              <a:rPr lang="en-US" sz="5400" b="1" cap="none" spc="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14</a:t>
            </a:r>
          </a:p>
        </p:txBody>
      </p:sp>
    </p:spTree>
    <p:extLst>
      <p:ext uri="{BB962C8B-B14F-4D97-AF65-F5344CB8AC3E}">
        <p14:creationId xmlns:p14="http://schemas.microsoft.com/office/powerpoint/2010/main" val="3739089930"/>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9747" name="Rectangle 3"/>
          <p:cNvSpPr>
            <a:spLocks noGrp="1" noChangeArrowheads="1"/>
          </p:cNvSpPr>
          <p:nvPr>
            <p:ph type="body" idx="4294967295"/>
          </p:nvPr>
        </p:nvSpPr>
        <p:spPr>
          <a:xfrm>
            <a:off x="228600" y="152400"/>
            <a:ext cx="8686800" cy="5943600"/>
          </a:xfrm>
        </p:spPr>
        <p:txBody>
          <a:bodyPr/>
          <a:lstStyle/>
          <a:p>
            <a:pPr eaLnBrk="1" hangingPunct="1"/>
            <a:r>
              <a:rPr lang="en-US" dirty="0"/>
              <a:t>The letters below represent…</a:t>
            </a:r>
          </a:p>
          <a:p>
            <a:pPr lvl="1" eaLnBrk="1" hangingPunct="1"/>
            <a:r>
              <a:rPr lang="en-US" dirty="0">
                <a:solidFill>
                  <a:srgbClr val="92D050"/>
                </a:solidFill>
              </a:rPr>
              <a:t>A.) Both are Heterozygous Dominant</a:t>
            </a:r>
          </a:p>
          <a:p>
            <a:pPr lvl="1" eaLnBrk="1" hangingPunct="1"/>
            <a:r>
              <a:rPr lang="en-US" dirty="0">
                <a:solidFill>
                  <a:srgbClr val="FFCC99"/>
                </a:solidFill>
              </a:rPr>
              <a:t>B.) Homozygous recessive and Homozygous Dominant</a:t>
            </a:r>
          </a:p>
          <a:p>
            <a:pPr lvl="1" eaLnBrk="1" hangingPunct="1"/>
            <a:r>
              <a:rPr lang="en-US" dirty="0">
                <a:solidFill>
                  <a:srgbClr val="FF00FF"/>
                </a:solidFill>
              </a:rPr>
              <a:t>C.) </a:t>
            </a:r>
            <a:r>
              <a:rPr lang="en-US" dirty="0">
                <a:solidFill>
                  <a:schemeClr val="bg1"/>
                </a:solidFill>
              </a:rPr>
              <a:t>Heterozygous and Heterozygous</a:t>
            </a:r>
          </a:p>
          <a:p>
            <a:pPr lvl="1" eaLnBrk="1" hangingPunct="1"/>
            <a:r>
              <a:rPr lang="en-US" dirty="0">
                <a:solidFill>
                  <a:srgbClr val="00B0F0"/>
                </a:solidFill>
              </a:rPr>
              <a:t>D.) </a:t>
            </a:r>
            <a:r>
              <a:rPr lang="en-US" dirty="0">
                <a:solidFill>
                  <a:schemeClr val="bg1"/>
                </a:solidFill>
              </a:rPr>
              <a:t>Both are Heterozygous Recessive</a:t>
            </a:r>
          </a:p>
          <a:p>
            <a:pPr lvl="1" eaLnBrk="1" hangingPunct="1"/>
            <a:r>
              <a:rPr lang="en-US" dirty="0">
                <a:solidFill>
                  <a:srgbClr val="CC99FF"/>
                </a:solidFill>
              </a:rPr>
              <a:t>E.) </a:t>
            </a:r>
            <a:r>
              <a:rPr lang="en-US" dirty="0">
                <a:solidFill>
                  <a:schemeClr val="bg1"/>
                </a:solidFill>
              </a:rPr>
              <a:t>Homozygous Dominant and Heterozygous</a:t>
            </a:r>
          </a:p>
        </p:txBody>
      </p:sp>
      <p:sp>
        <p:nvSpPr>
          <p:cNvPr id="799749" name="Rectangle 9"/>
          <p:cNvSpPr>
            <a:spLocks noChangeArrowheads="1"/>
          </p:cNvSpPr>
          <p:nvPr/>
        </p:nvSpPr>
        <p:spPr bwMode="auto">
          <a:xfrm>
            <a:off x="5715000" y="6629400"/>
            <a:ext cx="3124200" cy="214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p>
            <a:pPr marL="342900" indent="-342900" algn="r">
              <a:buFont typeface="Wingdings" pitchFamily="2" charset="2"/>
              <a:buNone/>
            </a:pPr>
            <a:r>
              <a:rPr lang="en-US" sz="800" b="1" dirty="0">
                <a:effectLst/>
                <a:latin typeface="Verdana" pitchFamily="34" charset="0"/>
              </a:rPr>
              <a:t>Copyright © 2024 </a:t>
            </a:r>
            <a:r>
              <a:rPr lang="en-US" sz="800" b="1" dirty="0" err="1">
                <a:effectLst/>
                <a:latin typeface="Verdana" pitchFamily="34" charset="0"/>
              </a:rPr>
              <a:t>SlideSpark</a:t>
            </a:r>
            <a:r>
              <a:rPr lang="en-US" sz="800" b="1" dirty="0">
                <a:effectLst/>
                <a:latin typeface="Verdana" pitchFamily="34" charset="0"/>
              </a:rPr>
              <a:t> .LLC</a:t>
            </a:r>
          </a:p>
        </p:txBody>
      </p:sp>
      <p:sp>
        <p:nvSpPr>
          <p:cNvPr id="2" name="Rectangle 1"/>
          <p:cNvSpPr/>
          <p:nvPr/>
        </p:nvSpPr>
        <p:spPr>
          <a:xfrm>
            <a:off x="1219200" y="3276600"/>
            <a:ext cx="6979796" cy="3170099"/>
          </a:xfrm>
          <a:prstGeom prst="rect">
            <a:avLst/>
          </a:prstGeom>
          <a:noFill/>
        </p:spPr>
        <p:txBody>
          <a:bodyPr wrap="none" lIns="91440" tIns="45720" rIns="91440" bIns="45720">
            <a:spAutoFit/>
          </a:bodyPr>
          <a:lstStyle/>
          <a:p>
            <a:pPr algn="ctr">
              <a:buNone/>
            </a:pPr>
            <a:r>
              <a:rPr lang="en-US" sz="20000" b="1" cap="none" spc="0" dirty="0" err="1">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ZZHh</a:t>
            </a:r>
            <a:endParaRPr lang="en-US" sz="20000" b="1" cap="none" spc="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endParaRPr>
          </a:p>
        </p:txBody>
      </p:sp>
      <p:sp>
        <p:nvSpPr>
          <p:cNvPr id="4" name="Rectangle 3"/>
          <p:cNvSpPr/>
          <p:nvPr/>
        </p:nvSpPr>
        <p:spPr>
          <a:xfrm>
            <a:off x="8070594" y="-9781"/>
            <a:ext cx="1066318" cy="923330"/>
          </a:xfrm>
          <a:prstGeom prst="rect">
            <a:avLst/>
          </a:prstGeom>
          <a:noFill/>
        </p:spPr>
        <p:txBody>
          <a:bodyPr wrap="none" lIns="91440" tIns="45720" rIns="91440" bIns="45720">
            <a:spAutoFit/>
          </a:bodyPr>
          <a:lstStyle/>
          <a:p>
            <a:pPr algn="ctr">
              <a:buNone/>
            </a:pPr>
            <a:r>
              <a:rPr lang="en-US" sz="5400" b="1" cap="none" spc="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14</a:t>
            </a:r>
          </a:p>
        </p:txBody>
      </p:sp>
    </p:spTree>
    <p:extLst>
      <p:ext uri="{BB962C8B-B14F-4D97-AF65-F5344CB8AC3E}">
        <p14:creationId xmlns:p14="http://schemas.microsoft.com/office/powerpoint/2010/main" val="3739089930"/>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9747" name="Rectangle 3"/>
          <p:cNvSpPr>
            <a:spLocks noGrp="1" noChangeArrowheads="1"/>
          </p:cNvSpPr>
          <p:nvPr>
            <p:ph type="body" idx="4294967295"/>
          </p:nvPr>
        </p:nvSpPr>
        <p:spPr>
          <a:xfrm>
            <a:off x="228600" y="152400"/>
            <a:ext cx="8686800" cy="5943600"/>
          </a:xfrm>
        </p:spPr>
        <p:txBody>
          <a:bodyPr/>
          <a:lstStyle/>
          <a:p>
            <a:pPr eaLnBrk="1" hangingPunct="1"/>
            <a:r>
              <a:rPr lang="en-US" dirty="0"/>
              <a:t>The letters below represent…</a:t>
            </a:r>
          </a:p>
          <a:p>
            <a:pPr lvl="1" eaLnBrk="1" hangingPunct="1"/>
            <a:r>
              <a:rPr lang="en-US" dirty="0">
                <a:solidFill>
                  <a:srgbClr val="92D050"/>
                </a:solidFill>
              </a:rPr>
              <a:t>A.) Both are Heterozygous Dominant</a:t>
            </a:r>
          </a:p>
          <a:p>
            <a:pPr lvl="1" eaLnBrk="1" hangingPunct="1"/>
            <a:r>
              <a:rPr lang="en-US" dirty="0">
                <a:solidFill>
                  <a:srgbClr val="FFCC99"/>
                </a:solidFill>
              </a:rPr>
              <a:t>B.) Homozygous recessive and Homozygous Dominant</a:t>
            </a:r>
          </a:p>
          <a:p>
            <a:pPr lvl="1" eaLnBrk="1" hangingPunct="1"/>
            <a:r>
              <a:rPr lang="en-US" dirty="0">
                <a:solidFill>
                  <a:srgbClr val="FF00FF"/>
                </a:solidFill>
              </a:rPr>
              <a:t>C.) Heterozygous and Heterozygous</a:t>
            </a:r>
          </a:p>
          <a:p>
            <a:pPr lvl="1" eaLnBrk="1" hangingPunct="1"/>
            <a:r>
              <a:rPr lang="en-US" dirty="0">
                <a:solidFill>
                  <a:srgbClr val="00B0F0"/>
                </a:solidFill>
              </a:rPr>
              <a:t>D.) </a:t>
            </a:r>
            <a:r>
              <a:rPr lang="en-US" dirty="0">
                <a:solidFill>
                  <a:schemeClr val="bg1"/>
                </a:solidFill>
              </a:rPr>
              <a:t>Both are Heterozygous Recessive</a:t>
            </a:r>
          </a:p>
          <a:p>
            <a:pPr lvl="1" eaLnBrk="1" hangingPunct="1"/>
            <a:r>
              <a:rPr lang="en-US" dirty="0">
                <a:solidFill>
                  <a:srgbClr val="CC99FF"/>
                </a:solidFill>
              </a:rPr>
              <a:t>E.) </a:t>
            </a:r>
            <a:r>
              <a:rPr lang="en-US" dirty="0">
                <a:solidFill>
                  <a:schemeClr val="bg1"/>
                </a:solidFill>
              </a:rPr>
              <a:t>Homozygous Dominant and Heterozygous</a:t>
            </a:r>
          </a:p>
        </p:txBody>
      </p:sp>
      <p:sp>
        <p:nvSpPr>
          <p:cNvPr id="799749" name="Rectangle 9"/>
          <p:cNvSpPr>
            <a:spLocks noChangeArrowheads="1"/>
          </p:cNvSpPr>
          <p:nvPr/>
        </p:nvSpPr>
        <p:spPr bwMode="auto">
          <a:xfrm>
            <a:off x="5715000" y="6629400"/>
            <a:ext cx="3124200" cy="214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p>
            <a:pPr marL="342900" indent="-342900" algn="r">
              <a:buFont typeface="Wingdings" pitchFamily="2" charset="2"/>
              <a:buNone/>
            </a:pPr>
            <a:r>
              <a:rPr lang="en-US" sz="800" b="1" dirty="0">
                <a:effectLst/>
                <a:latin typeface="Verdana" pitchFamily="34" charset="0"/>
              </a:rPr>
              <a:t>Copyright © 2024 </a:t>
            </a:r>
            <a:r>
              <a:rPr lang="en-US" sz="800" b="1" dirty="0" err="1">
                <a:effectLst/>
                <a:latin typeface="Verdana" pitchFamily="34" charset="0"/>
              </a:rPr>
              <a:t>SlideSpark</a:t>
            </a:r>
            <a:r>
              <a:rPr lang="en-US" sz="800" b="1" dirty="0">
                <a:effectLst/>
                <a:latin typeface="Verdana" pitchFamily="34" charset="0"/>
              </a:rPr>
              <a:t> .LLC</a:t>
            </a:r>
          </a:p>
        </p:txBody>
      </p:sp>
      <p:sp>
        <p:nvSpPr>
          <p:cNvPr id="2" name="Rectangle 1"/>
          <p:cNvSpPr/>
          <p:nvPr/>
        </p:nvSpPr>
        <p:spPr>
          <a:xfrm>
            <a:off x="1219200" y="3276600"/>
            <a:ext cx="6979796" cy="3170099"/>
          </a:xfrm>
          <a:prstGeom prst="rect">
            <a:avLst/>
          </a:prstGeom>
          <a:noFill/>
        </p:spPr>
        <p:txBody>
          <a:bodyPr wrap="none" lIns="91440" tIns="45720" rIns="91440" bIns="45720">
            <a:spAutoFit/>
          </a:bodyPr>
          <a:lstStyle/>
          <a:p>
            <a:pPr algn="ctr">
              <a:buNone/>
            </a:pPr>
            <a:r>
              <a:rPr lang="en-US" sz="20000" b="1" cap="none" spc="0" dirty="0" err="1">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ZZHh</a:t>
            </a:r>
            <a:endParaRPr lang="en-US" sz="20000" b="1" cap="none" spc="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endParaRPr>
          </a:p>
        </p:txBody>
      </p:sp>
      <p:sp>
        <p:nvSpPr>
          <p:cNvPr id="4" name="Rectangle 3"/>
          <p:cNvSpPr/>
          <p:nvPr/>
        </p:nvSpPr>
        <p:spPr>
          <a:xfrm>
            <a:off x="8070594" y="-9781"/>
            <a:ext cx="1066318" cy="923330"/>
          </a:xfrm>
          <a:prstGeom prst="rect">
            <a:avLst/>
          </a:prstGeom>
          <a:noFill/>
        </p:spPr>
        <p:txBody>
          <a:bodyPr wrap="none" lIns="91440" tIns="45720" rIns="91440" bIns="45720">
            <a:spAutoFit/>
          </a:bodyPr>
          <a:lstStyle/>
          <a:p>
            <a:pPr algn="ctr">
              <a:buNone/>
            </a:pPr>
            <a:r>
              <a:rPr lang="en-US" sz="5400" b="1" cap="none" spc="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14</a:t>
            </a:r>
          </a:p>
        </p:txBody>
      </p:sp>
    </p:spTree>
    <p:extLst>
      <p:ext uri="{BB962C8B-B14F-4D97-AF65-F5344CB8AC3E}">
        <p14:creationId xmlns:p14="http://schemas.microsoft.com/office/powerpoint/2010/main" val="3739089930"/>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9747" name="Rectangle 3"/>
          <p:cNvSpPr>
            <a:spLocks noGrp="1" noChangeArrowheads="1"/>
          </p:cNvSpPr>
          <p:nvPr>
            <p:ph type="body" idx="4294967295"/>
          </p:nvPr>
        </p:nvSpPr>
        <p:spPr>
          <a:xfrm>
            <a:off x="228600" y="152400"/>
            <a:ext cx="8686800" cy="5943600"/>
          </a:xfrm>
        </p:spPr>
        <p:txBody>
          <a:bodyPr/>
          <a:lstStyle/>
          <a:p>
            <a:pPr eaLnBrk="1" hangingPunct="1"/>
            <a:r>
              <a:rPr lang="en-US" dirty="0"/>
              <a:t>The letters below represent…</a:t>
            </a:r>
          </a:p>
          <a:p>
            <a:pPr lvl="1" eaLnBrk="1" hangingPunct="1"/>
            <a:r>
              <a:rPr lang="en-US" dirty="0">
                <a:solidFill>
                  <a:srgbClr val="92D050"/>
                </a:solidFill>
              </a:rPr>
              <a:t>A.) Both are Heterozygous Dominant</a:t>
            </a:r>
          </a:p>
          <a:p>
            <a:pPr lvl="1" eaLnBrk="1" hangingPunct="1"/>
            <a:r>
              <a:rPr lang="en-US" dirty="0">
                <a:solidFill>
                  <a:srgbClr val="FFCC99"/>
                </a:solidFill>
              </a:rPr>
              <a:t>B.) Homozygous recessive and Homozygous Dominant</a:t>
            </a:r>
          </a:p>
          <a:p>
            <a:pPr lvl="1" eaLnBrk="1" hangingPunct="1"/>
            <a:r>
              <a:rPr lang="en-US" dirty="0">
                <a:solidFill>
                  <a:srgbClr val="FF00FF"/>
                </a:solidFill>
              </a:rPr>
              <a:t>C.) Heterozygous and Heterozygous</a:t>
            </a:r>
          </a:p>
          <a:p>
            <a:pPr lvl="1" eaLnBrk="1" hangingPunct="1"/>
            <a:r>
              <a:rPr lang="en-US" dirty="0">
                <a:solidFill>
                  <a:srgbClr val="00B0F0"/>
                </a:solidFill>
              </a:rPr>
              <a:t>D.) Both are Heterozygous Recessive</a:t>
            </a:r>
          </a:p>
          <a:p>
            <a:pPr lvl="1" eaLnBrk="1" hangingPunct="1"/>
            <a:r>
              <a:rPr lang="en-US" dirty="0">
                <a:solidFill>
                  <a:srgbClr val="CC99FF"/>
                </a:solidFill>
              </a:rPr>
              <a:t>E.) </a:t>
            </a:r>
            <a:r>
              <a:rPr lang="en-US" dirty="0">
                <a:solidFill>
                  <a:schemeClr val="bg1"/>
                </a:solidFill>
              </a:rPr>
              <a:t>Homozygous Dominant and Heterozygous</a:t>
            </a:r>
          </a:p>
        </p:txBody>
      </p:sp>
      <p:sp>
        <p:nvSpPr>
          <p:cNvPr id="799749" name="Rectangle 9"/>
          <p:cNvSpPr>
            <a:spLocks noChangeArrowheads="1"/>
          </p:cNvSpPr>
          <p:nvPr/>
        </p:nvSpPr>
        <p:spPr bwMode="auto">
          <a:xfrm>
            <a:off x="5715000" y="6629400"/>
            <a:ext cx="3124200" cy="214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p>
            <a:pPr marL="342900" indent="-342900" algn="r">
              <a:buFont typeface="Wingdings" pitchFamily="2" charset="2"/>
              <a:buNone/>
            </a:pPr>
            <a:r>
              <a:rPr lang="en-US" sz="800" b="1" dirty="0">
                <a:effectLst/>
                <a:latin typeface="Verdana" pitchFamily="34" charset="0"/>
              </a:rPr>
              <a:t>Copyright © 2024 </a:t>
            </a:r>
            <a:r>
              <a:rPr lang="en-US" sz="800" b="1" dirty="0" err="1">
                <a:effectLst/>
                <a:latin typeface="Verdana" pitchFamily="34" charset="0"/>
              </a:rPr>
              <a:t>SlideSpark</a:t>
            </a:r>
            <a:r>
              <a:rPr lang="en-US" sz="800" b="1" dirty="0">
                <a:effectLst/>
                <a:latin typeface="Verdana" pitchFamily="34" charset="0"/>
              </a:rPr>
              <a:t> .LLC</a:t>
            </a:r>
          </a:p>
        </p:txBody>
      </p:sp>
      <p:sp>
        <p:nvSpPr>
          <p:cNvPr id="2" name="Rectangle 1"/>
          <p:cNvSpPr/>
          <p:nvPr/>
        </p:nvSpPr>
        <p:spPr>
          <a:xfrm>
            <a:off x="1219200" y="3276600"/>
            <a:ext cx="6979796" cy="3170099"/>
          </a:xfrm>
          <a:prstGeom prst="rect">
            <a:avLst/>
          </a:prstGeom>
          <a:noFill/>
        </p:spPr>
        <p:txBody>
          <a:bodyPr wrap="none" lIns="91440" tIns="45720" rIns="91440" bIns="45720">
            <a:spAutoFit/>
          </a:bodyPr>
          <a:lstStyle/>
          <a:p>
            <a:pPr algn="ctr">
              <a:buNone/>
            </a:pPr>
            <a:r>
              <a:rPr lang="en-US" sz="20000" b="1" cap="none" spc="0" dirty="0" err="1">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ZZHh</a:t>
            </a:r>
            <a:endParaRPr lang="en-US" sz="20000" b="1" cap="none" spc="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endParaRPr>
          </a:p>
        </p:txBody>
      </p:sp>
      <p:sp>
        <p:nvSpPr>
          <p:cNvPr id="4" name="Rectangle 3"/>
          <p:cNvSpPr/>
          <p:nvPr/>
        </p:nvSpPr>
        <p:spPr>
          <a:xfrm>
            <a:off x="8070594" y="-9781"/>
            <a:ext cx="1066318" cy="923330"/>
          </a:xfrm>
          <a:prstGeom prst="rect">
            <a:avLst/>
          </a:prstGeom>
          <a:noFill/>
        </p:spPr>
        <p:txBody>
          <a:bodyPr wrap="none" lIns="91440" tIns="45720" rIns="91440" bIns="45720">
            <a:spAutoFit/>
          </a:bodyPr>
          <a:lstStyle/>
          <a:p>
            <a:pPr algn="ctr">
              <a:buNone/>
            </a:pPr>
            <a:r>
              <a:rPr lang="en-US" sz="5400" b="1" cap="none" spc="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14</a:t>
            </a:r>
          </a:p>
        </p:txBody>
      </p:sp>
    </p:spTree>
    <p:extLst>
      <p:ext uri="{BB962C8B-B14F-4D97-AF65-F5344CB8AC3E}">
        <p14:creationId xmlns:p14="http://schemas.microsoft.com/office/powerpoint/2010/main" val="3739089930"/>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9747" name="Rectangle 3"/>
          <p:cNvSpPr>
            <a:spLocks noGrp="1" noChangeArrowheads="1"/>
          </p:cNvSpPr>
          <p:nvPr>
            <p:ph type="body" idx="4294967295"/>
          </p:nvPr>
        </p:nvSpPr>
        <p:spPr>
          <a:xfrm>
            <a:off x="228600" y="152400"/>
            <a:ext cx="8686800" cy="5943600"/>
          </a:xfrm>
        </p:spPr>
        <p:txBody>
          <a:bodyPr/>
          <a:lstStyle/>
          <a:p>
            <a:pPr eaLnBrk="1" hangingPunct="1"/>
            <a:r>
              <a:rPr lang="en-US" dirty="0"/>
              <a:t>The letters below represent…</a:t>
            </a:r>
          </a:p>
          <a:p>
            <a:pPr lvl="1" eaLnBrk="1" hangingPunct="1"/>
            <a:r>
              <a:rPr lang="en-US" dirty="0">
                <a:solidFill>
                  <a:srgbClr val="92D050"/>
                </a:solidFill>
              </a:rPr>
              <a:t>A.) Both are Heterozygous Dominant</a:t>
            </a:r>
          </a:p>
          <a:p>
            <a:pPr lvl="1" eaLnBrk="1" hangingPunct="1"/>
            <a:r>
              <a:rPr lang="en-US" dirty="0">
                <a:solidFill>
                  <a:srgbClr val="FFCC99"/>
                </a:solidFill>
              </a:rPr>
              <a:t>B.) Homozygous recessive and Homozygous Dominant</a:t>
            </a:r>
          </a:p>
          <a:p>
            <a:pPr lvl="1" eaLnBrk="1" hangingPunct="1"/>
            <a:r>
              <a:rPr lang="en-US" dirty="0">
                <a:solidFill>
                  <a:srgbClr val="FF00FF"/>
                </a:solidFill>
              </a:rPr>
              <a:t>C.) Heterozygous and Heterozygous</a:t>
            </a:r>
          </a:p>
          <a:p>
            <a:pPr lvl="1" eaLnBrk="1" hangingPunct="1"/>
            <a:r>
              <a:rPr lang="en-US" dirty="0">
                <a:solidFill>
                  <a:srgbClr val="00B0F0"/>
                </a:solidFill>
              </a:rPr>
              <a:t>D.) Both are Heterozygous Recessive</a:t>
            </a:r>
          </a:p>
          <a:p>
            <a:pPr lvl="1" eaLnBrk="1" hangingPunct="1"/>
            <a:r>
              <a:rPr lang="en-US" dirty="0">
                <a:solidFill>
                  <a:srgbClr val="CC99FF"/>
                </a:solidFill>
              </a:rPr>
              <a:t>E.) Homozygous Dominant and Heterozygous</a:t>
            </a:r>
          </a:p>
        </p:txBody>
      </p:sp>
      <p:sp>
        <p:nvSpPr>
          <p:cNvPr id="799749" name="Rectangle 9"/>
          <p:cNvSpPr>
            <a:spLocks noChangeArrowheads="1"/>
          </p:cNvSpPr>
          <p:nvPr/>
        </p:nvSpPr>
        <p:spPr bwMode="auto">
          <a:xfrm>
            <a:off x="5715000" y="6629400"/>
            <a:ext cx="3124200" cy="214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p>
            <a:pPr marL="342900" indent="-342900" algn="r">
              <a:buFont typeface="Wingdings" pitchFamily="2" charset="2"/>
              <a:buNone/>
            </a:pPr>
            <a:r>
              <a:rPr lang="en-US" sz="800" b="1" dirty="0">
                <a:effectLst/>
                <a:latin typeface="Verdana" pitchFamily="34" charset="0"/>
              </a:rPr>
              <a:t>Copyright © 2024 </a:t>
            </a:r>
            <a:r>
              <a:rPr lang="en-US" sz="800" b="1" dirty="0" err="1">
                <a:effectLst/>
                <a:latin typeface="Verdana" pitchFamily="34" charset="0"/>
              </a:rPr>
              <a:t>SlideSpark</a:t>
            </a:r>
            <a:r>
              <a:rPr lang="en-US" sz="800" b="1" dirty="0">
                <a:effectLst/>
                <a:latin typeface="Verdana" pitchFamily="34" charset="0"/>
              </a:rPr>
              <a:t> .LLC</a:t>
            </a:r>
          </a:p>
        </p:txBody>
      </p:sp>
      <p:sp>
        <p:nvSpPr>
          <p:cNvPr id="2" name="Rectangle 1"/>
          <p:cNvSpPr/>
          <p:nvPr/>
        </p:nvSpPr>
        <p:spPr>
          <a:xfrm>
            <a:off x="1219200" y="3276600"/>
            <a:ext cx="6979796" cy="3170099"/>
          </a:xfrm>
          <a:prstGeom prst="rect">
            <a:avLst/>
          </a:prstGeom>
          <a:noFill/>
        </p:spPr>
        <p:txBody>
          <a:bodyPr wrap="none" lIns="91440" tIns="45720" rIns="91440" bIns="45720">
            <a:spAutoFit/>
          </a:bodyPr>
          <a:lstStyle/>
          <a:p>
            <a:pPr algn="ctr">
              <a:buNone/>
            </a:pPr>
            <a:r>
              <a:rPr lang="en-US" sz="20000" b="1" cap="none" spc="0" dirty="0" err="1">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ZZHh</a:t>
            </a:r>
            <a:endParaRPr lang="en-US" sz="20000" b="1" cap="none" spc="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endParaRPr>
          </a:p>
        </p:txBody>
      </p:sp>
      <p:sp>
        <p:nvSpPr>
          <p:cNvPr id="4" name="Rectangle 3"/>
          <p:cNvSpPr/>
          <p:nvPr/>
        </p:nvSpPr>
        <p:spPr>
          <a:xfrm>
            <a:off x="8070594" y="-9781"/>
            <a:ext cx="1066318" cy="923330"/>
          </a:xfrm>
          <a:prstGeom prst="rect">
            <a:avLst/>
          </a:prstGeom>
          <a:noFill/>
        </p:spPr>
        <p:txBody>
          <a:bodyPr wrap="none" lIns="91440" tIns="45720" rIns="91440" bIns="45720">
            <a:spAutoFit/>
          </a:bodyPr>
          <a:lstStyle/>
          <a:p>
            <a:pPr algn="ctr">
              <a:buNone/>
            </a:pPr>
            <a:r>
              <a:rPr lang="en-US" sz="5400" b="1" cap="none" spc="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14</a:t>
            </a:r>
          </a:p>
        </p:txBody>
      </p:sp>
    </p:spTree>
    <p:extLst>
      <p:ext uri="{BB962C8B-B14F-4D97-AF65-F5344CB8AC3E}">
        <p14:creationId xmlns:p14="http://schemas.microsoft.com/office/powerpoint/2010/main" val="3739089930"/>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5" name="Rectangle 3"/>
          <p:cNvSpPr>
            <a:spLocks noGrp="1" noChangeArrowheads="1"/>
          </p:cNvSpPr>
          <p:nvPr>
            <p:ph type="body" idx="4294967295"/>
          </p:nvPr>
        </p:nvSpPr>
        <p:spPr>
          <a:xfrm>
            <a:off x="152400" y="76200"/>
            <a:ext cx="8686800" cy="5791200"/>
          </a:xfrm>
        </p:spPr>
        <p:txBody>
          <a:bodyPr/>
          <a:lstStyle/>
          <a:p>
            <a:pPr eaLnBrk="1" hangingPunct="1"/>
            <a:r>
              <a:rPr lang="en-US" dirty="0"/>
              <a:t>From all of Mendel’s’ results, he reasoned that individual factors must control the inheritance of traits in peas.  </a:t>
            </a:r>
          </a:p>
          <a:p>
            <a:pPr lvl="1" eaLnBrk="1" hangingPunct="1"/>
            <a:r>
              <a:rPr lang="en-US" dirty="0">
                <a:solidFill>
                  <a:srgbClr val="FF99FF"/>
                </a:solidFill>
              </a:rPr>
              <a:t>Mendel knew that the</a:t>
            </a:r>
            <a:r>
              <a:rPr lang="en-US" dirty="0"/>
              <a:t> </a:t>
            </a:r>
            <a:r>
              <a:rPr lang="en-US" dirty="0">
                <a:solidFill>
                  <a:srgbClr val="FF99FF"/>
                </a:solidFill>
              </a:rPr>
              <a:t>female contributes one factor, while the male contributes the other factor in sexual reproduction.</a:t>
            </a:r>
            <a:r>
              <a:rPr lang="en-US" dirty="0"/>
              <a:t>  </a:t>
            </a:r>
          </a:p>
        </p:txBody>
      </p:sp>
      <p:pic>
        <p:nvPicPr>
          <p:cNvPr id="120836" name="Picture 5" descr="262248"/>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8218" y="3124200"/>
            <a:ext cx="8713381" cy="3429000"/>
          </a:xfrm>
          <a:prstGeom prst="rect">
            <a:avLst/>
          </a:prstGeom>
          <a:noFill/>
          <a:ln w="38100">
            <a:solidFill>
              <a:srgbClr val="777777"/>
            </a:solidFill>
            <a:miter lim="800000"/>
            <a:headEnd/>
            <a:tailEnd/>
          </a:ln>
          <a:extLst>
            <a:ext uri="{909E8E84-426E-40DD-AFC4-6F175D3DCCD1}">
              <a14:hiddenFill xmlns:a14="http://schemas.microsoft.com/office/drawing/2010/main">
                <a:solidFill>
                  <a:srgbClr val="FFFFFF"/>
                </a:solidFill>
              </a14:hiddenFill>
            </a:ext>
          </a:extLst>
        </p:spPr>
      </p:pic>
      <p:sp>
        <p:nvSpPr>
          <p:cNvPr id="120837" name="Rectangle 9"/>
          <p:cNvSpPr>
            <a:spLocks noChangeArrowheads="1"/>
          </p:cNvSpPr>
          <p:nvPr/>
        </p:nvSpPr>
        <p:spPr bwMode="auto">
          <a:xfrm>
            <a:off x="5715000" y="6629400"/>
            <a:ext cx="3124200" cy="214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p>
            <a:pPr marL="342900" indent="-342900" algn="r">
              <a:buFont typeface="Wingdings" pitchFamily="2" charset="2"/>
              <a:buNone/>
            </a:pPr>
            <a:r>
              <a:rPr lang="en-US" sz="800" b="1" dirty="0">
                <a:effectLst/>
                <a:latin typeface="Verdana" pitchFamily="34" charset="0"/>
              </a:rPr>
              <a:t>Copyright © 2024 </a:t>
            </a:r>
            <a:r>
              <a:rPr lang="en-US" sz="800" b="1" dirty="0" err="1">
                <a:effectLst/>
                <a:latin typeface="Verdana" pitchFamily="34" charset="0"/>
              </a:rPr>
              <a:t>SlideSpark</a:t>
            </a:r>
            <a:r>
              <a:rPr lang="en-US" sz="800" b="1" dirty="0">
                <a:effectLst/>
                <a:latin typeface="Verdana" pitchFamily="34" charset="0"/>
              </a:rPr>
              <a:t> .LLC</a:t>
            </a:r>
          </a:p>
        </p:txBody>
      </p:sp>
      <p:sp>
        <p:nvSpPr>
          <p:cNvPr id="2" name="Rectangle 1"/>
          <p:cNvSpPr/>
          <p:nvPr/>
        </p:nvSpPr>
        <p:spPr>
          <a:xfrm>
            <a:off x="295940" y="5059740"/>
            <a:ext cx="1752403" cy="1569660"/>
          </a:xfrm>
          <a:prstGeom prst="rect">
            <a:avLst/>
          </a:prstGeom>
          <a:noFill/>
        </p:spPr>
        <p:txBody>
          <a:bodyPr wrap="none" lIns="91440" tIns="45720" rIns="91440" bIns="45720">
            <a:spAutoFit/>
          </a:bodyPr>
          <a:lstStyle/>
          <a:p>
            <a:pPr algn="ctr">
              <a:buNone/>
            </a:pPr>
            <a:r>
              <a:rPr lang="en-US" b="1" cap="none" spc="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15</a:t>
            </a:r>
          </a:p>
        </p:txBody>
      </p:sp>
      <p:sp>
        <p:nvSpPr>
          <p:cNvPr id="3" name="Rounded Rectangle 2"/>
          <p:cNvSpPr/>
          <p:nvPr/>
        </p:nvSpPr>
        <p:spPr bwMode="auto">
          <a:xfrm>
            <a:off x="1295400" y="2514600"/>
            <a:ext cx="1143000" cy="457200"/>
          </a:xfrm>
          <a:prstGeom prst="roundRect">
            <a:avLst/>
          </a:prstGeom>
          <a:solidFill>
            <a:schemeClr val="bg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342900" marR="0" indent="-342900" algn="l" defTabSz="914400" rtl="0" eaLnBrk="1" fontAlgn="base" latinLnBrk="0" hangingPunct="1">
              <a:lnSpc>
                <a:spcPct val="100000"/>
              </a:lnSpc>
              <a:spcBef>
                <a:spcPct val="20000"/>
              </a:spcBef>
              <a:spcAft>
                <a:spcPct val="0"/>
              </a:spcAft>
              <a:buClr>
                <a:schemeClr val="hlink"/>
              </a:buClr>
              <a:buSzPct val="65000"/>
              <a:buFont typeface="Wingdings" pitchFamily="2" charset="2"/>
              <a:buChar char="n"/>
              <a:tabLst/>
            </a:pPr>
            <a:endParaRPr kumimoji="0" lang="en-US" sz="9600" b="0" i="0" u="none" strike="noStrike" cap="none" normalizeH="0" baseline="0">
              <a:ln>
                <a:noFill/>
              </a:ln>
              <a:solidFill>
                <a:schemeClr val="tx1"/>
              </a:solidFill>
              <a:effectLst>
                <a:outerShdw blurRad="38100" dist="38100" dir="2700000" algn="tl">
                  <a:srgbClr val="000000">
                    <a:alpha val="43137"/>
                  </a:srgbClr>
                </a:outerShdw>
              </a:effectLst>
              <a:latin typeface="Tahoma" pitchFamily="34" charset="0"/>
            </a:endParaRPr>
          </a:p>
        </p:txBody>
      </p:sp>
    </p:spTree>
    <p:extLst>
      <p:ext uri="{BB962C8B-B14F-4D97-AF65-F5344CB8AC3E}">
        <p14:creationId xmlns:p14="http://schemas.microsoft.com/office/powerpoint/2010/main" val="989578785"/>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2380605163"/>
              </p:ext>
            </p:extLst>
          </p:nvPr>
        </p:nvGraphicFramePr>
        <p:xfrm>
          <a:off x="381000" y="891594"/>
          <a:ext cx="8382000" cy="5680075"/>
        </p:xfrm>
        <a:graphic>
          <a:graphicData uri="http://schemas.openxmlformats.org/drawingml/2006/table">
            <a:tbl>
              <a:tblPr firstRow="1" bandRow="1">
                <a:tableStyleId>{5C22544A-7EE6-4342-B048-85BDC9FD1C3A}</a:tableStyleId>
              </a:tblPr>
              <a:tblGrid>
                <a:gridCol w="1676400">
                  <a:extLst>
                    <a:ext uri="{9D8B030D-6E8A-4147-A177-3AD203B41FA5}">
                      <a16:colId xmlns:a16="http://schemas.microsoft.com/office/drawing/2014/main" val="20000"/>
                    </a:ext>
                  </a:extLst>
                </a:gridCol>
                <a:gridCol w="1676400">
                  <a:extLst>
                    <a:ext uri="{9D8B030D-6E8A-4147-A177-3AD203B41FA5}">
                      <a16:colId xmlns:a16="http://schemas.microsoft.com/office/drawing/2014/main" val="20001"/>
                    </a:ext>
                  </a:extLst>
                </a:gridCol>
                <a:gridCol w="1676400">
                  <a:extLst>
                    <a:ext uri="{9D8B030D-6E8A-4147-A177-3AD203B41FA5}">
                      <a16:colId xmlns:a16="http://schemas.microsoft.com/office/drawing/2014/main" val="20002"/>
                    </a:ext>
                  </a:extLst>
                </a:gridCol>
                <a:gridCol w="1676400">
                  <a:extLst>
                    <a:ext uri="{9D8B030D-6E8A-4147-A177-3AD203B41FA5}">
                      <a16:colId xmlns:a16="http://schemas.microsoft.com/office/drawing/2014/main" val="20003"/>
                    </a:ext>
                  </a:extLst>
                </a:gridCol>
                <a:gridCol w="1676400">
                  <a:extLst>
                    <a:ext uri="{9D8B030D-6E8A-4147-A177-3AD203B41FA5}">
                      <a16:colId xmlns:a16="http://schemas.microsoft.com/office/drawing/2014/main" val="20004"/>
                    </a:ext>
                  </a:extLst>
                </a:gridCol>
              </a:tblGrid>
              <a:tr h="819729">
                <a:tc>
                  <a:txBody>
                    <a:bodyPr/>
                    <a:lstStyle/>
                    <a:p>
                      <a:pPr algn="ctr"/>
                      <a:r>
                        <a:rPr lang="en-US" dirty="0"/>
                        <a:t>MEN</a:t>
                      </a:r>
                      <a:br>
                        <a:rPr lang="en-US" dirty="0"/>
                      </a:br>
                      <a:r>
                        <a:rPr lang="en-US" dirty="0"/>
                        <a:t>DULL</a:t>
                      </a:r>
                    </a:p>
                  </a:txBody>
                  <a:tcPr>
                    <a:noFill/>
                  </a:tcPr>
                </a:tc>
                <a:tc>
                  <a:txBody>
                    <a:bodyPr/>
                    <a:lstStyle/>
                    <a:p>
                      <a:pPr algn="ctr"/>
                      <a:r>
                        <a:rPr lang="en-US" dirty="0"/>
                        <a:t>TYPO</a:t>
                      </a:r>
                    </a:p>
                  </a:txBody>
                  <a:tcPr>
                    <a:noFill/>
                  </a:tcPr>
                </a:tc>
                <a:tc>
                  <a:txBody>
                    <a:bodyPr/>
                    <a:lstStyle/>
                    <a:p>
                      <a:pPr algn="ctr"/>
                      <a:r>
                        <a:rPr lang="en-US" dirty="0"/>
                        <a:t>HOT</a:t>
                      </a:r>
                      <a:br>
                        <a:rPr lang="en-US" dirty="0"/>
                      </a:br>
                      <a:r>
                        <a:rPr lang="en-US" dirty="0"/>
                        <a:t>LOTTO</a:t>
                      </a:r>
                    </a:p>
                  </a:txBody>
                  <a:tcPr>
                    <a:noFill/>
                  </a:tcPr>
                </a:tc>
                <a:tc>
                  <a:txBody>
                    <a:bodyPr/>
                    <a:lstStyle/>
                    <a:p>
                      <a:pPr algn="ctr"/>
                      <a:r>
                        <a:rPr lang="en-US" dirty="0"/>
                        <a:t>THINK</a:t>
                      </a:r>
                      <a:r>
                        <a:rPr lang="en-US" baseline="0" dirty="0"/>
                        <a:t> INSIDE THE BOX</a:t>
                      </a:r>
                      <a:endParaRPr lang="en-US" dirty="0"/>
                    </a:p>
                  </a:txBody>
                  <a:tcPr>
                    <a:noFill/>
                  </a:tcPr>
                </a:tc>
                <a:tc>
                  <a:txBody>
                    <a:bodyPr/>
                    <a:lstStyle/>
                    <a:p>
                      <a:pPr algn="ctr"/>
                      <a:r>
                        <a:rPr lang="en-US" dirty="0"/>
                        <a:t>-Bonus-</a:t>
                      </a:r>
                    </a:p>
                    <a:p>
                      <a:pPr algn="ctr"/>
                      <a:r>
                        <a:rPr lang="en-US" dirty="0"/>
                        <a:t>FAMILY</a:t>
                      </a:r>
                      <a:r>
                        <a:rPr lang="en-US" baseline="0" dirty="0"/>
                        <a:t> </a:t>
                      </a:r>
                    </a:p>
                    <a:p>
                      <a:pPr algn="ctr"/>
                      <a:r>
                        <a:rPr lang="en-US" baseline="0" dirty="0"/>
                        <a:t>TIES</a:t>
                      </a:r>
                      <a:endParaRPr lang="en-US" dirty="0"/>
                    </a:p>
                  </a:txBody>
                  <a:tcPr>
                    <a:noFill/>
                  </a:tcPr>
                </a:tc>
                <a:extLst>
                  <a:ext uri="{0D108BD9-81ED-4DB2-BD59-A6C34878D82A}">
                    <a16:rowId xmlns:a16="http://schemas.microsoft.com/office/drawing/2014/main" val="10000"/>
                  </a:ext>
                </a:extLst>
              </a:tr>
              <a:tr h="953135">
                <a:tc>
                  <a:txBody>
                    <a:bodyPr/>
                    <a:lstStyle/>
                    <a:p>
                      <a:pPr algn="ctr"/>
                      <a:r>
                        <a:rPr lang="en-US" sz="4400" dirty="0">
                          <a:solidFill>
                            <a:schemeClr val="tx1"/>
                          </a:solidFill>
                        </a:rPr>
                        <a:t>1</a:t>
                      </a:r>
                    </a:p>
                  </a:txBody>
                  <a:tcPr>
                    <a:noFill/>
                  </a:tcPr>
                </a:tc>
                <a:tc>
                  <a:txBody>
                    <a:bodyPr/>
                    <a:lstStyle/>
                    <a:p>
                      <a:pPr algn="ctr"/>
                      <a:r>
                        <a:rPr lang="en-US" sz="4400" dirty="0">
                          <a:solidFill>
                            <a:schemeClr val="tx1"/>
                          </a:solidFill>
                        </a:rPr>
                        <a:t>6</a:t>
                      </a:r>
                    </a:p>
                  </a:txBody>
                  <a:tcPr>
                    <a:noFill/>
                  </a:tcPr>
                </a:tc>
                <a:tc>
                  <a:txBody>
                    <a:bodyPr/>
                    <a:lstStyle/>
                    <a:p>
                      <a:pPr algn="ctr"/>
                      <a:r>
                        <a:rPr lang="en-US" sz="4400" dirty="0">
                          <a:solidFill>
                            <a:schemeClr val="tx1"/>
                          </a:solidFill>
                        </a:rPr>
                        <a:t>11</a:t>
                      </a:r>
                    </a:p>
                  </a:txBody>
                  <a:tcPr>
                    <a:noFill/>
                  </a:tcPr>
                </a:tc>
                <a:tc>
                  <a:txBody>
                    <a:bodyPr/>
                    <a:lstStyle/>
                    <a:p>
                      <a:pPr algn="ctr"/>
                      <a:r>
                        <a:rPr lang="en-US" sz="4400" dirty="0">
                          <a:solidFill>
                            <a:schemeClr val="tx1"/>
                          </a:solidFill>
                        </a:rPr>
                        <a:t>16</a:t>
                      </a:r>
                    </a:p>
                  </a:txBody>
                  <a:tcPr>
                    <a:noFill/>
                  </a:tcPr>
                </a:tc>
                <a:tc>
                  <a:txBody>
                    <a:bodyPr/>
                    <a:lstStyle/>
                    <a:p>
                      <a:pPr algn="ctr"/>
                      <a:r>
                        <a:rPr lang="en-US" sz="4400" dirty="0">
                          <a:solidFill>
                            <a:schemeClr val="tx1"/>
                          </a:solidFill>
                        </a:rPr>
                        <a:t>*21</a:t>
                      </a:r>
                    </a:p>
                  </a:txBody>
                  <a:tcPr>
                    <a:noFill/>
                  </a:tcPr>
                </a:tc>
                <a:extLst>
                  <a:ext uri="{0D108BD9-81ED-4DB2-BD59-A6C34878D82A}">
                    <a16:rowId xmlns:a16="http://schemas.microsoft.com/office/drawing/2014/main" val="10001"/>
                  </a:ext>
                </a:extLst>
              </a:tr>
              <a:tr h="953135">
                <a:tc>
                  <a:txBody>
                    <a:bodyPr/>
                    <a:lstStyle/>
                    <a:p>
                      <a:pPr algn="ctr"/>
                      <a:r>
                        <a:rPr lang="en-US" sz="4400" dirty="0">
                          <a:solidFill>
                            <a:schemeClr val="tx1"/>
                          </a:solidFill>
                        </a:rPr>
                        <a:t>2</a:t>
                      </a:r>
                    </a:p>
                  </a:txBody>
                  <a:tcPr>
                    <a:noFill/>
                  </a:tcPr>
                </a:tc>
                <a:tc>
                  <a:txBody>
                    <a:bodyPr/>
                    <a:lstStyle/>
                    <a:p>
                      <a:pPr algn="ctr"/>
                      <a:r>
                        <a:rPr lang="en-US" sz="4400" dirty="0">
                          <a:solidFill>
                            <a:schemeClr val="tx1"/>
                          </a:solidFill>
                        </a:rPr>
                        <a:t>7</a:t>
                      </a:r>
                    </a:p>
                  </a:txBody>
                  <a:tcPr>
                    <a:noFill/>
                  </a:tcPr>
                </a:tc>
                <a:tc>
                  <a:txBody>
                    <a:bodyPr/>
                    <a:lstStyle/>
                    <a:p>
                      <a:pPr algn="ctr"/>
                      <a:r>
                        <a:rPr lang="en-US" sz="4400" dirty="0">
                          <a:solidFill>
                            <a:schemeClr val="tx1"/>
                          </a:solidFill>
                        </a:rPr>
                        <a:t>12</a:t>
                      </a:r>
                    </a:p>
                  </a:txBody>
                  <a:tcPr>
                    <a:noFill/>
                  </a:tcPr>
                </a:tc>
                <a:tc>
                  <a:txBody>
                    <a:bodyPr/>
                    <a:lstStyle/>
                    <a:p>
                      <a:pPr algn="ctr"/>
                      <a:r>
                        <a:rPr lang="en-US" sz="4400" dirty="0">
                          <a:solidFill>
                            <a:schemeClr val="tx1"/>
                          </a:solidFill>
                        </a:rPr>
                        <a:t>17</a:t>
                      </a:r>
                    </a:p>
                  </a:txBody>
                  <a:tcPr>
                    <a:noFill/>
                  </a:tcPr>
                </a:tc>
                <a:tc>
                  <a:txBody>
                    <a:bodyPr/>
                    <a:lstStyle/>
                    <a:p>
                      <a:pPr algn="ctr"/>
                      <a:r>
                        <a:rPr lang="en-US" sz="4400" dirty="0">
                          <a:solidFill>
                            <a:schemeClr val="tx1"/>
                          </a:solidFill>
                        </a:rPr>
                        <a:t>*22</a:t>
                      </a:r>
                    </a:p>
                  </a:txBody>
                  <a:tcPr>
                    <a:noFill/>
                  </a:tcPr>
                </a:tc>
                <a:extLst>
                  <a:ext uri="{0D108BD9-81ED-4DB2-BD59-A6C34878D82A}">
                    <a16:rowId xmlns:a16="http://schemas.microsoft.com/office/drawing/2014/main" val="10002"/>
                  </a:ext>
                </a:extLst>
              </a:tr>
              <a:tr h="953135">
                <a:tc>
                  <a:txBody>
                    <a:bodyPr/>
                    <a:lstStyle/>
                    <a:p>
                      <a:pPr algn="ctr"/>
                      <a:r>
                        <a:rPr lang="en-US" sz="4400" dirty="0">
                          <a:solidFill>
                            <a:schemeClr val="tx1"/>
                          </a:solidFill>
                        </a:rPr>
                        <a:t>3</a:t>
                      </a:r>
                    </a:p>
                  </a:txBody>
                  <a:tcPr>
                    <a:noFill/>
                  </a:tcPr>
                </a:tc>
                <a:tc>
                  <a:txBody>
                    <a:bodyPr/>
                    <a:lstStyle/>
                    <a:p>
                      <a:pPr algn="ctr"/>
                      <a:r>
                        <a:rPr lang="en-US" sz="4400" dirty="0">
                          <a:solidFill>
                            <a:schemeClr val="tx1"/>
                          </a:solidFill>
                        </a:rPr>
                        <a:t>8</a:t>
                      </a:r>
                    </a:p>
                  </a:txBody>
                  <a:tcPr>
                    <a:noFill/>
                  </a:tcPr>
                </a:tc>
                <a:tc>
                  <a:txBody>
                    <a:bodyPr/>
                    <a:lstStyle/>
                    <a:p>
                      <a:pPr algn="ctr"/>
                      <a:r>
                        <a:rPr lang="en-US" sz="4400" dirty="0">
                          <a:solidFill>
                            <a:schemeClr val="tx1"/>
                          </a:solidFill>
                        </a:rPr>
                        <a:t>13</a:t>
                      </a:r>
                    </a:p>
                  </a:txBody>
                  <a:tcPr>
                    <a:noFill/>
                  </a:tcPr>
                </a:tc>
                <a:tc>
                  <a:txBody>
                    <a:bodyPr/>
                    <a:lstStyle/>
                    <a:p>
                      <a:pPr algn="ctr"/>
                      <a:r>
                        <a:rPr lang="en-US" sz="4400" dirty="0">
                          <a:solidFill>
                            <a:schemeClr val="tx1"/>
                          </a:solidFill>
                        </a:rPr>
                        <a:t>18</a:t>
                      </a:r>
                    </a:p>
                  </a:txBody>
                  <a:tcPr>
                    <a:noFill/>
                  </a:tcPr>
                </a:tc>
                <a:tc>
                  <a:txBody>
                    <a:bodyPr/>
                    <a:lstStyle/>
                    <a:p>
                      <a:pPr algn="ctr"/>
                      <a:r>
                        <a:rPr lang="en-US" sz="4400" dirty="0">
                          <a:solidFill>
                            <a:schemeClr val="tx1"/>
                          </a:solidFill>
                        </a:rPr>
                        <a:t>*23</a:t>
                      </a:r>
                    </a:p>
                  </a:txBody>
                  <a:tcPr>
                    <a:noFill/>
                  </a:tcPr>
                </a:tc>
                <a:extLst>
                  <a:ext uri="{0D108BD9-81ED-4DB2-BD59-A6C34878D82A}">
                    <a16:rowId xmlns:a16="http://schemas.microsoft.com/office/drawing/2014/main" val="10003"/>
                  </a:ext>
                </a:extLst>
              </a:tr>
              <a:tr h="953135">
                <a:tc>
                  <a:txBody>
                    <a:bodyPr/>
                    <a:lstStyle/>
                    <a:p>
                      <a:pPr algn="ctr"/>
                      <a:r>
                        <a:rPr lang="en-US" sz="4400" dirty="0">
                          <a:solidFill>
                            <a:schemeClr val="tx1"/>
                          </a:solidFill>
                        </a:rPr>
                        <a:t>4</a:t>
                      </a:r>
                    </a:p>
                  </a:txBody>
                  <a:tcPr>
                    <a:noFill/>
                  </a:tcPr>
                </a:tc>
                <a:tc>
                  <a:txBody>
                    <a:bodyPr/>
                    <a:lstStyle/>
                    <a:p>
                      <a:pPr algn="ctr"/>
                      <a:r>
                        <a:rPr lang="en-US" sz="4400" dirty="0">
                          <a:solidFill>
                            <a:schemeClr val="tx1"/>
                          </a:solidFill>
                        </a:rPr>
                        <a:t>9</a:t>
                      </a:r>
                    </a:p>
                  </a:txBody>
                  <a:tcPr>
                    <a:noFill/>
                  </a:tcPr>
                </a:tc>
                <a:tc>
                  <a:txBody>
                    <a:bodyPr/>
                    <a:lstStyle/>
                    <a:p>
                      <a:pPr algn="ctr"/>
                      <a:r>
                        <a:rPr lang="en-US" sz="4400" dirty="0">
                          <a:solidFill>
                            <a:schemeClr val="tx1"/>
                          </a:solidFill>
                        </a:rPr>
                        <a:t>14</a:t>
                      </a:r>
                    </a:p>
                  </a:txBody>
                  <a:tcPr>
                    <a:noFill/>
                  </a:tcPr>
                </a:tc>
                <a:tc>
                  <a:txBody>
                    <a:bodyPr/>
                    <a:lstStyle/>
                    <a:p>
                      <a:pPr algn="ctr"/>
                      <a:r>
                        <a:rPr lang="en-US" sz="4400" dirty="0">
                          <a:solidFill>
                            <a:schemeClr val="tx1"/>
                          </a:solidFill>
                        </a:rPr>
                        <a:t>19</a:t>
                      </a:r>
                    </a:p>
                  </a:txBody>
                  <a:tcPr>
                    <a:noFill/>
                  </a:tcPr>
                </a:tc>
                <a:tc>
                  <a:txBody>
                    <a:bodyPr/>
                    <a:lstStyle/>
                    <a:p>
                      <a:pPr algn="ctr"/>
                      <a:r>
                        <a:rPr lang="en-US" sz="4400" dirty="0">
                          <a:solidFill>
                            <a:schemeClr val="tx1"/>
                          </a:solidFill>
                        </a:rPr>
                        <a:t>*24</a:t>
                      </a:r>
                    </a:p>
                  </a:txBody>
                  <a:tcPr>
                    <a:noFill/>
                  </a:tcPr>
                </a:tc>
                <a:extLst>
                  <a:ext uri="{0D108BD9-81ED-4DB2-BD59-A6C34878D82A}">
                    <a16:rowId xmlns:a16="http://schemas.microsoft.com/office/drawing/2014/main" val="10004"/>
                  </a:ext>
                </a:extLst>
              </a:tr>
              <a:tr h="953135">
                <a:tc>
                  <a:txBody>
                    <a:bodyPr/>
                    <a:lstStyle/>
                    <a:p>
                      <a:pPr algn="ctr"/>
                      <a:r>
                        <a:rPr lang="en-US" sz="4400" dirty="0">
                          <a:solidFill>
                            <a:schemeClr val="tx1"/>
                          </a:solidFill>
                        </a:rPr>
                        <a:t>5</a:t>
                      </a:r>
                    </a:p>
                  </a:txBody>
                  <a:tcPr>
                    <a:noFill/>
                  </a:tcPr>
                </a:tc>
                <a:tc>
                  <a:txBody>
                    <a:bodyPr/>
                    <a:lstStyle/>
                    <a:p>
                      <a:pPr algn="ctr"/>
                      <a:r>
                        <a:rPr lang="en-US" sz="4400" dirty="0">
                          <a:solidFill>
                            <a:schemeClr val="tx1"/>
                          </a:solidFill>
                        </a:rPr>
                        <a:t>10</a:t>
                      </a:r>
                    </a:p>
                  </a:txBody>
                  <a:tcPr>
                    <a:noFill/>
                  </a:tcPr>
                </a:tc>
                <a:tc>
                  <a:txBody>
                    <a:bodyPr/>
                    <a:lstStyle/>
                    <a:p>
                      <a:pPr algn="ctr"/>
                      <a:r>
                        <a:rPr lang="en-US" sz="4400" dirty="0">
                          <a:solidFill>
                            <a:schemeClr val="tx1"/>
                          </a:solidFill>
                        </a:rPr>
                        <a:t>15</a:t>
                      </a:r>
                    </a:p>
                  </a:txBody>
                  <a:tcPr>
                    <a:noFill/>
                  </a:tcPr>
                </a:tc>
                <a:tc>
                  <a:txBody>
                    <a:bodyPr/>
                    <a:lstStyle/>
                    <a:p>
                      <a:pPr algn="ctr"/>
                      <a:r>
                        <a:rPr lang="en-US" sz="4400" dirty="0">
                          <a:solidFill>
                            <a:schemeClr val="tx1"/>
                          </a:solidFill>
                        </a:rPr>
                        <a:t>20</a:t>
                      </a:r>
                    </a:p>
                  </a:txBody>
                  <a:tcPr>
                    <a:noFill/>
                  </a:tcPr>
                </a:tc>
                <a:tc>
                  <a:txBody>
                    <a:bodyPr/>
                    <a:lstStyle/>
                    <a:p>
                      <a:pPr algn="ctr"/>
                      <a:r>
                        <a:rPr lang="en-US" sz="4400" dirty="0">
                          <a:solidFill>
                            <a:schemeClr val="tx1"/>
                          </a:solidFill>
                        </a:rPr>
                        <a:t>*25</a:t>
                      </a:r>
                    </a:p>
                  </a:txBody>
                  <a:tcPr>
                    <a:noFill/>
                  </a:tcPr>
                </a:tc>
                <a:extLst>
                  <a:ext uri="{0D108BD9-81ED-4DB2-BD59-A6C34878D82A}">
                    <a16:rowId xmlns:a16="http://schemas.microsoft.com/office/drawing/2014/main" val="10005"/>
                  </a:ext>
                </a:extLst>
              </a:tr>
            </a:tbl>
          </a:graphicData>
        </a:graphic>
      </p:graphicFrame>
      <p:sp>
        <p:nvSpPr>
          <p:cNvPr id="3" name="Rectangle 2"/>
          <p:cNvSpPr/>
          <p:nvPr/>
        </p:nvSpPr>
        <p:spPr>
          <a:xfrm>
            <a:off x="304800" y="228598"/>
            <a:ext cx="6280887" cy="584775"/>
          </a:xfrm>
          <a:prstGeom prst="rect">
            <a:avLst/>
          </a:prstGeom>
          <a:noFill/>
        </p:spPr>
        <p:txBody>
          <a:bodyPr wrap="none" lIns="91440" tIns="45720" rIns="91440" bIns="45720">
            <a:spAutoFit/>
          </a:bodyPr>
          <a:lstStyle/>
          <a:p>
            <a:pPr algn="ctr">
              <a:buNone/>
            </a:pPr>
            <a:r>
              <a:rPr lang="en-US" sz="3200" b="1"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Part V Genetics Review Game</a:t>
            </a:r>
            <a:endParaRPr lang="en-US" sz="3200" b="1" cap="none" spc="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endParaRPr>
          </a:p>
        </p:txBody>
      </p:sp>
    </p:spTree>
    <p:extLst>
      <p:ext uri="{BB962C8B-B14F-4D97-AF65-F5344CB8AC3E}">
        <p14:creationId xmlns:p14="http://schemas.microsoft.com/office/powerpoint/2010/main" val="488203599"/>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896710694"/>
              </p:ext>
            </p:extLst>
          </p:nvPr>
        </p:nvGraphicFramePr>
        <p:xfrm>
          <a:off x="381000" y="891594"/>
          <a:ext cx="8382000" cy="5680075"/>
        </p:xfrm>
        <a:graphic>
          <a:graphicData uri="http://schemas.openxmlformats.org/drawingml/2006/table">
            <a:tbl>
              <a:tblPr firstRow="1" bandRow="1">
                <a:tableStyleId>{5C22544A-7EE6-4342-B048-85BDC9FD1C3A}</a:tableStyleId>
              </a:tblPr>
              <a:tblGrid>
                <a:gridCol w="1676400">
                  <a:extLst>
                    <a:ext uri="{9D8B030D-6E8A-4147-A177-3AD203B41FA5}">
                      <a16:colId xmlns:a16="http://schemas.microsoft.com/office/drawing/2014/main" val="20000"/>
                    </a:ext>
                  </a:extLst>
                </a:gridCol>
                <a:gridCol w="1676400">
                  <a:extLst>
                    <a:ext uri="{9D8B030D-6E8A-4147-A177-3AD203B41FA5}">
                      <a16:colId xmlns:a16="http://schemas.microsoft.com/office/drawing/2014/main" val="20001"/>
                    </a:ext>
                  </a:extLst>
                </a:gridCol>
                <a:gridCol w="1676400">
                  <a:extLst>
                    <a:ext uri="{9D8B030D-6E8A-4147-A177-3AD203B41FA5}">
                      <a16:colId xmlns:a16="http://schemas.microsoft.com/office/drawing/2014/main" val="20002"/>
                    </a:ext>
                  </a:extLst>
                </a:gridCol>
                <a:gridCol w="1676400">
                  <a:extLst>
                    <a:ext uri="{9D8B030D-6E8A-4147-A177-3AD203B41FA5}">
                      <a16:colId xmlns:a16="http://schemas.microsoft.com/office/drawing/2014/main" val="20003"/>
                    </a:ext>
                  </a:extLst>
                </a:gridCol>
                <a:gridCol w="1676400">
                  <a:extLst>
                    <a:ext uri="{9D8B030D-6E8A-4147-A177-3AD203B41FA5}">
                      <a16:colId xmlns:a16="http://schemas.microsoft.com/office/drawing/2014/main" val="20004"/>
                    </a:ext>
                  </a:extLst>
                </a:gridCol>
              </a:tblGrid>
              <a:tr h="819729">
                <a:tc>
                  <a:txBody>
                    <a:bodyPr/>
                    <a:lstStyle/>
                    <a:p>
                      <a:pPr algn="ctr"/>
                      <a:r>
                        <a:rPr lang="en-US" dirty="0"/>
                        <a:t>MEN</a:t>
                      </a:r>
                      <a:br>
                        <a:rPr lang="en-US" dirty="0"/>
                      </a:br>
                      <a:r>
                        <a:rPr lang="en-US" dirty="0"/>
                        <a:t>DULL</a:t>
                      </a:r>
                    </a:p>
                  </a:txBody>
                  <a:tcPr>
                    <a:noFill/>
                  </a:tcPr>
                </a:tc>
                <a:tc>
                  <a:txBody>
                    <a:bodyPr/>
                    <a:lstStyle/>
                    <a:p>
                      <a:pPr algn="ctr"/>
                      <a:r>
                        <a:rPr lang="en-US" dirty="0"/>
                        <a:t>TYPO</a:t>
                      </a:r>
                    </a:p>
                  </a:txBody>
                  <a:tcPr>
                    <a:noFill/>
                  </a:tcPr>
                </a:tc>
                <a:tc>
                  <a:txBody>
                    <a:bodyPr/>
                    <a:lstStyle/>
                    <a:p>
                      <a:pPr algn="ctr"/>
                      <a:r>
                        <a:rPr lang="en-US" dirty="0"/>
                        <a:t>HOT</a:t>
                      </a:r>
                      <a:br>
                        <a:rPr lang="en-US" dirty="0"/>
                      </a:br>
                      <a:r>
                        <a:rPr lang="en-US" dirty="0"/>
                        <a:t>LOTTO</a:t>
                      </a:r>
                    </a:p>
                  </a:txBody>
                  <a:tcPr>
                    <a:noFill/>
                  </a:tcPr>
                </a:tc>
                <a:tc>
                  <a:txBody>
                    <a:bodyPr/>
                    <a:lstStyle/>
                    <a:p>
                      <a:pPr algn="ctr"/>
                      <a:r>
                        <a:rPr lang="en-US" dirty="0">
                          <a:solidFill>
                            <a:srgbClr val="FFC000"/>
                          </a:solidFill>
                        </a:rPr>
                        <a:t>THINK</a:t>
                      </a:r>
                      <a:r>
                        <a:rPr lang="en-US" baseline="0" dirty="0">
                          <a:solidFill>
                            <a:srgbClr val="FFC000"/>
                          </a:solidFill>
                        </a:rPr>
                        <a:t> INSIDE THE BOX</a:t>
                      </a:r>
                      <a:endParaRPr lang="en-US" dirty="0">
                        <a:solidFill>
                          <a:srgbClr val="FFC000"/>
                        </a:solidFill>
                      </a:endParaRPr>
                    </a:p>
                  </a:txBody>
                  <a:tcPr>
                    <a:noFill/>
                  </a:tcPr>
                </a:tc>
                <a:tc>
                  <a:txBody>
                    <a:bodyPr/>
                    <a:lstStyle/>
                    <a:p>
                      <a:pPr algn="ctr"/>
                      <a:r>
                        <a:rPr lang="en-US" dirty="0"/>
                        <a:t>-Bonus-</a:t>
                      </a:r>
                    </a:p>
                    <a:p>
                      <a:pPr algn="ctr"/>
                      <a:r>
                        <a:rPr lang="en-US" dirty="0"/>
                        <a:t>FAMILY</a:t>
                      </a:r>
                      <a:r>
                        <a:rPr lang="en-US" baseline="0" dirty="0"/>
                        <a:t> </a:t>
                      </a:r>
                    </a:p>
                    <a:p>
                      <a:pPr algn="ctr"/>
                      <a:r>
                        <a:rPr lang="en-US" baseline="0" dirty="0"/>
                        <a:t>TIES</a:t>
                      </a:r>
                      <a:endParaRPr lang="en-US" dirty="0"/>
                    </a:p>
                  </a:txBody>
                  <a:tcPr>
                    <a:noFill/>
                  </a:tcPr>
                </a:tc>
                <a:extLst>
                  <a:ext uri="{0D108BD9-81ED-4DB2-BD59-A6C34878D82A}">
                    <a16:rowId xmlns:a16="http://schemas.microsoft.com/office/drawing/2014/main" val="10000"/>
                  </a:ext>
                </a:extLst>
              </a:tr>
              <a:tr h="953135">
                <a:tc>
                  <a:txBody>
                    <a:bodyPr/>
                    <a:lstStyle/>
                    <a:p>
                      <a:pPr algn="ctr"/>
                      <a:r>
                        <a:rPr lang="en-US" sz="4400" dirty="0">
                          <a:solidFill>
                            <a:schemeClr val="tx1"/>
                          </a:solidFill>
                        </a:rPr>
                        <a:t>1</a:t>
                      </a:r>
                    </a:p>
                  </a:txBody>
                  <a:tcPr>
                    <a:noFill/>
                  </a:tcPr>
                </a:tc>
                <a:tc>
                  <a:txBody>
                    <a:bodyPr/>
                    <a:lstStyle/>
                    <a:p>
                      <a:pPr algn="ctr"/>
                      <a:r>
                        <a:rPr lang="en-US" sz="4400" dirty="0">
                          <a:solidFill>
                            <a:schemeClr val="tx1"/>
                          </a:solidFill>
                        </a:rPr>
                        <a:t>6</a:t>
                      </a:r>
                    </a:p>
                  </a:txBody>
                  <a:tcPr>
                    <a:noFill/>
                  </a:tcPr>
                </a:tc>
                <a:tc>
                  <a:txBody>
                    <a:bodyPr/>
                    <a:lstStyle/>
                    <a:p>
                      <a:pPr algn="ctr"/>
                      <a:r>
                        <a:rPr lang="en-US" sz="4400" dirty="0">
                          <a:solidFill>
                            <a:schemeClr val="tx1"/>
                          </a:solidFill>
                        </a:rPr>
                        <a:t>11</a:t>
                      </a:r>
                    </a:p>
                  </a:txBody>
                  <a:tcPr>
                    <a:noFill/>
                  </a:tcPr>
                </a:tc>
                <a:tc>
                  <a:txBody>
                    <a:bodyPr/>
                    <a:lstStyle/>
                    <a:p>
                      <a:pPr algn="ctr"/>
                      <a:r>
                        <a:rPr lang="en-US" sz="4400" dirty="0">
                          <a:solidFill>
                            <a:schemeClr val="tx1"/>
                          </a:solidFill>
                        </a:rPr>
                        <a:t>16</a:t>
                      </a:r>
                    </a:p>
                  </a:txBody>
                  <a:tcPr>
                    <a:solidFill>
                      <a:schemeClr val="bg1">
                        <a:lumMod val="85000"/>
                        <a:lumOff val="15000"/>
                      </a:schemeClr>
                    </a:solidFill>
                  </a:tcPr>
                </a:tc>
                <a:tc>
                  <a:txBody>
                    <a:bodyPr/>
                    <a:lstStyle/>
                    <a:p>
                      <a:pPr algn="ctr"/>
                      <a:r>
                        <a:rPr lang="en-US" sz="4400" dirty="0">
                          <a:solidFill>
                            <a:schemeClr val="tx1"/>
                          </a:solidFill>
                        </a:rPr>
                        <a:t>*21</a:t>
                      </a:r>
                    </a:p>
                  </a:txBody>
                  <a:tcPr>
                    <a:noFill/>
                  </a:tcPr>
                </a:tc>
                <a:extLst>
                  <a:ext uri="{0D108BD9-81ED-4DB2-BD59-A6C34878D82A}">
                    <a16:rowId xmlns:a16="http://schemas.microsoft.com/office/drawing/2014/main" val="10001"/>
                  </a:ext>
                </a:extLst>
              </a:tr>
              <a:tr h="953135">
                <a:tc>
                  <a:txBody>
                    <a:bodyPr/>
                    <a:lstStyle/>
                    <a:p>
                      <a:pPr algn="ctr"/>
                      <a:r>
                        <a:rPr lang="en-US" sz="4400" dirty="0">
                          <a:solidFill>
                            <a:schemeClr val="tx1"/>
                          </a:solidFill>
                        </a:rPr>
                        <a:t>2</a:t>
                      </a:r>
                    </a:p>
                  </a:txBody>
                  <a:tcPr>
                    <a:noFill/>
                  </a:tcPr>
                </a:tc>
                <a:tc>
                  <a:txBody>
                    <a:bodyPr/>
                    <a:lstStyle/>
                    <a:p>
                      <a:pPr algn="ctr"/>
                      <a:r>
                        <a:rPr lang="en-US" sz="4400" dirty="0">
                          <a:solidFill>
                            <a:schemeClr val="tx1"/>
                          </a:solidFill>
                        </a:rPr>
                        <a:t>7</a:t>
                      </a:r>
                    </a:p>
                  </a:txBody>
                  <a:tcPr>
                    <a:noFill/>
                  </a:tcPr>
                </a:tc>
                <a:tc>
                  <a:txBody>
                    <a:bodyPr/>
                    <a:lstStyle/>
                    <a:p>
                      <a:pPr algn="ctr"/>
                      <a:r>
                        <a:rPr lang="en-US" sz="4400" dirty="0">
                          <a:solidFill>
                            <a:schemeClr val="tx1"/>
                          </a:solidFill>
                        </a:rPr>
                        <a:t>12</a:t>
                      </a:r>
                    </a:p>
                  </a:txBody>
                  <a:tcPr>
                    <a:noFill/>
                  </a:tcPr>
                </a:tc>
                <a:tc>
                  <a:txBody>
                    <a:bodyPr/>
                    <a:lstStyle/>
                    <a:p>
                      <a:pPr algn="ctr"/>
                      <a:r>
                        <a:rPr lang="en-US" sz="4400" dirty="0">
                          <a:solidFill>
                            <a:schemeClr val="tx1"/>
                          </a:solidFill>
                        </a:rPr>
                        <a:t>17</a:t>
                      </a:r>
                    </a:p>
                  </a:txBody>
                  <a:tcPr>
                    <a:solidFill>
                      <a:schemeClr val="bg1">
                        <a:lumMod val="85000"/>
                        <a:lumOff val="15000"/>
                      </a:schemeClr>
                    </a:solidFill>
                  </a:tcPr>
                </a:tc>
                <a:tc>
                  <a:txBody>
                    <a:bodyPr/>
                    <a:lstStyle/>
                    <a:p>
                      <a:pPr algn="ctr"/>
                      <a:r>
                        <a:rPr lang="en-US" sz="4400" dirty="0">
                          <a:solidFill>
                            <a:schemeClr val="tx1"/>
                          </a:solidFill>
                        </a:rPr>
                        <a:t>*22</a:t>
                      </a:r>
                    </a:p>
                  </a:txBody>
                  <a:tcPr>
                    <a:noFill/>
                  </a:tcPr>
                </a:tc>
                <a:extLst>
                  <a:ext uri="{0D108BD9-81ED-4DB2-BD59-A6C34878D82A}">
                    <a16:rowId xmlns:a16="http://schemas.microsoft.com/office/drawing/2014/main" val="10002"/>
                  </a:ext>
                </a:extLst>
              </a:tr>
              <a:tr h="953135">
                <a:tc>
                  <a:txBody>
                    <a:bodyPr/>
                    <a:lstStyle/>
                    <a:p>
                      <a:pPr algn="ctr"/>
                      <a:r>
                        <a:rPr lang="en-US" sz="4400" dirty="0">
                          <a:solidFill>
                            <a:schemeClr val="tx1"/>
                          </a:solidFill>
                        </a:rPr>
                        <a:t>3</a:t>
                      </a:r>
                    </a:p>
                  </a:txBody>
                  <a:tcPr>
                    <a:noFill/>
                  </a:tcPr>
                </a:tc>
                <a:tc>
                  <a:txBody>
                    <a:bodyPr/>
                    <a:lstStyle/>
                    <a:p>
                      <a:pPr algn="ctr"/>
                      <a:r>
                        <a:rPr lang="en-US" sz="4400" dirty="0">
                          <a:solidFill>
                            <a:schemeClr val="tx1"/>
                          </a:solidFill>
                        </a:rPr>
                        <a:t>8</a:t>
                      </a:r>
                    </a:p>
                  </a:txBody>
                  <a:tcPr>
                    <a:noFill/>
                  </a:tcPr>
                </a:tc>
                <a:tc>
                  <a:txBody>
                    <a:bodyPr/>
                    <a:lstStyle/>
                    <a:p>
                      <a:pPr algn="ctr"/>
                      <a:r>
                        <a:rPr lang="en-US" sz="4400" dirty="0">
                          <a:solidFill>
                            <a:schemeClr val="tx1"/>
                          </a:solidFill>
                        </a:rPr>
                        <a:t>13</a:t>
                      </a:r>
                    </a:p>
                  </a:txBody>
                  <a:tcPr>
                    <a:noFill/>
                  </a:tcPr>
                </a:tc>
                <a:tc>
                  <a:txBody>
                    <a:bodyPr/>
                    <a:lstStyle/>
                    <a:p>
                      <a:pPr algn="ctr"/>
                      <a:r>
                        <a:rPr lang="en-US" sz="4400" dirty="0">
                          <a:solidFill>
                            <a:schemeClr val="tx1"/>
                          </a:solidFill>
                        </a:rPr>
                        <a:t>18</a:t>
                      </a:r>
                    </a:p>
                  </a:txBody>
                  <a:tcPr>
                    <a:solidFill>
                      <a:schemeClr val="bg1">
                        <a:lumMod val="85000"/>
                        <a:lumOff val="15000"/>
                      </a:schemeClr>
                    </a:solidFill>
                  </a:tcPr>
                </a:tc>
                <a:tc>
                  <a:txBody>
                    <a:bodyPr/>
                    <a:lstStyle/>
                    <a:p>
                      <a:pPr algn="ctr"/>
                      <a:r>
                        <a:rPr lang="en-US" sz="4400" dirty="0">
                          <a:solidFill>
                            <a:schemeClr val="tx1"/>
                          </a:solidFill>
                        </a:rPr>
                        <a:t>*23</a:t>
                      </a:r>
                    </a:p>
                  </a:txBody>
                  <a:tcPr>
                    <a:noFill/>
                  </a:tcPr>
                </a:tc>
                <a:extLst>
                  <a:ext uri="{0D108BD9-81ED-4DB2-BD59-A6C34878D82A}">
                    <a16:rowId xmlns:a16="http://schemas.microsoft.com/office/drawing/2014/main" val="10003"/>
                  </a:ext>
                </a:extLst>
              </a:tr>
              <a:tr h="953135">
                <a:tc>
                  <a:txBody>
                    <a:bodyPr/>
                    <a:lstStyle/>
                    <a:p>
                      <a:pPr algn="ctr"/>
                      <a:r>
                        <a:rPr lang="en-US" sz="4400" dirty="0">
                          <a:solidFill>
                            <a:schemeClr val="tx1"/>
                          </a:solidFill>
                        </a:rPr>
                        <a:t>4</a:t>
                      </a:r>
                    </a:p>
                  </a:txBody>
                  <a:tcPr>
                    <a:noFill/>
                  </a:tcPr>
                </a:tc>
                <a:tc>
                  <a:txBody>
                    <a:bodyPr/>
                    <a:lstStyle/>
                    <a:p>
                      <a:pPr algn="ctr"/>
                      <a:r>
                        <a:rPr lang="en-US" sz="4400" dirty="0">
                          <a:solidFill>
                            <a:schemeClr val="tx1"/>
                          </a:solidFill>
                        </a:rPr>
                        <a:t>9</a:t>
                      </a:r>
                    </a:p>
                  </a:txBody>
                  <a:tcPr>
                    <a:noFill/>
                  </a:tcPr>
                </a:tc>
                <a:tc>
                  <a:txBody>
                    <a:bodyPr/>
                    <a:lstStyle/>
                    <a:p>
                      <a:pPr algn="ctr"/>
                      <a:r>
                        <a:rPr lang="en-US" sz="4400" dirty="0">
                          <a:solidFill>
                            <a:schemeClr val="tx1"/>
                          </a:solidFill>
                        </a:rPr>
                        <a:t>14</a:t>
                      </a:r>
                    </a:p>
                  </a:txBody>
                  <a:tcPr>
                    <a:noFill/>
                  </a:tcPr>
                </a:tc>
                <a:tc>
                  <a:txBody>
                    <a:bodyPr/>
                    <a:lstStyle/>
                    <a:p>
                      <a:pPr algn="ctr"/>
                      <a:r>
                        <a:rPr lang="en-US" sz="4400" dirty="0">
                          <a:solidFill>
                            <a:schemeClr val="tx1"/>
                          </a:solidFill>
                        </a:rPr>
                        <a:t>19</a:t>
                      </a:r>
                    </a:p>
                  </a:txBody>
                  <a:tcPr>
                    <a:solidFill>
                      <a:schemeClr val="bg1">
                        <a:lumMod val="85000"/>
                        <a:lumOff val="15000"/>
                      </a:schemeClr>
                    </a:solidFill>
                  </a:tcPr>
                </a:tc>
                <a:tc>
                  <a:txBody>
                    <a:bodyPr/>
                    <a:lstStyle/>
                    <a:p>
                      <a:pPr algn="ctr"/>
                      <a:r>
                        <a:rPr lang="en-US" sz="4400" dirty="0">
                          <a:solidFill>
                            <a:schemeClr val="tx1"/>
                          </a:solidFill>
                        </a:rPr>
                        <a:t>*24</a:t>
                      </a:r>
                    </a:p>
                  </a:txBody>
                  <a:tcPr>
                    <a:noFill/>
                  </a:tcPr>
                </a:tc>
                <a:extLst>
                  <a:ext uri="{0D108BD9-81ED-4DB2-BD59-A6C34878D82A}">
                    <a16:rowId xmlns:a16="http://schemas.microsoft.com/office/drawing/2014/main" val="10004"/>
                  </a:ext>
                </a:extLst>
              </a:tr>
              <a:tr h="953135">
                <a:tc>
                  <a:txBody>
                    <a:bodyPr/>
                    <a:lstStyle/>
                    <a:p>
                      <a:pPr algn="ctr"/>
                      <a:r>
                        <a:rPr lang="en-US" sz="4400" dirty="0">
                          <a:solidFill>
                            <a:schemeClr val="tx1"/>
                          </a:solidFill>
                        </a:rPr>
                        <a:t>5</a:t>
                      </a:r>
                    </a:p>
                  </a:txBody>
                  <a:tcPr>
                    <a:noFill/>
                  </a:tcPr>
                </a:tc>
                <a:tc>
                  <a:txBody>
                    <a:bodyPr/>
                    <a:lstStyle/>
                    <a:p>
                      <a:pPr algn="ctr"/>
                      <a:r>
                        <a:rPr lang="en-US" sz="4400" dirty="0">
                          <a:solidFill>
                            <a:schemeClr val="tx1"/>
                          </a:solidFill>
                        </a:rPr>
                        <a:t>10</a:t>
                      </a:r>
                    </a:p>
                  </a:txBody>
                  <a:tcPr>
                    <a:noFill/>
                  </a:tcPr>
                </a:tc>
                <a:tc>
                  <a:txBody>
                    <a:bodyPr/>
                    <a:lstStyle/>
                    <a:p>
                      <a:pPr algn="ctr"/>
                      <a:r>
                        <a:rPr lang="en-US" sz="4400" dirty="0">
                          <a:solidFill>
                            <a:schemeClr val="tx1"/>
                          </a:solidFill>
                        </a:rPr>
                        <a:t>15</a:t>
                      </a:r>
                    </a:p>
                  </a:txBody>
                  <a:tcPr>
                    <a:noFill/>
                  </a:tcPr>
                </a:tc>
                <a:tc>
                  <a:txBody>
                    <a:bodyPr/>
                    <a:lstStyle/>
                    <a:p>
                      <a:pPr algn="ctr"/>
                      <a:r>
                        <a:rPr lang="en-US" sz="4400" dirty="0">
                          <a:solidFill>
                            <a:schemeClr val="tx1"/>
                          </a:solidFill>
                        </a:rPr>
                        <a:t>20</a:t>
                      </a:r>
                    </a:p>
                  </a:txBody>
                  <a:tcPr>
                    <a:solidFill>
                      <a:schemeClr val="bg1">
                        <a:lumMod val="85000"/>
                        <a:lumOff val="15000"/>
                      </a:schemeClr>
                    </a:solidFill>
                  </a:tcPr>
                </a:tc>
                <a:tc>
                  <a:txBody>
                    <a:bodyPr/>
                    <a:lstStyle/>
                    <a:p>
                      <a:pPr algn="ctr"/>
                      <a:r>
                        <a:rPr lang="en-US" sz="4400" dirty="0">
                          <a:solidFill>
                            <a:schemeClr val="tx1"/>
                          </a:solidFill>
                        </a:rPr>
                        <a:t>*25</a:t>
                      </a:r>
                    </a:p>
                  </a:txBody>
                  <a:tcPr>
                    <a:noFill/>
                  </a:tcPr>
                </a:tc>
                <a:extLst>
                  <a:ext uri="{0D108BD9-81ED-4DB2-BD59-A6C34878D82A}">
                    <a16:rowId xmlns:a16="http://schemas.microsoft.com/office/drawing/2014/main" val="10005"/>
                  </a:ext>
                </a:extLst>
              </a:tr>
            </a:tbl>
          </a:graphicData>
        </a:graphic>
      </p:graphicFrame>
      <p:sp>
        <p:nvSpPr>
          <p:cNvPr id="3" name="Rectangle 2"/>
          <p:cNvSpPr/>
          <p:nvPr/>
        </p:nvSpPr>
        <p:spPr>
          <a:xfrm>
            <a:off x="304800" y="228598"/>
            <a:ext cx="6280887" cy="584775"/>
          </a:xfrm>
          <a:prstGeom prst="rect">
            <a:avLst/>
          </a:prstGeom>
          <a:noFill/>
        </p:spPr>
        <p:txBody>
          <a:bodyPr wrap="none" lIns="91440" tIns="45720" rIns="91440" bIns="45720">
            <a:spAutoFit/>
          </a:bodyPr>
          <a:lstStyle/>
          <a:p>
            <a:pPr algn="ctr">
              <a:buNone/>
            </a:pPr>
            <a:r>
              <a:rPr lang="en-US" sz="3200" b="1"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Part V Genetics Review Game</a:t>
            </a:r>
            <a:endParaRPr lang="en-US" sz="3200" b="1" cap="none" spc="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endParaRPr>
          </a:p>
        </p:txBody>
      </p:sp>
    </p:spTree>
    <p:extLst>
      <p:ext uri="{BB962C8B-B14F-4D97-AF65-F5344CB8AC3E}">
        <p14:creationId xmlns:p14="http://schemas.microsoft.com/office/powerpoint/2010/main" val="488203599"/>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1363" name="Rectangle 3"/>
          <p:cNvSpPr>
            <a:spLocks noGrp="1" noChangeArrowheads="1"/>
          </p:cNvSpPr>
          <p:nvPr>
            <p:ph type="body" idx="1"/>
          </p:nvPr>
        </p:nvSpPr>
        <p:spPr>
          <a:xfrm>
            <a:off x="228600" y="152400"/>
            <a:ext cx="8458200" cy="5897563"/>
          </a:xfrm>
        </p:spPr>
        <p:txBody>
          <a:bodyPr/>
          <a:lstStyle/>
          <a:p>
            <a:pPr eaLnBrk="1" hangingPunct="1"/>
            <a:r>
              <a:rPr lang="en-US" dirty="0"/>
              <a:t>Please complete the </a:t>
            </a:r>
            <a:r>
              <a:rPr lang="en-US" dirty="0" err="1"/>
              <a:t>Punnett</a:t>
            </a:r>
            <a:r>
              <a:rPr lang="en-US" dirty="0"/>
              <a:t> Square, </a:t>
            </a:r>
          </a:p>
          <a:p>
            <a:pPr eaLnBrk="1" hangingPunct="1"/>
            <a:r>
              <a:rPr lang="en-US" dirty="0" err="1"/>
              <a:t>Tt</a:t>
            </a:r>
            <a:r>
              <a:rPr lang="en-US" dirty="0"/>
              <a:t> and </a:t>
            </a:r>
            <a:r>
              <a:rPr lang="en-US" dirty="0" err="1"/>
              <a:t>Tt</a:t>
            </a:r>
            <a:endParaRPr lang="en-US" dirty="0"/>
          </a:p>
          <a:p>
            <a:pPr lvl="1" eaLnBrk="1" hangingPunct="1"/>
            <a:r>
              <a:rPr lang="en-US" dirty="0"/>
              <a:t>T = Tall</a:t>
            </a:r>
          </a:p>
          <a:p>
            <a:pPr lvl="1" eaLnBrk="1" hangingPunct="1"/>
            <a:r>
              <a:rPr lang="en-US" dirty="0" err="1"/>
              <a:t>tt</a:t>
            </a:r>
            <a:r>
              <a:rPr lang="en-US" dirty="0"/>
              <a:t> = Short</a:t>
            </a:r>
          </a:p>
        </p:txBody>
      </p:sp>
      <p:pic>
        <p:nvPicPr>
          <p:cNvPr id="271364" name="Picture 4" descr="punnet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657600" y="1295400"/>
            <a:ext cx="4898065" cy="3200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606853" name="Text Box 5"/>
          <p:cNvSpPr txBox="1">
            <a:spLocks noChangeArrowheads="1"/>
          </p:cNvSpPr>
          <p:nvPr/>
        </p:nvSpPr>
        <p:spPr bwMode="auto">
          <a:xfrm>
            <a:off x="533400" y="5410200"/>
            <a:ext cx="7543800" cy="1077218"/>
          </a:xfrm>
          <a:prstGeom prst="rect">
            <a:avLst/>
          </a:prstGeom>
          <a:noFill/>
          <a:ln w="9525" algn="ctr">
            <a:noFill/>
            <a:miter lim="800000"/>
            <a:headEnd/>
            <a:tailEnd/>
          </a:ln>
          <a:effectLst/>
        </p:spPr>
        <p:txBody>
          <a:bodyPr>
            <a:spAutoFit/>
          </a:bodyPr>
          <a:lstStyle/>
          <a:p>
            <a:pPr marL="342900" indent="-342900">
              <a:spcBef>
                <a:spcPct val="50000"/>
              </a:spcBef>
              <a:defRPr/>
            </a:pPr>
            <a:r>
              <a:rPr lang="en-US" sz="3200" dirty="0">
                <a:effectLst>
                  <a:outerShdw blurRad="38100" dist="38100" dir="2700000" algn="tl">
                    <a:srgbClr val="C0C0C0"/>
                  </a:outerShdw>
                </a:effectLst>
              </a:rPr>
              <a:t>How many will be tall, and how many will be short ___ : ___</a:t>
            </a:r>
          </a:p>
        </p:txBody>
      </p:sp>
      <p:sp>
        <p:nvSpPr>
          <p:cNvPr id="271366" name="Rectangle 10"/>
          <p:cNvSpPr>
            <a:spLocks noChangeArrowheads="1"/>
          </p:cNvSpPr>
          <p:nvPr/>
        </p:nvSpPr>
        <p:spPr bwMode="auto">
          <a:xfrm>
            <a:off x="5715000" y="6629400"/>
            <a:ext cx="3124200" cy="214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p>
            <a:pPr marL="342900" indent="-342900" algn="r">
              <a:buFont typeface="Wingdings" pitchFamily="2" charset="2"/>
              <a:buNone/>
            </a:pPr>
            <a:r>
              <a:rPr lang="en-US" sz="800" b="1" dirty="0">
                <a:effectLst/>
                <a:latin typeface="Verdana" pitchFamily="34" charset="0"/>
              </a:rPr>
              <a:t>Copyright © 2024 </a:t>
            </a:r>
            <a:r>
              <a:rPr lang="en-US" sz="800" b="1" dirty="0" err="1">
                <a:effectLst/>
                <a:latin typeface="Verdana" pitchFamily="34" charset="0"/>
              </a:rPr>
              <a:t>SlideSpark</a:t>
            </a:r>
            <a:r>
              <a:rPr lang="en-US" sz="800" b="1" dirty="0">
                <a:effectLst/>
                <a:latin typeface="Verdana" pitchFamily="34" charset="0"/>
              </a:rPr>
              <a:t> .LLC</a:t>
            </a:r>
          </a:p>
        </p:txBody>
      </p:sp>
      <p:sp>
        <p:nvSpPr>
          <p:cNvPr id="7" name="TextBox 6"/>
          <p:cNvSpPr txBox="1"/>
          <p:nvPr/>
        </p:nvSpPr>
        <p:spPr>
          <a:xfrm>
            <a:off x="731874" y="4825425"/>
            <a:ext cx="7308112" cy="584775"/>
          </a:xfrm>
          <a:prstGeom prst="rect">
            <a:avLst/>
          </a:prstGeom>
          <a:noFill/>
        </p:spPr>
        <p:txBody>
          <a:bodyPr wrap="square">
            <a:spAutoFit/>
          </a:bodyPr>
          <a:lstStyle/>
          <a:p>
            <a:pPr>
              <a:buNone/>
              <a:defRPr/>
            </a:pPr>
            <a:r>
              <a:rPr lang="en-US" sz="3200" dirty="0"/>
              <a:t>Both parents are heterozygous</a:t>
            </a:r>
          </a:p>
        </p:txBody>
      </p:sp>
      <p:sp>
        <p:nvSpPr>
          <p:cNvPr id="2" name="Rectangle 1"/>
          <p:cNvSpPr/>
          <p:nvPr/>
        </p:nvSpPr>
        <p:spPr>
          <a:xfrm>
            <a:off x="7924800" y="0"/>
            <a:ext cx="1066318" cy="923330"/>
          </a:xfrm>
          <a:prstGeom prst="rect">
            <a:avLst/>
          </a:prstGeom>
          <a:noFill/>
        </p:spPr>
        <p:txBody>
          <a:bodyPr wrap="none" lIns="91440" tIns="45720" rIns="91440" bIns="45720">
            <a:spAutoFit/>
          </a:bodyPr>
          <a:lstStyle/>
          <a:p>
            <a:pPr algn="ctr">
              <a:buNone/>
            </a:pPr>
            <a:r>
              <a:rPr lang="en-US" sz="5400" b="1" cap="none" spc="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16</a:t>
            </a:r>
          </a:p>
        </p:txBody>
      </p:sp>
    </p:spTree>
    <p:extLst>
      <p:ext uri="{BB962C8B-B14F-4D97-AF65-F5344CB8AC3E}">
        <p14:creationId xmlns:p14="http://schemas.microsoft.com/office/powerpoint/2010/main" val="139707177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body" idx="4294967295"/>
          </p:nvPr>
        </p:nvSpPr>
        <p:spPr>
          <a:xfrm>
            <a:off x="457200" y="228600"/>
            <a:ext cx="8229600" cy="5897563"/>
          </a:xfrm>
        </p:spPr>
        <p:txBody>
          <a:bodyPr/>
          <a:lstStyle/>
          <a:p>
            <a:r>
              <a:rPr lang="en-US">
                <a:solidFill>
                  <a:srgbClr val="FF7C80"/>
                </a:solidFill>
              </a:rPr>
              <a:t>Is your name on the review sheet?</a:t>
            </a:r>
          </a:p>
        </p:txBody>
      </p:sp>
      <p:pic>
        <p:nvPicPr>
          <p:cNvPr id="5123"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57200" y="914400"/>
            <a:ext cx="4497388" cy="5791200"/>
          </a:xfrm>
          <a:prstGeom prst="rect">
            <a:avLst/>
          </a:prstGeom>
          <a:noFill/>
          <a:ln w="9525">
            <a:solidFill>
              <a:srgbClr val="9966FF"/>
            </a:solidFill>
            <a:miter lim="800000"/>
            <a:headEnd/>
            <a:tailEnd/>
          </a:ln>
          <a:extLst>
            <a:ext uri="{909E8E84-426E-40DD-AFC4-6F175D3DCCD1}">
              <a14:hiddenFill xmlns:a14="http://schemas.microsoft.com/office/drawing/2010/main">
                <a:solidFill>
                  <a:srgbClr val="FFFFFF"/>
                </a:solidFill>
              </a14:hiddenFill>
            </a:ext>
          </a:extLst>
        </p:spPr>
      </p:pic>
      <p:sp>
        <p:nvSpPr>
          <p:cNvPr id="5124" name="WordArt 4"/>
          <p:cNvSpPr>
            <a:spLocks noChangeArrowheads="1" noChangeShapeType="1" noTextEdit="1"/>
          </p:cNvSpPr>
          <p:nvPr/>
        </p:nvSpPr>
        <p:spPr bwMode="auto">
          <a:xfrm>
            <a:off x="6248400" y="1143000"/>
            <a:ext cx="2152650" cy="990600"/>
          </a:xfrm>
          <a:prstGeom prst="rect">
            <a:avLst/>
          </a:prstGeom>
        </p:spPr>
        <p:txBody>
          <a:bodyPr wrap="none" fromWordArt="1">
            <a:prstTxWarp prst="textWave1">
              <a:avLst>
                <a:gd name="adj1" fmla="val 13005"/>
                <a:gd name="adj2" fmla="val 0"/>
              </a:avLst>
            </a:prstTxWarp>
          </a:bodyPr>
          <a:lstStyle/>
          <a:p>
            <a:pPr algn="ctr">
              <a:buNone/>
            </a:pPr>
            <a:r>
              <a:rPr lang="en-US" sz="3600" kern="10" dirty="0">
                <a:ln w="9525">
                  <a:solidFill>
                    <a:schemeClr val="tx1"/>
                  </a:solidFill>
                  <a:round/>
                  <a:headEnd/>
                  <a:tailEnd/>
                </a:ln>
                <a:solidFill>
                  <a:srgbClr val="FF5050"/>
                </a:solidFill>
                <a:effectLst>
                  <a:outerShdw dist="53882" dir="2700000" algn="ctr" rotWithShape="0">
                    <a:srgbClr val="C0C0C0">
                      <a:alpha val="79999"/>
                    </a:srgbClr>
                  </a:outerShdw>
                </a:effectLst>
                <a:latin typeface="Times New Roman"/>
                <a:cs typeface="Times New Roman"/>
              </a:rPr>
              <a:t>Name</a:t>
            </a:r>
          </a:p>
        </p:txBody>
      </p:sp>
      <p:sp>
        <p:nvSpPr>
          <p:cNvPr id="5125" name="Oval 5"/>
          <p:cNvSpPr>
            <a:spLocks noChangeArrowheads="1"/>
          </p:cNvSpPr>
          <p:nvPr/>
        </p:nvSpPr>
        <p:spPr bwMode="auto">
          <a:xfrm>
            <a:off x="3733800" y="1066800"/>
            <a:ext cx="1219200" cy="457200"/>
          </a:xfrm>
          <a:prstGeom prst="ellipse">
            <a:avLst/>
          </a:prstGeom>
          <a:noFill/>
          <a:ln w="57150">
            <a:solidFill>
              <a:srgbClr val="FF5050"/>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5126" name="Line 6"/>
          <p:cNvSpPr>
            <a:spLocks noChangeShapeType="1"/>
          </p:cNvSpPr>
          <p:nvPr/>
        </p:nvSpPr>
        <p:spPr bwMode="auto">
          <a:xfrm flipH="1" flipV="1">
            <a:off x="5181600" y="1371600"/>
            <a:ext cx="1066800" cy="228600"/>
          </a:xfrm>
          <a:prstGeom prst="line">
            <a:avLst/>
          </a:prstGeom>
          <a:noFill/>
          <a:ln w="76200">
            <a:solidFill>
              <a:srgbClr val="FF505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Tree>
    <p:extLst>
      <p:ext uri="{BB962C8B-B14F-4D97-AF65-F5344CB8AC3E}">
        <p14:creationId xmlns:p14="http://schemas.microsoft.com/office/powerpoint/2010/main" val="1868780829"/>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1363" name="Rectangle 3"/>
          <p:cNvSpPr>
            <a:spLocks noGrp="1" noChangeArrowheads="1"/>
          </p:cNvSpPr>
          <p:nvPr>
            <p:ph type="body" idx="1"/>
          </p:nvPr>
        </p:nvSpPr>
        <p:spPr>
          <a:xfrm>
            <a:off x="228600" y="152400"/>
            <a:ext cx="8458200" cy="5897563"/>
          </a:xfrm>
        </p:spPr>
        <p:txBody>
          <a:bodyPr/>
          <a:lstStyle/>
          <a:p>
            <a:pPr eaLnBrk="1" hangingPunct="1"/>
            <a:r>
              <a:rPr lang="en-US" dirty="0"/>
              <a:t>Please complete the </a:t>
            </a:r>
            <a:r>
              <a:rPr lang="en-US" dirty="0" err="1"/>
              <a:t>Punnett</a:t>
            </a:r>
            <a:r>
              <a:rPr lang="en-US" dirty="0"/>
              <a:t> Square, </a:t>
            </a:r>
          </a:p>
          <a:p>
            <a:pPr eaLnBrk="1" hangingPunct="1"/>
            <a:r>
              <a:rPr lang="en-US" dirty="0" err="1"/>
              <a:t>Tt</a:t>
            </a:r>
            <a:r>
              <a:rPr lang="en-US" dirty="0"/>
              <a:t> and </a:t>
            </a:r>
            <a:r>
              <a:rPr lang="en-US" dirty="0" err="1"/>
              <a:t>Tt</a:t>
            </a:r>
            <a:endParaRPr lang="en-US" dirty="0"/>
          </a:p>
          <a:p>
            <a:pPr lvl="1" eaLnBrk="1" hangingPunct="1"/>
            <a:r>
              <a:rPr lang="en-US" dirty="0"/>
              <a:t>T = Tall</a:t>
            </a:r>
          </a:p>
          <a:p>
            <a:pPr lvl="1" eaLnBrk="1" hangingPunct="1"/>
            <a:r>
              <a:rPr lang="en-US" dirty="0" err="1"/>
              <a:t>tt</a:t>
            </a:r>
            <a:r>
              <a:rPr lang="en-US" dirty="0"/>
              <a:t> = Short</a:t>
            </a:r>
          </a:p>
        </p:txBody>
      </p:sp>
      <p:pic>
        <p:nvPicPr>
          <p:cNvPr id="271364" name="Picture 4" descr="punnet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657600" y="1295400"/>
            <a:ext cx="4898065" cy="3200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606853" name="Text Box 5"/>
          <p:cNvSpPr txBox="1">
            <a:spLocks noChangeArrowheads="1"/>
          </p:cNvSpPr>
          <p:nvPr/>
        </p:nvSpPr>
        <p:spPr bwMode="auto">
          <a:xfrm>
            <a:off x="533400" y="5410200"/>
            <a:ext cx="7543800" cy="1077218"/>
          </a:xfrm>
          <a:prstGeom prst="rect">
            <a:avLst/>
          </a:prstGeom>
          <a:noFill/>
          <a:ln w="9525" algn="ctr">
            <a:noFill/>
            <a:miter lim="800000"/>
            <a:headEnd/>
            <a:tailEnd/>
          </a:ln>
          <a:effectLst/>
        </p:spPr>
        <p:txBody>
          <a:bodyPr>
            <a:spAutoFit/>
          </a:bodyPr>
          <a:lstStyle/>
          <a:p>
            <a:pPr marL="342900" indent="-342900">
              <a:spcBef>
                <a:spcPct val="50000"/>
              </a:spcBef>
              <a:defRPr/>
            </a:pPr>
            <a:r>
              <a:rPr lang="en-US" sz="3200" dirty="0">
                <a:effectLst>
                  <a:outerShdw blurRad="38100" dist="38100" dir="2700000" algn="tl">
                    <a:srgbClr val="C0C0C0"/>
                  </a:outerShdw>
                </a:effectLst>
              </a:rPr>
              <a:t>How many will be tall, and how many will be short ___ : ___</a:t>
            </a:r>
          </a:p>
        </p:txBody>
      </p:sp>
      <p:sp>
        <p:nvSpPr>
          <p:cNvPr id="271366" name="Rectangle 10"/>
          <p:cNvSpPr>
            <a:spLocks noChangeArrowheads="1"/>
          </p:cNvSpPr>
          <p:nvPr/>
        </p:nvSpPr>
        <p:spPr bwMode="auto">
          <a:xfrm>
            <a:off x="5715000" y="6629400"/>
            <a:ext cx="3124200" cy="214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p>
            <a:pPr marL="342900" indent="-342900" algn="r">
              <a:buFont typeface="Wingdings" pitchFamily="2" charset="2"/>
              <a:buNone/>
            </a:pPr>
            <a:r>
              <a:rPr lang="en-US" sz="800" b="1" dirty="0">
                <a:effectLst/>
                <a:latin typeface="Verdana" pitchFamily="34" charset="0"/>
              </a:rPr>
              <a:t>Copyright © 2024 </a:t>
            </a:r>
            <a:r>
              <a:rPr lang="en-US" sz="800" b="1" dirty="0" err="1">
                <a:effectLst/>
                <a:latin typeface="Verdana" pitchFamily="34" charset="0"/>
              </a:rPr>
              <a:t>SlideSpark</a:t>
            </a:r>
            <a:r>
              <a:rPr lang="en-US" sz="800" b="1" dirty="0">
                <a:effectLst/>
                <a:latin typeface="Verdana" pitchFamily="34" charset="0"/>
              </a:rPr>
              <a:t> .LLC</a:t>
            </a:r>
          </a:p>
        </p:txBody>
      </p:sp>
      <p:sp>
        <p:nvSpPr>
          <p:cNvPr id="7" name="TextBox 6"/>
          <p:cNvSpPr txBox="1"/>
          <p:nvPr/>
        </p:nvSpPr>
        <p:spPr>
          <a:xfrm>
            <a:off x="731874" y="4825425"/>
            <a:ext cx="7308112" cy="584775"/>
          </a:xfrm>
          <a:prstGeom prst="rect">
            <a:avLst/>
          </a:prstGeom>
          <a:noFill/>
        </p:spPr>
        <p:txBody>
          <a:bodyPr wrap="square">
            <a:spAutoFit/>
          </a:bodyPr>
          <a:lstStyle/>
          <a:p>
            <a:pPr>
              <a:buNone/>
              <a:defRPr/>
            </a:pPr>
            <a:r>
              <a:rPr lang="en-US" sz="3200" dirty="0"/>
              <a:t>Both parents are heterozygous</a:t>
            </a:r>
          </a:p>
        </p:txBody>
      </p:sp>
      <p:sp>
        <p:nvSpPr>
          <p:cNvPr id="2" name="Rectangle 1"/>
          <p:cNvSpPr/>
          <p:nvPr/>
        </p:nvSpPr>
        <p:spPr>
          <a:xfrm>
            <a:off x="7924800" y="0"/>
            <a:ext cx="1066318" cy="923330"/>
          </a:xfrm>
          <a:prstGeom prst="rect">
            <a:avLst/>
          </a:prstGeom>
          <a:noFill/>
        </p:spPr>
        <p:txBody>
          <a:bodyPr wrap="none" lIns="91440" tIns="45720" rIns="91440" bIns="45720">
            <a:spAutoFit/>
          </a:bodyPr>
          <a:lstStyle/>
          <a:p>
            <a:pPr algn="ctr">
              <a:buNone/>
            </a:pPr>
            <a:r>
              <a:rPr lang="en-US" sz="5400" b="1" cap="none" spc="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16</a:t>
            </a:r>
          </a:p>
        </p:txBody>
      </p:sp>
      <p:sp>
        <p:nvSpPr>
          <p:cNvPr id="3" name="TextBox 2"/>
          <p:cNvSpPr txBox="1"/>
          <p:nvPr/>
        </p:nvSpPr>
        <p:spPr>
          <a:xfrm>
            <a:off x="4038600" y="762000"/>
            <a:ext cx="4001386" cy="584775"/>
          </a:xfrm>
          <a:prstGeom prst="rect">
            <a:avLst/>
          </a:prstGeom>
          <a:noFill/>
        </p:spPr>
        <p:txBody>
          <a:bodyPr wrap="square" rtlCol="0">
            <a:spAutoFit/>
          </a:bodyPr>
          <a:lstStyle/>
          <a:p>
            <a:pPr>
              <a:buNone/>
            </a:pPr>
            <a:r>
              <a:rPr lang="en-US" sz="3200" dirty="0"/>
              <a:t>     T                 </a:t>
            </a:r>
            <a:r>
              <a:rPr lang="en-US" sz="3200" dirty="0" err="1"/>
              <a:t>t</a:t>
            </a:r>
            <a:endParaRPr lang="en-US" sz="3200" dirty="0"/>
          </a:p>
        </p:txBody>
      </p:sp>
      <p:sp>
        <p:nvSpPr>
          <p:cNvPr id="4" name="TextBox 3"/>
          <p:cNvSpPr txBox="1"/>
          <p:nvPr/>
        </p:nvSpPr>
        <p:spPr>
          <a:xfrm>
            <a:off x="3056860" y="1295399"/>
            <a:ext cx="609600" cy="2948499"/>
          </a:xfrm>
          <a:prstGeom prst="rect">
            <a:avLst/>
          </a:prstGeom>
          <a:noFill/>
        </p:spPr>
        <p:txBody>
          <a:bodyPr wrap="square" rtlCol="0">
            <a:spAutoFit/>
          </a:bodyPr>
          <a:lstStyle/>
          <a:p>
            <a:pPr>
              <a:buNone/>
            </a:pPr>
            <a:r>
              <a:rPr lang="en-US" sz="3200" dirty="0"/>
              <a:t> </a:t>
            </a:r>
          </a:p>
          <a:p>
            <a:pPr>
              <a:buNone/>
            </a:pPr>
            <a:r>
              <a:rPr lang="en-US" sz="3200" dirty="0"/>
              <a:t>T</a:t>
            </a:r>
          </a:p>
          <a:p>
            <a:pPr>
              <a:buNone/>
            </a:pPr>
            <a:endParaRPr lang="en-US" sz="3200" dirty="0"/>
          </a:p>
          <a:p>
            <a:pPr>
              <a:buNone/>
            </a:pPr>
            <a:endParaRPr lang="en-US" sz="3200" dirty="0"/>
          </a:p>
          <a:p>
            <a:pPr>
              <a:buNone/>
            </a:pPr>
            <a:r>
              <a:rPr lang="en-US" sz="3200" dirty="0"/>
              <a:t>t</a:t>
            </a:r>
          </a:p>
        </p:txBody>
      </p:sp>
    </p:spTree>
    <p:extLst>
      <p:ext uri="{BB962C8B-B14F-4D97-AF65-F5344CB8AC3E}">
        <p14:creationId xmlns:p14="http://schemas.microsoft.com/office/powerpoint/2010/main" val="2317733483"/>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722546" y="1447800"/>
            <a:ext cx="5716630" cy="3342453"/>
          </a:xfrm>
          <a:prstGeom prst="rect">
            <a:avLst/>
          </a:prstGeom>
          <a:noFill/>
        </p:spPr>
        <p:txBody>
          <a:bodyPr wrap="none" lIns="91440" tIns="45720" rIns="91440" bIns="45720">
            <a:spAutoFit/>
          </a:bodyPr>
          <a:lstStyle/>
          <a:p>
            <a:pPr algn="ctr">
              <a:buNone/>
            </a:pPr>
            <a:r>
              <a:rPr lang="en-US" b="1" cap="none" spc="0" dirty="0">
                <a:ln w="17780" cmpd="sng">
                  <a:solidFill>
                    <a:sysClr val="windowText" lastClr="000000"/>
                  </a:solidFill>
                  <a:prstDash val="solid"/>
                  <a:miter lim="800000"/>
                </a:ln>
                <a:solidFill>
                  <a:schemeClr val="accent1">
                    <a:lumMod val="60000"/>
                    <a:lumOff val="40000"/>
                  </a:schemeClr>
                </a:solidFill>
                <a:effectLst>
                  <a:outerShdw blurRad="50800" algn="tl" rotWithShape="0">
                    <a:srgbClr val="000000"/>
                  </a:outerShdw>
                </a:effectLst>
              </a:rPr>
              <a:t>New </a:t>
            </a:r>
          </a:p>
          <a:p>
            <a:pPr algn="ctr">
              <a:buNone/>
            </a:pPr>
            <a:r>
              <a:rPr lang="en-US" b="1" cap="none" spc="0" dirty="0">
                <a:ln w="17780" cmpd="sng">
                  <a:solidFill>
                    <a:sysClr val="windowText" lastClr="000000"/>
                  </a:solidFill>
                  <a:prstDash val="solid"/>
                  <a:miter lim="800000"/>
                </a:ln>
                <a:solidFill>
                  <a:schemeClr val="accent1">
                    <a:lumMod val="60000"/>
                    <a:lumOff val="40000"/>
                  </a:schemeClr>
                </a:solidFill>
                <a:effectLst>
                  <a:outerShdw blurRad="50800" algn="tl" rotWithShape="0">
                    <a:srgbClr val="000000"/>
                  </a:outerShdw>
                </a:effectLst>
              </a:rPr>
              <a:t>Question</a:t>
            </a:r>
          </a:p>
        </p:txBody>
      </p:sp>
    </p:spTree>
    <p:extLst>
      <p:ext uri="{BB962C8B-B14F-4D97-AF65-F5344CB8AC3E}">
        <p14:creationId xmlns:p14="http://schemas.microsoft.com/office/powerpoint/2010/main" val="3075816271"/>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1363" name="Rectangle 3"/>
          <p:cNvSpPr>
            <a:spLocks noGrp="1" noChangeArrowheads="1"/>
          </p:cNvSpPr>
          <p:nvPr>
            <p:ph type="body" idx="1"/>
          </p:nvPr>
        </p:nvSpPr>
        <p:spPr>
          <a:xfrm>
            <a:off x="228600" y="152400"/>
            <a:ext cx="8458200" cy="5897563"/>
          </a:xfrm>
        </p:spPr>
        <p:txBody>
          <a:bodyPr/>
          <a:lstStyle/>
          <a:p>
            <a:pPr eaLnBrk="1" hangingPunct="1"/>
            <a:r>
              <a:rPr lang="en-US" dirty="0"/>
              <a:t>Please complete the </a:t>
            </a:r>
            <a:r>
              <a:rPr lang="en-US" dirty="0" err="1"/>
              <a:t>Punnett</a:t>
            </a:r>
            <a:r>
              <a:rPr lang="en-US" dirty="0"/>
              <a:t> Square, </a:t>
            </a:r>
          </a:p>
          <a:p>
            <a:pPr eaLnBrk="1" hangingPunct="1"/>
            <a:r>
              <a:rPr lang="en-US" dirty="0" err="1"/>
              <a:t>Tt</a:t>
            </a:r>
            <a:r>
              <a:rPr lang="en-US" dirty="0"/>
              <a:t> and </a:t>
            </a:r>
            <a:r>
              <a:rPr lang="en-US" dirty="0" err="1"/>
              <a:t>tt</a:t>
            </a:r>
            <a:endParaRPr lang="en-US" dirty="0"/>
          </a:p>
          <a:p>
            <a:pPr lvl="1" eaLnBrk="1" hangingPunct="1"/>
            <a:r>
              <a:rPr lang="en-US" dirty="0"/>
              <a:t>T = Tall</a:t>
            </a:r>
          </a:p>
          <a:p>
            <a:pPr lvl="1" eaLnBrk="1" hangingPunct="1"/>
            <a:r>
              <a:rPr lang="en-US" dirty="0" err="1"/>
              <a:t>tt</a:t>
            </a:r>
            <a:r>
              <a:rPr lang="en-US" dirty="0"/>
              <a:t> = Short</a:t>
            </a:r>
          </a:p>
        </p:txBody>
      </p:sp>
      <p:pic>
        <p:nvPicPr>
          <p:cNvPr id="271364" name="Picture 4" descr="punnet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657600" y="1295400"/>
            <a:ext cx="4898065" cy="3200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606853" name="Text Box 5"/>
          <p:cNvSpPr txBox="1">
            <a:spLocks noChangeArrowheads="1"/>
          </p:cNvSpPr>
          <p:nvPr/>
        </p:nvSpPr>
        <p:spPr bwMode="auto">
          <a:xfrm>
            <a:off x="533400" y="5410200"/>
            <a:ext cx="7543800" cy="1077218"/>
          </a:xfrm>
          <a:prstGeom prst="rect">
            <a:avLst/>
          </a:prstGeom>
          <a:noFill/>
          <a:ln w="9525" algn="ctr">
            <a:noFill/>
            <a:miter lim="800000"/>
            <a:headEnd/>
            <a:tailEnd/>
          </a:ln>
          <a:effectLst/>
        </p:spPr>
        <p:txBody>
          <a:bodyPr>
            <a:spAutoFit/>
          </a:bodyPr>
          <a:lstStyle/>
          <a:p>
            <a:pPr marL="342900" indent="-342900">
              <a:spcBef>
                <a:spcPct val="50000"/>
              </a:spcBef>
              <a:defRPr/>
            </a:pPr>
            <a:r>
              <a:rPr lang="en-US" sz="3200" dirty="0">
                <a:effectLst>
                  <a:outerShdw blurRad="38100" dist="38100" dir="2700000" algn="tl">
                    <a:srgbClr val="C0C0C0"/>
                  </a:outerShdw>
                </a:effectLst>
              </a:rPr>
              <a:t>How many will be tall, and how many will be short ___ : ___</a:t>
            </a:r>
          </a:p>
        </p:txBody>
      </p:sp>
      <p:sp>
        <p:nvSpPr>
          <p:cNvPr id="271366" name="Rectangle 10"/>
          <p:cNvSpPr>
            <a:spLocks noChangeArrowheads="1"/>
          </p:cNvSpPr>
          <p:nvPr/>
        </p:nvSpPr>
        <p:spPr bwMode="auto">
          <a:xfrm>
            <a:off x="5715000" y="6629400"/>
            <a:ext cx="3124200" cy="214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p>
            <a:pPr marL="342900" indent="-342900" algn="r">
              <a:buFont typeface="Wingdings" pitchFamily="2" charset="2"/>
              <a:buNone/>
            </a:pPr>
            <a:r>
              <a:rPr lang="en-US" sz="800" b="1" dirty="0">
                <a:effectLst/>
                <a:latin typeface="Verdana" pitchFamily="34" charset="0"/>
              </a:rPr>
              <a:t>Copyright © 2024 </a:t>
            </a:r>
            <a:r>
              <a:rPr lang="en-US" sz="800" b="1" dirty="0" err="1">
                <a:effectLst/>
                <a:latin typeface="Verdana" pitchFamily="34" charset="0"/>
              </a:rPr>
              <a:t>SlideSpark</a:t>
            </a:r>
            <a:r>
              <a:rPr lang="en-US" sz="800" b="1" dirty="0">
                <a:effectLst/>
                <a:latin typeface="Verdana" pitchFamily="34" charset="0"/>
              </a:rPr>
              <a:t> .LLC</a:t>
            </a:r>
          </a:p>
        </p:txBody>
      </p:sp>
      <p:sp>
        <p:nvSpPr>
          <p:cNvPr id="7" name="TextBox 6"/>
          <p:cNvSpPr txBox="1"/>
          <p:nvPr/>
        </p:nvSpPr>
        <p:spPr>
          <a:xfrm>
            <a:off x="381000" y="4941447"/>
            <a:ext cx="8305800" cy="461665"/>
          </a:xfrm>
          <a:prstGeom prst="rect">
            <a:avLst/>
          </a:prstGeom>
          <a:noFill/>
        </p:spPr>
        <p:txBody>
          <a:bodyPr wrap="square">
            <a:spAutoFit/>
          </a:bodyPr>
          <a:lstStyle/>
          <a:p>
            <a:pPr>
              <a:buNone/>
              <a:defRPr/>
            </a:pPr>
            <a:r>
              <a:rPr lang="en-US" sz="2400" dirty="0"/>
              <a:t>One parent heterozygous and one homozygous recessive.</a:t>
            </a:r>
          </a:p>
        </p:txBody>
      </p:sp>
      <p:sp>
        <p:nvSpPr>
          <p:cNvPr id="2" name="Rectangle 1"/>
          <p:cNvSpPr/>
          <p:nvPr/>
        </p:nvSpPr>
        <p:spPr>
          <a:xfrm>
            <a:off x="7924800" y="0"/>
            <a:ext cx="1066318" cy="923330"/>
          </a:xfrm>
          <a:prstGeom prst="rect">
            <a:avLst/>
          </a:prstGeom>
          <a:noFill/>
        </p:spPr>
        <p:txBody>
          <a:bodyPr wrap="none" lIns="91440" tIns="45720" rIns="91440" bIns="45720">
            <a:spAutoFit/>
          </a:bodyPr>
          <a:lstStyle/>
          <a:p>
            <a:pPr algn="ctr">
              <a:buNone/>
            </a:pPr>
            <a:r>
              <a:rPr lang="en-US" sz="5400" b="1" cap="none" spc="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17</a:t>
            </a:r>
          </a:p>
        </p:txBody>
      </p:sp>
    </p:spTree>
    <p:extLst>
      <p:ext uri="{BB962C8B-B14F-4D97-AF65-F5344CB8AC3E}">
        <p14:creationId xmlns:p14="http://schemas.microsoft.com/office/powerpoint/2010/main" val="2878203696"/>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1363" name="Rectangle 3"/>
          <p:cNvSpPr>
            <a:spLocks noGrp="1" noChangeArrowheads="1"/>
          </p:cNvSpPr>
          <p:nvPr>
            <p:ph type="body" idx="1"/>
          </p:nvPr>
        </p:nvSpPr>
        <p:spPr>
          <a:xfrm>
            <a:off x="228600" y="152400"/>
            <a:ext cx="8458200" cy="5897563"/>
          </a:xfrm>
        </p:spPr>
        <p:txBody>
          <a:bodyPr/>
          <a:lstStyle/>
          <a:p>
            <a:pPr eaLnBrk="1" hangingPunct="1"/>
            <a:r>
              <a:rPr lang="en-US" dirty="0"/>
              <a:t>Please complete the </a:t>
            </a:r>
            <a:r>
              <a:rPr lang="en-US" dirty="0" err="1"/>
              <a:t>Punnett</a:t>
            </a:r>
            <a:r>
              <a:rPr lang="en-US" dirty="0"/>
              <a:t> Square, </a:t>
            </a:r>
          </a:p>
          <a:p>
            <a:pPr eaLnBrk="1" hangingPunct="1"/>
            <a:r>
              <a:rPr lang="en-US" dirty="0" err="1"/>
              <a:t>Tt</a:t>
            </a:r>
            <a:r>
              <a:rPr lang="en-US" dirty="0"/>
              <a:t> and </a:t>
            </a:r>
            <a:r>
              <a:rPr lang="en-US" dirty="0" err="1"/>
              <a:t>tt</a:t>
            </a:r>
            <a:endParaRPr lang="en-US" dirty="0"/>
          </a:p>
          <a:p>
            <a:pPr lvl="1" eaLnBrk="1" hangingPunct="1"/>
            <a:r>
              <a:rPr lang="en-US" dirty="0"/>
              <a:t>T = Tall</a:t>
            </a:r>
          </a:p>
          <a:p>
            <a:pPr lvl="1" eaLnBrk="1" hangingPunct="1"/>
            <a:r>
              <a:rPr lang="en-US" dirty="0" err="1"/>
              <a:t>tt</a:t>
            </a:r>
            <a:r>
              <a:rPr lang="en-US" dirty="0"/>
              <a:t> = Short</a:t>
            </a:r>
          </a:p>
        </p:txBody>
      </p:sp>
      <p:pic>
        <p:nvPicPr>
          <p:cNvPr id="271364" name="Picture 4" descr="punnet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657600" y="1295400"/>
            <a:ext cx="4898065" cy="3200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606853" name="Text Box 5"/>
          <p:cNvSpPr txBox="1">
            <a:spLocks noChangeArrowheads="1"/>
          </p:cNvSpPr>
          <p:nvPr/>
        </p:nvSpPr>
        <p:spPr bwMode="auto">
          <a:xfrm>
            <a:off x="533400" y="5410200"/>
            <a:ext cx="7543800" cy="1077218"/>
          </a:xfrm>
          <a:prstGeom prst="rect">
            <a:avLst/>
          </a:prstGeom>
          <a:noFill/>
          <a:ln w="9525" algn="ctr">
            <a:noFill/>
            <a:miter lim="800000"/>
            <a:headEnd/>
            <a:tailEnd/>
          </a:ln>
          <a:effectLst/>
        </p:spPr>
        <p:txBody>
          <a:bodyPr>
            <a:spAutoFit/>
          </a:bodyPr>
          <a:lstStyle/>
          <a:p>
            <a:pPr marL="342900" indent="-342900">
              <a:spcBef>
                <a:spcPct val="50000"/>
              </a:spcBef>
              <a:defRPr/>
            </a:pPr>
            <a:r>
              <a:rPr lang="en-US" sz="3200" dirty="0">
                <a:effectLst>
                  <a:outerShdw blurRad="38100" dist="38100" dir="2700000" algn="tl">
                    <a:srgbClr val="C0C0C0"/>
                  </a:outerShdw>
                </a:effectLst>
              </a:rPr>
              <a:t>How many will be tall, and how many will be short ___ : ___</a:t>
            </a:r>
          </a:p>
        </p:txBody>
      </p:sp>
      <p:sp>
        <p:nvSpPr>
          <p:cNvPr id="271366" name="Rectangle 10"/>
          <p:cNvSpPr>
            <a:spLocks noChangeArrowheads="1"/>
          </p:cNvSpPr>
          <p:nvPr/>
        </p:nvSpPr>
        <p:spPr bwMode="auto">
          <a:xfrm>
            <a:off x="5715000" y="6629400"/>
            <a:ext cx="3124200" cy="214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p>
            <a:pPr marL="342900" indent="-342900" algn="r">
              <a:buFont typeface="Wingdings" pitchFamily="2" charset="2"/>
              <a:buNone/>
            </a:pPr>
            <a:r>
              <a:rPr lang="en-US" sz="800" b="1" dirty="0">
                <a:effectLst/>
                <a:latin typeface="Verdana" pitchFamily="34" charset="0"/>
              </a:rPr>
              <a:t>Copyright © 2024 </a:t>
            </a:r>
            <a:r>
              <a:rPr lang="en-US" sz="800" b="1" dirty="0" err="1">
                <a:effectLst/>
                <a:latin typeface="Verdana" pitchFamily="34" charset="0"/>
              </a:rPr>
              <a:t>SlideSpark</a:t>
            </a:r>
            <a:r>
              <a:rPr lang="en-US" sz="800" b="1" dirty="0">
                <a:effectLst/>
                <a:latin typeface="Verdana" pitchFamily="34" charset="0"/>
              </a:rPr>
              <a:t> .LLC</a:t>
            </a:r>
          </a:p>
        </p:txBody>
      </p:sp>
      <p:sp>
        <p:nvSpPr>
          <p:cNvPr id="7" name="TextBox 6"/>
          <p:cNvSpPr txBox="1"/>
          <p:nvPr/>
        </p:nvSpPr>
        <p:spPr>
          <a:xfrm>
            <a:off x="381000" y="4941447"/>
            <a:ext cx="8305800" cy="461665"/>
          </a:xfrm>
          <a:prstGeom prst="rect">
            <a:avLst/>
          </a:prstGeom>
          <a:noFill/>
        </p:spPr>
        <p:txBody>
          <a:bodyPr wrap="square">
            <a:spAutoFit/>
          </a:bodyPr>
          <a:lstStyle/>
          <a:p>
            <a:pPr>
              <a:buNone/>
              <a:defRPr/>
            </a:pPr>
            <a:r>
              <a:rPr lang="en-US" sz="2400" dirty="0"/>
              <a:t>One parent heterozygous and one homozygous recessive.</a:t>
            </a:r>
          </a:p>
        </p:txBody>
      </p:sp>
      <p:sp>
        <p:nvSpPr>
          <p:cNvPr id="2" name="Rectangle 1"/>
          <p:cNvSpPr/>
          <p:nvPr/>
        </p:nvSpPr>
        <p:spPr>
          <a:xfrm>
            <a:off x="7924800" y="0"/>
            <a:ext cx="1066318" cy="923330"/>
          </a:xfrm>
          <a:prstGeom prst="rect">
            <a:avLst/>
          </a:prstGeom>
          <a:noFill/>
        </p:spPr>
        <p:txBody>
          <a:bodyPr wrap="none" lIns="91440" tIns="45720" rIns="91440" bIns="45720">
            <a:spAutoFit/>
          </a:bodyPr>
          <a:lstStyle/>
          <a:p>
            <a:pPr algn="ctr">
              <a:buNone/>
            </a:pPr>
            <a:r>
              <a:rPr lang="en-US" sz="5400" b="1" cap="none" spc="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17</a:t>
            </a:r>
          </a:p>
        </p:txBody>
      </p:sp>
      <p:sp>
        <p:nvSpPr>
          <p:cNvPr id="3" name="TextBox 2"/>
          <p:cNvSpPr txBox="1"/>
          <p:nvPr/>
        </p:nvSpPr>
        <p:spPr>
          <a:xfrm>
            <a:off x="3962400" y="838200"/>
            <a:ext cx="4114800" cy="584775"/>
          </a:xfrm>
          <a:prstGeom prst="rect">
            <a:avLst/>
          </a:prstGeom>
          <a:noFill/>
        </p:spPr>
        <p:txBody>
          <a:bodyPr wrap="square" rtlCol="0">
            <a:spAutoFit/>
          </a:bodyPr>
          <a:lstStyle/>
          <a:p>
            <a:pPr>
              <a:buNone/>
            </a:pPr>
            <a:r>
              <a:rPr lang="en-US" sz="3200" dirty="0"/>
              <a:t>        T             </a:t>
            </a:r>
            <a:r>
              <a:rPr lang="en-US" sz="3200" dirty="0" err="1"/>
              <a:t>t</a:t>
            </a:r>
            <a:endParaRPr lang="en-US" sz="3200" dirty="0"/>
          </a:p>
        </p:txBody>
      </p:sp>
      <p:sp>
        <p:nvSpPr>
          <p:cNvPr id="4" name="TextBox 3"/>
          <p:cNvSpPr txBox="1"/>
          <p:nvPr/>
        </p:nvSpPr>
        <p:spPr>
          <a:xfrm>
            <a:off x="3232484" y="1702173"/>
            <a:ext cx="322524" cy="2357568"/>
          </a:xfrm>
          <a:prstGeom prst="rect">
            <a:avLst/>
          </a:prstGeom>
          <a:noFill/>
        </p:spPr>
        <p:txBody>
          <a:bodyPr wrap="none" rtlCol="0">
            <a:spAutoFit/>
          </a:bodyPr>
          <a:lstStyle/>
          <a:p>
            <a:pPr>
              <a:buNone/>
            </a:pPr>
            <a:r>
              <a:rPr lang="en-US" sz="3200" dirty="0"/>
              <a:t>t</a:t>
            </a:r>
          </a:p>
          <a:p>
            <a:pPr>
              <a:buNone/>
            </a:pPr>
            <a:endParaRPr lang="en-US" sz="3200" dirty="0"/>
          </a:p>
          <a:p>
            <a:pPr>
              <a:buNone/>
            </a:pPr>
            <a:endParaRPr lang="en-US" sz="3200" dirty="0"/>
          </a:p>
          <a:p>
            <a:pPr>
              <a:buNone/>
            </a:pPr>
            <a:r>
              <a:rPr lang="en-US" sz="3200" dirty="0"/>
              <a:t>t</a:t>
            </a:r>
          </a:p>
        </p:txBody>
      </p:sp>
    </p:spTree>
    <p:extLst>
      <p:ext uri="{BB962C8B-B14F-4D97-AF65-F5344CB8AC3E}">
        <p14:creationId xmlns:p14="http://schemas.microsoft.com/office/powerpoint/2010/main" val="478687402"/>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5" name="Rectangle 3"/>
          <p:cNvSpPr>
            <a:spLocks noGrp="1" noChangeArrowheads="1"/>
          </p:cNvSpPr>
          <p:nvPr>
            <p:ph type="body" idx="1"/>
          </p:nvPr>
        </p:nvSpPr>
        <p:spPr>
          <a:xfrm>
            <a:off x="457200" y="304800"/>
            <a:ext cx="8229600" cy="5821363"/>
          </a:xfrm>
        </p:spPr>
        <p:txBody>
          <a:bodyPr/>
          <a:lstStyle/>
          <a:p>
            <a:r>
              <a:rPr lang="en-US" dirty="0"/>
              <a:t>What color body and eye type will the fly  be for A, B, C, and D?</a:t>
            </a:r>
          </a:p>
          <a:p>
            <a:r>
              <a:rPr lang="en-US" dirty="0">
                <a:solidFill>
                  <a:srgbClr val="996633"/>
                </a:solidFill>
              </a:rPr>
              <a:t>B=Brown</a:t>
            </a:r>
            <a:r>
              <a:rPr lang="en-US" dirty="0"/>
              <a:t>, </a:t>
            </a:r>
            <a:r>
              <a:rPr lang="en-US" dirty="0">
                <a:solidFill>
                  <a:schemeClr val="tx1">
                    <a:lumMod val="50000"/>
                  </a:schemeClr>
                </a:solidFill>
              </a:rPr>
              <a:t>b=black</a:t>
            </a:r>
            <a:r>
              <a:rPr lang="en-US" dirty="0"/>
              <a:t>,</a:t>
            </a:r>
            <a:r>
              <a:rPr lang="en-US" dirty="0">
                <a:solidFill>
                  <a:schemeClr val="tx1">
                    <a:lumMod val="50000"/>
                  </a:schemeClr>
                </a:solidFill>
              </a:rPr>
              <a:t> </a:t>
            </a:r>
            <a:r>
              <a:rPr lang="en-US" dirty="0">
                <a:solidFill>
                  <a:srgbClr val="FF5050"/>
                </a:solidFill>
              </a:rPr>
              <a:t>E=Red</a:t>
            </a:r>
            <a:r>
              <a:rPr lang="en-US" dirty="0"/>
              <a:t>, </a:t>
            </a:r>
            <a:r>
              <a:rPr lang="en-US" dirty="0">
                <a:solidFill>
                  <a:srgbClr val="996600"/>
                </a:solidFill>
              </a:rPr>
              <a:t>e=brown</a:t>
            </a:r>
          </a:p>
        </p:txBody>
      </p:sp>
      <p:pic>
        <p:nvPicPr>
          <p:cNvPr id="2050" name="Picture 2" descr="http://www.tokresource.org/tok_classes/biobiobio/biomenu/dihybrid_cross_linkage/EssGen3-3_Figure1_LARGE_0.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0" y="2057400"/>
            <a:ext cx="8610600" cy="4495800"/>
          </a:xfrm>
          <a:prstGeom prst="rect">
            <a:avLst/>
          </a:prstGeom>
          <a:noFill/>
          <a:ln w="38100">
            <a:solidFill>
              <a:schemeClr val="tx1">
                <a:lumMod val="50000"/>
              </a:schemeClr>
            </a:solidFill>
          </a:ln>
          <a:extLst>
            <a:ext uri="{909E8E84-426E-40DD-AFC4-6F175D3DCCD1}">
              <a14:hiddenFill xmlns:a14="http://schemas.microsoft.com/office/drawing/2010/main">
                <a:solidFill>
                  <a:srgbClr val="FFFFFF"/>
                </a:solidFill>
              </a14:hiddenFill>
            </a:ext>
          </a:extLst>
        </p:spPr>
      </p:pic>
      <p:sp>
        <p:nvSpPr>
          <p:cNvPr id="4" name="Freeform 3"/>
          <p:cNvSpPr/>
          <p:nvPr/>
        </p:nvSpPr>
        <p:spPr bwMode="auto">
          <a:xfrm>
            <a:off x="2434856" y="5497033"/>
            <a:ext cx="755214" cy="499730"/>
          </a:xfrm>
          <a:custGeom>
            <a:avLst/>
            <a:gdLst>
              <a:gd name="connsiteX0" fmla="*/ 329609 w 755214"/>
              <a:gd name="connsiteY0" fmla="*/ 0 h 499730"/>
              <a:gd name="connsiteX1" fmla="*/ 276446 w 755214"/>
              <a:gd name="connsiteY1" fmla="*/ 42530 h 499730"/>
              <a:gd name="connsiteX2" fmla="*/ 223284 w 755214"/>
              <a:gd name="connsiteY2" fmla="*/ 85060 h 499730"/>
              <a:gd name="connsiteX3" fmla="*/ 202018 w 755214"/>
              <a:gd name="connsiteY3" fmla="*/ 106325 h 499730"/>
              <a:gd name="connsiteX4" fmla="*/ 138223 w 755214"/>
              <a:gd name="connsiteY4" fmla="*/ 127590 h 499730"/>
              <a:gd name="connsiteX5" fmla="*/ 106325 w 755214"/>
              <a:gd name="connsiteY5" fmla="*/ 148855 h 499730"/>
              <a:gd name="connsiteX6" fmla="*/ 53163 w 755214"/>
              <a:gd name="connsiteY6" fmla="*/ 202018 h 499730"/>
              <a:gd name="connsiteX7" fmla="*/ 42530 w 755214"/>
              <a:gd name="connsiteY7" fmla="*/ 233916 h 499730"/>
              <a:gd name="connsiteX8" fmla="*/ 0 w 755214"/>
              <a:gd name="connsiteY8" fmla="*/ 297711 h 499730"/>
              <a:gd name="connsiteX9" fmla="*/ 21265 w 755214"/>
              <a:gd name="connsiteY9" fmla="*/ 382772 h 499730"/>
              <a:gd name="connsiteX10" fmla="*/ 53163 w 755214"/>
              <a:gd name="connsiteY10" fmla="*/ 414669 h 499730"/>
              <a:gd name="connsiteX11" fmla="*/ 74428 w 755214"/>
              <a:gd name="connsiteY11" fmla="*/ 446567 h 499730"/>
              <a:gd name="connsiteX12" fmla="*/ 138223 w 755214"/>
              <a:gd name="connsiteY12" fmla="*/ 467832 h 499730"/>
              <a:gd name="connsiteX13" fmla="*/ 170121 w 755214"/>
              <a:gd name="connsiteY13" fmla="*/ 478465 h 499730"/>
              <a:gd name="connsiteX14" fmla="*/ 202018 w 755214"/>
              <a:gd name="connsiteY14" fmla="*/ 489097 h 499730"/>
              <a:gd name="connsiteX15" fmla="*/ 233916 w 755214"/>
              <a:gd name="connsiteY15" fmla="*/ 499730 h 499730"/>
              <a:gd name="connsiteX16" fmla="*/ 318977 w 755214"/>
              <a:gd name="connsiteY16" fmla="*/ 489097 h 499730"/>
              <a:gd name="connsiteX17" fmla="*/ 404037 w 755214"/>
              <a:gd name="connsiteY17" fmla="*/ 467832 h 499730"/>
              <a:gd name="connsiteX18" fmla="*/ 595423 w 755214"/>
              <a:gd name="connsiteY18" fmla="*/ 457200 h 499730"/>
              <a:gd name="connsiteX19" fmla="*/ 648586 w 755214"/>
              <a:gd name="connsiteY19" fmla="*/ 414669 h 499730"/>
              <a:gd name="connsiteX20" fmla="*/ 680484 w 755214"/>
              <a:gd name="connsiteY20" fmla="*/ 382772 h 499730"/>
              <a:gd name="connsiteX21" fmla="*/ 733646 w 755214"/>
              <a:gd name="connsiteY21" fmla="*/ 340241 h 499730"/>
              <a:gd name="connsiteX22" fmla="*/ 733646 w 755214"/>
              <a:gd name="connsiteY22" fmla="*/ 244548 h 499730"/>
              <a:gd name="connsiteX23" fmla="*/ 701749 w 755214"/>
              <a:gd name="connsiteY23" fmla="*/ 223283 h 499730"/>
              <a:gd name="connsiteX24" fmla="*/ 669851 w 755214"/>
              <a:gd name="connsiteY24" fmla="*/ 212651 h 499730"/>
              <a:gd name="connsiteX25" fmla="*/ 584791 w 755214"/>
              <a:gd name="connsiteY25" fmla="*/ 138223 h 499730"/>
              <a:gd name="connsiteX26" fmla="*/ 499730 w 755214"/>
              <a:gd name="connsiteY26" fmla="*/ 74427 h 499730"/>
              <a:gd name="connsiteX27" fmla="*/ 467832 w 755214"/>
              <a:gd name="connsiteY27" fmla="*/ 63795 h 499730"/>
              <a:gd name="connsiteX28" fmla="*/ 435935 w 755214"/>
              <a:gd name="connsiteY28" fmla="*/ 42530 h 499730"/>
              <a:gd name="connsiteX29" fmla="*/ 329609 w 755214"/>
              <a:gd name="connsiteY29" fmla="*/ 0 h 4997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755214" h="499730">
                <a:moveTo>
                  <a:pt x="329609" y="0"/>
                </a:moveTo>
                <a:cubicBezTo>
                  <a:pt x="303028" y="0"/>
                  <a:pt x="292493" y="26483"/>
                  <a:pt x="276446" y="42530"/>
                </a:cubicBezTo>
                <a:cubicBezTo>
                  <a:pt x="228352" y="90623"/>
                  <a:pt x="285382" y="64359"/>
                  <a:pt x="223284" y="85060"/>
                </a:cubicBezTo>
                <a:cubicBezTo>
                  <a:pt x="216195" y="92148"/>
                  <a:pt x="210984" y="101842"/>
                  <a:pt x="202018" y="106325"/>
                </a:cubicBezTo>
                <a:cubicBezTo>
                  <a:pt x="181969" y="116349"/>
                  <a:pt x="138223" y="127590"/>
                  <a:pt x="138223" y="127590"/>
                </a:cubicBezTo>
                <a:cubicBezTo>
                  <a:pt x="127590" y="134678"/>
                  <a:pt x="115361" y="139819"/>
                  <a:pt x="106325" y="148855"/>
                </a:cubicBezTo>
                <a:cubicBezTo>
                  <a:pt x="35439" y="219741"/>
                  <a:pt x="138225" y="145309"/>
                  <a:pt x="53163" y="202018"/>
                </a:cubicBezTo>
                <a:cubicBezTo>
                  <a:pt x="49619" y="212651"/>
                  <a:pt x="48747" y="224591"/>
                  <a:pt x="42530" y="233916"/>
                </a:cubicBezTo>
                <a:cubicBezTo>
                  <a:pt x="-10566" y="313559"/>
                  <a:pt x="25280" y="221869"/>
                  <a:pt x="0" y="297711"/>
                </a:cubicBezTo>
                <a:cubicBezTo>
                  <a:pt x="1534" y="305383"/>
                  <a:pt x="11922" y="368758"/>
                  <a:pt x="21265" y="382772"/>
                </a:cubicBezTo>
                <a:cubicBezTo>
                  <a:pt x="29606" y="395283"/>
                  <a:pt x="43537" y="403118"/>
                  <a:pt x="53163" y="414669"/>
                </a:cubicBezTo>
                <a:cubicBezTo>
                  <a:pt x="61344" y="424486"/>
                  <a:pt x="63592" y="439794"/>
                  <a:pt x="74428" y="446567"/>
                </a:cubicBezTo>
                <a:cubicBezTo>
                  <a:pt x="93436" y="458447"/>
                  <a:pt x="116958" y="460744"/>
                  <a:pt x="138223" y="467832"/>
                </a:cubicBezTo>
                <a:lnTo>
                  <a:pt x="170121" y="478465"/>
                </a:lnTo>
                <a:lnTo>
                  <a:pt x="202018" y="489097"/>
                </a:lnTo>
                <a:lnTo>
                  <a:pt x="233916" y="499730"/>
                </a:lnTo>
                <a:cubicBezTo>
                  <a:pt x="262270" y="496186"/>
                  <a:pt x="290864" y="494209"/>
                  <a:pt x="318977" y="489097"/>
                </a:cubicBezTo>
                <a:cubicBezTo>
                  <a:pt x="398931" y="474560"/>
                  <a:pt x="290039" y="477745"/>
                  <a:pt x="404037" y="467832"/>
                </a:cubicBezTo>
                <a:cubicBezTo>
                  <a:pt x="467690" y="462297"/>
                  <a:pt x="531628" y="460744"/>
                  <a:pt x="595423" y="457200"/>
                </a:cubicBezTo>
                <a:cubicBezTo>
                  <a:pt x="657275" y="395345"/>
                  <a:pt x="568127" y="481717"/>
                  <a:pt x="648586" y="414669"/>
                </a:cubicBezTo>
                <a:cubicBezTo>
                  <a:pt x="660138" y="405043"/>
                  <a:pt x="668932" y="392398"/>
                  <a:pt x="680484" y="382772"/>
                </a:cubicBezTo>
                <a:cubicBezTo>
                  <a:pt x="760942" y="315724"/>
                  <a:pt x="671793" y="402097"/>
                  <a:pt x="733646" y="340241"/>
                </a:cubicBezTo>
                <a:cubicBezTo>
                  <a:pt x="751563" y="286490"/>
                  <a:pt x="771557" y="282460"/>
                  <a:pt x="733646" y="244548"/>
                </a:cubicBezTo>
                <a:cubicBezTo>
                  <a:pt x="724610" y="235512"/>
                  <a:pt x="713179" y="228998"/>
                  <a:pt x="701749" y="223283"/>
                </a:cubicBezTo>
                <a:cubicBezTo>
                  <a:pt x="691724" y="218271"/>
                  <a:pt x="680484" y="216195"/>
                  <a:pt x="669851" y="212651"/>
                </a:cubicBezTo>
                <a:cubicBezTo>
                  <a:pt x="609607" y="122284"/>
                  <a:pt x="708823" y="262249"/>
                  <a:pt x="584791" y="138223"/>
                </a:cubicBezTo>
                <a:cubicBezTo>
                  <a:pt x="559602" y="113035"/>
                  <a:pt x="535793" y="86447"/>
                  <a:pt x="499730" y="74427"/>
                </a:cubicBezTo>
                <a:lnTo>
                  <a:pt x="467832" y="63795"/>
                </a:lnTo>
                <a:cubicBezTo>
                  <a:pt x="457200" y="56707"/>
                  <a:pt x="447612" y="47720"/>
                  <a:pt x="435935" y="42530"/>
                </a:cubicBezTo>
                <a:cubicBezTo>
                  <a:pt x="367915" y="12299"/>
                  <a:pt x="356190" y="0"/>
                  <a:pt x="329609" y="0"/>
                </a:cubicBezTo>
                <a:close/>
              </a:path>
            </a:pathLst>
          </a:custGeom>
          <a:solidFill>
            <a:schemeClr val="tx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342900" marR="0" indent="-342900" algn="l" defTabSz="914400" rtl="0" eaLnBrk="1" fontAlgn="base" latinLnBrk="0" hangingPunct="1">
              <a:lnSpc>
                <a:spcPct val="100000"/>
              </a:lnSpc>
              <a:spcBef>
                <a:spcPct val="20000"/>
              </a:spcBef>
              <a:spcAft>
                <a:spcPct val="0"/>
              </a:spcAft>
              <a:buClr>
                <a:schemeClr val="hlink"/>
              </a:buClr>
              <a:buSzPct val="65000"/>
              <a:buFont typeface="Wingdings" pitchFamily="2" charset="2"/>
              <a:buChar char="n"/>
              <a:tabLst/>
            </a:pPr>
            <a:endParaRPr kumimoji="0" lang="en-US" sz="9600" b="0" i="0" u="none" strike="noStrike" cap="none" normalizeH="0" baseline="0">
              <a:ln>
                <a:noFill/>
              </a:ln>
              <a:solidFill>
                <a:schemeClr val="tx1"/>
              </a:solidFill>
              <a:effectLst>
                <a:outerShdw blurRad="38100" dist="38100" dir="2700000" algn="tl">
                  <a:srgbClr val="000000">
                    <a:alpha val="43137"/>
                  </a:srgbClr>
                </a:outerShdw>
              </a:effectLst>
              <a:latin typeface="Tahoma" pitchFamily="34" charset="0"/>
            </a:endParaRPr>
          </a:p>
        </p:txBody>
      </p:sp>
      <p:sp>
        <p:nvSpPr>
          <p:cNvPr id="11" name="Freeform 10"/>
          <p:cNvSpPr/>
          <p:nvPr/>
        </p:nvSpPr>
        <p:spPr bwMode="auto">
          <a:xfrm>
            <a:off x="3962400" y="3962400"/>
            <a:ext cx="838200" cy="499730"/>
          </a:xfrm>
          <a:custGeom>
            <a:avLst/>
            <a:gdLst>
              <a:gd name="connsiteX0" fmla="*/ 329609 w 755214"/>
              <a:gd name="connsiteY0" fmla="*/ 0 h 499730"/>
              <a:gd name="connsiteX1" fmla="*/ 276446 w 755214"/>
              <a:gd name="connsiteY1" fmla="*/ 42530 h 499730"/>
              <a:gd name="connsiteX2" fmla="*/ 223284 w 755214"/>
              <a:gd name="connsiteY2" fmla="*/ 85060 h 499730"/>
              <a:gd name="connsiteX3" fmla="*/ 202018 w 755214"/>
              <a:gd name="connsiteY3" fmla="*/ 106325 h 499730"/>
              <a:gd name="connsiteX4" fmla="*/ 138223 w 755214"/>
              <a:gd name="connsiteY4" fmla="*/ 127590 h 499730"/>
              <a:gd name="connsiteX5" fmla="*/ 106325 w 755214"/>
              <a:gd name="connsiteY5" fmla="*/ 148855 h 499730"/>
              <a:gd name="connsiteX6" fmla="*/ 53163 w 755214"/>
              <a:gd name="connsiteY6" fmla="*/ 202018 h 499730"/>
              <a:gd name="connsiteX7" fmla="*/ 42530 w 755214"/>
              <a:gd name="connsiteY7" fmla="*/ 233916 h 499730"/>
              <a:gd name="connsiteX8" fmla="*/ 0 w 755214"/>
              <a:gd name="connsiteY8" fmla="*/ 297711 h 499730"/>
              <a:gd name="connsiteX9" fmla="*/ 21265 w 755214"/>
              <a:gd name="connsiteY9" fmla="*/ 382772 h 499730"/>
              <a:gd name="connsiteX10" fmla="*/ 53163 w 755214"/>
              <a:gd name="connsiteY10" fmla="*/ 414669 h 499730"/>
              <a:gd name="connsiteX11" fmla="*/ 74428 w 755214"/>
              <a:gd name="connsiteY11" fmla="*/ 446567 h 499730"/>
              <a:gd name="connsiteX12" fmla="*/ 138223 w 755214"/>
              <a:gd name="connsiteY12" fmla="*/ 467832 h 499730"/>
              <a:gd name="connsiteX13" fmla="*/ 170121 w 755214"/>
              <a:gd name="connsiteY13" fmla="*/ 478465 h 499730"/>
              <a:gd name="connsiteX14" fmla="*/ 202018 w 755214"/>
              <a:gd name="connsiteY14" fmla="*/ 489097 h 499730"/>
              <a:gd name="connsiteX15" fmla="*/ 233916 w 755214"/>
              <a:gd name="connsiteY15" fmla="*/ 499730 h 499730"/>
              <a:gd name="connsiteX16" fmla="*/ 318977 w 755214"/>
              <a:gd name="connsiteY16" fmla="*/ 489097 h 499730"/>
              <a:gd name="connsiteX17" fmla="*/ 404037 w 755214"/>
              <a:gd name="connsiteY17" fmla="*/ 467832 h 499730"/>
              <a:gd name="connsiteX18" fmla="*/ 595423 w 755214"/>
              <a:gd name="connsiteY18" fmla="*/ 457200 h 499730"/>
              <a:gd name="connsiteX19" fmla="*/ 648586 w 755214"/>
              <a:gd name="connsiteY19" fmla="*/ 414669 h 499730"/>
              <a:gd name="connsiteX20" fmla="*/ 680484 w 755214"/>
              <a:gd name="connsiteY20" fmla="*/ 382772 h 499730"/>
              <a:gd name="connsiteX21" fmla="*/ 733646 w 755214"/>
              <a:gd name="connsiteY21" fmla="*/ 340241 h 499730"/>
              <a:gd name="connsiteX22" fmla="*/ 733646 w 755214"/>
              <a:gd name="connsiteY22" fmla="*/ 244548 h 499730"/>
              <a:gd name="connsiteX23" fmla="*/ 701749 w 755214"/>
              <a:gd name="connsiteY23" fmla="*/ 223283 h 499730"/>
              <a:gd name="connsiteX24" fmla="*/ 669851 w 755214"/>
              <a:gd name="connsiteY24" fmla="*/ 212651 h 499730"/>
              <a:gd name="connsiteX25" fmla="*/ 584791 w 755214"/>
              <a:gd name="connsiteY25" fmla="*/ 138223 h 499730"/>
              <a:gd name="connsiteX26" fmla="*/ 499730 w 755214"/>
              <a:gd name="connsiteY26" fmla="*/ 74427 h 499730"/>
              <a:gd name="connsiteX27" fmla="*/ 467832 w 755214"/>
              <a:gd name="connsiteY27" fmla="*/ 63795 h 499730"/>
              <a:gd name="connsiteX28" fmla="*/ 435935 w 755214"/>
              <a:gd name="connsiteY28" fmla="*/ 42530 h 499730"/>
              <a:gd name="connsiteX29" fmla="*/ 329609 w 755214"/>
              <a:gd name="connsiteY29" fmla="*/ 0 h 4997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755214" h="499730">
                <a:moveTo>
                  <a:pt x="329609" y="0"/>
                </a:moveTo>
                <a:cubicBezTo>
                  <a:pt x="303028" y="0"/>
                  <a:pt x="292493" y="26483"/>
                  <a:pt x="276446" y="42530"/>
                </a:cubicBezTo>
                <a:cubicBezTo>
                  <a:pt x="228352" y="90623"/>
                  <a:pt x="285382" y="64359"/>
                  <a:pt x="223284" y="85060"/>
                </a:cubicBezTo>
                <a:cubicBezTo>
                  <a:pt x="216195" y="92148"/>
                  <a:pt x="210984" y="101842"/>
                  <a:pt x="202018" y="106325"/>
                </a:cubicBezTo>
                <a:cubicBezTo>
                  <a:pt x="181969" y="116349"/>
                  <a:pt x="138223" y="127590"/>
                  <a:pt x="138223" y="127590"/>
                </a:cubicBezTo>
                <a:cubicBezTo>
                  <a:pt x="127590" y="134678"/>
                  <a:pt x="115361" y="139819"/>
                  <a:pt x="106325" y="148855"/>
                </a:cubicBezTo>
                <a:cubicBezTo>
                  <a:pt x="35439" y="219741"/>
                  <a:pt x="138225" y="145309"/>
                  <a:pt x="53163" y="202018"/>
                </a:cubicBezTo>
                <a:cubicBezTo>
                  <a:pt x="49619" y="212651"/>
                  <a:pt x="48747" y="224591"/>
                  <a:pt x="42530" y="233916"/>
                </a:cubicBezTo>
                <a:cubicBezTo>
                  <a:pt x="-10566" y="313559"/>
                  <a:pt x="25280" y="221869"/>
                  <a:pt x="0" y="297711"/>
                </a:cubicBezTo>
                <a:cubicBezTo>
                  <a:pt x="1534" y="305383"/>
                  <a:pt x="11922" y="368758"/>
                  <a:pt x="21265" y="382772"/>
                </a:cubicBezTo>
                <a:cubicBezTo>
                  <a:pt x="29606" y="395283"/>
                  <a:pt x="43537" y="403118"/>
                  <a:pt x="53163" y="414669"/>
                </a:cubicBezTo>
                <a:cubicBezTo>
                  <a:pt x="61344" y="424486"/>
                  <a:pt x="63592" y="439794"/>
                  <a:pt x="74428" y="446567"/>
                </a:cubicBezTo>
                <a:cubicBezTo>
                  <a:pt x="93436" y="458447"/>
                  <a:pt x="116958" y="460744"/>
                  <a:pt x="138223" y="467832"/>
                </a:cubicBezTo>
                <a:lnTo>
                  <a:pt x="170121" y="478465"/>
                </a:lnTo>
                <a:lnTo>
                  <a:pt x="202018" y="489097"/>
                </a:lnTo>
                <a:lnTo>
                  <a:pt x="233916" y="499730"/>
                </a:lnTo>
                <a:cubicBezTo>
                  <a:pt x="262270" y="496186"/>
                  <a:pt x="290864" y="494209"/>
                  <a:pt x="318977" y="489097"/>
                </a:cubicBezTo>
                <a:cubicBezTo>
                  <a:pt x="398931" y="474560"/>
                  <a:pt x="290039" y="477745"/>
                  <a:pt x="404037" y="467832"/>
                </a:cubicBezTo>
                <a:cubicBezTo>
                  <a:pt x="467690" y="462297"/>
                  <a:pt x="531628" y="460744"/>
                  <a:pt x="595423" y="457200"/>
                </a:cubicBezTo>
                <a:cubicBezTo>
                  <a:pt x="657275" y="395345"/>
                  <a:pt x="568127" y="481717"/>
                  <a:pt x="648586" y="414669"/>
                </a:cubicBezTo>
                <a:cubicBezTo>
                  <a:pt x="660138" y="405043"/>
                  <a:pt x="668932" y="392398"/>
                  <a:pt x="680484" y="382772"/>
                </a:cubicBezTo>
                <a:cubicBezTo>
                  <a:pt x="760942" y="315724"/>
                  <a:pt x="671793" y="402097"/>
                  <a:pt x="733646" y="340241"/>
                </a:cubicBezTo>
                <a:cubicBezTo>
                  <a:pt x="751563" y="286490"/>
                  <a:pt x="771557" y="282460"/>
                  <a:pt x="733646" y="244548"/>
                </a:cubicBezTo>
                <a:cubicBezTo>
                  <a:pt x="724610" y="235512"/>
                  <a:pt x="713179" y="228998"/>
                  <a:pt x="701749" y="223283"/>
                </a:cubicBezTo>
                <a:cubicBezTo>
                  <a:pt x="691724" y="218271"/>
                  <a:pt x="680484" y="216195"/>
                  <a:pt x="669851" y="212651"/>
                </a:cubicBezTo>
                <a:cubicBezTo>
                  <a:pt x="609607" y="122284"/>
                  <a:pt x="708823" y="262249"/>
                  <a:pt x="584791" y="138223"/>
                </a:cubicBezTo>
                <a:cubicBezTo>
                  <a:pt x="559602" y="113035"/>
                  <a:pt x="535793" y="86447"/>
                  <a:pt x="499730" y="74427"/>
                </a:cubicBezTo>
                <a:lnTo>
                  <a:pt x="467832" y="63795"/>
                </a:lnTo>
                <a:cubicBezTo>
                  <a:pt x="457200" y="56707"/>
                  <a:pt x="447612" y="47720"/>
                  <a:pt x="435935" y="42530"/>
                </a:cubicBezTo>
                <a:cubicBezTo>
                  <a:pt x="367915" y="12299"/>
                  <a:pt x="356190" y="0"/>
                  <a:pt x="329609" y="0"/>
                </a:cubicBezTo>
                <a:close/>
              </a:path>
            </a:pathLst>
          </a:custGeom>
          <a:solidFill>
            <a:schemeClr val="tx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342900" marR="0" indent="-342900" algn="l" defTabSz="914400" rtl="0" eaLnBrk="1" fontAlgn="base" latinLnBrk="0" hangingPunct="1">
              <a:lnSpc>
                <a:spcPct val="100000"/>
              </a:lnSpc>
              <a:spcBef>
                <a:spcPct val="20000"/>
              </a:spcBef>
              <a:spcAft>
                <a:spcPct val="0"/>
              </a:spcAft>
              <a:buClr>
                <a:schemeClr val="hlink"/>
              </a:buClr>
              <a:buSzPct val="65000"/>
              <a:buFont typeface="Wingdings" pitchFamily="2" charset="2"/>
              <a:buChar char="n"/>
              <a:tabLst/>
            </a:pPr>
            <a:endParaRPr kumimoji="0" lang="en-US" sz="9600" b="0" i="0" u="none" strike="noStrike" cap="none" normalizeH="0" baseline="0">
              <a:ln>
                <a:noFill/>
              </a:ln>
              <a:solidFill>
                <a:schemeClr val="tx1"/>
              </a:solidFill>
              <a:effectLst>
                <a:outerShdw blurRad="38100" dist="38100" dir="2700000" algn="tl">
                  <a:srgbClr val="000000">
                    <a:alpha val="43137"/>
                  </a:srgbClr>
                </a:outerShdw>
              </a:effectLst>
              <a:latin typeface="Tahoma" pitchFamily="34" charset="0"/>
            </a:endParaRPr>
          </a:p>
        </p:txBody>
      </p:sp>
      <p:sp>
        <p:nvSpPr>
          <p:cNvPr id="12" name="Freeform 11"/>
          <p:cNvSpPr/>
          <p:nvPr/>
        </p:nvSpPr>
        <p:spPr bwMode="auto">
          <a:xfrm>
            <a:off x="2355414" y="3505200"/>
            <a:ext cx="838200" cy="457200"/>
          </a:xfrm>
          <a:custGeom>
            <a:avLst/>
            <a:gdLst>
              <a:gd name="connsiteX0" fmla="*/ 329609 w 755214"/>
              <a:gd name="connsiteY0" fmla="*/ 0 h 499730"/>
              <a:gd name="connsiteX1" fmla="*/ 276446 w 755214"/>
              <a:gd name="connsiteY1" fmla="*/ 42530 h 499730"/>
              <a:gd name="connsiteX2" fmla="*/ 223284 w 755214"/>
              <a:gd name="connsiteY2" fmla="*/ 85060 h 499730"/>
              <a:gd name="connsiteX3" fmla="*/ 202018 w 755214"/>
              <a:gd name="connsiteY3" fmla="*/ 106325 h 499730"/>
              <a:gd name="connsiteX4" fmla="*/ 138223 w 755214"/>
              <a:gd name="connsiteY4" fmla="*/ 127590 h 499730"/>
              <a:gd name="connsiteX5" fmla="*/ 106325 w 755214"/>
              <a:gd name="connsiteY5" fmla="*/ 148855 h 499730"/>
              <a:gd name="connsiteX6" fmla="*/ 53163 w 755214"/>
              <a:gd name="connsiteY6" fmla="*/ 202018 h 499730"/>
              <a:gd name="connsiteX7" fmla="*/ 42530 w 755214"/>
              <a:gd name="connsiteY7" fmla="*/ 233916 h 499730"/>
              <a:gd name="connsiteX8" fmla="*/ 0 w 755214"/>
              <a:gd name="connsiteY8" fmla="*/ 297711 h 499730"/>
              <a:gd name="connsiteX9" fmla="*/ 21265 w 755214"/>
              <a:gd name="connsiteY9" fmla="*/ 382772 h 499730"/>
              <a:gd name="connsiteX10" fmla="*/ 53163 w 755214"/>
              <a:gd name="connsiteY10" fmla="*/ 414669 h 499730"/>
              <a:gd name="connsiteX11" fmla="*/ 74428 w 755214"/>
              <a:gd name="connsiteY11" fmla="*/ 446567 h 499730"/>
              <a:gd name="connsiteX12" fmla="*/ 138223 w 755214"/>
              <a:gd name="connsiteY12" fmla="*/ 467832 h 499730"/>
              <a:gd name="connsiteX13" fmla="*/ 170121 w 755214"/>
              <a:gd name="connsiteY13" fmla="*/ 478465 h 499730"/>
              <a:gd name="connsiteX14" fmla="*/ 202018 w 755214"/>
              <a:gd name="connsiteY14" fmla="*/ 489097 h 499730"/>
              <a:gd name="connsiteX15" fmla="*/ 233916 w 755214"/>
              <a:gd name="connsiteY15" fmla="*/ 499730 h 499730"/>
              <a:gd name="connsiteX16" fmla="*/ 318977 w 755214"/>
              <a:gd name="connsiteY16" fmla="*/ 489097 h 499730"/>
              <a:gd name="connsiteX17" fmla="*/ 404037 w 755214"/>
              <a:gd name="connsiteY17" fmla="*/ 467832 h 499730"/>
              <a:gd name="connsiteX18" fmla="*/ 595423 w 755214"/>
              <a:gd name="connsiteY18" fmla="*/ 457200 h 499730"/>
              <a:gd name="connsiteX19" fmla="*/ 648586 w 755214"/>
              <a:gd name="connsiteY19" fmla="*/ 414669 h 499730"/>
              <a:gd name="connsiteX20" fmla="*/ 680484 w 755214"/>
              <a:gd name="connsiteY20" fmla="*/ 382772 h 499730"/>
              <a:gd name="connsiteX21" fmla="*/ 733646 w 755214"/>
              <a:gd name="connsiteY21" fmla="*/ 340241 h 499730"/>
              <a:gd name="connsiteX22" fmla="*/ 733646 w 755214"/>
              <a:gd name="connsiteY22" fmla="*/ 244548 h 499730"/>
              <a:gd name="connsiteX23" fmla="*/ 701749 w 755214"/>
              <a:gd name="connsiteY23" fmla="*/ 223283 h 499730"/>
              <a:gd name="connsiteX24" fmla="*/ 669851 w 755214"/>
              <a:gd name="connsiteY24" fmla="*/ 212651 h 499730"/>
              <a:gd name="connsiteX25" fmla="*/ 584791 w 755214"/>
              <a:gd name="connsiteY25" fmla="*/ 138223 h 499730"/>
              <a:gd name="connsiteX26" fmla="*/ 499730 w 755214"/>
              <a:gd name="connsiteY26" fmla="*/ 74427 h 499730"/>
              <a:gd name="connsiteX27" fmla="*/ 467832 w 755214"/>
              <a:gd name="connsiteY27" fmla="*/ 63795 h 499730"/>
              <a:gd name="connsiteX28" fmla="*/ 435935 w 755214"/>
              <a:gd name="connsiteY28" fmla="*/ 42530 h 499730"/>
              <a:gd name="connsiteX29" fmla="*/ 329609 w 755214"/>
              <a:gd name="connsiteY29" fmla="*/ 0 h 4997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755214" h="499730">
                <a:moveTo>
                  <a:pt x="329609" y="0"/>
                </a:moveTo>
                <a:cubicBezTo>
                  <a:pt x="303028" y="0"/>
                  <a:pt x="292493" y="26483"/>
                  <a:pt x="276446" y="42530"/>
                </a:cubicBezTo>
                <a:cubicBezTo>
                  <a:pt x="228352" y="90623"/>
                  <a:pt x="285382" y="64359"/>
                  <a:pt x="223284" y="85060"/>
                </a:cubicBezTo>
                <a:cubicBezTo>
                  <a:pt x="216195" y="92148"/>
                  <a:pt x="210984" y="101842"/>
                  <a:pt x="202018" y="106325"/>
                </a:cubicBezTo>
                <a:cubicBezTo>
                  <a:pt x="181969" y="116349"/>
                  <a:pt x="138223" y="127590"/>
                  <a:pt x="138223" y="127590"/>
                </a:cubicBezTo>
                <a:cubicBezTo>
                  <a:pt x="127590" y="134678"/>
                  <a:pt x="115361" y="139819"/>
                  <a:pt x="106325" y="148855"/>
                </a:cubicBezTo>
                <a:cubicBezTo>
                  <a:pt x="35439" y="219741"/>
                  <a:pt x="138225" y="145309"/>
                  <a:pt x="53163" y="202018"/>
                </a:cubicBezTo>
                <a:cubicBezTo>
                  <a:pt x="49619" y="212651"/>
                  <a:pt x="48747" y="224591"/>
                  <a:pt x="42530" y="233916"/>
                </a:cubicBezTo>
                <a:cubicBezTo>
                  <a:pt x="-10566" y="313559"/>
                  <a:pt x="25280" y="221869"/>
                  <a:pt x="0" y="297711"/>
                </a:cubicBezTo>
                <a:cubicBezTo>
                  <a:pt x="1534" y="305383"/>
                  <a:pt x="11922" y="368758"/>
                  <a:pt x="21265" y="382772"/>
                </a:cubicBezTo>
                <a:cubicBezTo>
                  <a:pt x="29606" y="395283"/>
                  <a:pt x="43537" y="403118"/>
                  <a:pt x="53163" y="414669"/>
                </a:cubicBezTo>
                <a:cubicBezTo>
                  <a:pt x="61344" y="424486"/>
                  <a:pt x="63592" y="439794"/>
                  <a:pt x="74428" y="446567"/>
                </a:cubicBezTo>
                <a:cubicBezTo>
                  <a:pt x="93436" y="458447"/>
                  <a:pt x="116958" y="460744"/>
                  <a:pt x="138223" y="467832"/>
                </a:cubicBezTo>
                <a:lnTo>
                  <a:pt x="170121" y="478465"/>
                </a:lnTo>
                <a:lnTo>
                  <a:pt x="202018" y="489097"/>
                </a:lnTo>
                <a:lnTo>
                  <a:pt x="233916" y="499730"/>
                </a:lnTo>
                <a:cubicBezTo>
                  <a:pt x="262270" y="496186"/>
                  <a:pt x="290864" y="494209"/>
                  <a:pt x="318977" y="489097"/>
                </a:cubicBezTo>
                <a:cubicBezTo>
                  <a:pt x="398931" y="474560"/>
                  <a:pt x="290039" y="477745"/>
                  <a:pt x="404037" y="467832"/>
                </a:cubicBezTo>
                <a:cubicBezTo>
                  <a:pt x="467690" y="462297"/>
                  <a:pt x="531628" y="460744"/>
                  <a:pt x="595423" y="457200"/>
                </a:cubicBezTo>
                <a:cubicBezTo>
                  <a:pt x="657275" y="395345"/>
                  <a:pt x="568127" y="481717"/>
                  <a:pt x="648586" y="414669"/>
                </a:cubicBezTo>
                <a:cubicBezTo>
                  <a:pt x="660138" y="405043"/>
                  <a:pt x="668932" y="392398"/>
                  <a:pt x="680484" y="382772"/>
                </a:cubicBezTo>
                <a:cubicBezTo>
                  <a:pt x="760942" y="315724"/>
                  <a:pt x="671793" y="402097"/>
                  <a:pt x="733646" y="340241"/>
                </a:cubicBezTo>
                <a:cubicBezTo>
                  <a:pt x="751563" y="286490"/>
                  <a:pt x="771557" y="282460"/>
                  <a:pt x="733646" y="244548"/>
                </a:cubicBezTo>
                <a:cubicBezTo>
                  <a:pt x="724610" y="235512"/>
                  <a:pt x="713179" y="228998"/>
                  <a:pt x="701749" y="223283"/>
                </a:cubicBezTo>
                <a:cubicBezTo>
                  <a:pt x="691724" y="218271"/>
                  <a:pt x="680484" y="216195"/>
                  <a:pt x="669851" y="212651"/>
                </a:cubicBezTo>
                <a:cubicBezTo>
                  <a:pt x="609607" y="122284"/>
                  <a:pt x="708823" y="262249"/>
                  <a:pt x="584791" y="138223"/>
                </a:cubicBezTo>
                <a:cubicBezTo>
                  <a:pt x="559602" y="113035"/>
                  <a:pt x="535793" y="86447"/>
                  <a:pt x="499730" y="74427"/>
                </a:cubicBezTo>
                <a:lnTo>
                  <a:pt x="467832" y="63795"/>
                </a:lnTo>
                <a:cubicBezTo>
                  <a:pt x="457200" y="56707"/>
                  <a:pt x="447612" y="47720"/>
                  <a:pt x="435935" y="42530"/>
                </a:cubicBezTo>
                <a:cubicBezTo>
                  <a:pt x="367915" y="12299"/>
                  <a:pt x="356190" y="0"/>
                  <a:pt x="329609" y="0"/>
                </a:cubicBezTo>
                <a:close/>
              </a:path>
            </a:pathLst>
          </a:custGeom>
          <a:solidFill>
            <a:schemeClr val="tx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342900" marR="0" indent="-342900" algn="l" defTabSz="914400" rtl="0" eaLnBrk="1" fontAlgn="base" latinLnBrk="0" hangingPunct="1">
              <a:lnSpc>
                <a:spcPct val="100000"/>
              </a:lnSpc>
              <a:spcBef>
                <a:spcPct val="20000"/>
              </a:spcBef>
              <a:spcAft>
                <a:spcPct val="0"/>
              </a:spcAft>
              <a:buClr>
                <a:schemeClr val="hlink"/>
              </a:buClr>
              <a:buSzPct val="65000"/>
              <a:buFont typeface="Wingdings" pitchFamily="2" charset="2"/>
              <a:buChar char="n"/>
              <a:tabLst/>
            </a:pPr>
            <a:endParaRPr kumimoji="0" lang="en-US" sz="9600" b="0" i="0" u="none" strike="noStrike" cap="none" normalizeH="0" baseline="0">
              <a:ln>
                <a:noFill/>
              </a:ln>
              <a:solidFill>
                <a:schemeClr val="tx1"/>
              </a:solidFill>
              <a:effectLst>
                <a:outerShdw blurRad="38100" dist="38100" dir="2700000" algn="tl">
                  <a:srgbClr val="000000">
                    <a:alpha val="43137"/>
                  </a:srgbClr>
                </a:outerShdw>
              </a:effectLst>
              <a:latin typeface="Tahoma" pitchFamily="34" charset="0"/>
            </a:endParaRPr>
          </a:p>
        </p:txBody>
      </p:sp>
      <p:sp>
        <p:nvSpPr>
          <p:cNvPr id="6" name="Rectangle 5"/>
          <p:cNvSpPr/>
          <p:nvPr/>
        </p:nvSpPr>
        <p:spPr bwMode="auto">
          <a:xfrm>
            <a:off x="6858000" y="2209800"/>
            <a:ext cx="2057400" cy="4191000"/>
          </a:xfrm>
          <a:prstGeom prst="rect">
            <a:avLst/>
          </a:prstGeom>
          <a:solidFill>
            <a:schemeClr val="tx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342900" marR="0" indent="-342900" algn="l" defTabSz="914400" rtl="0" eaLnBrk="1" fontAlgn="base" latinLnBrk="0" hangingPunct="1">
              <a:lnSpc>
                <a:spcPct val="100000"/>
              </a:lnSpc>
              <a:spcBef>
                <a:spcPct val="20000"/>
              </a:spcBef>
              <a:spcAft>
                <a:spcPct val="0"/>
              </a:spcAft>
              <a:buClr>
                <a:schemeClr val="hlink"/>
              </a:buClr>
              <a:buSzPct val="65000"/>
              <a:buFont typeface="Wingdings" pitchFamily="2" charset="2"/>
              <a:buChar char="n"/>
              <a:tabLst/>
            </a:pPr>
            <a:endParaRPr kumimoji="0" lang="en-US" sz="9600" b="0" i="0" u="none" strike="noStrike" cap="none" normalizeH="0" baseline="0">
              <a:ln>
                <a:noFill/>
              </a:ln>
              <a:solidFill>
                <a:schemeClr val="tx1"/>
              </a:solidFill>
              <a:effectLst>
                <a:outerShdw blurRad="38100" dist="38100" dir="2700000" algn="tl">
                  <a:srgbClr val="000000">
                    <a:alpha val="43137"/>
                  </a:srgbClr>
                </a:outerShdw>
              </a:effectLst>
              <a:latin typeface="Tahoma" pitchFamily="34" charset="0"/>
            </a:endParaRPr>
          </a:p>
        </p:txBody>
      </p:sp>
      <p:sp>
        <p:nvSpPr>
          <p:cNvPr id="7" name="Rectangle 6"/>
          <p:cNvSpPr/>
          <p:nvPr/>
        </p:nvSpPr>
        <p:spPr>
          <a:xfrm>
            <a:off x="2562233" y="3315378"/>
            <a:ext cx="500458" cy="646331"/>
          </a:xfrm>
          <a:prstGeom prst="rect">
            <a:avLst/>
          </a:prstGeom>
          <a:noFill/>
        </p:spPr>
        <p:txBody>
          <a:bodyPr wrap="none" lIns="91440" tIns="45720" rIns="91440" bIns="45720">
            <a:spAutoFit/>
          </a:bodyPr>
          <a:lstStyle/>
          <a:p>
            <a:pPr algn="ctr">
              <a:buNone/>
            </a:pPr>
            <a:r>
              <a:rPr lang="en-US" sz="3600" b="1" cap="none" spc="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A</a:t>
            </a:r>
          </a:p>
        </p:txBody>
      </p:sp>
      <p:sp>
        <p:nvSpPr>
          <p:cNvPr id="9" name="Rectangle 8"/>
          <p:cNvSpPr/>
          <p:nvPr/>
        </p:nvSpPr>
        <p:spPr>
          <a:xfrm>
            <a:off x="4130469" y="3827544"/>
            <a:ext cx="502061" cy="646331"/>
          </a:xfrm>
          <a:prstGeom prst="rect">
            <a:avLst/>
          </a:prstGeom>
          <a:noFill/>
        </p:spPr>
        <p:txBody>
          <a:bodyPr wrap="none" lIns="91440" tIns="45720" rIns="91440" bIns="45720">
            <a:spAutoFit/>
          </a:bodyPr>
          <a:lstStyle/>
          <a:p>
            <a:pPr algn="ctr">
              <a:buNone/>
            </a:pPr>
            <a:r>
              <a:rPr lang="en-US" sz="3600" b="1" cap="none" spc="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B</a:t>
            </a:r>
          </a:p>
        </p:txBody>
      </p:sp>
      <p:sp>
        <p:nvSpPr>
          <p:cNvPr id="10" name="Rectangle 9"/>
          <p:cNvSpPr/>
          <p:nvPr/>
        </p:nvSpPr>
        <p:spPr>
          <a:xfrm>
            <a:off x="2540611" y="5423732"/>
            <a:ext cx="534121" cy="646331"/>
          </a:xfrm>
          <a:prstGeom prst="rect">
            <a:avLst/>
          </a:prstGeom>
          <a:noFill/>
        </p:spPr>
        <p:txBody>
          <a:bodyPr wrap="none" lIns="91440" tIns="45720" rIns="91440" bIns="45720">
            <a:spAutoFit/>
          </a:bodyPr>
          <a:lstStyle/>
          <a:p>
            <a:pPr algn="ctr">
              <a:buNone/>
            </a:pPr>
            <a:r>
              <a:rPr lang="en-US" sz="3600" b="1"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D</a:t>
            </a:r>
            <a:endParaRPr lang="en-US" sz="3600" b="1" cap="none" spc="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endParaRPr>
          </a:p>
        </p:txBody>
      </p:sp>
      <p:sp>
        <p:nvSpPr>
          <p:cNvPr id="17" name="Freeform 16"/>
          <p:cNvSpPr/>
          <p:nvPr/>
        </p:nvSpPr>
        <p:spPr bwMode="auto">
          <a:xfrm>
            <a:off x="1896744" y="5039833"/>
            <a:ext cx="838200" cy="457200"/>
          </a:xfrm>
          <a:custGeom>
            <a:avLst/>
            <a:gdLst>
              <a:gd name="connsiteX0" fmla="*/ 329609 w 755214"/>
              <a:gd name="connsiteY0" fmla="*/ 0 h 499730"/>
              <a:gd name="connsiteX1" fmla="*/ 276446 w 755214"/>
              <a:gd name="connsiteY1" fmla="*/ 42530 h 499730"/>
              <a:gd name="connsiteX2" fmla="*/ 223284 w 755214"/>
              <a:gd name="connsiteY2" fmla="*/ 85060 h 499730"/>
              <a:gd name="connsiteX3" fmla="*/ 202018 w 755214"/>
              <a:gd name="connsiteY3" fmla="*/ 106325 h 499730"/>
              <a:gd name="connsiteX4" fmla="*/ 138223 w 755214"/>
              <a:gd name="connsiteY4" fmla="*/ 127590 h 499730"/>
              <a:gd name="connsiteX5" fmla="*/ 106325 w 755214"/>
              <a:gd name="connsiteY5" fmla="*/ 148855 h 499730"/>
              <a:gd name="connsiteX6" fmla="*/ 53163 w 755214"/>
              <a:gd name="connsiteY6" fmla="*/ 202018 h 499730"/>
              <a:gd name="connsiteX7" fmla="*/ 42530 w 755214"/>
              <a:gd name="connsiteY7" fmla="*/ 233916 h 499730"/>
              <a:gd name="connsiteX8" fmla="*/ 0 w 755214"/>
              <a:gd name="connsiteY8" fmla="*/ 297711 h 499730"/>
              <a:gd name="connsiteX9" fmla="*/ 21265 w 755214"/>
              <a:gd name="connsiteY9" fmla="*/ 382772 h 499730"/>
              <a:gd name="connsiteX10" fmla="*/ 53163 w 755214"/>
              <a:gd name="connsiteY10" fmla="*/ 414669 h 499730"/>
              <a:gd name="connsiteX11" fmla="*/ 74428 w 755214"/>
              <a:gd name="connsiteY11" fmla="*/ 446567 h 499730"/>
              <a:gd name="connsiteX12" fmla="*/ 138223 w 755214"/>
              <a:gd name="connsiteY12" fmla="*/ 467832 h 499730"/>
              <a:gd name="connsiteX13" fmla="*/ 170121 w 755214"/>
              <a:gd name="connsiteY13" fmla="*/ 478465 h 499730"/>
              <a:gd name="connsiteX14" fmla="*/ 202018 w 755214"/>
              <a:gd name="connsiteY14" fmla="*/ 489097 h 499730"/>
              <a:gd name="connsiteX15" fmla="*/ 233916 w 755214"/>
              <a:gd name="connsiteY15" fmla="*/ 499730 h 499730"/>
              <a:gd name="connsiteX16" fmla="*/ 318977 w 755214"/>
              <a:gd name="connsiteY16" fmla="*/ 489097 h 499730"/>
              <a:gd name="connsiteX17" fmla="*/ 404037 w 755214"/>
              <a:gd name="connsiteY17" fmla="*/ 467832 h 499730"/>
              <a:gd name="connsiteX18" fmla="*/ 595423 w 755214"/>
              <a:gd name="connsiteY18" fmla="*/ 457200 h 499730"/>
              <a:gd name="connsiteX19" fmla="*/ 648586 w 755214"/>
              <a:gd name="connsiteY19" fmla="*/ 414669 h 499730"/>
              <a:gd name="connsiteX20" fmla="*/ 680484 w 755214"/>
              <a:gd name="connsiteY20" fmla="*/ 382772 h 499730"/>
              <a:gd name="connsiteX21" fmla="*/ 733646 w 755214"/>
              <a:gd name="connsiteY21" fmla="*/ 340241 h 499730"/>
              <a:gd name="connsiteX22" fmla="*/ 733646 w 755214"/>
              <a:gd name="connsiteY22" fmla="*/ 244548 h 499730"/>
              <a:gd name="connsiteX23" fmla="*/ 701749 w 755214"/>
              <a:gd name="connsiteY23" fmla="*/ 223283 h 499730"/>
              <a:gd name="connsiteX24" fmla="*/ 669851 w 755214"/>
              <a:gd name="connsiteY24" fmla="*/ 212651 h 499730"/>
              <a:gd name="connsiteX25" fmla="*/ 584791 w 755214"/>
              <a:gd name="connsiteY25" fmla="*/ 138223 h 499730"/>
              <a:gd name="connsiteX26" fmla="*/ 499730 w 755214"/>
              <a:gd name="connsiteY26" fmla="*/ 74427 h 499730"/>
              <a:gd name="connsiteX27" fmla="*/ 467832 w 755214"/>
              <a:gd name="connsiteY27" fmla="*/ 63795 h 499730"/>
              <a:gd name="connsiteX28" fmla="*/ 435935 w 755214"/>
              <a:gd name="connsiteY28" fmla="*/ 42530 h 499730"/>
              <a:gd name="connsiteX29" fmla="*/ 329609 w 755214"/>
              <a:gd name="connsiteY29" fmla="*/ 0 h 4997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755214" h="499730">
                <a:moveTo>
                  <a:pt x="329609" y="0"/>
                </a:moveTo>
                <a:cubicBezTo>
                  <a:pt x="303028" y="0"/>
                  <a:pt x="292493" y="26483"/>
                  <a:pt x="276446" y="42530"/>
                </a:cubicBezTo>
                <a:cubicBezTo>
                  <a:pt x="228352" y="90623"/>
                  <a:pt x="285382" y="64359"/>
                  <a:pt x="223284" y="85060"/>
                </a:cubicBezTo>
                <a:cubicBezTo>
                  <a:pt x="216195" y="92148"/>
                  <a:pt x="210984" y="101842"/>
                  <a:pt x="202018" y="106325"/>
                </a:cubicBezTo>
                <a:cubicBezTo>
                  <a:pt x="181969" y="116349"/>
                  <a:pt x="138223" y="127590"/>
                  <a:pt x="138223" y="127590"/>
                </a:cubicBezTo>
                <a:cubicBezTo>
                  <a:pt x="127590" y="134678"/>
                  <a:pt x="115361" y="139819"/>
                  <a:pt x="106325" y="148855"/>
                </a:cubicBezTo>
                <a:cubicBezTo>
                  <a:pt x="35439" y="219741"/>
                  <a:pt x="138225" y="145309"/>
                  <a:pt x="53163" y="202018"/>
                </a:cubicBezTo>
                <a:cubicBezTo>
                  <a:pt x="49619" y="212651"/>
                  <a:pt x="48747" y="224591"/>
                  <a:pt x="42530" y="233916"/>
                </a:cubicBezTo>
                <a:cubicBezTo>
                  <a:pt x="-10566" y="313559"/>
                  <a:pt x="25280" y="221869"/>
                  <a:pt x="0" y="297711"/>
                </a:cubicBezTo>
                <a:cubicBezTo>
                  <a:pt x="1534" y="305383"/>
                  <a:pt x="11922" y="368758"/>
                  <a:pt x="21265" y="382772"/>
                </a:cubicBezTo>
                <a:cubicBezTo>
                  <a:pt x="29606" y="395283"/>
                  <a:pt x="43537" y="403118"/>
                  <a:pt x="53163" y="414669"/>
                </a:cubicBezTo>
                <a:cubicBezTo>
                  <a:pt x="61344" y="424486"/>
                  <a:pt x="63592" y="439794"/>
                  <a:pt x="74428" y="446567"/>
                </a:cubicBezTo>
                <a:cubicBezTo>
                  <a:pt x="93436" y="458447"/>
                  <a:pt x="116958" y="460744"/>
                  <a:pt x="138223" y="467832"/>
                </a:cubicBezTo>
                <a:lnTo>
                  <a:pt x="170121" y="478465"/>
                </a:lnTo>
                <a:lnTo>
                  <a:pt x="202018" y="489097"/>
                </a:lnTo>
                <a:lnTo>
                  <a:pt x="233916" y="499730"/>
                </a:lnTo>
                <a:cubicBezTo>
                  <a:pt x="262270" y="496186"/>
                  <a:pt x="290864" y="494209"/>
                  <a:pt x="318977" y="489097"/>
                </a:cubicBezTo>
                <a:cubicBezTo>
                  <a:pt x="398931" y="474560"/>
                  <a:pt x="290039" y="477745"/>
                  <a:pt x="404037" y="467832"/>
                </a:cubicBezTo>
                <a:cubicBezTo>
                  <a:pt x="467690" y="462297"/>
                  <a:pt x="531628" y="460744"/>
                  <a:pt x="595423" y="457200"/>
                </a:cubicBezTo>
                <a:cubicBezTo>
                  <a:pt x="657275" y="395345"/>
                  <a:pt x="568127" y="481717"/>
                  <a:pt x="648586" y="414669"/>
                </a:cubicBezTo>
                <a:cubicBezTo>
                  <a:pt x="660138" y="405043"/>
                  <a:pt x="668932" y="392398"/>
                  <a:pt x="680484" y="382772"/>
                </a:cubicBezTo>
                <a:cubicBezTo>
                  <a:pt x="760942" y="315724"/>
                  <a:pt x="671793" y="402097"/>
                  <a:pt x="733646" y="340241"/>
                </a:cubicBezTo>
                <a:cubicBezTo>
                  <a:pt x="751563" y="286490"/>
                  <a:pt x="771557" y="282460"/>
                  <a:pt x="733646" y="244548"/>
                </a:cubicBezTo>
                <a:cubicBezTo>
                  <a:pt x="724610" y="235512"/>
                  <a:pt x="713179" y="228998"/>
                  <a:pt x="701749" y="223283"/>
                </a:cubicBezTo>
                <a:cubicBezTo>
                  <a:pt x="691724" y="218271"/>
                  <a:pt x="680484" y="216195"/>
                  <a:pt x="669851" y="212651"/>
                </a:cubicBezTo>
                <a:cubicBezTo>
                  <a:pt x="609607" y="122284"/>
                  <a:pt x="708823" y="262249"/>
                  <a:pt x="584791" y="138223"/>
                </a:cubicBezTo>
                <a:cubicBezTo>
                  <a:pt x="559602" y="113035"/>
                  <a:pt x="535793" y="86447"/>
                  <a:pt x="499730" y="74427"/>
                </a:cubicBezTo>
                <a:lnTo>
                  <a:pt x="467832" y="63795"/>
                </a:lnTo>
                <a:cubicBezTo>
                  <a:pt x="457200" y="56707"/>
                  <a:pt x="447612" y="47720"/>
                  <a:pt x="435935" y="42530"/>
                </a:cubicBezTo>
                <a:cubicBezTo>
                  <a:pt x="367915" y="12299"/>
                  <a:pt x="356190" y="0"/>
                  <a:pt x="329609" y="0"/>
                </a:cubicBezTo>
                <a:close/>
              </a:path>
            </a:pathLst>
          </a:custGeom>
          <a:solidFill>
            <a:schemeClr val="tx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342900" marR="0" indent="-342900" algn="l" defTabSz="914400" rtl="0" eaLnBrk="1" fontAlgn="base" latinLnBrk="0" hangingPunct="1">
              <a:lnSpc>
                <a:spcPct val="100000"/>
              </a:lnSpc>
              <a:spcBef>
                <a:spcPct val="20000"/>
              </a:spcBef>
              <a:spcAft>
                <a:spcPct val="0"/>
              </a:spcAft>
              <a:buClr>
                <a:schemeClr val="hlink"/>
              </a:buClr>
              <a:buSzPct val="65000"/>
              <a:buFont typeface="Wingdings" pitchFamily="2" charset="2"/>
              <a:buChar char="n"/>
              <a:tabLst/>
            </a:pPr>
            <a:endParaRPr kumimoji="0" lang="en-US" sz="9600" b="0" i="0" u="none" strike="noStrike" cap="none" normalizeH="0" baseline="0">
              <a:ln>
                <a:noFill/>
              </a:ln>
              <a:solidFill>
                <a:schemeClr val="tx1"/>
              </a:solidFill>
              <a:effectLst>
                <a:outerShdw blurRad="38100" dist="38100" dir="2700000" algn="tl">
                  <a:srgbClr val="000000">
                    <a:alpha val="43137"/>
                  </a:srgbClr>
                </a:outerShdw>
              </a:effectLst>
              <a:latin typeface="Tahoma" pitchFamily="34" charset="0"/>
            </a:endParaRPr>
          </a:p>
        </p:txBody>
      </p:sp>
      <p:sp>
        <p:nvSpPr>
          <p:cNvPr id="13" name="Rectangle 12"/>
          <p:cNvSpPr/>
          <p:nvPr/>
        </p:nvSpPr>
        <p:spPr>
          <a:xfrm>
            <a:off x="1961905" y="4851569"/>
            <a:ext cx="492444" cy="646331"/>
          </a:xfrm>
          <a:prstGeom prst="rect">
            <a:avLst/>
          </a:prstGeom>
          <a:noFill/>
        </p:spPr>
        <p:txBody>
          <a:bodyPr wrap="none" lIns="91440" tIns="45720" rIns="91440" bIns="45720">
            <a:spAutoFit/>
          </a:bodyPr>
          <a:lstStyle/>
          <a:p>
            <a:pPr algn="ctr">
              <a:buNone/>
            </a:pPr>
            <a:r>
              <a:rPr lang="en-US" sz="3600" b="1" cap="none" spc="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C</a:t>
            </a:r>
          </a:p>
        </p:txBody>
      </p:sp>
      <p:sp>
        <p:nvSpPr>
          <p:cNvPr id="14" name="Rectangle 13"/>
          <p:cNvSpPr/>
          <p:nvPr/>
        </p:nvSpPr>
        <p:spPr>
          <a:xfrm>
            <a:off x="7391596" y="762000"/>
            <a:ext cx="1752404" cy="1569660"/>
          </a:xfrm>
          <a:prstGeom prst="rect">
            <a:avLst/>
          </a:prstGeom>
          <a:noFill/>
        </p:spPr>
        <p:txBody>
          <a:bodyPr wrap="none" lIns="91440" tIns="45720" rIns="91440" bIns="45720">
            <a:spAutoFit/>
          </a:bodyPr>
          <a:lstStyle/>
          <a:p>
            <a:pPr algn="ctr">
              <a:buNone/>
            </a:pPr>
            <a:r>
              <a:rPr lang="en-US" b="1" cap="none" spc="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18</a:t>
            </a:r>
          </a:p>
        </p:txBody>
      </p:sp>
    </p:spTree>
    <p:extLst>
      <p:ext uri="{BB962C8B-B14F-4D97-AF65-F5344CB8AC3E}">
        <p14:creationId xmlns:p14="http://schemas.microsoft.com/office/powerpoint/2010/main" val="2504895133"/>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2739" name="Rectangle 3"/>
          <p:cNvSpPr>
            <a:spLocks noGrp="1" noChangeArrowheads="1"/>
          </p:cNvSpPr>
          <p:nvPr>
            <p:ph type="body" idx="1"/>
          </p:nvPr>
        </p:nvSpPr>
        <p:spPr>
          <a:xfrm>
            <a:off x="76200" y="152400"/>
            <a:ext cx="8991600" cy="5638800"/>
          </a:xfrm>
        </p:spPr>
        <p:txBody>
          <a:bodyPr/>
          <a:lstStyle/>
          <a:p>
            <a:pPr eaLnBrk="1" hangingPunct="1">
              <a:defRPr/>
            </a:pPr>
            <a:r>
              <a:rPr lang="en-US" dirty="0" err="1"/>
              <a:t>Codominance</a:t>
            </a:r>
            <a:r>
              <a:rPr lang="en-US" dirty="0"/>
              <a:t> is a relationship among alleles where both alleles contribute to the phenotype of the heterozygote. </a:t>
            </a:r>
          </a:p>
        </p:txBody>
      </p:sp>
      <p:pic>
        <p:nvPicPr>
          <p:cNvPr id="404484" name="Picture 6" descr="Co-dominance_Rhododendron"/>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04800" y="1828800"/>
            <a:ext cx="3810000" cy="46482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pic>
        <p:nvPicPr>
          <p:cNvPr id="404485" name="Picture 8" descr="8-18_codominance_in_co"/>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343400" y="1828800"/>
            <a:ext cx="4572000" cy="46482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404486" name="Rectangle 10"/>
          <p:cNvSpPr>
            <a:spLocks noChangeArrowheads="1"/>
          </p:cNvSpPr>
          <p:nvPr/>
        </p:nvSpPr>
        <p:spPr bwMode="auto">
          <a:xfrm>
            <a:off x="5715000" y="6629400"/>
            <a:ext cx="3124200" cy="214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p>
            <a:pPr marL="342900" indent="-342900" algn="r">
              <a:buFont typeface="Wingdings" pitchFamily="2" charset="2"/>
              <a:buNone/>
            </a:pPr>
            <a:r>
              <a:rPr lang="en-US" sz="800" b="1" dirty="0">
                <a:effectLst/>
                <a:latin typeface="Verdana" pitchFamily="34" charset="0"/>
              </a:rPr>
              <a:t>Copyright © 2024 </a:t>
            </a:r>
            <a:r>
              <a:rPr lang="en-US" sz="800" b="1" dirty="0" err="1">
                <a:effectLst/>
                <a:latin typeface="Verdana" pitchFamily="34" charset="0"/>
              </a:rPr>
              <a:t>SlideSpark</a:t>
            </a:r>
            <a:r>
              <a:rPr lang="en-US" sz="800" b="1" dirty="0">
                <a:effectLst/>
                <a:latin typeface="Verdana" pitchFamily="34" charset="0"/>
              </a:rPr>
              <a:t> .LLC</a:t>
            </a:r>
          </a:p>
        </p:txBody>
      </p:sp>
      <p:sp>
        <p:nvSpPr>
          <p:cNvPr id="2" name="Rectangle 1"/>
          <p:cNvSpPr/>
          <p:nvPr/>
        </p:nvSpPr>
        <p:spPr bwMode="auto">
          <a:xfrm>
            <a:off x="457200" y="228600"/>
            <a:ext cx="2590800" cy="457200"/>
          </a:xfrm>
          <a:prstGeom prst="rect">
            <a:avLst/>
          </a:prstGeom>
          <a:solidFill>
            <a:srgbClr val="FF00FF"/>
          </a:solidFill>
          <a:ln w="3810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342900" marR="0" indent="-342900" algn="l" defTabSz="914400" rtl="0" eaLnBrk="1" fontAlgn="base" latinLnBrk="0" hangingPunct="1">
              <a:lnSpc>
                <a:spcPct val="100000"/>
              </a:lnSpc>
              <a:spcBef>
                <a:spcPct val="20000"/>
              </a:spcBef>
              <a:spcAft>
                <a:spcPct val="0"/>
              </a:spcAft>
              <a:buClr>
                <a:schemeClr val="hlink"/>
              </a:buClr>
              <a:buSzPct val="65000"/>
              <a:buFont typeface="Wingdings" pitchFamily="2" charset="2"/>
              <a:buChar char="n"/>
              <a:tabLst/>
            </a:pPr>
            <a:endParaRPr kumimoji="0" lang="en-US" sz="9600" b="0" i="0" u="none" strike="noStrike" cap="none" normalizeH="0" baseline="0">
              <a:ln>
                <a:noFill/>
              </a:ln>
              <a:solidFill>
                <a:schemeClr val="tx1"/>
              </a:solidFill>
              <a:effectLst>
                <a:outerShdw blurRad="38100" dist="38100" dir="2700000" algn="tl">
                  <a:srgbClr val="000000">
                    <a:alpha val="43137"/>
                  </a:srgbClr>
                </a:outerShdw>
              </a:effectLst>
              <a:latin typeface="Tahoma" pitchFamily="34" charset="0"/>
            </a:endParaRPr>
          </a:p>
        </p:txBody>
      </p:sp>
      <p:sp>
        <p:nvSpPr>
          <p:cNvPr id="3" name="Rectangle 2"/>
          <p:cNvSpPr/>
          <p:nvPr/>
        </p:nvSpPr>
        <p:spPr>
          <a:xfrm>
            <a:off x="7086796" y="4800600"/>
            <a:ext cx="1752404" cy="1569660"/>
          </a:xfrm>
          <a:prstGeom prst="rect">
            <a:avLst/>
          </a:prstGeom>
          <a:noFill/>
        </p:spPr>
        <p:txBody>
          <a:bodyPr wrap="none" lIns="91440" tIns="45720" rIns="91440" bIns="45720">
            <a:spAutoFit/>
          </a:bodyPr>
          <a:lstStyle/>
          <a:p>
            <a:pPr algn="ctr">
              <a:buNone/>
            </a:pPr>
            <a:r>
              <a:rPr lang="en-US" b="1" cap="none" spc="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19</a:t>
            </a:r>
          </a:p>
        </p:txBody>
      </p:sp>
    </p:spTree>
    <p:extLst>
      <p:ext uri="{BB962C8B-B14F-4D97-AF65-F5344CB8AC3E}">
        <p14:creationId xmlns:p14="http://schemas.microsoft.com/office/powerpoint/2010/main" val="3824069181"/>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2739" name="Rectangle 3"/>
          <p:cNvSpPr>
            <a:spLocks noGrp="1" noChangeArrowheads="1"/>
          </p:cNvSpPr>
          <p:nvPr>
            <p:ph type="body" idx="1"/>
          </p:nvPr>
        </p:nvSpPr>
        <p:spPr>
          <a:xfrm>
            <a:off x="76200" y="152400"/>
            <a:ext cx="8991600" cy="5638800"/>
          </a:xfrm>
        </p:spPr>
        <p:txBody>
          <a:bodyPr/>
          <a:lstStyle/>
          <a:p>
            <a:pPr eaLnBrk="1" hangingPunct="1">
              <a:defRPr/>
            </a:pPr>
            <a:r>
              <a:rPr lang="en-US" dirty="0">
                <a:solidFill>
                  <a:srgbClr val="FF99FF"/>
                </a:solidFill>
              </a:rPr>
              <a:t>This is an example of... </a:t>
            </a:r>
          </a:p>
          <a:p>
            <a:pPr lvl="1" eaLnBrk="1" hangingPunct="1">
              <a:defRPr/>
            </a:pPr>
            <a:r>
              <a:rPr lang="en-US" dirty="0">
                <a:solidFill>
                  <a:srgbClr val="FF0000"/>
                </a:solidFill>
              </a:rPr>
              <a:t>A.) </a:t>
            </a:r>
            <a:r>
              <a:rPr lang="en-US" dirty="0">
                <a:solidFill>
                  <a:schemeClr val="bg1"/>
                </a:solidFill>
              </a:rPr>
              <a:t>Homozygous Dominant</a:t>
            </a:r>
          </a:p>
          <a:p>
            <a:pPr lvl="1" eaLnBrk="1" hangingPunct="1">
              <a:defRPr/>
            </a:pPr>
            <a:r>
              <a:rPr lang="en-US" dirty="0"/>
              <a:t>B.) </a:t>
            </a:r>
            <a:r>
              <a:rPr lang="en-US" dirty="0">
                <a:solidFill>
                  <a:schemeClr val="bg1"/>
                </a:solidFill>
              </a:rPr>
              <a:t>Heterozygous Dominant</a:t>
            </a:r>
          </a:p>
          <a:p>
            <a:pPr lvl="1" eaLnBrk="1" hangingPunct="1">
              <a:defRPr/>
            </a:pPr>
            <a:r>
              <a:rPr lang="en-US" dirty="0">
                <a:solidFill>
                  <a:srgbClr val="FF00FF"/>
                </a:solidFill>
              </a:rPr>
              <a:t>C.) </a:t>
            </a:r>
            <a:r>
              <a:rPr lang="en-US" dirty="0">
                <a:solidFill>
                  <a:schemeClr val="bg1"/>
                </a:solidFill>
              </a:rPr>
              <a:t>Incomplete Dominance</a:t>
            </a:r>
          </a:p>
          <a:p>
            <a:pPr lvl="1" eaLnBrk="1" hangingPunct="1">
              <a:defRPr/>
            </a:pPr>
            <a:r>
              <a:rPr lang="en-US" dirty="0">
                <a:solidFill>
                  <a:srgbClr val="92D050"/>
                </a:solidFill>
              </a:rPr>
              <a:t>D.) </a:t>
            </a:r>
            <a:r>
              <a:rPr lang="en-US" dirty="0">
                <a:solidFill>
                  <a:schemeClr val="bg1"/>
                </a:solidFill>
              </a:rPr>
              <a:t>Recessive Alleles</a:t>
            </a:r>
          </a:p>
          <a:p>
            <a:pPr lvl="1" eaLnBrk="1" hangingPunct="1">
              <a:defRPr/>
            </a:pPr>
            <a:r>
              <a:rPr lang="en-US" dirty="0">
                <a:solidFill>
                  <a:srgbClr val="9900FF"/>
                </a:solidFill>
              </a:rPr>
              <a:t>E.) </a:t>
            </a:r>
            <a:r>
              <a:rPr lang="en-US" dirty="0">
                <a:solidFill>
                  <a:schemeClr val="bg1"/>
                </a:solidFill>
              </a:rPr>
              <a:t>Pure Breeding</a:t>
            </a:r>
          </a:p>
        </p:txBody>
      </p:sp>
      <p:sp>
        <p:nvSpPr>
          <p:cNvPr id="404486" name="Rectangle 10"/>
          <p:cNvSpPr>
            <a:spLocks noChangeArrowheads="1"/>
          </p:cNvSpPr>
          <p:nvPr/>
        </p:nvSpPr>
        <p:spPr bwMode="auto">
          <a:xfrm>
            <a:off x="5715000" y="6629400"/>
            <a:ext cx="3124200" cy="214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p>
            <a:pPr marL="342900" indent="-342900" algn="r">
              <a:buFont typeface="Wingdings" pitchFamily="2" charset="2"/>
              <a:buNone/>
            </a:pPr>
            <a:r>
              <a:rPr lang="en-US" sz="800" b="1" dirty="0">
                <a:effectLst/>
                <a:latin typeface="Verdana" pitchFamily="34" charset="0"/>
              </a:rPr>
              <a:t>Copyright © 2024 </a:t>
            </a:r>
            <a:r>
              <a:rPr lang="en-US" sz="800" b="1" dirty="0" err="1">
                <a:effectLst/>
                <a:latin typeface="Verdana" pitchFamily="34" charset="0"/>
              </a:rPr>
              <a:t>SlideSpark</a:t>
            </a:r>
            <a:r>
              <a:rPr lang="en-US" sz="800" b="1" dirty="0">
                <a:effectLst/>
                <a:latin typeface="Verdana" pitchFamily="34" charset="0"/>
              </a:rPr>
              <a:t> .LLC</a:t>
            </a:r>
          </a:p>
        </p:txBody>
      </p:sp>
      <p:sp>
        <p:nvSpPr>
          <p:cNvPr id="3" name="Rectangle 2"/>
          <p:cNvSpPr/>
          <p:nvPr/>
        </p:nvSpPr>
        <p:spPr>
          <a:xfrm>
            <a:off x="304801" y="4953000"/>
            <a:ext cx="1752403" cy="1569660"/>
          </a:xfrm>
          <a:prstGeom prst="rect">
            <a:avLst/>
          </a:prstGeom>
          <a:noFill/>
        </p:spPr>
        <p:txBody>
          <a:bodyPr wrap="none" lIns="91440" tIns="45720" rIns="91440" bIns="45720">
            <a:spAutoFit/>
          </a:bodyPr>
          <a:lstStyle/>
          <a:p>
            <a:pPr algn="ctr">
              <a:buNone/>
            </a:pPr>
            <a:r>
              <a:rPr lang="en-US" b="1"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20</a:t>
            </a:r>
            <a:endParaRPr lang="en-US" b="1" cap="none" spc="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endParaRPr>
          </a:p>
        </p:txBody>
      </p:sp>
      <p:pic>
        <p:nvPicPr>
          <p:cNvPr id="7" name="Picture 4" descr="http://facweb.bhc.edu/academics/science/robertsk/biol100/Patterns_files/image027.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562600" y="228600"/>
            <a:ext cx="3276600" cy="6172200"/>
          </a:xfrm>
          <a:prstGeom prst="rect">
            <a:avLst/>
          </a:prstGeom>
          <a:noFill/>
          <a:ln w="76200">
            <a:solidFill>
              <a:srgbClr val="FF99FF"/>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56020678"/>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2739" name="Rectangle 3"/>
          <p:cNvSpPr>
            <a:spLocks noGrp="1" noChangeArrowheads="1"/>
          </p:cNvSpPr>
          <p:nvPr>
            <p:ph type="body" idx="1"/>
          </p:nvPr>
        </p:nvSpPr>
        <p:spPr>
          <a:xfrm>
            <a:off x="76200" y="152400"/>
            <a:ext cx="8991600" cy="5638800"/>
          </a:xfrm>
        </p:spPr>
        <p:txBody>
          <a:bodyPr/>
          <a:lstStyle/>
          <a:p>
            <a:pPr eaLnBrk="1" hangingPunct="1">
              <a:defRPr/>
            </a:pPr>
            <a:r>
              <a:rPr lang="en-US" dirty="0">
                <a:solidFill>
                  <a:srgbClr val="FF99FF"/>
                </a:solidFill>
              </a:rPr>
              <a:t>This is an example of... </a:t>
            </a:r>
          </a:p>
          <a:p>
            <a:pPr lvl="1" eaLnBrk="1" hangingPunct="1">
              <a:defRPr/>
            </a:pPr>
            <a:r>
              <a:rPr lang="en-US" dirty="0">
                <a:solidFill>
                  <a:srgbClr val="FF0000"/>
                </a:solidFill>
              </a:rPr>
              <a:t>A.) Homozygous Dominant</a:t>
            </a:r>
          </a:p>
          <a:p>
            <a:pPr lvl="1" eaLnBrk="1" hangingPunct="1">
              <a:defRPr/>
            </a:pPr>
            <a:r>
              <a:rPr lang="en-US" dirty="0"/>
              <a:t>B.) </a:t>
            </a:r>
            <a:r>
              <a:rPr lang="en-US" dirty="0">
                <a:solidFill>
                  <a:schemeClr val="bg1"/>
                </a:solidFill>
              </a:rPr>
              <a:t>Heterozygous Dominant</a:t>
            </a:r>
          </a:p>
          <a:p>
            <a:pPr lvl="1" eaLnBrk="1" hangingPunct="1">
              <a:defRPr/>
            </a:pPr>
            <a:r>
              <a:rPr lang="en-US" dirty="0">
                <a:solidFill>
                  <a:srgbClr val="FF00FF"/>
                </a:solidFill>
              </a:rPr>
              <a:t>C.) </a:t>
            </a:r>
            <a:r>
              <a:rPr lang="en-US" dirty="0">
                <a:solidFill>
                  <a:schemeClr val="bg1"/>
                </a:solidFill>
              </a:rPr>
              <a:t>Incomplete Dominance</a:t>
            </a:r>
          </a:p>
          <a:p>
            <a:pPr lvl="1" eaLnBrk="1" hangingPunct="1">
              <a:defRPr/>
            </a:pPr>
            <a:r>
              <a:rPr lang="en-US" dirty="0">
                <a:solidFill>
                  <a:srgbClr val="92D050"/>
                </a:solidFill>
              </a:rPr>
              <a:t>D.) </a:t>
            </a:r>
            <a:r>
              <a:rPr lang="en-US" dirty="0">
                <a:solidFill>
                  <a:schemeClr val="bg1"/>
                </a:solidFill>
              </a:rPr>
              <a:t>Recessive Alleles</a:t>
            </a:r>
          </a:p>
          <a:p>
            <a:pPr lvl="1" eaLnBrk="1" hangingPunct="1">
              <a:defRPr/>
            </a:pPr>
            <a:r>
              <a:rPr lang="en-US" dirty="0">
                <a:solidFill>
                  <a:srgbClr val="9900FF"/>
                </a:solidFill>
              </a:rPr>
              <a:t>E.) </a:t>
            </a:r>
            <a:r>
              <a:rPr lang="en-US" dirty="0">
                <a:solidFill>
                  <a:schemeClr val="bg1"/>
                </a:solidFill>
              </a:rPr>
              <a:t>Pure Breeding</a:t>
            </a:r>
          </a:p>
        </p:txBody>
      </p:sp>
      <p:sp>
        <p:nvSpPr>
          <p:cNvPr id="404486" name="Rectangle 10"/>
          <p:cNvSpPr>
            <a:spLocks noChangeArrowheads="1"/>
          </p:cNvSpPr>
          <p:nvPr/>
        </p:nvSpPr>
        <p:spPr bwMode="auto">
          <a:xfrm>
            <a:off x="5715000" y="6629400"/>
            <a:ext cx="3124200" cy="214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p>
            <a:pPr marL="342900" indent="-342900" algn="r">
              <a:buFont typeface="Wingdings" pitchFamily="2" charset="2"/>
              <a:buNone/>
            </a:pPr>
            <a:r>
              <a:rPr lang="en-US" sz="800" b="1" dirty="0">
                <a:effectLst/>
                <a:latin typeface="Verdana" pitchFamily="34" charset="0"/>
              </a:rPr>
              <a:t>Copyright © 2024 </a:t>
            </a:r>
            <a:r>
              <a:rPr lang="en-US" sz="800" b="1" dirty="0" err="1">
                <a:effectLst/>
                <a:latin typeface="Verdana" pitchFamily="34" charset="0"/>
              </a:rPr>
              <a:t>SlideSpark</a:t>
            </a:r>
            <a:r>
              <a:rPr lang="en-US" sz="800" b="1" dirty="0">
                <a:effectLst/>
                <a:latin typeface="Verdana" pitchFamily="34" charset="0"/>
              </a:rPr>
              <a:t> .LLC</a:t>
            </a:r>
          </a:p>
        </p:txBody>
      </p:sp>
      <p:sp>
        <p:nvSpPr>
          <p:cNvPr id="3" name="Rectangle 2"/>
          <p:cNvSpPr/>
          <p:nvPr/>
        </p:nvSpPr>
        <p:spPr>
          <a:xfrm>
            <a:off x="304801" y="4953000"/>
            <a:ext cx="1752403" cy="1569660"/>
          </a:xfrm>
          <a:prstGeom prst="rect">
            <a:avLst/>
          </a:prstGeom>
          <a:noFill/>
        </p:spPr>
        <p:txBody>
          <a:bodyPr wrap="none" lIns="91440" tIns="45720" rIns="91440" bIns="45720">
            <a:spAutoFit/>
          </a:bodyPr>
          <a:lstStyle/>
          <a:p>
            <a:pPr algn="ctr">
              <a:buNone/>
            </a:pPr>
            <a:r>
              <a:rPr lang="en-US" b="1"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20</a:t>
            </a:r>
            <a:endParaRPr lang="en-US" b="1" cap="none" spc="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endParaRPr>
          </a:p>
        </p:txBody>
      </p:sp>
      <p:pic>
        <p:nvPicPr>
          <p:cNvPr id="7" name="Picture 4" descr="http://facweb.bhc.edu/academics/science/robertsk/biol100/Patterns_files/image027.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562600" y="228600"/>
            <a:ext cx="3276600" cy="6172200"/>
          </a:xfrm>
          <a:prstGeom prst="rect">
            <a:avLst/>
          </a:prstGeom>
          <a:noFill/>
          <a:ln w="76200">
            <a:solidFill>
              <a:srgbClr val="FF99FF"/>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98742826"/>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2739" name="Rectangle 3"/>
          <p:cNvSpPr>
            <a:spLocks noGrp="1" noChangeArrowheads="1"/>
          </p:cNvSpPr>
          <p:nvPr>
            <p:ph type="body" idx="1"/>
          </p:nvPr>
        </p:nvSpPr>
        <p:spPr>
          <a:xfrm>
            <a:off x="76200" y="152400"/>
            <a:ext cx="8991600" cy="5638800"/>
          </a:xfrm>
        </p:spPr>
        <p:txBody>
          <a:bodyPr/>
          <a:lstStyle/>
          <a:p>
            <a:pPr eaLnBrk="1" hangingPunct="1">
              <a:defRPr/>
            </a:pPr>
            <a:r>
              <a:rPr lang="en-US" dirty="0">
                <a:solidFill>
                  <a:srgbClr val="FF99FF"/>
                </a:solidFill>
              </a:rPr>
              <a:t>This is an example of... </a:t>
            </a:r>
          </a:p>
          <a:p>
            <a:pPr lvl="1" eaLnBrk="1" hangingPunct="1">
              <a:defRPr/>
            </a:pPr>
            <a:r>
              <a:rPr lang="en-US" dirty="0">
                <a:solidFill>
                  <a:srgbClr val="FF0000"/>
                </a:solidFill>
              </a:rPr>
              <a:t>A.) Homozygous Dominant</a:t>
            </a:r>
          </a:p>
          <a:p>
            <a:pPr lvl="1" eaLnBrk="1" hangingPunct="1">
              <a:defRPr/>
            </a:pPr>
            <a:r>
              <a:rPr lang="en-US" dirty="0"/>
              <a:t>B.) Heterozygous Dominant</a:t>
            </a:r>
          </a:p>
          <a:p>
            <a:pPr lvl="1" eaLnBrk="1" hangingPunct="1">
              <a:defRPr/>
            </a:pPr>
            <a:r>
              <a:rPr lang="en-US" dirty="0">
                <a:solidFill>
                  <a:srgbClr val="FF00FF"/>
                </a:solidFill>
              </a:rPr>
              <a:t>C.) </a:t>
            </a:r>
            <a:r>
              <a:rPr lang="en-US" dirty="0">
                <a:solidFill>
                  <a:schemeClr val="bg1"/>
                </a:solidFill>
              </a:rPr>
              <a:t>Incomplete Dominance</a:t>
            </a:r>
          </a:p>
          <a:p>
            <a:pPr lvl="1" eaLnBrk="1" hangingPunct="1">
              <a:defRPr/>
            </a:pPr>
            <a:r>
              <a:rPr lang="en-US" dirty="0">
                <a:solidFill>
                  <a:srgbClr val="92D050"/>
                </a:solidFill>
              </a:rPr>
              <a:t>D.) </a:t>
            </a:r>
            <a:r>
              <a:rPr lang="en-US" dirty="0">
                <a:solidFill>
                  <a:schemeClr val="bg1"/>
                </a:solidFill>
              </a:rPr>
              <a:t>Recessive Alleles</a:t>
            </a:r>
          </a:p>
          <a:p>
            <a:pPr lvl="1" eaLnBrk="1" hangingPunct="1">
              <a:defRPr/>
            </a:pPr>
            <a:r>
              <a:rPr lang="en-US" dirty="0">
                <a:solidFill>
                  <a:srgbClr val="9900FF"/>
                </a:solidFill>
              </a:rPr>
              <a:t>E.) </a:t>
            </a:r>
            <a:r>
              <a:rPr lang="en-US" dirty="0">
                <a:solidFill>
                  <a:schemeClr val="bg1"/>
                </a:solidFill>
              </a:rPr>
              <a:t>Pure Breeding</a:t>
            </a:r>
          </a:p>
        </p:txBody>
      </p:sp>
      <p:sp>
        <p:nvSpPr>
          <p:cNvPr id="404486" name="Rectangle 10"/>
          <p:cNvSpPr>
            <a:spLocks noChangeArrowheads="1"/>
          </p:cNvSpPr>
          <p:nvPr/>
        </p:nvSpPr>
        <p:spPr bwMode="auto">
          <a:xfrm>
            <a:off x="5715000" y="6629400"/>
            <a:ext cx="3124200" cy="214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p>
            <a:pPr marL="342900" indent="-342900" algn="r">
              <a:buFont typeface="Wingdings" pitchFamily="2" charset="2"/>
              <a:buNone/>
            </a:pPr>
            <a:r>
              <a:rPr lang="en-US" sz="800" b="1" dirty="0">
                <a:effectLst/>
                <a:latin typeface="Verdana" pitchFamily="34" charset="0"/>
              </a:rPr>
              <a:t>Copyright © 2024 </a:t>
            </a:r>
            <a:r>
              <a:rPr lang="en-US" sz="800" b="1" dirty="0" err="1">
                <a:effectLst/>
                <a:latin typeface="Verdana" pitchFamily="34" charset="0"/>
              </a:rPr>
              <a:t>SlideSpark</a:t>
            </a:r>
            <a:r>
              <a:rPr lang="en-US" sz="800" b="1" dirty="0">
                <a:effectLst/>
                <a:latin typeface="Verdana" pitchFamily="34" charset="0"/>
              </a:rPr>
              <a:t> .LLC</a:t>
            </a:r>
          </a:p>
        </p:txBody>
      </p:sp>
      <p:sp>
        <p:nvSpPr>
          <p:cNvPr id="3" name="Rectangle 2"/>
          <p:cNvSpPr/>
          <p:nvPr/>
        </p:nvSpPr>
        <p:spPr>
          <a:xfrm>
            <a:off x="304801" y="4953000"/>
            <a:ext cx="1752403" cy="1569660"/>
          </a:xfrm>
          <a:prstGeom prst="rect">
            <a:avLst/>
          </a:prstGeom>
          <a:noFill/>
        </p:spPr>
        <p:txBody>
          <a:bodyPr wrap="none" lIns="91440" tIns="45720" rIns="91440" bIns="45720">
            <a:spAutoFit/>
          </a:bodyPr>
          <a:lstStyle/>
          <a:p>
            <a:pPr algn="ctr">
              <a:buNone/>
            </a:pPr>
            <a:r>
              <a:rPr lang="en-US" b="1"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20</a:t>
            </a:r>
            <a:endParaRPr lang="en-US" b="1" cap="none" spc="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endParaRPr>
          </a:p>
        </p:txBody>
      </p:sp>
      <p:pic>
        <p:nvPicPr>
          <p:cNvPr id="7" name="Picture 4" descr="http://facweb.bhc.edu/academics/science/robertsk/biol100/Patterns_files/image027.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562600" y="228600"/>
            <a:ext cx="3276600" cy="6172200"/>
          </a:xfrm>
          <a:prstGeom prst="rect">
            <a:avLst/>
          </a:prstGeom>
          <a:noFill/>
          <a:ln w="76200">
            <a:solidFill>
              <a:srgbClr val="FF99FF"/>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98742826"/>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2739" name="Rectangle 3"/>
          <p:cNvSpPr>
            <a:spLocks noGrp="1" noChangeArrowheads="1"/>
          </p:cNvSpPr>
          <p:nvPr>
            <p:ph type="body" idx="1"/>
          </p:nvPr>
        </p:nvSpPr>
        <p:spPr>
          <a:xfrm>
            <a:off x="76200" y="152400"/>
            <a:ext cx="8991600" cy="5638800"/>
          </a:xfrm>
        </p:spPr>
        <p:txBody>
          <a:bodyPr/>
          <a:lstStyle/>
          <a:p>
            <a:pPr eaLnBrk="1" hangingPunct="1">
              <a:defRPr/>
            </a:pPr>
            <a:r>
              <a:rPr lang="en-US" dirty="0">
                <a:solidFill>
                  <a:srgbClr val="FF99FF"/>
                </a:solidFill>
              </a:rPr>
              <a:t>This is an example of... </a:t>
            </a:r>
          </a:p>
          <a:p>
            <a:pPr lvl="1" eaLnBrk="1" hangingPunct="1">
              <a:defRPr/>
            </a:pPr>
            <a:r>
              <a:rPr lang="en-US" dirty="0">
                <a:solidFill>
                  <a:srgbClr val="FF0000"/>
                </a:solidFill>
              </a:rPr>
              <a:t>A.) Homozygous Dominant</a:t>
            </a:r>
          </a:p>
          <a:p>
            <a:pPr lvl="1" eaLnBrk="1" hangingPunct="1">
              <a:defRPr/>
            </a:pPr>
            <a:r>
              <a:rPr lang="en-US" dirty="0"/>
              <a:t>B.) Heterozygous Dominant</a:t>
            </a:r>
          </a:p>
          <a:p>
            <a:pPr lvl="1" eaLnBrk="1" hangingPunct="1">
              <a:defRPr/>
            </a:pPr>
            <a:r>
              <a:rPr lang="en-US" dirty="0">
                <a:solidFill>
                  <a:srgbClr val="FF00FF"/>
                </a:solidFill>
              </a:rPr>
              <a:t>C.) Incomplete Dominance</a:t>
            </a:r>
          </a:p>
          <a:p>
            <a:pPr lvl="1" eaLnBrk="1" hangingPunct="1">
              <a:defRPr/>
            </a:pPr>
            <a:r>
              <a:rPr lang="en-US" dirty="0">
                <a:solidFill>
                  <a:srgbClr val="92D050"/>
                </a:solidFill>
              </a:rPr>
              <a:t>D.) </a:t>
            </a:r>
            <a:r>
              <a:rPr lang="en-US" dirty="0">
                <a:solidFill>
                  <a:schemeClr val="bg1"/>
                </a:solidFill>
              </a:rPr>
              <a:t>Recessive Alleles</a:t>
            </a:r>
          </a:p>
          <a:p>
            <a:pPr lvl="1" eaLnBrk="1" hangingPunct="1">
              <a:defRPr/>
            </a:pPr>
            <a:r>
              <a:rPr lang="en-US" dirty="0">
                <a:solidFill>
                  <a:srgbClr val="9900FF"/>
                </a:solidFill>
              </a:rPr>
              <a:t>E.) </a:t>
            </a:r>
            <a:r>
              <a:rPr lang="en-US" dirty="0">
                <a:solidFill>
                  <a:schemeClr val="bg1"/>
                </a:solidFill>
              </a:rPr>
              <a:t>Pure Breeding</a:t>
            </a:r>
          </a:p>
        </p:txBody>
      </p:sp>
      <p:sp>
        <p:nvSpPr>
          <p:cNvPr id="404486" name="Rectangle 10"/>
          <p:cNvSpPr>
            <a:spLocks noChangeArrowheads="1"/>
          </p:cNvSpPr>
          <p:nvPr/>
        </p:nvSpPr>
        <p:spPr bwMode="auto">
          <a:xfrm>
            <a:off x="5715000" y="6629400"/>
            <a:ext cx="3124200" cy="214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p>
            <a:pPr marL="342900" indent="-342900" algn="r">
              <a:buFont typeface="Wingdings" pitchFamily="2" charset="2"/>
              <a:buNone/>
            </a:pPr>
            <a:r>
              <a:rPr lang="en-US" sz="800" b="1" dirty="0">
                <a:effectLst/>
                <a:latin typeface="Verdana" pitchFamily="34" charset="0"/>
              </a:rPr>
              <a:t>Copyright © 2024 </a:t>
            </a:r>
            <a:r>
              <a:rPr lang="en-US" sz="800" b="1" dirty="0" err="1">
                <a:effectLst/>
                <a:latin typeface="Verdana" pitchFamily="34" charset="0"/>
              </a:rPr>
              <a:t>SlideSpark</a:t>
            </a:r>
            <a:r>
              <a:rPr lang="en-US" sz="800" b="1" dirty="0">
                <a:effectLst/>
                <a:latin typeface="Verdana" pitchFamily="34" charset="0"/>
              </a:rPr>
              <a:t> .LLC</a:t>
            </a:r>
          </a:p>
        </p:txBody>
      </p:sp>
      <p:sp>
        <p:nvSpPr>
          <p:cNvPr id="3" name="Rectangle 2"/>
          <p:cNvSpPr/>
          <p:nvPr/>
        </p:nvSpPr>
        <p:spPr>
          <a:xfrm>
            <a:off x="304801" y="4953000"/>
            <a:ext cx="1752403" cy="1569660"/>
          </a:xfrm>
          <a:prstGeom prst="rect">
            <a:avLst/>
          </a:prstGeom>
          <a:noFill/>
        </p:spPr>
        <p:txBody>
          <a:bodyPr wrap="none" lIns="91440" tIns="45720" rIns="91440" bIns="45720">
            <a:spAutoFit/>
          </a:bodyPr>
          <a:lstStyle/>
          <a:p>
            <a:pPr algn="ctr">
              <a:buNone/>
            </a:pPr>
            <a:r>
              <a:rPr lang="en-US" b="1"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20</a:t>
            </a:r>
            <a:endParaRPr lang="en-US" b="1" cap="none" spc="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endParaRPr>
          </a:p>
        </p:txBody>
      </p:sp>
      <p:pic>
        <p:nvPicPr>
          <p:cNvPr id="7" name="Picture 4" descr="http://facweb.bhc.edu/academics/science/robertsk/biol100/Patterns_files/image027.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562600" y="228600"/>
            <a:ext cx="3276600" cy="6172200"/>
          </a:xfrm>
          <a:prstGeom prst="rect">
            <a:avLst/>
          </a:prstGeom>
          <a:noFill/>
          <a:ln w="76200">
            <a:solidFill>
              <a:srgbClr val="FF99FF"/>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9874282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body" idx="4294967295"/>
          </p:nvPr>
        </p:nvSpPr>
        <p:spPr>
          <a:xfrm>
            <a:off x="457200" y="228600"/>
            <a:ext cx="8229600" cy="5897563"/>
          </a:xfrm>
        </p:spPr>
        <p:txBody>
          <a:bodyPr/>
          <a:lstStyle/>
          <a:p>
            <a:r>
              <a:rPr lang="en-US"/>
              <a:t>Is your name on the review sheet?</a:t>
            </a:r>
          </a:p>
        </p:txBody>
      </p:sp>
      <p:pic>
        <p:nvPicPr>
          <p:cNvPr id="6147"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57200" y="914400"/>
            <a:ext cx="4497388" cy="5791200"/>
          </a:xfrm>
          <a:prstGeom prst="rect">
            <a:avLst/>
          </a:prstGeom>
          <a:noFill/>
          <a:ln w="9525">
            <a:solidFill>
              <a:srgbClr val="9966FF"/>
            </a:solidFill>
            <a:miter lim="800000"/>
            <a:headEnd/>
            <a:tailEnd/>
          </a:ln>
          <a:extLst>
            <a:ext uri="{909E8E84-426E-40DD-AFC4-6F175D3DCCD1}">
              <a14:hiddenFill xmlns:a14="http://schemas.microsoft.com/office/drawing/2010/main">
                <a:solidFill>
                  <a:srgbClr val="FFFFFF"/>
                </a:solidFill>
              </a14:hiddenFill>
            </a:ext>
          </a:extLst>
        </p:spPr>
      </p:pic>
      <p:sp>
        <p:nvSpPr>
          <p:cNvPr id="6148" name="Rectangle 4"/>
          <p:cNvSpPr>
            <a:spLocks noChangeArrowheads="1"/>
          </p:cNvSpPr>
          <p:nvPr/>
        </p:nvSpPr>
        <p:spPr bwMode="auto">
          <a:xfrm>
            <a:off x="685800" y="1828800"/>
            <a:ext cx="838200" cy="457200"/>
          </a:xfrm>
          <a:prstGeom prst="rect">
            <a:avLst/>
          </a:prstGeom>
          <a:gradFill rotWithShape="1">
            <a:gsLst>
              <a:gs pos="0">
                <a:srgbClr val="9999FF">
                  <a:alpha val="37999"/>
                </a:srgbClr>
              </a:gs>
              <a:gs pos="100000">
                <a:srgbClr val="474776">
                  <a:alpha val="37000"/>
                </a:srgbClr>
              </a:gs>
            </a:gsLst>
            <a:lin ang="5400000" scaled="1"/>
          </a:gradFill>
          <a:ln w="38100">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149" name="Rectangle 5"/>
          <p:cNvSpPr>
            <a:spLocks noChangeArrowheads="1"/>
          </p:cNvSpPr>
          <p:nvPr/>
        </p:nvSpPr>
        <p:spPr bwMode="auto">
          <a:xfrm>
            <a:off x="1524000" y="1807038"/>
            <a:ext cx="762000" cy="457200"/>
          </a:xfrm>
          <a:prstGeom prst="rect">
            <a:avLst/>
          </a:prstGeom>
          <a:solidFill>
            <a:srgbClr val="FF00FF">
              <a:alpha val="38039"/>
            </a:srgbClr>
          </a:solidFill>
          <a:ln w="38100">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150" name="Rectangle 6"/>
          <p:cNvSpPr>
            <a:spLocks noChangeArrowheads="1"/>
          </p:cNvSpPr>
          <p:nvPr/>
        </p:nvSpPr>
        <p:spPr bwMode="auto">
          <a:xfrm>
            <a:off x="2286000" y="1828800"/>
            <a:ext cx="838200" cy="457200"/>
          </a:xfrm>
          <a:prstGeom prst="rect">
            <a:avLst/>
          </a:prstGeom>
          <a:solidFill>
            <a:srgbClr val="FFCC99">
              <a:alpha val="38039"/>
            </a:srgbClr>
          </a:solidFill>
          <a:ln w="38100">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151" name="Rectangle 7"/>
          <p:cNvSpPr>
            <a:spLocks noChangeArrowheads="1"/>
          </p:cNvSpPr>
          <p:nvPr/>
        </p:nvSpPr>
        <p:spPr bwMode="auto">
          <a:xfrm>
            <a:off x="3124200" y="1828800"/>
            <a:ext cx="762000" cy="457200"/>
          </a:xfrm>
          <a:prstGeom prst="rect">
            <a:avLst/>
          </a:prstGeom>
          <a:solidFill>
            <a:srgbClr val="66FFCC">
              <a:alpha val="38039"/>
            </a:srgbClr>
          </a:solidFill>
          <a:ln w="38100">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152" name="AutoShape 8"/>
          <p:cNvSpPr>
            <a:spLocks noChangeArrowheads="1"/>
          </p:cNvSpPr>
          <p:nvPr/>
        </p:nvSpPr>
        <p:spPr bwMode="auto">
          <a:xfrm rot="-772996">
            <a:off x="4038600" y="1524000"/>
            <a:ext cx="1143000" cy="609600"/>
          </a:xfrm>
          <a:prstGeom prst="leftArrow">
            <a:avLst>
              <a:gd name="adj1" fmla="val 50000"/>
              <a:gd name="adj2" fmla="val 46875"/>
            </a:avLst>
          </a:prstGeom>
          <a:solidFill>
            <a:schemeClr val="tx1"/>
          </a:solidFill>
          <a:ln w="38100">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ln>
                <a:solidFill>
                  <a:schemeClr val="bg1"/>
                </a:solidFill>
              </a:ln>
            </a:endParaRPr>
          </a:p>
        </p:txBody>
      </p:sp>
      <p:sp>
        <p:nvSpPr>
          <p:cNvPr id="6153" name="WordArt 9"/>
          <p:cNvSpPr>
            <a:spLocks noChangeArrowheads="1" noChangeShapeType="1" noTextEdit="1"/>
          </p:cNvSpPr>
          <p:nvPr/>
        </p:nvSpPr>
        <p:spPr bwMode="auto">
          <a:xfrm>
            <a:off x="5486400" y="990600"/>
            <a:ext cx="3438525" cy="1752600"/>
          </a:xfrm>
          <a:prstGeom prst="rect">
            <a:avLst/>
          </a:prstGeom>
          <a:ln>
            <a:solidFill>
              <a:schemeClr val="bg1"/>
            </a:solidFill>
          </a:ln>
        </p:spPr>
        <p:txBody>
          <a:bodyPr wrap="none" fromWordArt="1">
            <a:prstTxWarp prst="textPlain">
              <a:avLst>
                <a:gd name="adj" fmla="val 50000"/>
              </a:avLst>
            </a:prstTxWarp>
          </a:bodyPr>
          <a:lstStyle/>
          <a:p>
            <a:pPr algn="ctr">
              <a:buNone/>
            </a:pPr>
            <a:r>
              <a:rPr lang="en-US" sz="3600" kern="10" spc="720" dirty="0">
                <a:ln w="9525">
                  <a:solidFill>
                    <a:schemeClr val="bg1"/>
                  </a:solidFill>
                  <a:round/>
                  <a:headEnd/>
                  <a:tailEnd/>
                </a:ln>
                <a:solidFill>
                  <a:srgbClr val="9999FF"/>
                </a:solidFill>
                <a:effectLst>
                  <a:outerShdw dist="45791" dir="3378596" algn="ctr" rotWithShape="0">
                    <a:srgbClr val="4D4D4D">
                      <a:alpha val="79999"/>
                    </a:srgbClr>
                  </a:outerShdw>
                </a:effectLst>
                <a:latin typeface="Arial Black"/>
              </a:rPr>
              <a:t>Add the categories</a:t>
            </a:r>
          </a:p>
          <a:p>
            <a:pPr algn="ctr">
              <a:buNone/>
            </a:pPr>
            <a:r>
              <a:rPr lang="en-US" sz="3600" kern="10" spc="720" dirty="0">
                <a:ln w="9525">
                  <a:solidFill>
                    <a:schemeClr val="bg1"/>
                  </a:solidFill>
                  <a:round/>
                  <a:headEnd/>
                  <a:tailEnd/>
                </a:ln>
                <a:solidFill>
                  <a:srgbClr val="9999FF"/>
                </a:solidFill>
                <a:effectLst>
                  <a:outerShdw dist="45791" dir="3378596" algn="ctr" rotWithShape="0">
                    <a:srgbClr val="4D4D4D">
                      <a:alpha val="79999"/>
                    </a:srgbClr>
                  </a:outerShdw>
                </a:effectLst>
                <a:latin typeface="Arial Black"/>
              </a:rPr>
              <a:t>along the top</a:t>
            </a:r>
          </a:p>
          <a:p>
            <a:pPr algn="ctr">
              <a:buNone/>
            </a:pPr>
            <a:r>
              <a:rPr lang="en-US" sz="3600" kern="10" spc="720" dirty="0">
                <a:ln w="9525">
                  <a:solidFill>
                    <a:schemeClr val="bg1"/>
                  </a:solidFill>
                  <a:round/>
                  <a:headEnd/>
                  <a:tailEnd/>
                </a:ln>
                <a:solidFill>
                  <a:srgbClr val="9999FF"/>
                </a:solidFill>
                <a:effectLst>
                  <a:outerShdw dist="45791" dir="3378596" algn="ctr" rotWithShape="0">
                    <a:srgbClr val="4D4D4D">
                      <a:alpha val="79999"/>
                    </a:srgbClr>
                  </a:outerShdw>
                </a:effectLst>
                <a:latin typeface="Arial Black"/>
              </a:rPr>
              <a:t>on the next slide</a:t>
            </a:r>
            <a:r>
              <a:rPr lang="en-US" sz="3600" kern="10" spc="720" dirty="0">
                <a:ln w="9525">
                  <a:solidFill>
                    <a:schemeClr val="tx1"/>
                  </a:solidFill>
                  <a:round/>
                  <a:headEnd/>
                  <a:tailEnd/>
                </a:ln>
                <a:solidFill>
                  <a:srgbClr val="9999FF"/>
                </a:solidFill>
                <a:effectLst>
                  <a:outerShdw dist="45791" dir="3378596" algn="ctr" rotWithShape="0">
                    <a:srgbClr val="4D4D4D">
                      <a:alpha val="79999"/>
                    </a:srgbClr>
                  </a:outerShdw>
                </a:effectLst>
                <a:latin typeface="Arial Black"/>
              </a:rPr>
              <a:t>.</a:t>
            </a:r>
          </a:p>
        </p:txBody>
      </p:sp>
    </p:spTree>
    <p:extLst>
      <p:ext uri="{BB962C8B-B14F-4D97-AF65-F5344CB8AC3E}">
        <p14:creationId xmlns:p14="http://schemas.microsoft.com/office/powerpoint/2010/main" val="1310263608"/>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2739" name="Rectangle 3"/>
          <p:cNvSpPr>
            <a:spLocks noGrp="1" noChangeArrowheads="1"/>
          </p:cNvSpPr>
          <p:nvPr>
            <p:ph type="body" idx="1"/>
          </p:nvPr>
        </p:nvSpPr>
        <p:spPr>
          <a:xfrm>
            <a:off x="76200" y="152400"/>
            <a:ext cx="8991600" cy="5638800"/>
          </a:xfrm>
        </p:spPr>
        <p:txBody>
          <a:bodyPr/>
          <a:lstStyle/>
          <a:p>
            <a:pPr eaLnBrk="1" hangingPunct="1">
              <a:defRPr/>
            </a:pPr>
            <a:r>
              <a:rPr lang="en-US" dirty="0">
                <a:solidFill>
                  <a:srgbClr val="FF99FF"/>
                </a:solidFill>
              </a:rPr>
              <a:t>This is an example of... </a:t>
            </a:r>
          </a:p>
          <a:p>
            <a:pPr lvl="1" eaLnBrk="1" hangingPunct="1">
              <a:defRPr/>
            </a:pPr>
            <a:r>
              <a:rPr lang="en-US" dirty="0">
                <a:solidFill>
                  <a:srgbClr val="FF0000"/>
                </a:solidFill>
              </a:rPr>
              <a:t>A.) Homozygous Dominant</a:t>
            </a:r>
          </a:p>
          <a:p>
            <a:pPr lvl="1" eaLnBrk="1" hangingPunct="1">
              <a:defRPr/>
            </a:pPr>
            <a:r>
              <a:rPr lang="en-US" dirty="0"/>
              <a:t>B.) Heterozygous Dominant</a:t>
            </a:r>
          </a:p>
          <a:p>
            <a:pPr lvl="1" eaLnBrk="1" hangingPunct="1">
              <a:defRPr/>
            </a:pPr>
            <a:r>
              <a:rPr lang="en-US" dirty="0">
                <a:solidFill>
                  <a:srgbClr val="FF00FF"/>
                </a:solidFill>
              </a:rPr>
              <a:t>C.) Incomplete Dominance</a:t>
            </a:r>
          </a:p>
          <a:p>
            <a:pPr lvl="1" eaLnBrk="1" hangingPunct="1">
              <a:defRPr/>
            </a:pPr>
            <a:r>
              <a:rPr lang="en-US" dirty="0">
                <a:solidFill>
                  <a:srgbClr val="92D050"/>
                </a:solidFill>
              </a:rPr>
              <a:t>D.) Recessive Alleles</a:t>
            </a:r>
          </a:p>
          <a:p>
            <a:pPr lvl="1" eaLnBrk="1" hangingPunct="1">
              <a:defRPr/>
            </a:pPr>
            <a:r>
              <a:rPr lang="en-US" dirty="0">
                <a:solidFill>
                  <a:srgbClr val="9900FF"/>
                </a:solidFill>
              </a:rPr>
              <a:t>E.) </a:t>
            </a:r>
            <a:r>
              <a:rPr lang="en-US" dirty="0">
                <a:solidFill>
                  <a:schemeClr val="bg1"/>
                </a:solidFill>
              </a:rPr>
              <a:t>Pure Breeding</a:t>
            </a:r>
          </a:p>
        </p:txBody>
      </p:sp>
      <p:sp>
        <p:nvSpPr>
          <p:cNvPr id="404486" name="Rectangle 10"/>
          <p:cNvSpPr>
            <a:spLocks noChangeArrowheads="1"/>
          </p:cNvSpPr>
          <p:nvPr/>
        </p:nvSpPr>
        <p:spPr bwMode="auto">
          <a:xfrm>
            <a:off x="5715000" y="6629400"/>
            <a:ext cx="3124200" cy="214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p>
            <a:pPr marL="342900" indent="-342900" algn="r">
              <a:buFont typeface="Wingdings" pitchFamily="2" charset="2"/>
              <a:buNone/>
            </a:pPr>
            <a:r>
              <a:rPr lang="en-US" sz="800" b="1" dirty="0">
                <a:effectLst/>
                <a:latin typeface="Verdana" pitchFamily="34" charset="0"/>
              </a:rPr>
              <a:t>Copyright © 2024 </a:t>
            </a:r>
            <a:r>
              <a:rPr lang="en-US" sz="800" b="1" dirty="0" err="1">
                <a:effectLst/>
                <a:latin typeface="Verdana" pitchFamily="34" charset="0"/>
              </a:rPr>
              <a:t>SlideSpark</a:t>
            </a:r>
            <a:r>
              <a:rPr lang="en-US" sz="800" b="1" dirty="0">
                <a:effectLst/>
                <a:latin typeface="Verdana" pitchFamily="34" charset="0"/>
              </a:rPr>
              <a:t> .LLC</a:t>
            </a:r>
          </a:p>
        </p:txBody>
      </p:sp>
      <p:sp>
        <p:nvSpPr>
          <p:cNvPr id="3" name="Rectangle 2"/>
          <p:cNvSpPr/>
          <p:nvPr/>
        </p:nvSpPr>
        <p:spPr>
          <a:xfrm>
            <a:off x="304801" y="4953000"/>
            <a:ext cx="1752403" cy="1569660"/>
          </a:xfrm>
          <a:prstGeom prst="rect">
            <a:avLst/>
          </a:prstGeom>
          <a:noFill/>
        </p:spPr>
        <p:txBody>
          <a:bodyPr wrap="none" lIns="91440" tIns="45720" rIns="91440" bIns="45720">
            <a:spAutoFit/>
          </a:bodyPr>
          <a:lstStyle/>
          <a:p>
            <a:pPr algn="ctr">
              <a:buNone/>
            </a:pPr>
            <a:r>
              <a:rPr lang="en-US" b="1"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20</a:t>
            </a:r>
            <a:endParaRPr lang="en-US" b="1" cap="none" spc="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endParaRPr>
          </a:p>
        </p:txBody>
      </p:sp>
      <p:pic>
        <p:nvPicPr>
          <p:cNvPr id="7" name="Picture 4" descr="http://facweb.bhc.edu/academics/science/robertsk/biol100/Patterns_files/image027.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562600" y="228600"/>
            <a:ext cx="3276600" cy="6172200"/>
          </a:xfrm>
          <a:prstGeom prst="rect">
            <a:avLst/>
          </a:prstGeom>
          <a:noFill/>
          <a:ln w="76200">
            <a:solidFill>
              <a:srgbClr val="FF99FF"/>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98742826"/>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2739" name="Rectangle 3"/>
          <p:cNvSpPr>
            <a:spLocks noGrp="1" noChangeArrowheads="1"/>
          </p:cNvSpPr>
          <p:nvPr>
            <p:ph type="body" idx="1"/>
          </p:nvPr>
        </p:nvSpPr>
        <p:spPr>
          <a:xfrm>
            <a:off x="76200" y="152400"/>
            <a:ext cx="8991600" cy="5638800"/>
          </a:xfrm>
        </p:spPr>
        <p:txBody>
          <a:bodyPr/>
          <a:lstStyle/>
          <a:p>
            <a:pPr eaLnBrk="1" hangingPunct="1">
              <a:defRPr/>
            </a:pPr>
            <a:r>
              <a:rPr lang="en-US" dirty="0">
                <a:solidFill>
                  <a:srgbClr val="FF99FF"/>
                </a:solidFill>
              </a:rPr>
              <a:t>This is an example of... </a:t>
            </a:r>
          </a:p>
          <a:p>
            <a:pPr lvl="1" eaLnBrk="1" hangingPunct="1">
              <a:defRPr/>
            </a:pPr>
            <a:r>
              <a:rPr lang="en-US" dirty="0">
                <a:solidFill>
                  <a:srgbClr val="FF0000"/>
                </a:solidFill>
              </a:rPr>
              <a:t>A.) Homozygous Dominant</a:t>
            </a:r>
          </a:p>
          <a:p>
            <a:pPr lvl="1" eaLnBrk="1" hangingPunct="1">
              <a:defRPr/>
            </a:pPr>
            <a:r>
              <a:rPr lang="en-US" dirty="0"/>
              <a:t>B.) Heterozygous Dominant</a:t>
            </a:r>
          </a:p>
          <a:p>
            <a:pPr lvl="1" eaLnBrk="1" hangingPunct="1">
              <a:defRPr/>
            </a:pPr>
            <a:r>
              <a:rPr lang="en-US" dirty="0">
                <a:solidFill>
                  <a:srgbClr val="FF00FF"/>
                </a:solidFill>
              </a:rPr>
              <a:t>C.) Incomplete Dominance</a:t>
            </a:r>
          </a:p>
          <a:p>
            <a:pPr lvl="1" eaLnBrk="1" hangingPunct="1">
              <a:defRPr/>
            </a:pPr>
            <a:r>
              <a:rPr lang="en-US" dirty="0">
                <a:solidFill>
                  <a:srgbClr val="92D050"/>
                </a:solidFill>
              </a:rPr>
              <a:t>D.) Recessive Alleles</a:t>
            </a:r>
          </a:p>
          <a:p>
            <a:pPr lvl="1" eaLnBrk="1" hangingPunct="1">
              <a:defRPr/>
            </a:pPr>
            <a:r>
              <a:rPr lang="en-US" dirty="0">
                <a:solidFill>
                  <a:srgbClr val="9900FF"/>
                </a:solidFill>
              </a:rPr>
              <a:t>E.) Pure Breeding</a:t>
            </a:r>
          </a:p>
        </p:txBody>
      </p:sp>
      <p:sp>
        <p:nvSpPr>
          <p:cNvPr id="404486" name="Rectangle 10"/>
          <p:cNvSpPr>
            <a:spLocks noChangeArrowheads="1"/>
          </p:cNvSpPr>
          <p:nvPr/>
        </p:nvSpPr>
        <p:spPr bwMode="auto">
          <a:xfrm>
            <a:off x="5715000" y="6629400"/>
            <a:ext cx="3124200" cy="214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p>
            <a:pPr marL="342900" indent="-342900" algn="r">
              <a:buFont typeface="Wingdings" pitchFamily="2" charset="2"/>
              <a:buNone/>
            </a:pPr>
            <a:r>
              <a:rPr lang="en-US" sz="800" b="1" dirty="0">
                <a:effectLst/>
                <a:latin typeface="Verdana" pitchFamily="34" charset="0"/>
              </a:rPr>
              <a:t>Copyright © 2024 </a:t>
            </a:r>
            <a:r>
              <a:rPr lang="en-US" sz="800" b="1" dirty="0" err="1">
                <a:effectLst/>
                <a:latin typeface="Verdana" pitchFamily="34" charset="0"/>
              </a:rPr>
              <a:t>SlideSpark</a:t>
            </a:r>
            <a:r>
              <a:rPr lang="en-US" sz="800" b="1" dirty="0">
                <a:effectLst/>
                <a:latin typeface="Verdana" pitchFamily="34" charset="0"/>
              </a:rPr>
              <a:t> .LLC</a:t>
            </a:r>
          </a:p>
        </p:txBody>
      </p:sp>
      <p:sp>
        <p:nvSpPr>
          <p:cNvPr id="3" name="Rectangle 2"/>
          <p:cNvSpPr/>
          <p:nvPr/>
        </p:nvSpPr>
        <p:spPr>
          <a:xfrm>
            <a:off x="304801" y="4953000"/>
            <a:ext cx="1752403" cy="1569660"/>
          </a:xfrm>
          <a:prstGeom prst="rect">
            <a:avLst/>
          </a:prstGeom>
          <a:noFill/>
        </p:spPr>
        <p:txBody>
          <a:bodyPr wrap="none" lIns="91440" tIns="45720" rIns="91440" bIns="45720">
            <a:spAutoFit/>
          </a:bodyPr>
          <a:lstStyle/>
          <a:p>
            <a:pPr algn="ctr">
              <a:buNone/>
            </a:pPr>
            <a:r>
              <a:rPr lang="en-US" b="1"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20</a:t>
            </a:r>
            <a:endParaRPr lang="en-US" b="1" cap="none" spc="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endParaRPr>
          </a:p>
        </p:txBody>
      </p:sp>
      <p:pic>
        <p:nvPicPr>
          <p:cNvPr id="7" name="Picture 4" descr="http://facweb.bhc.edu/academics/science/robertsk/biol100/Patterns_files/image027.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562600" y="228600"/>
            <a:ext cx="3276600" cy="6172200"/>
          </a:xfrm>
          <a:prstGeom prst="rect">
            <a:avLst/>
          </a:prstGeom>
          <a:noFill/>
          <a:ln w="76200">
            <a:solidFill>
              <a:srgbClr val="FF99FF"/>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98742826"/>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2169829024"/>
              </p:ext>
            </p:extLst>
          </p:nvPr>
        </p:nvGraphicFramePr>
        <p:xfrm>
          <a:off x="381000" y="891594"/>
          <a:ext cx="8382000" cy="5680075"/>
        </p:xfrm>
        <a:graphic>
          <a:graphicData uri="http://schemas.openxmlformats.org/drawingml/2006/table">
            <a:tbl>
              <a:tblPr firstRow="1" bandRow="1">
                <a:tableStyleId>{5C22544A-7EE6-4342-B048-85BDC9FD1C3A}</a:tableStyleId>
              </a:tblPr>
              <a:tblGrid>
                <a:gridCol w="1676400">
                  <a:extLst>
                    <a:ext uri="{9D8B030D-6E8A-4147-A177-3AD203B41FA5}">
                      <a16:colId xmlns:a16="http://schemas.microsoft.com/office/drawing/2014/main" val="20000"/>
                    </a:ext>
                  </a:extLst>
                </a:gridCol>
                <a:gridCol w="1676400">
                  <a:extLst>
                    <a:ext uri="{9D8B030D-6E8A-4147-A177-3AD203B41FA5}">
                      <a16:colId xmlns:a16="http://schemas.microsoft.com/office/drawing/2014/main" val="20001"/>
                    </a:ext>
                  </a:extLst>
                </a:gridCol>
                <a:gridCol w="1676400">
                  <a:extLst>
                    <a:ext uri="{9D8B030D-6E8A-4147-A177-3AD203B41FA5}">
                      <a16:colId xmlns:a16="http://schemas.microsoft.com/office/drawing/2014/main" val="20002"/>
                    </a:ext>
                  </a:extLst>
                </a:gridCol>
                <a:gridCol w="1676400">
                  <a:extLst>
                    <a:ext uri="{9D8B030D-6E8A-4147-A177-3AD203B41FA5}">
                      <a16:colId xmlns:a16="http://schemas.microsoft.com/office/drawing/2014/main" val="20003"/>
                    </a:ext>
                  </a:extLst>
                </a:gridCol>
                <a:gridCol w="1676400">
                  <a:extLst>
                    <a:ext uri="{9D8B030D-6E8A-4147-A177-3AD203B41FA5}">
                      <a16:colId xmlns:a16="http://schemas.microsoft.com/office/drawing/2014/main" val="20004"/>
                    </a:ext>
                  </a:extLst>
                </a:gridCol>
              </a:tblGrid>
              <a:tr h="819729">
                <a:tc>
                  <a:txBody>
                    <a:bodyPr/>
                    <a:lstStyle/>
                    <a:p>
                      <a:pPr algn="ctr"/>
                      <a:r>
                        <a:rPr lang="en-US" dirty="0"/>
                        <a:t>MEN</a:t>
                      </a:r>
                      <a:br>
                        <a:rPr lang="en-US" dirty="0"/>
                      </a:br>
                      <a:r>
                        <a:rPr lang="en-US" dirty="0"/>
                        <a:t>DULL</a:t>
                      </a:r>
                    </a:p>
                  </a:txBody>
                  <a:tcPr>
                    <a:noFill/>
                  </a:tcPr>
                </a:tc>
                <a:tc>
                  <a:txBody>
                    <a:bodyPr/>
                    <a:lstStyle/>
                    <a:p>
                      <a:pPr algn="ctr"/>
                      <a:r>
                        <a:rPr lang="en-US" dirty="0"/>
                        <a:t>TYPO</a:t>
                      </a:r>
                    </a:p>
                  </a:txBody>
                  <a:tcPr>
                    <a:noFill/>
                  </a:tcPr>
                </a:tc>
                <a:tc>
                  <a:txBody>
                    <a:bodyPr/>
                    <a:lstStyle/>
                    <a:p>
                      <a:pPr algn="ctr"/>
                      <a:r>
                        <a:rPr lang="en-US" dirty="0"/>
                        <a:t>HOT</a:t>
                      </a:r>
                      <a:br>
                        <a:rPr lang="en-US" dirty="0"/>
                      </a:br>
                      <a:r>
                        <a:rPr lang="en-US" dirty="0"/>
                        <a:t>LOTTO</a:t>
                      </a:r>
                    </a:p>
                  </a:txBody>
                  <a:tcPr>
                    <a:noFill/>
                  </a:tcPr>
                </a:tc>
                <a:tc>
                  <a:txBody>
                    <a:bodyPr/>
                    <a:lstStyle/>
                    <a:p>
                      <a:pPr algn="ctr"/>
                      <a:r>
                        <a:rPr lang="en-US" dirty="0"/>
                        <a:t>THINK</a:t>
                      </a:r>
                      <a:r>
                        <a:rPr lang="en-US" baseline="0" dirty="0"/>
                        <a:t> INSIDE THE BOX</a:t>
                      </a:r>
                      <a:endParaRPr lang="en-US" dirty="0"/>
                    </a:p>
                  </a:txBody>
                  <a:tcPr>
                    <a:noFill/>
                  </a:tcPr>
                </a:tc>
                <a:tc>
                  <a:txBody>
                    <a:bodyPr/>
                    <a:lstStyle/>
                    <a:p>
                      <a:pPr algn="ctr"/>
                      <a:r>
                        <a:rPr lang="en-US" dirty="0"/>
                        <a:t>-Bonus-</a:t>
                      </a:r>
                    </a:p>
                    <a:p>
                      <a:pPr algn="ctr"/>
                      <a:r>
                        <a:rPr lang="en-US" dirty="0"/>
                        <a:t>FAMILY</a:t>
                      </a:r>
                      <a:r>
                        <a:rPr lang="en-US" baseline="0" dirty="0"/>
                        <a:t> </a:t>
                      </a:r>
                    </a:p>
                    <a:p>
                      <a:pPr algn="ctr"/>
                      <a:r>
                        <a:rPr lang="en-US" baseline="0" dirty="0"/>
                        <a:t>TIES</a:t>
                      </a:r>
                      <a:endParaRPr lang="en-US" dirty="0"/>
                    </a:p>
                  </a:txBody>
                  <a:tcPr>
                    <a:noFill/>
                  </a:tcPr>
                </a:tc>
                <a:extLst>
                  <a:ext uri="{0D108BD9-81ED-4DB2-BD59-A6C34878D82A}">
                    <a16:rowId xmlns:a16="http://schemas.microsoft.com/office/drawing/2014/main" val="10000"/>
                  </a:ext>
                </a:extLst>
              </a:tr>
              <a:tr h="953135">
                <a:tc>
                  <a:txBody>
                    <a:bodyPr/>
                    <a:lstStyle/>
                    <a:p>
                      <a:pPr algn="ctr"/>
                      <a:r>
                        <a:rPr lang="en-US" sz="4400" dirty="0">
                          <a:solidFill>
                            <a:schemeClr val="tx1"/>
                          </a:solidFill>
                        </a:rPr>
                        <a:t>1</a:t>
                      </a:r>
                    </a:p>
                  </a:txBody>
                  <a:tcPr>
                    <a:noFill/>
                  </a:tcPr>
                </a:tc>
                <a:tc>
                  <a:txBody>
                    <a:bodyPr/>
                    <a:lstStyle/>
                    <a:p>
                      <a:pPr algn="ctr"/>
                      <a:r>
                        <a:rPr lang="en-US" sz="4400" dirty="0">
                          <a:solidFill>
                            <a:schemeClr val="tx1"/>
                          </a:solidFill>
                        </a:rPr>
                        <a:t>6</a:t>
                      </a:r>
                    </a:p>
                  </a:txBody>
                  <a:tcPr>
                    <a:noFill/>
                  </a:tcPr>
                </a:tc>
                <a:tc>
                  <a:txBody>
                    <a:bodyPr/>
                    <a:lstStyle/>
                    <a:p>
                      <a:pPr algn="ctr"/>
                      <a:r>
                        <a:rPr lang="en-US" sz="4400" dirty="0">
                          <a:solidFill>
                            <a:schemeClr val="tx1"/>
                          </a:solidFill>
                        </a:rPr>
                        <a:t>11</a:t>
                      </a:r>
                    </a:p>
                  </a:txBody>
                  <a:tcPr>
                    <a:noFill/>
                  </a:tcPr>
                </a:tc>
                <a:tc>
                  <a:txBody>
                    <a:bodyPr/>
                    <a:lstStyle/>
                    <a:p>
                      <a:pPr algn="ctr"/>
                      <a:r>
                        <a:rPr lang="en-US" sz="4400" dirty="0">
                          <a:solidFill>
                            <a:schemeClr val="tx1"/>
                          </a:solidFill>
                        </a:rPr>
                        <a:t>16</a:t>
                      </a:r>
                    </a:p>
                  </a:txBody>
                  <a:tcPr>
                    <a:noFill/>
                  </a:tcPr>
                </a:tc>
                <a:tc>
                  <a:txBody>
                    <a:bodyPr/>
                    <a:lstStyle/>
                    <a:p>
                      <a:pPr algn="ctr"/>
                      <a:r>
                        <a:rPr lang="en-US" sz="4400" dirty="0">
                          <a:solidFill>
                            <a:schemeClr val="tx1"/>
                          </a:solidFill>
                        </a:rPr>
                        <a:t>*21</a:t>
                      </a:r>
                    </a:p>
                  </a:txBody>
                  <a:tcPr>
                    <a:noFill/>
                  </a:tcPr>
                </a:tc>
                <a:extLst>
                  <a:ext uri="{0D108BD9-81ED-4DB2-BD59-A6C34878D82A}">
                    <a16:rowId xmlns:a16="http://schemas.microsoft.com/office/drawing/2014/main" val="10001"/>
                  </a:ext>
                </a:extLst>
              </a:tr>
              <a:tr h="953135">
                <a:tc>
                  <a:txBody>
                    <a:bodyPr/>
                    <a:lstStyle/>
                    <a:p>
                      <a:pPr algn="ctr"/>
                      <a:r>
                        <a:rPr lang="en-US" sz="4400" dirty="0">
                          <a:solidFill>
                            <a:schemeClr val="tx1"/>
                          </a:solidFill>
                        </a:rPr>
                        <a:t>2</a:t>
                      </a:r>
                    </a:p>
                  </a:txBody>
                  <a:tcPr>
                    <a:noFill/>
                  </a:tcPr>
                </a:tc>
                <a:tc>
                  <a:txBody>
                    <a:bodyPr/>
                    <a:lstStyle/>
                    <a:p>
                      <a:pPr algn="ctr"/>
                      <a:r>
                        <a:rPr lang="en-US" sz="4400" dirty="0">
                          <a:solidFill>
                            <a:schemeClr val="tx1"/>
                          </a:solidFill>
                        </a:rPr>
                        <a:t>7</a:t>
                      </a:r>
                    </a:p>
                  </a:txBody>
                  <a:tcPr>
                    <a:noFill/>
                  </a:tcPr>
                </a:tc>
                <a:tc>
                  <a:txBody>
                    <a:bodyPr/>
                    <a:lstStyle/>
                    <a:p>
                      <a:pPr algn="ctr"/>
                      <a:r>
                        <a:rPr lang="en-US" sz="4400" dirty="0">
                          <a:solidFill>
                            <a:schemeClr val="tx1"/>
                          </a:solidFill>
                        </a:rPr>
                        <a:t>12</a:t>
                      </a:r>
                    </a:p>
                  </a:txBody>
                  <a:tcPr>
                    <a:noFill/>
                  </a:tcPr>
                </a:tc>
                <a:tc>
                  <a:txBody>
                    <a:bodyPr/>
                    <a:lstStyle/>
                    <a:p>
                      <a:pPr algn="ctr"/>
                      <a:r>
                        <a:rPr lang="en-US" sz="4400" dirty="0">
                          <a:solidFill>
                            <a:schemeClr val="tx1"/>
                          </a:solidFill>
                        </a:rPr>
                        <a:t>17</a:t>
                      </a:r>
                    </a:p>
                  </a:txBody>
                  <a:tcPr>
                    <a:noFill/>
                  </a:tcPr>
                </a:tc>
                <a:tc>
                  <a:txBody>
                    <a:bodyPr/>
                    <a:lstStyle/>
                    <a:p>
                      <a:pPr algn="ctr"/>
                      <a:r>
                        <a:rPr lang="en-US" sz="4400" dirty="0">
                          <a:solidFill>
                            <a:schemeClr val="tx1"/>
                          </a:solidFill>
                        </a:rPr>
                        <a:t>*22</a:t>
                      </a:r>
                    </a:p>
                  </a:txBody>
                  <a:tcPr>
                    <a:noFill/>
                  </a:tcPr>
                </a:tc>
                <a:extLst>
                  <a:ext uri="{0D108BD9-81ED-4DB2-BD59-A6C34878D82A}">
                    <a16:rowId xmlns:a16="http://schemas.microsoft.com/office/drawing/2014/main" val="10002"/>
                  </a:ext>
                </a:extLst>
              </a:tr>
              <a:tr h="953135">
                <a:tc>
                  <a:txBody>
                    <a:bodyPr/>
                    <a:lstStyle/>
                    <a:p>
                      <a:pPr algn="ctr"/>
                      <a:r>
                        <a:rPr lang="en-US" sz="4400" dirty="0">
                          <a:solidFill>
                            <a:schemeClr val="tx1"/>
                          </a:solidFill>
                        </a:rPr>
                        <a:t>3</a:t>
                      </a:r>
                    </a:p>
                  </a:txBody>
                  <a:tcPr>
                    <a:noFill/>
                  </a:tcPr>
                </a:tc>
                <a:tc>
                  <a:txBody>
                    <a:bodyPr/>
                    <a:lstStyle/>
                    <a:p>
                      <a:pPr algn="ctr"/>
                      <a:r>
                        <a:rPr lang="en-US" sz="4400" dirty="0">
                          <a:solidFill>
                            <a:schemeClr val="tx1"/>
                          </a:solidFill>
                        </a:rPr>
                        <a:t>8</a:t>
                      </a:r>
                    </a:p>
                  </a:txBody>
                  <a:tcPr>
                    <a:noFill/>
                  </a:tcPr>
                </a:tc>
                <a:tc>
                  <a:txBody>
                    <a:bodyPr/>
                    <a:lstStyle/>
                    <a:p>
                      <a:pPr algn="ctr"/>
                      <a:r>
                        <a:rPr lang="en-US" sz="4400" dirty="0">
                          <a:solidFill>
                            <a:schemeClr val="tx1"/>
                          </a:solidFill>
                        </a:rPr>
                        <a:t>13</a:t>
                      </a:r>
                    </a:p>
                  </a:txBody>
                  <a:tcPr>
                    <a:noFill/>
                  </a:tcPr>
                </a:tc>
                <a:tc>
                  <a:txBody>
                    <a:bodyPr/>
                    <a:lstStyle/>
                    <a:p>
                      <a:pPr algn="ctr"/>
                      <a:r>
                        <a:rPr lang="en-US" sz="4400" dirty="0">
                          <a:solidFill>
                            <a:schemeClr val="tx1"/>
                          </a:solidFill>
                        </a:rPr>
                        <a:t>18</a:t>
                      </a:r>
                    </a:p>
                  </a:txBody>
                  <a:tcPr>
                    <a:noFill/>
                  </a:tcPr>
                </a:tc>
                <a:tc>
                  <a:txBody>
                    <a:bodyPr/>
                    <a:lstStyle/>
                    <a:p>
                      <a:pPr algn="ctr"/>
                      <a:r>
                        <a:rPr lang="en-US" sz="4400" dirty="0">
                          <a:solidFill>
                            <a:schemeClr val="tx1"/>
                          </a:solidFill>
                        </a:rPr>
                        <a:t>*23</a:t>
                      </a:r>
                    </a:p>
                  </a:txBody>
                  <a:tcPr>
                    <a:noFill/>
                  </a:tcPr>
                </a:tc>
                <a:extLst>
                  <a:ext uri="{0D108BD9-81ED-4DB2-BD59-A6C34878D82A}">
                    <a16:rowId xmlns:a16="http://schemas.microsoft.com/office/drawing/2014/main" val="10003"/>
                  </a:ext>
                </a:extLst>
              </a:tr>
              <a:tr h="953135">
                <a:tc>
                  <a:txBody>
                    <a:bodyPr/>
                    <a:lstStyle/>
                    <a:p>
                      <a:pPr algn="ctr"/>
                      <a:r>
                        <a:rPr lang="en-US" sz="4400" dirty="0">
                          <a:solidFill>
                            <a:schemeClr val="tx1"/>
                          </a:solidFill>
                        </a:rPr>
                        <a:t>4</a:t>
                      </a:r>
                    </a:p>
                  </a:txBody>
                  <a:tcPr>
                    <a:noFill/>
                  </a:tcPr>
                </a:tc>
                <a:tc>
                  <a:txBody>
                    <a:bodyPr/>
                    <a:lstStyle/>
                    <a:p>
                      <a:pPr algn="ctr"/>
                      <a:r>
                        <a:rPr lang="en-US" sz="4400" dirty="0">
                          <a:solidFill>
                            <a:schemeClr val="tx1"/>
                          </a:solidFill>
                        </a:rPr>
                        <a:t>9</a:t>
                      </a:r>
                    </a:p>
                  </a:txBody>
                  <a:tcPr>
                    <a:noFill/>
                  </a:tcPr>
                </a:tc>
                <a:tc>
                  <a:txBody>
                    <a:bodyPr/>
                    <a:lstStyle/>
                    <a:p>
                      <a:pPr algn="ctr"/>
                      <a:r>
                        <a:rPr lang="en-US" sz="4400" dirty="0">
                          <a:solidFill>
                            <a:schemeClr val="tx1"/>
                          </a:solidFill>
                        </a:rPr>
                        <a:t>14</a:t>
                      </a:r>
                    </a:p>
                  </a:txBody>
                  <a:tcPr>
                    <a:noFill/>
                  </a:tcPr>
                </a:tc>
                <a:tc>
                  <a:txBody>
                    <a:bodyPr/>
                    <a:lstStyle/>
                    <a:p>
                      <a:pPr algn="ctr"/>
                      <a:r>
                        <a:rPr lang="en-US" sz="4400" dirty="0">
                          <a:solidFill>
                            <a:schemeClr val="tx1"/>
                          </a:solidFill>
                        </a:rPr>
                        <a:t>19</a:t>
                      </a:r>
                    </a:p>
                  </a:txBody>
                  <a:tcPr>
                    <a:noFill/>
                  </a:tcPr>
                </a:tc>
                <a:tc>
                  <a:txBody>
                    <a:bodyPr/>
                    <a:lstStyle/>
                    <a:p>
                      <a:pPr algn="ctr"/>
                      <a:r>
                        <a:rPr lang="en-US" sz="4400" dirty="0">
                          <a:solidFill>
                            <a:schemeClr val="tx1"/>
                          </a:solidFill>
                        </a:rPr>
                        <a:t>*24</a:t>
                      </a:r>
                    </a:p>
                  </a:txBody>
                  <a:tcPr>
                    <a:noFill/>
                  </a:tcPr>
                </a:tc>
                <a:extLst>
                  <a:ext uri="{0D108BD9-81ED-4DB2-BD59-A6C34878D82A}">
                    <a16:rowId xmlns:a16="http://schemas.microsoft.com/office/drawing/2014/main" val="10004"/>
                  </a:ext>
                </a:extLst>
              </a:tr>
              <a:tr h="953135">
                <a:tc>
                  <a:txBody>
                    <a:bodyPr/>
                    <a:lstStyle/>
                    <a:p>
                      <a:pPr algn="ctr"/>
                      <a:r>
                        <a:rPr lang="en-US" sz="4400" dirty="0">
                          <a:solidFill>
                            <a:schemeClr val="tx1"/>
                          </a:solidFill>
                        </a:rPr>
                        <a:t>5</a:t>
                      </a:r>
                    </a:p>
                  </a:txBody>
                  <a:tcPr>
                    <a:noFill/>
                  </a:tcPr>
                </a:tc>
                <a:tc>
                  <a:txBody>
                    <a:bodyPr/>
                    <a:lstStyle/>
                    <a:p>
                      <a:pPr algn="ctr"/>
                      <a:r>
                        <a:rPr lang="en-US" sz="4400" dirty="0">
                          <a:solidFill>
                            <a:schemeClr val="tx1"/>
                          </a:solidFill>
                        </a:rPr>
                        <a:t>10</a:t>
                      </a:r>
                    </a:p>
                  </a:txBody>
                  <a:tcPr>
                    <a:noFill/>
                  </a:tcPr>
                </a:tc>
                <a:tc>
                  <a:txBody>
                    <a:bodyPr/>
                    <a:lstStyle/>
                    <a:p>
                      <a:pPr algn="ctr"/>
                      <a:r>
                        <a:rPr lang="en-US" sz="4400" dirty="0">
                          <a:solidFill>
                            <a:schemeClr val="tx1"/>
                          </a:solidFill>
                        </a:rPr>
                        <a:t>15</a:t>
                      </a:r>
                    </a:p>
                  </a:txBody>
                  <a:tcPr>
                    <a:noFill/>
                  </a:tcPr>
                </a:tc>
                <a:tc>
                  <a:txBody>
                    <a:bodyPr/>
                    <a:lstStyle/>
                    <a:p>
                      <a:pPr algn="ctr"/>
                      <a:r>
                        <a:rPr lang="en-US" sz="4400" dirty="0">
                          <a:solidFill>
                            <a:schemeClr val="tx1"/>
                          </a:solidFill>
                        </a:rPr>
                        <a:t>20</a:t>
                      </a:r>
                    </a:p>
                  </a:txBody>
                  <a:tcPr>
                    <a:noFill/>
                  </a:tcPr>
                </a:tc>
                <a:tc>
                  <a:txBody>
                    <a:bodyPr/>
                    <a:lstStyle/>
                    <a:p>
                      <a:pPr algn="ctr"/>
                      <a:r>
                        <a:rPr lang="en-US" sz="4400" dirty="0">
                          <a:solidFill>
                            <a:schemeClr val="tx1"/>
                          </a:solidFill>
                        </a:rPr>
                        <a:t>*25</a:t>
                      </a:r>
                    </a:p>
                  </a:txBody>
                  <a:tcPr>
                    <a:noFill/>
                  </a:tcPr>
                </a:tc>
                <a:extLst>
                  <a:ext uri="{0D108BD9-81ED-4DB2-BD59-A6C34878D82A}">
                    <a16:rowId xmlns:a16="http://schemas.microsoft.com/office/drawing/2014/main" val="10005"/>
                  </a:ext>
                </a:extLst>
              </a:tr>
            </a:tbl>
          </a:graphicData>
        </a:graphic>
      </p:graphicFrame>
      <p:sp>
        <p:nvSpPr>
          <p:cNvPr id="3" name="Rectangle 2"/>
          <p:cNvSpPr/>
          <p:nvPr/>
        </p:nvSpPr>
        <p:spPr>
          <a:xfrm>
            <a:off x="304800" y="228598"/>
            <a:ext cx="6280887" cy="584775"/>
          </a:xfrm>
          <a:prstGeom prst="rect">
            <a:avLst/>
          </a:prstGeom>
          <a:noFill/>
        </p:spPr>
        <p:txBody>
          <a:bodyPr wrap="none" lIns="91440" tIns="45720" rIns="91440" bIns="45720">
            <a:spAutoFit/>
          </a:bodyPr>
          <a:lstStyle/>
          <a:p>
            <a:pPr algn="ctr">
              <a:buNone/>
            </a:pPr>
            <a:r>
              <a:rPr lang="en-US" sz="3200" b="1"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Part V Genetics Review Game</a:t>
            </a:r>
            <a:endParaRPr lang="en-US" sz="3200" b="1" cap="none" spc="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endParaRPr>
          </a:p>
        </p:txBody>
      </p:sp>
    </p:spTree>
    <p:extLst>
      <p:ext uri="{BB962C8B-B14F-4D97-AF65-F5344CB8AC3E}">
        <p14:creationId xmlns:p14="http://schemas.microsoft.com/office/powerpoint/2010/main" val="3674849302"/>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3727675868"/>
              </p:ext>
            </p:extLst>
          </p:nvPr>
        </p:nvGraphicFramePr>
        <p:xfrm>
          <a:off x="381000" y="891594"/>
          <a:ext cx="8382000" cy="5680075"/>
        </p:xfrm>
        <a:graphic>
          <a:graphicData uri="http://schemas.openxmlformats.org/drawingml/2006/table">
            <a:tbl>
              <a:tblPr firstRow="1" bandRow="1">
                <a:tableStyleId>{5C22544A-7EE6-4342-B048-85BDC9FD1C3A}</a:tableStyleId>
              </a:tblPr>
              <a:tblGrid>
                <a:gridCol w="1676400">
                  <a:extLst>
                    <a:ext uri="{9D8B030D-6E8A-4147-A177-3AD203B41FA5}">
                      <a16:colId xmlns:a16="http://schemas.microsoft.com/office/drawing/2014/main" val="20000"/>
                    </a:ext>
                  </a:extLst>
                </a:gridCol>
                <a:gridCol w="1676400">
                  <a:extLst>
                    <a:ext uri="{9D8B030D-6E8A-4147-A177-3AD203B41FA5}">
                      <a16:colId xmlns:a16="http://schemas.microsoft.com/office/drawing/2014/main" val="20001"/>
                    </a:ext>
                  </a:extLst>
                </a:gridCol>
                <a:gridCol w="1676400">
                  <a:extLst>
                    <a:ext uri="{9D8B030D-6E8A-4147-A177-3AD203B41FA5}">
                      <a16:colId xmlns:a16="http://schemas.microsoft.com/office/drawing/2014/main" val="20002"/>
                    </a:ext>
                  </a:extLst>
                </a:gridCol>
                <a:gridCol w="1676400">
                  <a:extLst>
                    <a:ext uri="{9D8B030D-6E8A-4147-A177-3AD203B41FA5}">
                      <a16:colId xmlns:a16="http://schemas.microsoft.com/office/drawing/2014/main" val="20003"/>
                    </a:ext>
                  </a:extLst>
                </a:gridCol>
                <a:gridCol w="1676400">
                  <a:extLst>
                    <a:ext uri="{9D8B030D-6E8A-4147-A177-3AD203B41FA5}">
                      <a16:colId xmlns:a16="http://schemas.microsoft.com/office/drawing/2014/main" val="20004"/>
                    </a:ext>
                  </a:extLst>
                </a:gridCol>
              </a:tblGrid>
              <a:tr h="819729">
                <a:tc>
                  <a:txBody>
                    <a:bodyPr/>
                    <a:lstStyle/>
                    <a:p>
                      <a:pPr algn="ctr"/>
                      <a:r>
                        <a:rPr lang="en-US" dirty="0"/>
                        <a:t>MEN</a:t>
                      </a:r>
                      <a:br>
                        <a:rPr lang="en-US" dirty="0"/>
                      </a:br>
                      <a:r>
                        <a:rPr lang="en-US" dirty="0"/>
                        <a:t>DULL</a:t>
                      </a:r>
                    </a:p>
                  </a:txBody>
                  <a:tcPr>
                    <a:noFill/>
                  </a:tcPr>
                </a:tc>
                <a:tc>
                  <a:txBody>
                    <a:bodyPr/>
                    <a:lstStyle/>
                    <a:p>
                      <a:pPr algn="ctr"/>
                      <a:r>
                        <a:rPr lang="en-US" dirty="0"/>
                        <a:t>TYPO</a:t>
                      </a:r>
                    </a:p>
                  </a:txBody>
                  <a:tcPr>
                    <a:noFill/>
                  </a:tcPr>
                </a:tc>
                <a:tc>
                  <a:txBody>
                    <a:bodyPr/>
                    <a:lstStyle/>
                    <a:p>
                      <a:pPr algn="ctr"/>
                      <a:r>
                        <a:rPr lang="en-US" dirty="0"/>
                        <a:t>HOT</a:t>
                      </a:r>
                      <a:br>
                        <a:rPr lang="en-US" dirty="0"/>
                      </a:br>
                      <a:r>
                        <a:rPr lang="en-US" dirty="0"/>
                        <a:t>LOTTO</a:t>
                      </a:r>
                    </a:p>
                  </a:txBody>
                  <a:tcPr>
                    <a:noFill/>
                  </a:tcPr>
                </a:tc>
                <a:tc>
                  <a:txBody>
                    <a:bodyPr/>
                    <a:lstStyle/>
                    <a:p>
                      <a:pPr algn="ctr"/>
                      <a:r>
                        <a:rPr lang="en-US" dirty="0"/>
                        <a:t>THINK</a:t>
                      </a:r>
                      <a:r>
                        <a:rPr lang="en-US" baseline="0" dirty="0"/>
                        <a:t> INSIDE THE BOX</a:t>
                      </a:r>
                      <a:endParaRPr lang="en-US" dirty="0"/>
                    </a:p>
                  </a:txBody>
                  <a:tcPr>
                    <a:noFill/>
                  </a:tcPr>
                </a:tc>
                <a:tc>
                  <a:txBody>
                    <a:bodyPr/>
                    <a:lstStyle/>
                    <a:p>
                      <a:pPr algn="ctr"/>
                      <a:r>
                        <a:rPr lang="en-US" dirty="0">
                          <a:solidFill>
                            <a:srgbClr val="9900FF"/>
                          </a:solidFill>
                        </a:rPr>
                        <a:t>-Bonus-</a:t>
                      </a:r>
                    </a:p>
                    <a:p>
                      <a:pPr algn="ctr"/>
                      <a:r>
                        <a:rPr lang="en-US" dirty="0">
                          <a:solidFill>
                            <a:srgbClr val="9900FF"/>
                          </a:solidFill>
                        </a:rPr>
                        <a:t>FAMILY</a:t>
                      </a:r>
                      <a:r>
                        <a:rPr lang="en-US" baseline="0" dirty="0">
                          <a:solidFill>
                            <a:srgbClr val="9900FF"/>
                          </a:solidFill>
                        </a:rPr>
                        <a:t> </a:t>
                      </a:r>
                    </a:p>
                    <a:p>
                      <a:pPr algn="ctr"/>
                      <a:r>
                        <a:rPr lang="en-US" baseline="0" dirty="0">
                          <a:solidFill>
                            <a:srgbClr val="9900FF"/>
                          </a:solidFill>
                        </a:rPr>
                        <a:t>TIES</a:t>
                      </a:r>
                      <a:endParaRPr lang="en-US" dirty="0">
                        <a:solidFill>
                          <a:srgbClr val="9900FF"/>
                        </a:solidFill>
                      </a:endParaRPr>
                    </a:p>
                  </a:txBody>
                  <a:tcPr>
                    <a:noFill/>
                  </a:tcPr>
                </a:tc>
                <a:extLst>
                  <a:ext uri="{0D108BD9-81ED-4DB2-BD59-A6C34878D82A}">
                    <a16:rowId xmlns:a16="http://schemas.microsoft.com/office/drawing/2014/main" val="10000"/>
                  </a:ext>
                </a:extLst>
              </a:tr>
              <a:tr h="953135">
                <a:tc>
                  <a:txBody>
                    <a:bodyPr/>
                    <a:lstStyle/>
                    <a:p>
                      <a:pPr algn="ctr"/>
                      <a:r>
                        <a:rPr lang="en-US" sz="4400" dirty="0">
                          <a:solidFill>
                            <a:schemeClr val="tx1"/>
                          </a:solidFill>
                        </a:rPr>
                        <a:t>1</a:t>
                      </a:r>
                    </a:p>
                  </a:txBody>
                  <a:tcPr>
                    <a:noFill/>
                  </a:tcPr>
                </a:tc>
                <a:tc>
                  <a:txBody>
                    <a:bodyPr/>
                    <a:lstStyle/>
                    <a:p>
                      <a:pPr algn="ctr"/>
                      <a:r>
                        <a:rPr lang="en-US" sz="4400" dirty="0">
                          <a:solidFill>
                            <a:schemeClr val="tx1"/>
                          </a:solidFill>
                        </a:rPr>
                        <a:t>6</a:t>
                      </a:r>
                    </a:p>
                  </a:txBody>
                  <a:tcPr>
                    <a:noFill/>
                  </a:tcPr>
                </a:tc>
                <a:tc>
                  <a:txBody>
                    <a:bodyPr/>
                    <a:lstStyle/>
                    <a:p>
                      <a:pPr algn="ctr"/>
                      <a:r>
                        <a:rPr lang="en-US" sz="4400" dirty="0">
                          <a:solidFill>
                            <a:schemeClr val="tx1"/>
                          </a:solidFill>
                        </a:rPr>
                        <a:t>11</a:t>
                      </a:r>
                    </a:p>
                  </a:txBody>
                  <a:tcPr>
                    <a:noFill/>
                  </a:tcPr>
                </a:tc>
                <a:tc>
                  <a:txBody>
                    <a:bodyPr/>
                    <a:lstStyle/>
                    <a:p>
                      <a:pPr algn="ctr"/>
                      <a:r>
                        <a:rPr lang="en-US" sz="4400" dirty="0">
                          <a:solidFill>
                            <a:schemeClr val="tx1"/>
                          </a:solidFill>
                        </a:rPr>
                        <a:t>16</a:t>
                      </a:r>
                    </a:p>
                  </a:txBody>
                  <a:tcPr>
                    <a:noFill/>
                  </a:tcPr>
                </a:tc>
                <a:tc>
                  <a:txBody>
                    <a:bodyPr/>
                    <a:lstStyle/>
                    <a:p>
                      <a:pPr algn="ctr"/>
                      <a:r>
                        <a:rPr lang="en-US" sz="4400" dirty="0">
                          <a:solidFill>
                            <a:schemeClr val="tx1"/>
                          </a:solidFill>
                        </a:rPr>
                        <a:t>*21</a:t>
                      </a:r>
                    </a:p>
                  </a:txBody>
                  <a:tcPr>
                    <a:solidFill>
                      <a:schemeClr val="bg1">
                        <a:lumMod val="85000"/>
                        <a:lumOff val="15000"/>
                      </a:schemeClr>
                    </a:solidFill>
                  </a:tcPr>
                </a:tc>
                <a:extLst>
                  <a:ext uri="{0D108BD9-81ED-4DB2-BD59-A6C34878D82A}">
                    <a16:rowId xmlns:a16="http://schemas.microsoft.com/office/drawing/2014/main" val="10001"/>
                  </a:ext>
                </a:extLst>
              </a:tr>
              <a:tr h="953135">
                <a:tc>
                  <a:txBody>
                    <a:bodyPr/>
                    <a:lstStyle/>
                    <a:p>
                      <a:pPr algn="ctr"/>
                      <a:r>
                        <a:rPr lang="en-US" sz="4400" dirty="0">
                          <a:solidFill>
                            <a:schemeClr val="tx1"/>
                          </a:solidFill>
                        </a:rPr>
                        <a:t>2</a:t>
                      </a:r>
                    </a:p>
                  </a:txBody>
                  <a:tcPr>
                    <a:noFill/>
                  </a:tcPr>
                </a:tc>
                <a:tc>
                  <a:txBody>
                    <a:bodyPr/>
                    <a:lstStyle/>
                    <a:p>
                      <a:pPr algn="ctr"/>
                      <a:r>
                        <a:rPr lang="en-US" sz="4400" dirty="0">
                          <a:solidFill>
                            <a:schemeClr val="tx1"/>
                          </a:solidFill>
                        </a:rPr>
                        <a:t>7</a:t>
                      </a:r>
                    </a:p>
                  </a:txBody>
                  <a:tcPr>
                    <a:noFill/>
                  </a:tcPr>
                </a:tc>
                <a:tc>
                  <a:txBody>
                    <a:bodyPr/>
                    <a:lstStyle/>
                    <a:p>
                      <a:pPr algn="ctr"/>
                      <a:r>
                        <a:rPr lang="en-US" sz="4400" dirty="0">
                          <a:solidFill>
                            <a:schemeClr val="tx1"/>
                          </a:solidFill>
                        </a:rPr>
                        <a:t>12</a:t>
                      </a:r>
                    </a:p>
                  </a:txBody>
                  <a:tcPr>
                    <a:noFill/>
                  </a:tcPr>
                </a:tc>
                <a:tc>
                  <a:txBody>
                    <a:bodyPr/>
                    <a:lstStyle/>
                    <a:p>
                      <a:pPr algn="ctr"/>
                      <a:r>
                        <a:rPr lang="en-US" sz="4400" dirty="0">
                          <a:solidFill>
                            <a:schemeClr val="tx1"/>
                          </a:solidFill>
                        </a:rPr>
                        <a:t>17</a:t>
                      </a:r>
                    </a:p>
                  </a:txBody>
                  <a:tcPr>
                    <a:noFill/>
                  </a:tcPr>
                </a:tc>
                <a:tc>
                  <a:txBody>
                    <a:bodyPr/>
                    <a:lstStyle/>
                    <a:p>
                      <a:pPr algn="ctr"/>
                      <a:r>
                        <a:rPr lang="en-US" sz="4400" dirty="0">
                          <a:solidFill>
                            <a:schemeClr val="tx1"/>
                          </a:solidFill>
                        </a:rPr>
                        <a:t>*22</a:t>
                      </a:r>
                    </a:p>
                  </a:txBody>
                  <a:tcPr>
                    <a:solidFill>
                      <a:schemeClr val="bg1">
                        <a:lumMod val="85000"/>
                        <a:lumOff val="15000"/>
                      </a:schemeClr>
                    </a:solidFill>
                  </a:tcPr>
                </a:tc>
                <a:extLst>
                  <a:ext uri="{0D108BD9-81ED-4DB2-BD59-A6C34878D82A}">
                    <a16:rowId xmlns:a16="http://schemas.microsoft.com/office/drawing/2014/main" val="10002"/>
                  </a:ext>
                </a:extLst>
              </a:tr>
              <a:tr h="953135">
                <a:tc>
                  <a:txBody>
                    <a:bodyPr/>
                    <a:lstStyle/>
                    <a:p>
                      <a:pPr algn="ctr"/>
                      <a:r>
                        <a:rPr lang="en-US" sz="4400" dirty="0">
                          <a:solidFill>
                            <a:schemeClr val="tx1"/>
                          </a:solidFill>
                        </a:rPr>
                        <a:t>3</a:t>
                      </a:r>
                    </a:p>
                  </a:txBody>
                  <a:tcPr>
                    <a:noFill/>
                  </a:tcPr>
                </a:tc>
                <a:tc>
                  <a:txBody>
                    <a:bodyPr/>
                    <a:lstStyle/>
                    <a:p>
                      <a:pPr algn="ctr"/>
                      <a:r>
                        <a:rPr lang="en-US" sz="4400" dirty="0">
                          <a:solidFill>
                            <a:schemeClr val="tx1"/>
                          </a:solidFill>
                        </a:rPr>
                        <a:t>8</a:t>
                      </a:r>
                    </a:p>
                  </a:txBody>
                  <a:tcPr>
                    <a:noFill/>
                  </a:tcPr>
                </a:tc>
                <a:tc>
                  <a:txBody>
                    <a:bodyPr/>
                    <a:lstStyle/>
                    <a:p>
                      <a:pPr algn="ctr"/>
                      <a:r>
                        <a:rPr lang="en-US" sz="4400" dirty="0">
                          <a:solidFill>
                            <a:schemeClr val="tx1"/>
                          </a:solidFill>
                        </a:rPr>
                        <a:t>13</a:t>
                      </a:r>
                    </a:p>
                  </a:txBody>
                  <a:tcPr>
                    <a:noFill/>
                  </a:tcPr>
                </a:tc>
                <a:tc>
                  <a:txBody>
                    <a:bodyPr/>
                    <a:lstStyle/>
                    <a:p>
                      <a:pPr algn="ctr"/>
                      <a:r>
                        <a:rPr lang="en-US" sz="4400" dirty="0">
                          <a:solidFill>
                            <a:schemeClr val="tx1"/>
                          </a:solidFill>
                        </a:rPr>
                        <a:t>18</a:t>
                      </a:r>
                    </a:p>
                  </a:txBody>
                  <a:tcPr>
                    <a:noFill/>
                  </a:tcPr>
                </a:tc>
                <a:tc>
                  <a:txBody>
                    <a:bodyPr/>
                    <a:lstStyle/>
                    <a:p>
                      <a:pPr algn="ctr"/>
                      <a:r>
                        <a:rPr lang="en-US" sz="4400" dirty="0">
                          <a:solidFill>
                            <a:schemeClr val="tx1"/>
                          </a:solidFill>
                        </a:rPr>
                        <a:t>*23</a:t>
                      </a:r>
                    </a:p>
                  </a:txBody>
                  <a:tcPr>
                    <a:solidFill>
                      <a:schemeClr val="bg1">
                        <a:lumMod val="85000"/>
                        <a:lumOff val="15000"/>
                      </a:schemeClr>
                    </a:solidFill>
                  </a:tcPr>
                </a:tc>
                <a:extLst>
                  <a:ext uri="{0D108BD9-81ED-4DB2-BD59-A6C34878D82A}">
                    <a16:rowId xmlns:a16="http://schemas.microsoft.com/office/drawing/2014/main" val="10003"/>
                  </a:ext>
                </a:extLst>
              </a:tr>
              <a:tr h="953135">
                <a:tc>
                  <a:txBody>
                    <a:bodyPr/>
                    <a:lstStyle/>
                    <a:p>
                      <a:pPr algn="ctr"/>
                      <a:r>
                        <a:rPr lang="en-US" sz="4400" dirty="0">
                          <a:solidFill>
                            <a:schemeClr val="tx1"/>
                          </a:solidFill>
                        </a:rPr>
                        <a:t>4</a:t>
                      </a:r>
                    </a:p>
                  </a:txBody>
                  <a:tcPr>
                    <a:noFill/>
                  </a:tcPr>
                </a:tc>
                <a:tc>
                  <a:txBody>
                    <a:bodyPr/>
                    <a:lstStyle/>
                    <a:p>
                      <a:pPr algn="ctr"/>
                      <a:r>
                        <a:rPr lang="en-US" sz="4400" dirty="0">
                          <a:solidFill>
                            <a:schemeClr val="tx1"/>
                          </a:solidFill>
                        </a:rPr>
                        <a:t>9</a:t>
                      </a:r>
                    </a:p>
                  </a:txBody>
                  <a:tcPr>
                    <a:noFill/>
                  </a:tcPr>
                </a:tc>
                <a:tc>
                  <a:txBody>
                    <a:bodyPr/>
                    <a:lstStyle/>
                    <a:p>
                      <a:pPr algn="ctr"/>
                      <a:r>
                        <a:rPr lang="en-US" sz="4400" dirty="0">
                          <a:solidFill>
                            <a:schemeClr val="tx1"/>
                          </a:solidFill>
                        </a:rPr>
                        <a:t>14</a:t>
                      </a:r>
                    </a:p>
                  </a:txBody>
                  <a:tcPr>
                    <a:noFill/>
                  </a:tcPr>
                </a:tc>
                <a:tc>
                  <a:txBody>
                    <a:bodyPr/>
                    <a:lstStyle/>
                    <a:p>
                      <a:pPr algn="ctr"/>
                      <a:r>
                        <a:rPr lang="en-US" sz="4400" dirty="0">
                          <a:solidFill>
                            <a:schemeClr val="tx1"/>
                          </a:solidFill>
                        </a:rPr>
                        <a:t>19</a:t>
                      </a:r>
                    </a:p>
                  </a:txBody>
                  <a:tcPr>
                    <a:noFill/>
                  </a:tcPr>
                </a:tc>
                <a:tc>
                  <a:txBody>
                    <a:bodyPr/>
                    <a:lstStyle/>
                    <a:p>
                      <a:pPr algn="ctr"/>
                      <a:r>
                        <a:rPr lang="en-US" sz="4400" dirty="0">
                          <a:solidFill>
                            <a:schemeClr val="tx1"/>
                          </a:solidFill>
                        </a:rPr>
                        <a:t>*24</a:t>
                      </a:r>
                    </a:p>
                  </a:txBody>
                  <a:tcPr>
                    <a:solidFill>
                      <a:schemeClr val="bg1">
                        <a:lumMod val="85000"/>
                        <a:lumOff val="15000"/>
                      </a:schemeClr>
                    </a:solidFill>
                  </a:tcPr>
                </a:tc>
                <a:extLst>
                  <a:ext uri="{0D108BD9-81ED-4DB2-BD59-A6C34878D82A}">
                    <a16:rowId xmlns:a16="http://schemas.microsoft.com/office/drawing/2014/main" val="10004"/>
                  </a:ext>
                </a:extLst>
              </a:tr>
              <a:tr h="953135">
                <a:tc>
                  <a:txBody>
                    <a:bodyPr/>
                    <a:lstStyle/>
                    <a:p>
                      <a:pPr algn="ctr"/>
                      <a:r>
                        <a:rPr lang="en-US" sz="4400" dirty="0">
                          <a:solidFill>
                            <a:schemeClr val="tx1"/>
                          </a:solidFill>
                        </a:rPr>
                        <a:t>5</a:t>
                      </a:r>
                    </a:p>
                  </a:txBody>
                  <a:tcPr>
                    <a:noFill/>
                  </a:tcPr>
                </a:tc>
                <a:tc>
                  <a:txBody>
                    <a:bodyPr/>
                    <a:lstStyle/>
                    <a:p>
                      <a:pPr algn="ctr"/>
                      <a:r>
                        <a:rPr lang="en-US" sz="4400" dirty="0">
                          <a:solidFill>
                            <a:schemeClr val="tx1"/>
                          </a:solidFill>
                        </a:rPr>
                        <a:t>10</a:t>
                      </a:r>
                    </a:p>
                  </a:txBody>
                  <a:tcPr>
                    <a:noFill/>
                  </a:tcPr>
                </a:tc>
                <a:tc>
                  <a:txBody>
                    <a:bodyPr/>
                    <a:lstStyle/>
                    <a:p>
                      <a:pPr algn="ctr"/>
                      <a:r>
                        <a:rPr lang="en-US" sz="4400" dirty="0">
                          <a:solidFill>
                            <a:schemeClr val="tx1"/>
                          </a:solidFill>
                        </a:rPr>
                        <a:t>15</a:t>
                      </a:r>
                    </a:p>
                  </a:txBody>
                  <a:tcPr>
                    <a:noFill/>
                  </a:tcPr>
                </a:tc>
                <a:tc>
                  <a:txBody>
                    <a:bodyPr/>
                    <a:lstStyle/>
                    <a:p>
                      <a:pPr algn="ctr"/>
                      <a:r>
                        <a:rPr lang="en-US" sz="4400" dirty="0">
                          <a:solidFill>
                            <a:schemeClr val="tx1"/>
                          </a:solidFill>
                        </a:rPr>
                        <a:t>20</a:t>
                      </a:r>
                    </a:p>
                  </a:txBody>
                  <a:tcPr>
                    <a:noFill/>
                  </a:tcPr>
                </a:tc>
                <a:tc>
                  <a:txBody>
                    <a:bodyPr/>
                    <a:lstStyle/>
                    <a:p>
                      <a:pPr algn="ctr"/>
                      <a:r>
                        <a:rPr lang="en-US" sz="4400" dirty="0">
                          <a:solidFill>
                            <a:schemeClr val="tx1"/>
                          </a:solidFill>
                        </a:rPr>
                        <a:t>*25</a:t>
                      </a:r>
                    </a:p>
                  </a:txBody>
                  <a:tcPr>
                    <a:solidFill>
                      <a:schemeClr val="bg1">
                        <a:lumMod val="85000"/>
                        <a:lumOff val="15000"/>
                      </a:schemeClr>
                    </a:solidFill>
                  </a:tcPr>
                </a:tc>
                <a:extLst>
                  <a:ext uri="{0D108BD9-81ED-4DB2-BD59-A6C34878D82A}">
                    <a16:rowId xmlns:a16="http://schemas.microsoft.com/office/drawing/2014/main" val="10005"/>
                  </a:ext>
                </a:extLst>
              </a:tr>
            </a:tbl>
          </a:graphicData>
        </a:graphic>
      </p:graphicFrame>
      <p:sp>
        <p:nvSpPr>
          <p:cNvPr id="3" name="Rectangle 2"/>
          <p:cNvSpPr/>
          <p:nvPr/>
        </p:nvSpPr>
        <p:spPr>
          <a:xfrm>
            <a:off x="304800" y="228598"/>
            <a:ext cx="6280887" cy="584775"/>
          </a:xfrm>
          <a:prstGeom prst="rect">
            <a:avLst/>
          </a:prstGeom>
          <a:noFill/>
        </p:spPr>
        <p:txBody>
          <a:bodyPr wrap="none" lIns="91440" tIns="45720" rIns="91440" bIns="45720">
            <a:spAutoFit/>
          </a:bodyPr>
          <a:lstStyle/>
          <a:p>
            <a:pPr algn="ctr">
              <a:buNone/>
            </a:pPr>
            <a:r>
              <a:rPr lang="en-US" sz="3200" b="1"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Part V Genetics Review Game</a:t>
            </a:r>
            <a:endParaRPr lang="en-US" sz="3200" b="1" cap="none" spc="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endParaRPr>
          </a:p>
        </p:txBody>
      </p:sp>
    </p:spTree>
    <p:extLst>
      <p:ext uri="{BB962C8B-B14F-4D97-AF65-F5344CB8AC3E}">
        <p14:creationId xmlns:p14="http://schemas.microsoft.com/office/powerpoint/2010/main" val="3674849302"/>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0" name="Text Box 2"/>
          <p:cNvSpPr txBox="1">
            <a:spLocks noChangeArrowheads="1"/>
          </p:cNvSpPr>
          <p:nvPr/>
        </p:nvSpPr>
        <p:spPr bwMode="auto">
          <a:xfrm>
            <a:off x="2209800" y="1752600"/>
            <a:ext cx="5791200" cy="1066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en-US" sz="3200">
              <a:solidFill>
                <a:schemeClr val="bg1"/>
              </a:solidFill>
            </a:endParaRPr>
          </a:p>
          <a:p>
            <a:pPr eaLnBrk="1" hangingPunct="1"/>
            <a:endParaRPr lang="en-US" sz="3200">
              <a:solidFill>
                <a:schemeClr val="bg1"/>
              </a:solidFill>
              <a:latin typeface="Times New Roman" pitchFamily="18" charset="0"/>
            </a:endParaRPr>
          </a:p>
        </p:txBody>
      </p:sp>
      <p:pic>
        <p:nvPicPr>
          <p:cNvPr id="114691"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00600" y="381000"/>
            <a:ext cx="4124325" cy="6162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14692"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304800"/>
            <a:ext cx="2895600" cy="5400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14693" name="AutoShape 5"/>
          <p:cNvSpPr>
            <a:spLocks noChangeArrowheads="1"/>
          </p:cNvSpPr>
          <p:nvPr/>
        </p:nvSpPr>
        <p:spPr bwMode="auto">
          <a:xfrm>
            <a:off x="2590800" y="457200"/>
            <a:ext cx="2819400" cy="1371600"/>
          </a:xfrm>
          <a:prstGeom prst="wedgeRoundRectCallout">
            <a:avLst>
              <a:gd name="adj1" fmla="val 35921"/>
              <a:gd name="adj2" fmla="val 90162"/>
              <a:gd name="adj3" fmla="val 16667"/>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a:buNone/>
            </a:pPr>
            <a:r>
              <a:rPr lang="en-US" sz="3600" dirty="0"/>
              <a:t>“Who are we?”</a:t>
            </a:r>
          </a:p>
        </p:txBody>
      </p:sp>
      <p:sp>
        <p:nvSpPr>
          <p:cNvPr id="114694" name="Rectangle 6"/>
          <p:cNvSpPr>
            <a:spLocks noChangeArrowheads="1"/>
          </p:cNvSpPr>
          <p:nvPr/>
        </p:nvSpPr>
        <p:spPr bwMode="auto">
          <a:xfrm>
            <a:off x="5638800" y="6643688"/>
            <a:ext cx="3124200" cy="2143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r"/>
            <a:r>
              <a:rPr lang="en-US" sz="800" b="1" dirty="0">
                <a:solidFill>
                  <a:schemeClr val="bg1"/>
                </a:solidFill>
                <a:latin typeface="Tahoma" pitchFamily="34" charset="0"/>
              </a:rPr>
              <a:t>Copyright © 2024 </a:t>
            </a:r>
            <a:r>
              <a:rPr lang="en-US" sz="800" b="1" dirty="0" err="1">
                <a:solidFill>
                  <a:schemeClr val="bg1"/>
                </a:solidFill>
                <a:latin typeface="Tahoma" pitchFamily="34" charset="0"/>
              </a:rPr>
              <a:t>SlideSpark</a:t>
            </a:r>
            <a:r>
              <a:rPr lang="en-US" sz="800" b="1" dirty="0">
                <a:solidFill>
                  <a:schemeClr val="bg1"/>
                </a:solidFill>
                <a:latin typeface="Tahoma" pitchFamily="34" charset="0"/>
              </a:rPr>
              <a:t> .LLC</a:t>
            </a:r>
            <a:endParaRPr lang="en-US" dirty="0"/>
          </a:p>
        </p:txBody>
      </p:sp>
      <p:pic>
        <p:nvPicPr>
          <p:cNvPr id="114695" name="Picture 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2400" y="5105400"/>
            <a:ext cx="2743200" cy="1752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19899963"/>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descr="http://cdn.bleacherreport.net/images_root/slides/photos/002/612/443/a-kirby-puckett_crop_650x440.jpg?134904842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5575" y="1066800"/>
            <a:ext cx="8778875" cy="5486401"/>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pic>
        <p:nvPicPr>
          <p:cNvPr id="4" name="Picture 2" descr="https://encrypted-tbn3.gstatic.com/images?q=tbn:ANd9GcT_pwJOjhH0ZPZco_jMp0YHhdm0xhs4EJaPoqc2s_mLjrqhYN4u2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553200" y="1524000"/>
            <a:ext cx="2105025" cy="2171701"/>
          </a:xfrm>
          <a:prstGeom prst="rect">
            <a:avLst/>
          </a:prstGeom>
          <a:noFill/>
          <a:extLst>
            <a:ext uri="{909E8E84-426E-40DD-AFC4-6F175D3DCCD1}">
              <a14:hiddenFill xmlns:a14="http://schemas.microsoft.com/office/drawing/2010/main">
                <a:solidFill>
                  <a:srgbClr val="FFFFFF"/>
                </a:solidFill>
              </a14:hiddenFill>
            </a:ext>
          </a:extLst>
        </p:spPr>
      </p:pic>
      <p:sp>
        <p:nvSpPr>
          <p:cNvPr id="2" name="Freeform 1"/>
          <p:cNvSpPr/>
          <p:nvPr/>
        </p:nvSpPr>
        <p:spPr bwMode="auto">
          <a:xfrm>
            <a:off x="2902688" y="4774019"/>
            <a:ext cx="3370521" cy="1594883"/>
          </a:xfrm>
          <a:custGeom>
            <a:avLst/>
            <a:gdLst>
              <a:gd name="connsiteX0" fmla="*/ 584791 w 3370521"/>
              <a:gd name="connsiteY0" fmla="*/ 74428 h 1594883"/>
              <a:gd name="connsiteX1" fmla="*/ 520996 w 3370521"/>
              <a:gd name="connsiteY1" fmla="*/ 85060 h 1594883"/>
              <a:gd name="connsiteX2" fmla="*/ 489098 w 3370521"/>
              <a:gd name="connsiteY2" fmla="*/ 95693 h 1594883"/>
              <a:gd name="connsiteX3" fmla="*/ 404038 w 3370521"/>
              <a:gd name="connsiteY3" fmla="*/ 116958 h 1594883"/>
              <a:gd name="connsiteX4" fmla="*/ 297712 w 3370521"/>
              <a:gd name="connsiteY4" fmla="*/ 148855 h 1594883"/>
              <a:gd name="connsiteX5" fmla="*/ 255182 w 3370521"/>
              <a:gd name="connsiteY5" fmla="*/ 170121 h 1594883"/>
              <a:gd name="connsiteX6" fmla="*/ 212652 w 3370521"/>
              <a:gd name="connsiteY6" fmla="*/ 180753 h 1594883"/>
              <a:gd name="connsiteX7" fmla="*/ 148856 w 3370521"/>
              <a:gd name="connsiteY7" fmla="*/ 202018 h 1594883"/>
              <a:gd name="connsiteX8" fmla="*/ 106326 w 3370521"/>
              <a:gd name="connsiteY8" fmla="*/ 212651 h 1594883"/>
              <a:gd name="connsiteX9" fmla="*/ 31898 w 3370521"/>
              <a:gd name="connsiteY9" fmla="*/ 255181 h 1594883"/>
              <a:gd name="connsiteX10" fmla="*/ 0 w 3370521"/>
              <a:gd name="connsiteY10" fmla="*/ 318976 h 1594883"/>
              <a:gd name="connsiteX11" fmla="*/ 10633 w 3370521"/>
              <a:gd name="connsiteY11" fmla="*/ 414669 h 1594883"/>
              <a:gd name="connsiteX12" fmla="*/ 31898 w 3370521"/>
              <a:gd name="connsiteY12" fmla="*/ 457200 h 1594883"/>
              <a:gd name="connsiteX13" fmla="*/ 106326 w 3370521"/>
              <a:gd name="connsiteY13" fmla="*/ 563525 h 1594883"/>
              <a:gd name="connsiteX14" fmla="*/ 116959 w 3370521"/>
              <a:gd name="connsiteY14" fmla="*/ 595423 h 1594883"/>
              <a:gd name="connsiteX15" fmla="*/ 159489 w 3370521"/>
              <a:gd name="connsiteY15" fmla="*/ 659218 h 1594883"/>
              <a:gd name="connsiteX16" fmla="*/ 180754 w 3370521"/>
              <a:gd name="connsiteY16" fmla="*/ 1073888 h 1594883"/>
              <a:gd name="connsiteX17" fmla="*/ 191386 w 3370521"/>
              <a:gd name="connsiteY17" fmla="*/ 1297172 h 1594883"/>
              <a:gd name="connsiteX18" fmla="*/ 202019 w 3370521"/>
              <a:gd name="connsiteY18" fmla="*/ 1339702 h 1594883"/>
              <a:gd name="connsiteX19" fmla="*/ 223284 w 3370521"/>
              <a:gd name="connsiteY19" fmla="*/ 1371600 h 1594883"/>
              <a:gd name="connsiteX20" fmla="*/ 233917 w 3370521"/>
              <a:gd name="connsiteY20" fmla="*/ 1552353 h 1594883"/>
              <a:gd name="connsiteX21" fmla="*/ 265814 w 3370521"/>
              <a:gd name="connsiteY21" fmla="*/ 1573618 h 1594883"/>
              <a:gd name="connsiteX22" fmla="*/ 340242 w 3370521"/>
              <a:gd name="connsiteY22" fmla="*/ 1594883 h 1594883"/>
              <a:gd name="connsiteX23" fmla="*/ 531628 w 3370521"/>
              <a:gd name="connsiteY23" fmla="*/ 1573618 h 1594883"/>
              <a:gd name="connsiteX24" fmla="*/ 595424 w 3370521"/>
              <a:gd name="connsiteY24" fmla="*/ 1552353 h 1594883"/>
              <a:gd name="connsiteX25" fmla="*/ 659219 w 3370521"/>
              <a:gd name="connsiteY25" fmla="*/ 1520455 h 1594883"/>
              <a:gd name="connsiteX26" fmla="*/ 723014 w 3370521"/>
              <a:gd name="connsiteY26" fmla="*/ 1477925 h 1594883"/>
              <a:gd name="connsiteX27" fmla="*/ 786810 w 3370521"/>
              <a:gd name="connsiteY27" fmla="*/ 1456660 h 1594883"/>
              <a:gd name="connsiteX28" fmla="*/ 882503 w 3370521"/>
              <a:gd name="connsiteY28" fmla="*/ 1392865 h 1594883"/>
              <a:gd name="connsiteX29" fmla="*/ 914400 w 3370521"/>
              <a:gd name="connsiteY29" fmla="*/ 1371600 h 1594883"/>
              <a:gd name="connsiteX30" fmla="*/ 935665 w 3370521"/>
              <a:gd name="connsiteY30" fmla="*/ 1350334 h 1594883"/>
              <a:gd name="connsiteX31" fmla="*/ 1031359 w 3370521"/>
              <a:gd name="connsiteY31" fmla="*/ 1318437 h 1594883"/>
              <a:gd name="connsiteX32" fmla="*/ 1095154 w 3370521"/>
              <a:gd name="connsiteY32" fmla="*/ 1297172 h 1594883"/>
              <a:gd name="connsiteX33" fmla="*/ 1127052 w 3370521"/>
              <a:gd name="connsiteY33" fmla="*/ 1286539 h 1594883"/>
              <a:gd name="connsiteX34" fmla="*/ 1180214 w 3370521"/>
              <a:gd name="connsiteY34" fmla="*/ 1275907 h 1594883"/>
              <a:gd name="connsiteX35" fmla="*/ 1244010 w 3370521"/>
              <a:gd name="connsiteY35" fmla="*/ 1254641 h 1594883"/>
              <a:gd name="connsiteX36" fmla="*/ 1275907 w 3370521"/>
              <a:gd name="connsiteY36" fmla="*/ 1244009 h 1594883"/>
              <a:gd name="connsiteX37" fmla="*/ 1392865 w 3370521"/>
              <a:gd name="connsiteY37" fmla="*/ 1212111 h 1594883"/>
              <a:gd name="connsiteX38" fmla="*/ 1477926 w 3370521"/>
              <a:gd name="connsiteY38" fmla="*/ 1201479 h 1594883"/>
              <a:gd name="connsiteX39" fmla="*/ 1786270 w 3370521"/>
              <a:gd name="connsiteY39" fmla="*/ 1180214 h 1594883"/>
              <a:gd name="connsiteX40" fmla="*/ 1839433 w 3370521"/>
              <a:gd name="connsiteY40" fmla="*/ 1169581 h 1594883"/>
              <a:gd name="connsiteX41" fmla="*/ 1935126 w 3370521"/>
              <a:gd name="connsiteY41" fmla="*/ 1148316 h 1594883"/>
              <a:gd name="connsiteX42" fmla="*/ 2009554 w 3370521"/>
              <a:gd name="connsiteY42" fmla="*/ 1137683 h 1594883"/>
              <a:gd name="connsiteX43" fmla="*/ 2434856 w 3370521"/>
              <a:gd name="connsiteY43" fmla="*/ 1158948 h 1594883"/>
              <a:gd name="connsiteX44" fmla="*/ 2573079 w 3370521"/>
              <a:gd name="connsiteY44" fmla="*/ 1190846 h 1594883"/>
              <a:gd name="connsiteX45" fmla="*/ 2690038 w 3370521"/>
              <a:gd name="connsiteY45" fmla="*/ 1222744 h 1594883"/>
              <a:gd name="connsiteX46" fmla="*/ 2732568 w 3370521"/>
              <a:gd name="connsiteY46" fmla="*/ 1233376 h 1594883"/>
              <a:gd name="connsiteX47" fmla="*/ 2934586 w 3370521"/>
              <a:gd name="connsiteY47" fmla="*/ 1244009 h 1594883"/>
              <a:gd name="connsiteX48" fmla="*/ 3062177 w 3370521"/>
              <a:gd name="connsiteY48" fmla="*/ 1244009 h 1594883"/>
              <a:gd name="connsiteX49" fmla="*/ 3125972 w 3370521"/>
              <a:gd name="connsiteY49" fmla="*/ 1201479 h 1594883"/>
              <a:gd name="connsiteX50" fmla="*/ 3157870 w 3370521"/>
              <a:gd name="connsiteY50" fmla="*/ 1190846 h 1594883"/>
              <a:gd name="connsiteX51" fmla="*/ 3189768 w 3370521"/>
              <a:gd name="connsiteY51" fmla="*/ 1158948 h 1594883"/>
              <a:gd name="connsiteX52" fmla="*/ 3211033 w 3370521"/>
              <a:gd name="connsiteY52" fmla="*/ 1073888 h 1594883"/>
              <a:gd name="connsiteX53" fmla="*/ 3253563 w 3370521"/>
              <a:gd name="connsiteY53" fmla="*/ 978195 h 1594883"/>
              <a:gd name="connsiteX54" fmla="*/ 3285461 w 3370521"/>
              <a:gd name="connsiteY54" fmla="*/ 914400 h 1594883"/>
              <a:gd name="connsiteX55" fmla="*/ 3317359 w 3370521"/>
              <a:gd name="connsiteY55" fmla="*/ 818707 h 1594883"/>
              <a:gd name="connsiteX56" fmla="*/ 3327991 w 3370521"/>
              <a:gd name="connsiteY56" fmla="*/ 786809 h 1594883"/>
              <a:gd name="connsiteX57" fmla="*/ 3338624 w 3370521"/>
              <a:gd name="connsiteY57" fmla="*/ 733646 h 1594883"/>
              <a:gd name="connsiteX58" fmla="*/ 3359889 w 3370521"/>
              <a:gd name="connsiteY58" fmla="*/ 669851 h 1594883"/>
              <a:gd name="connsiteX59" fmla="*/ 3370521 w 3370521"/>
              <a:gd name="connsiteY59" fmla="*/ 574158 h 1594883"/>
              <a:gd name="connsiteX60" fmla="*/ 3349256 w 3370521"/>
              <a:gd name="connsiteY60" fmla="*/ 489097 h 1594883"/>
              <a:gd name="connsiteX61" fmla="*/ 3327991 w 3370521"/>
              <a:gd name="connsiteY61" fmla="*/ 404037 h 1594883"/>
              <a:gd name="connsiteX62" fmla="*/ 3264196 w 3370521"/>
              <a:gd name="connsiteY62" fmla="*/ 361507 h 1594883"/>
              <a:gd name="connsiteX63" fmla="*/ 3221665 w 3370521"/>
              <a:gd name="connsiteY63" fmla="*/ 340241 h 1594883"/>
              <a:gd name="connsiteX64" fmla="*/ 3189768 w 3370521"/>
              <a:gd name="connsiteY64" fmla="*/ 329609 h 1594883"/>
              <a:gd name="connsiteX65" fmla="*/ 3147238 w 3370521"/>
              <a:gd name="connsiteY65" fmla="*/ 308344 h 1594883"/>
              <a:gd name="connsiteX66" fmla="*/ 3040912 w 3370521"/>
              <a:gd name="connsiteY66" fmla="*/ 276446 h 1594883"/>
              <a:gd name="connsiteX67" fmla="*/ 2913321 w 3370521"/>
              <a:gd name="connsiteY67" fmla="*/ 244548 h 1594883"/>
              <a:gd name="connsiteX68" fmla="*/ 2806996 w 3370521"/>
              <a:gd name="connsiteY68" fmla="*/ 233916 h 1594883"/>
              <a:gd name="connsiteX69" fmla="*/ 2721935 w 3370521"/>
              <a:gd name="connsiteY69" fmla="*/ 223283 h 1594883"/>
              <a:gd name="connsiteX70" fmla="*/ 2679405 w 3370521"/>
              <a:gd name="connsiteY70" fmla="*/ 212651 h 1594883"/>
              <a:gd name="connsiteX71" fmla="*/ 2594345 w 3370521"/>
              <a:gd name="connsiteY71" fmla="*/ 202018 h 1594883"/>
              <a:gd name="connsiteX72" fmla="*/ 2530549 w 3370521"/>
              <a:gd name="connsiteY72" fmla="*/ 191386 h 1594883"/>
              <a:gd name="connsiteX73" fmla="*/ 2456121 w 3370521"/>
              <a:gd name="connsiteY73" fmla="*/ 180753 h 1594883"/>
              <a:gd name="connsiteX74" fmla="*/ 2339163 w 3370521"/>
              <a:gd name="connsiteY74" fmla="*/ 159488 h 1594883"/>
              <a:gd name="connsiteX75" fmla="*/ 2307265 w 3370521"/>
              <a:gd name="connsiteY75" fmla="*/ 148855 h 1594883"/>
              <a:gd name="connsiteX76" fmla="*/ 2264735 w 3370521"/>
              <a:gd name="connsiteY76" fmla="*/ 138223 h 1594883"/>
              <a:gd name="connsiteX77" fmla="*/ 2200940 w 3370521"/>
              <a:gd name="connsiteY77" fmla="*/ 127590 h 1594883"/>
              <a:gd name="connsiteX78" fmla="*/ 2126512 w 3370521"/>
              <a:gd name="connsiteY78" fmla="*/ 116958 h 1594883"/>
              <a:gd name="connsiteX79" fmla="*/ 2041452 w 3370521"/>
              <a:gd name="connsiteY79" fmla="*/ 95693 h 1594883"/>
              <a:gd name="connsiteX80" fmla="*/ 2009554 w 3370521"/>
              <a:gd name="connsiteY80" fmla="*/ 85060 h 1594883"/>
              <a:gd name="connsiteX81" fmla="*/ 1945759 w 3370521"/>
              <a:gd name="connsiteY81" fmla="*/ 74428 h 1594883"/>
              <a:gd name="connsiteX82" fmla="*/ 1860698 w 3370521"/>
              <a:gd name="connsiteY82" fmla="*/ 53162 h 1594883"/>
              <a:gd name="connsiteX83" fmla="*/ 1818168 w 3370521"/>
              <a:gd name="connsiteY83" fmla="*/ 42530 h 1594883"/>
              <a:gd name="connsiteX84" fmla="*/ 1754372 w 3370521"/>
              <a:gd name="connsiteY84" fmla="*/ 21265 h 1594883"/>
              <a:gd name="connsiteX85" fmla="*/ 1722475 w 3370521"/>
              <a:gd name="connsiteY85" fmla="*/ 10632 h 1594883"/>
              <a:gd name="connsiteX86" fmla="*/ 1679945 w 3370521"/>
              <a:gd name="connsiteY86" fmla="*/ 0 h 1594883"/>
              <a:gd name="connsiteX87" fmla="*/ 1339703 w 3370521"/>
              <a:gd name="connsiteY87" fmla="*/ 10632 h 1594883"/>
              <a:gd name="connsiteX88" fmla="*/ 1275907 w 3370521"/>
              <a:gd name="connsiteY88" fmla="*/ 21265 h 1594883"/>
              <a:gd name="connsiteX89" fmla="*/ 1201479 w 3370521"/>
              <a:gd name="connsiteY89" fmla="*/ 31897 h 1594883"/>
              <a:gd name="connsiteX90" fmla="*/ 1137684 w 3370521"/>
              <a:gd name="connsiteY90" fmla="*/ 42530 h 1594883"/>
              <a:gd name="connsiteX91" fmla="*/ 1020726 w 3370521"/>
              <a:gd name="connsiteY91" fmla="*/ 53162 h 1594883"/>
              <a:gd name="connsiteX92" fmla="*/ 808075 w 3370521"/>
              <a:gd name="connsiteY92" fmla="*/ 74428 h 1594883"/>
              <a:gd name="connsiteX93" fmla="*/ 669852 w 3370521"/>
              <a:gd name="connsiteY93" fmla="*/ 106325 h 1594883"/>
              <a:gd name="connsiteX94" fmla="*/ 552893 w 3370521"/>
              <a:gd name="connsiteY94" fmla="*/ 138223 h 1594883"/>
              <a:gd name="connsiteX95" fmla="*/ 510363 w 3370521"/>
              <a:gd name="connsiteY95" fmla="*/ 148855 h 1594883"/>
              <a:gd name="connsiteX96" fmla="*/ 435935 w 3370521"/>
              <a:gd name="connsiteY96" fmla="*/ 159488 h 1594883"/>
              <a:gd name="connsiteX97" fmla="*/ 404038 w 3370521"/>
              <a:gd name="connsiteY97" fmla="*/ 170121 h 15948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Lst>
            <a:rect l="l" t="t" r="r" b="b"/>
            <a:pathLst>
              <a:path w="3370521" h="1594883">
                <a:moveTo>
                  <a:pt x="584791" y="74428"/>
                </a:moveTo>
                <a:cubicBezTo>
                  <a:pt x="563526" y="77972"/>
                  <a:pt x="542041" y="80383"/>
                  <a:pt x="520996" y="85060"/>
                </a:cubicBezTo>
                <a:cubicBezTo>
                  <a:pt x="510055" y="87491"/>
                  <a:pt x="499911" y="92744"/>
                  <a:pt x="489098" y="95693"/>
                </a:cubicBezTo>
                <a:cubicBezTo>
                  <a:pt x="460902" y="103383"/>
                  <a:pt x="432391" y="109870"/>
                  <a:pt x="404038" y="116958"/>
                </a:cubicBezTo>
                <a:cubicBezTo>
                  <a:pt x="373511" y="124590"/>
                  <a:pt x="323602" y="135910"/>
                  <a:pt x="297712" y="148855"/>
                </a:cubicBezTo>
                <a:cubicBezTo>
                  <a:pt x="283535" y="155944"/>
                  <a:pt x="270023" y="164556"/>
                  <a:pt x="255182" y="170121"/>
                </a:cubicBezTo>
                <a:cubicBezTo>
                  <a:pt x="241500" y="175252"/>
                  <a:pt x="226649" y="176554"/>
                  <a:pt x="212652" y="180753"/>
                </a:cubicBezTo>
                <a:cubicBezTo>
                  <a:pt x="191182" y="187194"/>
                  <a:pt x="170602" y="196581"/>
                  <a:pt x="148856" y="202018"/>
                </a:cubicBezTo>
                <a:cubicBezTo>
                  <a:pt x="134679" y="205562"/>
                  <a:pt x="120009" y="207520"/>
                  <a:pt x="106326" y="212651"/>
                </a:cubicBezTo>
                <a:cubicBezTo>
                  <a:pt x="75492" y="224214"/>
                  <a:pt x="58339" y="237554"/>
                  <a:pt x="31898" y="255181"/>
                </a:cubicBezTo>
                <a:cubicBezTo>
                  <a:pt x="21148" y="271307"/>
                  <a:pt x="0" y="296968"/>
                  <a:pt x="0" y="318976"/>
                </a:cubicBezTo>
                <a:cubicBezTo>
                  <a:pt x="0" y="351070"/>
                  <a:pt x="3416" y="383397"/>
                  <a:pt x="10633" y="414669"/>
                </a:cubicBezTo>
                <a:cubicBezTo>
                  <a:pt x="14197" y="430113"/>
                  <a:pt x="23743" y="443608"/>
                  <a:pt x="31898" y="457200"/>
                </a:cubicBezTo>
                <a:cubicBezTo>
                  <a:pt x="58078" y="500834"/>
                  <a:pt x="77246" y="524752"/>
                  <a:pt x="106326" y="563525"/>
                </a:cubicBezTo>
                <a:cubicBezTo>
                  <a:pt x="109870" y="574158"/>
                  <a:pt x="111516" y="585626"/>
                  <a:pt x="116959" y="595423"/>
                </a:cubicBezTo>
                <a:cubicBezTo>
                  <a:pt x="129371" y="617764"/>
                  <a:pt x="159489" y="659218"/>
                  <a:pt x="159489" y="659218"/>
                </a:cubicBezTo>
                <a:cubicBezTo>
                  <a:pt x="200597" y="823658"/>
                  <a:pt x="166481" y="674251"/>
                  <a:pt x="180754" y="1073888"/>
                </a:cubicBezTo>
                <a:cubicBezTo>
                  <a:pt x="183413" y="1148353"/>
                  <a:pt x="185444" y="1222897"/>
                  <a:pt x="191386" y="1297172"/>
                </a:cubicBezTo>
                <a:cubicBezTo>
                  <a:pt x="192551" y="1311738"/>
                  <a:pt x="196263" y="1326271"/>
                  <a:pt x="202019" y="1339702"/>
                </a:cubicBezTo>
                <a:cubicBezTo>
                  <a:pt x="207053" y="1351448"/>
                  <a:pt x="216196" y="1360967"/>
                  <a:pt x="223284" y="1371600"/>
                </a:cubicBezTo>
                <a:cubicBezTo>
                  <a:pt x="226828" y="1431851"/>
                  <a:pt x="221483" y="1493292"/>
                  <a:pt x="233917" y="1552353"/>
                </a:cubicBezTo>
                <a:cubicBezTo>
                  <a:pt x="236550" y="1564857"/>
                  <a:pt x="254385" y="1567903"/>
                  <a:pt x="265814" y="1573618"/>
                </a:cubicBezTo>
                <a:cubicBezTo>
                  <a:pt x="281071" y="1581246"/>
                  <a:pt x="326611" y="1591475"/>
                  <a:pt x="340242" y="1594883"/>
                </a:cubicBezTo>
                <a:cubicBezTo>
                  <a:pt x="402967" y="1590058"/>
                  <a:pt x="469725" y="1590501"/>
                  <a:pt x="531628" y="1573618"/>
                </a:cubicBezTo>
                <a:cubicBezTo>
                  <a:pt x="553254" y="1567720"/>
                  <a:pt x="576773" y="1564787"/>
                  <a:pt x="595424" y="1552353"/>
                </a:cubicBezTo>
                <a:cubicBezTo>
                  <a:pt x="737015" y="1457957"/>
                  <a:pt x="527166" y="1593818"/>
                  <a:pt x="659219" y="1520455"/>
                </a:cubicBezTo>
                <a:cubicBezTo>
                  <a:pt x="681560" y="1508043"/>
                  <a:pt x="698768" y="1486007"/>
                  <a:pt x="723014" y="1477925"/>
                </a:cubicBezTo>
                <a:cubicBezTo>
                  <a:pt x="744279" y="1470837"/>
                  <a:pt x="768159" y="1469094"/>
                  <a:pt x="786810" y="1456660"/>
                </a:cubicBezTo>
                <a:lnTo>
                  <a:pt x="882503" y="1392865"/>
                </a:lnTo>
                <a:cubicBezTo>
                  <a:pt x="893135" y="1385777"/>
                  <a:pt x="905364" y="1380636"/>
                  <a:pt x="914400" y="1371600"/>
                </a:cubicBezTo>
                <a:cubicBezTo>
                  <a:pt x="921488" y="1364511"/>
                  <a:pt x="926699" y="1354817"/>
                  <a:pt x="935665" y="1350334"/>
                </a:cubicBezTo>
                <a:cubicBezTo>
                  <a:pt x="935676" y="1350329"/>
                  <a:pt x="1015404" y="1323755"/>
                  <a:pt x="1031359" y="1318437"/>
                </a:cubicBezTo>
                <a:lnTo>
                  <a:pt x="1095154" y="1297172"/>
                </a:lnTo>
                <a:cubicBezTo>
                  <a:pt x="1105787" y="1293628"/>
                  <a:pt x="1116062" y="1288737"/>
                  <a:pt x="1127052" y="1286539"/>
                </a:cubicBezTo>
                <a:cubicBezTo>
                  <a:pt x="1144773" y="1282995"/>
                  <a:pt x="1162779" y="1280662"/>
                  <a:pt x="1180214" y="1275907"/>
                </a:cubicBezTo>
                <a:cubicBezTo>
                  <a:pt x="1201840" y="1270009"/>
                  <a:pt x="1222745" y="1261730"/>
                  <a:pt x="1244010" y="1254641"/>
                </a:cubicBezTo>
                <a:lnTo>
                  <a:pt x="1275907" y="1244009"/>
                </a:lnTo>
                <a:cubicBezTo>
                  <a:pt x="1313460" y="1231491"/>
                  <a:pt x="1354485" y="1216908"/>
                  <a:pt x="1392865" y="1212111"/>
                </a:cubicBezTo>
                <a:cubicBezTo>
                  <a:pt x="1421219" y="1208567"/>
                  <a:pt x="1449445" y="1203788"/>
                  <a:pt x="1477926" y="1201479"/>
                </a:cubicBezTo>
                <a:cubicBezTo>
                  <a:pt x="1580614" y="1193153"/>
                  <a:pt x="1786270" y="1180214"/>
                  <a:pt x="1786270" y="1180214"/>
                </a:cubicBezTo>
                <a:cubicBezTo>
                  <a:pt x="1803991" y="1176670"/>
                  <a:pt x="1821791" y="1173502"/>
                  <a:pt x="1839433" y="1169581"/>
                </a:cubicBezTo>
                <a:cubicBezTo>
                  <a:pt x="1896795" y="1156833"/>
                  <a:pt x="1870974" y="1159008"/>
                  <a:pt x="1935126" y="1148316"/>
                </a:cubicBezTo>
                <a:cubicBezTo>
                  <a:pt x="1959846" y="1144196"/>
                  <a:pt x="1984745" y="1141227"/>
                  <a:pt x="2009554" y="1137683"/>
                </a:cubicBezTo>
                <a:cubicBezTo>
                  <a:pt x="2230325" y="1144373"/>
                  <a:pt x="2277822" y="1132776"/>
                  <a:pt x="2434856" y="1158948"/>
                </a:cubicBezTo>
                <a:cubicBezTo>
                  <a:pt x="2468589" y="1164570"/>
                  <a:pt x="2548255" y="1182571"/>
                  <a:pt x="2573079" y="1190846"/>
                </a:cubicBezTo>
                <a:cubicBezTo>
                  <a:pt x="2632702" y="1210721"/>
                  <a:pt x="2594107" y="1198762"/>
                  <a:pt x="2690038" y="1222744"/>
                </a:cubicBezTo>
                <a:cubicBezTo>
                  <a:pt x="2704215" y="1226288"/>
                  <a:pt x="2717975" y="1232608"/>
                  <a:pt x="2732568" y="1233376"/>
                </a:cubicBezTo>
                <a:lnTo>
                  <a:pt x="2934586" y="1244009"/>
                </a:lnTo>
                <a:cubicBezTo>
                  <a:pt x="2984793" y="1254050"/>
                  <a:pt x="3008037" y="1264832"/>
                  <a:pt x="3062177" y="1244009"/>
                </a:cubicBezTo>
                <a:cubicBezTo>
                  <a:pt x="3086031" y="1234835"/>
                  <a:pt x="3101726" y="1209561"/>
                  <a:pt x="3125972" y="1201479"/>
                </a:cubicBezTo>
                <a:lnTo>
                  <a:pt x="3157870" y="1190846"/>
                </a:lnTo>
                <a:cubicBezTo>
                  <a:pt x="3168503" y="1180213"/>
                  <a:pt x="3181427" y="1171459"/>
                  <a:pt x="3189768" y="1158948"/>
                </a:cubicBezTo>
                <a:cubicBezTo>
                  <a:pt x="3199693" y="1144060"/>
                  <a:pt x="3208557" y="1082968"/>
                  <a:pt x="3211033" y="1073888"/>
                </a:cubicBezTo>
                <a:cubicBezTo>
                  <a:pt x="3243950" y="953194"/>
                  <a:pt x="3215526" y="1054270"/>
                  <a:pt x="3253563" y="978195"/>
                </a:cubicBezTo>
                <a:cubicBezTo>
                  <a:pt x="3297581" y="890159"/>
                  <a:pt x="3224523" y="1005806"/>
                  <a:pt x="3285461" y="914400"/>
                </a:cubicBezTo>
                <a:lnTo>
                  <a:pt x="3317359" y="818707"/>
                </a:lnTo>
                <a:cubicBezTo>
                  <a:pt x="3320903" y="808074"/>
                  <a:pt x="3325793" y="797799"/>
                  <a:pt x="3327991" y="786809"/>
                </a:cubicBezTo>
                <a:cubicBezTo>
                  <a:pt x="3331535" y="769088"/>
                  <a:pt x="3333869" y="751081"/>
                  <a:pt x="3338624" y="733646"/>
                </a:cubicBezTo>
                <a:cubicBezTo>
                  <a:pt x="3344522" y="712021"/>
                  <a:pt x="3359889" y="669851"/>
                  <a:pt x="3359889" y="669851"/>
                </a:cubicBezTo>
                <a:cubicBezTo>
                  <a:pt x="3363433" y="637953"/>
                  <a:pt x="3370521" y="606252"/>
                  <a:pt x="3370521" y="574158"/>
                </a:cubicBezTo>
                <a:cubicBezTo>
                  <a:pt x="3370521" y="534961"/>
                  <a:pt x="3357647" y="522662"/>
                  <a:pt x="3349256" y="489097"/>
                </a:cubicBezTo>
                <a:cubicBezTo>
                  <a:pt x="3347108" y="480504"/>
                  <a:pt x="3337715" y="418622"/>
                  <a:pt x="3327991" y="404037"/>
                </a:cubicBezTo>
                <a:cubicBezTo>
                  <a:pt x="3301245" y="363919"/>
                  <a:pt x="3300612" y="377114"/>
                  <a:pt x="3264196" y="361507"/>
                </a:cubicBezTo>
                <a:cubicBezTo>
                  <a:pt x="3249627" y="355263"/>
                  <a:pt x="3236234" y="346485"/>
                  <a:pt x="3221665" y="340241"/>
                </a:cubicBezTo>
                <a:cubicBezTo>
                  <a:pt x="3211364" y="335826"/>
                  <a:pt x="3200069" y="334024"/>
                  <a:pt x="3189768" y="329609"/>
                </a:cubicBezTo>
                <a:cubicBezTo>
                  <a:pt x="3175200" y="323365"/>
                  <a:pt x="3161954" y="314230"/>
                  <a:pt x="3147238" y="308344"/>
                </a:cubicBezTo>
                <a:cubicBezTo>
                  <a:pt x="3084082" y="283082"/>
                  <a:pt x="3095734" y="292109"/>
                  <a:pt x="3040912" y="276446"/>
                </a:cubicBezTo>
                <a:cubicBezTo>
                  <a:pt x="2973001" y="257043"/>
                  <a:pt x="3034573" y="263693"/>
                  <a:pt x="2913321" y="244548"/>
                </a:cubicBezTo>
                <a:cubicBezTo>
                  <a:pt x="2878138" y="238993"/>
                  <a:pt x="2842397" y="237849"/>
                  <a:pt x="2806996" y="233916"/>
                </a:cubicBezTo>
                <a:cubicBezTo>
                  <a:pt x="2778596" y="230761"/>
                  <a:pt x="2750121" y="227981"/>
                  <a:pt x="2721935" y="223283"/>
                </a:cubicBezTo>
                <a:cubicBezTo>
                  <a:pt x="2707521" y="220881"/>
                  <a:pt x="2693819" y="215053"/>
                  <a:pt x="2679405" y="212651"/>
                </a:cubicBezTo>
                <a:cubicBezTo>
                  <a:pt x="2651220" y="207953"/>
                  <a:pt x="2622632" y="206059"/>
                  <a:pt x="2594345" y="202018"/>
                </a:cubicBezTo>
                <a:cubicBezTo>
                  <a:pt x="2573003" y="198969"/>
                  <a:pt x="2551857" y="194664"/>
                  <a:pt x="2530549" y="191386"/>
                </a:cubicBezTo>
                <a:cubicBezTo>
                  <a:pt x="2505779" y="187575"/>
                  <a:pt x="2480930" y="184297"/>
                  <a:pt x="2456121" y="180753"/>
                </a:cubicBezTo>
                <a:cubicBezTo>
                  <a:pt x="2382967" y="156369"/>
                  <a:pt x="2471418" y="183535"/>
                  <a:pt x="2339163" y="159488"/>
                </a:cubicBezTo>
                <a:cubicBezTo>
                  <a:pt x="2328136" y="157483"/>
                  <a:pt x="2318042" y="151934"/>
                  <a:pt x="2307265" y="148855"/>
                </a:cubicBezTo>
                <a:cubicBezTo>
                  <a:pt x="2293214" y="144841"/>
                  <a:pt x="2279064" y="141089"/>
                  <a:pt x="2264735" y="138223"/>
                </a:cubicBezTo>
                <a:cubicBezTo>
                  <a:pt x="2243595" y="133995"/>
                  <a:pt x="2222248" y="130868"/>
                  <a:pt x="2200940" y="127590"/>
                </a:cubicBezTo>
                <a:cubicBezTo>
                  <a:pt x="2176170" y="123779"/>
                  <a:pt x="2151087" y="121873"/>
                  <a:pt x="2126512" y="116958"/>
                </a:cubicBezTo>
                <a:cubicBezTo>
                  <a:pt x="2097854" y="111226"/>
                  <a:pt x="2069178" y="104935"/>
                  <a:pt x="2041452" y="95693"/>
                </a:cubicBezTo>
                <a:cubicBezTo>
                  <a:pt x="2030819" y="92149"/>
                  <a:pt x="2020495" y="87491"/>
                  <a:pt x="2009554" y="85060"/>
                </a:cubicBezTo>
                <a:cubicBezTo>
                  <a:pt x="1988509" y="80383"/>
                  <a:pt x="1966839" y="78945"/>
                  <a:pt x="1945759" y="74428"/>
                </a:cubicBezTo>
                <a:cubicBezTo>
                  <a:pt x="1917181" y="68304"/>
                  <a:pt x="1889052" y="60250"/>
                  <a:pt x="1860698" y="53162"/>
                </a:cubicBezTo>
                <a:cubicBezTo>
                  <a:pt x="1846521" y="49618"/>
                  <a:pt x="1832031" y="47151"/>
                  <a:pt x="1818168" y="42530"/>
                </a:cubicBezTo>
                <a:lnTo>
                  <a:pt x="1754372" y="21265"/>
                </a:lnTo>
                <a:cubicBezTo>
                  <a:pt x="1743740" y="17721"/>
                  <a:pt x="1733348" y="13350"/>
                  <a:pt x="1722475" y="10632"/>
                </a:cubicBezTo>
                <a:lnTo>
                  <a:pt x="1679945" y="0"/>
                </a:lnTo>
                <a:cubicBezTo>
                  <a:pt x="1566531" y="3544"/>
                  <a:pt x="1453016" y="4668"/>
                  <a:pt x="1339703" y="10632"/>
                </a:cubicBezTo>
                <a:cubicBezTo>
                  <a:pt x="1318174" y="11765"/>
                  <a:pt x="1297215" y="17987"/>
                  <a:pt x="1275907" y="21265"/>
                </a:cubicBezTo>
                <a:cubicBezTo>
                  <a:pt x="1251137" y="25076"/>
                  <a:pt x="1226249" y="28086"/>
                  <a:pt x="1201479" y="31897"/>
                </a:cubicBezTo>
                <a:cubicBezTo>
                  <a:pt x="1180171" y="35175"/>
                  <a:pt x="1159095" y="40011"/>
                  <a:pt x="1137684" y="42530"/>
                </a:cubicBezTo>
                <a:cubicBezTo>
                  <a:pt x="1098805" y="47104"/>
                  <a:pt x="1059658" y="49064"/>
                  <a:pt x="1020726" y="53162"/>
                </a:cubicBezTo>
                <a:cubicBezTo>
                  <a:pt x="778594" y="78649"/>
                  <a:pt x="1135486" y="47142"/>
                  <a:pt x="808075" y="74428"/>
                </a:cubicBezTo>
                <a:cubicBezTo>
                  <a:pt x="765901" y="82862"/>
                  <a:pt x="708327" y="93500"/>
                  <a:pt x="669852" y="106325"/>
                </a:cubicBezTo>
                <a:cubicBezTo>
                  <a:pt x="610229" y="126200"/>
                  <a:pt x="648824" y="114241"/>
                  <a:pt x="552893" y="138223"/>
                </a:cubicBezTo>
                <a:cubicBezTo>
                  <a:pt x="538716" y="141767"/>
                  <a:pt x="524829" y="146788"/>
                  <a:pt x="510363" y="148855"/>
                </a:cubicBezTo>
                <a:lnTo>
                  <a:pt x="435935" y="159488"/>
                </a:lnTo>
                <a:lnTo>
                  <a:pt x="404038" y="170121"/>
                </a:lnTo>
              </a:path>
            </a:pathLst>
          </a:custGeom>
          <a:solidFill>
            <a:schemeClr val="tx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342900" marR="0" indent="-342900" algn="l" defTabSz="914400" rtl="0" eaLnBrk="1" fontAlgn="base" latinLnBrk="0" hangingPunct="1">
              <a:lnSpc>
                <a:spcPct val="100000"/>
              </a:lnSpc>
              <a:spcBef>
                <a:spcPct val="20000"/>
              </a:spcBef>
              <a:spcAft>
                <a:spcPct val="0"/>
              </a:spcAft>
              <a:buClr>
                <a:schemeClr val="hlink"/>
              </a:buClr>
              <a:buSzPct val="65000"/>
              <a:buFont typeface="Wingdings" pitchFamily="2" charset="2"/>
              <a:buChar char="n"/>
              <a:tabLst/>
            </a:pPr>
            <a:endParaRPr kumimoji="0" lang="en-US" sz="9600" b="0" i="0" u="none" strike="noStrike" cap="none" normalizeH="0" baseline="0">
              <a:ln>
                <a:noFill/>
              </a:ln>
              <a:solidFill>
                <a:schemeClr val="tx1"/>
              </a:solidFill>
              <a:effectLst>
                <a:outerShdw blurRad="38100" dist="38100" dir="2700000" algn="tl">
                  <a:srgbClr val="000000">
                    <a:alpha val="43137"/>
                  </a:srgbClr>
                </a:outerShdw>
              </a:effectLst>
              <a:latin typeface="Tahoma" pitchFamily="34" charset="0"/>
            </a:endParaRPr>
          </a:p>
        </p:txBody>
      </p:sp>
      <p:sp>
        <p:nvSpPr>
          <p:cNvPr id="3" name="Rectangle 2"/>
          <p:cNvSpPr/>
          <p:nvPr/>
        </p:nvSpPr>
        <p:spPr>
          <a:xfrm>
            <a:off x="155575" y="176219"/>
            <a:ext cx="7907934" cy="923330"/>
          </a:xfrm>
          <a:prstGeom prst="rect">
            <a:avLst/>
          </a:prstGeom>
          <a:noFill/>
        </p:spPr>
        <p:txBody>
          <a:bodyPr wrap="none" lIns="91440" tIns="45720" rIns="91440" bIns="45720">
            <a:spAutoFit/>
          </a:bodyPr>
          <a:lstStyle/>
          <a:p>
            <a:pPr algn="ctr">
              <a:buNone/>
            </a:pPr>
            <a:r>
              <a:rPr lang="en-US" sz="5400" b="1" cap="none" spc="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Name this MLB Team?</a:t>
            </a:r>
          </a:p>
        </p:txBody>
      </p:sp>
      <p:sp>
        <p:nvSpPr>
          <p:cNvPr id="5" name="Rectangle 4"/>
          <p:cNvSpPr/>
          <p:nvPr/>
        </p:nvSpPr>
        <p:spPr>
          <a:xfrm>
            <a:off x="381000" y="1295400"/>
            <a:ext cx="1507144" cy="923330"/>
          </a:xfrm>
          <a:prstGeom prst="rect">
            <a:avLst/>
          </a:prstGeom>
          <a:noFill/>
        </p:spPr>
        <p:txBody>
          <a:bodyPr wrap="none" lIns="91440" tIns="45720" rIns="91440" bIns="45720">
            <a:spAutoFit/>
          </a:bodyPr>
          <a:lstStyle/>
          <a:p>
            <a:pPr algn="ctr">
              <a:buNone/>
            </a:pPr>
            <a:r>
              <a:rPr lang="en-US" sz="5400" b="1" cap="none" spc="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*22</a:t>
            </a:r>
          </a:p>
        </p:txBody>
      </p:sp>
    </p:spTree>
    <p:extLst>
      <p:ext uri="{BB962C8B-B14F-4D97-AF65-F5344CB8AC3E}">
        <p14:creationId xmlns:p14="http://schemas.microsoft.com/office/powerpoint/2010/main" val="1160869222"/>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10" name="Text Box 2"/>
          <p:cNvSpPr txBox="1">
            <a:spLocks noChangeArrowheads="1"/>
          </p:cNvSpPr>
          <p:nvPr/>
        </p:nvSpPr>
        <p:spPr bwMode="auto">
          <a:xfrm>
            <a:off x="381000" y="304800"/>
            <a:ext cx="838200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buNone/>
            </a:pPr>
            <a:r>
              <a:rPr lang="en-US" sz="3600" dirty="0">
                <a:latin typeface="Times New Roman" pitchFamily="18" charset="0"/>
              </a:rPr>
              <a:t>Who are these Grand Slam sisters?</a:t>
            </a:r>
          </a:p>
        </p:txBody>
      </p:sp>
      <p:pic>
        <p:nvPicPr>
          <p:cNvPr id="119811"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0" y="1600200"/>
            <a:ext cx="8458200" cy="4248150"/>
          </a:xfrm>
          <a:prstGeom prst="rect">
            <a:avLst/>
          </a:prstGeom>
          <a:noFill/>
          <a:ln w="9525">
            <a:solidFill>
              <a:schemeClr val="bg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19812" name="Rectangle 4"/>
          <p:cNvSpPr>
            <a:spLocks noChangeArrowheads="1"/>
          </p:cNvSpPr>
          <p:nvPr/>
        </p:nvSpPr>
        <p:spPr bwMode="auto">
          <a:xfrm>
            <a:off x="5638800" y="6643688"/>
            <a:ext cx="3124200" cy="2143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r"/>
            <a:r>
              <a:rPr lang="en-US" sz="800" b="1" dirty="0">
                <a:solidFill>
                  <a:schemeClr val="bg1"/>
                </a:solidFill>
                <a:latin typeface="Tahoma" pitchFamily="34" charset="0"/>
              </a:rPr>
              <a:t>Copyright © 2024 </a:t>
            </a:r>
            <a:r>
              <a:rPr lang="en-US" sz="800" b="1" dirty="0" err="1">
                <a:solidFill>
                  <a:schemeClr val="bg1"/>
                </a:solidFill>
                <a:latin typeface="Tahoma" pitchFamily="34" charset="0"/>
              </a:rPr>
              <a:t>SlideSpark</a:t>
            </a:r>
            <a:r>
              <a:rPr lang="en-US" sz="800" b="1" dirty="0">
                <a:solidFill>
                  <a:schemeClr val="bg1"/>
                </a:solidFill>
                <a:latin typeface="Tahoma" pitchFamily="34" charset="0"/>
              </a:rPr>
              <a:t> .LLC</a:t>
            </a:r>
            <a:endParaRPr lang="en-US" dirty="0"/>
          </a:p>
        </p:txBody>
      </p:sp>
      <p:pic>
        <p:nvPicPr>
          <p:cNvPr id="119813"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315200" y="1066800"/>
            <a:ext cx="1409700" cy="1409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07304173"/>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8" name="Text Box 2"/>
          <p:cNvSpPr txBox="1">
            <a:spLocks noChangeArrowheads="1"/>
          </p:cNvSpPr>
          <p:nvPr/>
        </p:nvSpPr>
        <p:spPr bwMode="auto">
          <a:xfrm>
            <a:off x="2209800" y="1752600"/>
            <a:ext cx="18415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en-US" sz="3600">
              <a:solidFill>
                <a:schemeClr val="bg1"/>
              </a:solidFill>
              <a:latin typeface="Times New Roman" pitchFamily="18" charset="0"/>
            </a:endParaRPr>
          </a:p>
        </p:txBody>
      </p:sp>
      <p:pic>
        <p:nvPicPr>
          <p:cNvPr id="121859"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24400" y="533400"/>
            <a:ext cx="4076700" cy="6019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21860"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8600" y="0"/>
            <a:ext cx="4419600" cy="3768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21861" name="AutoShape 5"/>
          <p:cNvSpPr>
            <a:spLocks noChangeArrowheads="1"/>
          </p:cNvSpPr>
          <p:nvPr/>
        </p:nvSpPr>
        <p:spPr bwMode="auto">
          <a:xfrm>
            <a:off x="1371600" y="3657600"/>
            <a:ext cx="4343400" cy="2667000"/>
          </a:xfrm>
          <a:prstGeom prst="wedgeRoundRectCallout">
            <a:avLst>
              <a:gd name="adj1" fmla="val 55736"/>
              <a:gd name="adj2" fmla="val -43750"/>
              <a:gd name="adj3" fmla="val 16667"/>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a:buNone/>
            </a:pPr>
            <a:r>
              <a:rPr lang="en-US" sz="4400" dirty="0"/>
              <a:t>“What’s my dads name?”</a:t>
            </a:r>
          </a:p>
        </p:txBody>
      </p:sp>
      <p:sp>
        <p:nvSpPr>
          <p:cNvPr id="121862" name="Rectangle 6"/>
          <p:cNvSpPr>
            <a:spLocks noChangeArrowheads="1"/>
          </p:cNvSpPr>
          <p:nvPr/>
        </p:nvSpPr>
        <p:spPr bwMode="auto">
          <a:xfrm>
            <a:off x="5638800" y="6643688"/>
            <a:ext cx="3124200" cy="2143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r"/>
            <a:r>
              <a:rPr lang="en-US" sz="800" b="1" dirty="0">
                <a:solidFill>
                  <a:schemeClr val="bg1"/>
                </a:solidFill>
                <a:latin typeface="Tahoma" pitchFamily="34" charset="0"/>
              </a:rPr>
              <a:t>Copyright © 2024 </a:t>
            </a:r>
            <a:r>
              <a:rPr lang="en-US" sz="800" b="1" dirty="0" err="1">
                <a:solidFill>
                  <a:schemeClr val="bg1"/>
                </a:solidFill>
                <a:latin typeface="Tahoma" pitchFamily="34" charset="0"/>
              </a:rPr>
              <a:t>SlideSpark</a:t>
            </a:r>
            <a:r>
              <a:rPr lang="en-US" sz="800" b="1" dirty="0">
                <a:solidFill>
                  <a:schemeClr val="bg1"/>
                </a:solidFill>
                <a:latin typeface="Tahoma" pitchFamily="34" charset="0"/>
              </a:rPr>
              <a:t> .LLC</a:t>
            </a:r>
            <a:endParaRPr lang="en-US" dirty="0"/>
          </a:p>
        </p:txBody>
      </p:sp>
      <p:pic>
        <p:nvPicPr>
          <p:cNvPr id="121863" name="Picture 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429000" y="228600"/>
            <a:ext cx="2133600" cy="1506538"/>
          </a:xfrm>
          <a:prstGeom prst="rect">
            <a:avLst/>
          </a:prstGeom>
          <a:noFill/>
          <a:ln w="9525">
            <a:solidFill>
              <a:schemeClr val="bg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331701659"/>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6" name="Text Box 2"/>
          <p:cNvSpPr txBox="1">
            <a:spLocks noChangeArrowheads="1"/>
          </p:cNvSpPr>
          <p:nvPr/>
        </p:nvSpPr>
        <p:spPr bwMode="auto">
          <a:xfrm>
            <a:off x="228600" y="457200"/>
            <a:ext cx="891540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buNone/>
            </a:pPr>
            <a:r>
              <a:rPr lang="en-US" sz="3600" dirty="0">
                <a:solidFill>
                  <a:schemeClr val="bg1"/>
                </a:solidFill>
                <a:latin typeface="Times New Roman" pitchFamily="18" charset="0"/>
              </a:rPr>
              <a:t> </a:t>
            </a:r>
            <a:r>
              <a:rPr lang="en-US" sz="3600" dirty="0">
                <a:latin typeface="Times New Roman" pitchFamily="18" charset="0"/>
              </a:rPr>
              <a:t>Who are these two?</a:t>
            </a:r>
          </a:p>
        </p:txBody>
      </p:sp>
      <p:pic>
        <p:nvPicPr>
          <p:cNvPr id="12390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953000" y="1371600"/>
            <a:ext cx="3886200" cy="4438650"/>
          </a:xfrm>
          <a:prstGeom prst="rect">
            <a:avLst/>
          </a:prstGeom>
          <a:noFill/>
          <a:ln w="9525">
            <a:solidFill>
              <a:schemeClr val="bg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23908"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3400" y="1371600"/>
            <a:ext cx="4267200" cy="4419600"/>
          </a:xfrm>
          <a:prstGeom prst="rect">
            <a:avLst/>
          </a:prstGeom>
          <a:noFill/>
          <a:ln w="9525">
            <a:solidFill>
              <a:schemeClr val="bg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23909" name="Rectangle 5"/>
          <p:cNvSpPr>
            <a:spLocks noChangeArrowheads="1"/>
          </p:cNvSpPr>
          <p:nvPr/>
        </p:nvSpPr>
        <p:spPr bwMode="auto">
          <a:xfrm>
            <a:off x="5638800" y="6643688"/>
            <a:ext cx="3124200" cy="2143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r"/>
            <a:r>
              <a:rPr lang="en-US" sz="800" b="1" dirty="0">
                <a:solidFill>
                  <a:schemeClr val="bg1"/>
                </a:solidFill>
                <a:latin typeface="Tahoma" pitchFamily="34" charset="0"/>
              </a:rPr>
              <a:t>Copyright © 2024 </a:t>
            </a:r>
            <a:r>
              <a:rPr lang="en-US" sz="800" b="1" dirty="0" err="1">
                <a:solidFill>
                  <a:schemeClr val="bg1"/>
                </a:solidFill>
                <a:latin typeface="Tahoma" pitchFamily="34" charset="0"/>
              </a:rPr>
              <a:t>SlideSpark</a:t>
            </a:r>
            <a:r>
              <a:rPr lang="en-US" sz="800" b="1" dirty="0">
                <a:solidFill>
                  <a:schemeClr val="bg1"/>
                </a:solidFill>
                <a:latin typeface="Tahoma" pitchFamily="34" charset="0"/>
              </a:rPr>
              <a:t> .LLC</a:t>
            </a:r>
            <a:endParaRPr lang="en-US" dirty="0"/>
          </a:p>
        </p:txBody>
      </p:sp>
      <p:pic>
        <p:nvPicPr>
          <p:cNvPr id="123910" name="Picture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962400" y="4495800"/>
            <a:ext cx="1790700" cy="1790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839126488"/>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4045095022"/>
              </p:ext>
            </p:extLst>
          </p:nvPr>
        </p:nvGraphicFramePr>
        <p:xfrm>
          <a:off x="381000" y="891595"/>
          <a:ext cx="8382000" cy="5089180"/>
        </p:xfrm>
        <a:graphic>
          <a:graphicData uri="http://schemas.openxmlformats.org/drawingml/2006/table">
            <a:tbl>
              <a:tblPr firstRow="1" bandRow="1">
                <a:tableStyleId>{5C22544A-7EE6-4342-B048-85BDC9FD1C3A}</a:tableStyleId>
              </a:tblPr>
              <a:tblGrid>
                <a:gridCol w="1676400">
                  <a:extLst>
                    <a:ext uri="{9D8B030D-6E8A-4147-A177-3AD203B41FA5}">
                      <a16:colId xmlns:a16="http://schemas.microsoft.com/office/drawing/2014/main" val="20000"/>
                    </a:ext>
                  </a:extLst>
                </a:gridCol>
                <a:gridCol w="1676400">
                  <a:extLst>
                    <a:ext uri="{9D8B030D-6E8A-4147-A177-3AD203B41FA5}">
                      <a16:colId xmlns:a16="http://schemas.microsoft.com/office/drawing/2014/main" val="20001"/>
                    </a:ext>
                  </a:extLst>
                </a:gridCol>
                <a:gridCol w="1676400">
                  <a:extLst>
                    <a:ext uri="{9D8B030D-6E8A-4147-A177-3AD203B41FA5}">
                      <a16:colId xmlns:a16="http://schemas.microsoft.com/office/drawing/2014/main" val="20002"/>
                    </a:ext>
                  </a:extLst>
                </a:gridCol>
                <a:gridCol w="1676400">
                  <a:extLst>
                    <a:ext uri="{9D8B030D-6E8A-4147-A177-3AD203B41FA5}">
                      <a16:colId xmlns:a16="http://schemas.microsoft.com/office/drawing/2014/main" val="20003"/>
                    </a:ext>
                  </a:extLst>
                </a:gridCol>
                <a:gridCol w="1676400">
                  <a:extLst>
                    <a:ext uri="{9D8B030D-6E8A-4147-A177-3AD203B41FA5}">
                      <a16:colId xmlns:a16="http://schemas.microsoft.com/office/drawing/2014/main" val="20004"/>
                    </a:ext>
                  </a:extLst>
                </a:gridCol>
              </a:tblGrid>
              <a:tr h="801024">
                <a:tc>
                  <a:txBody>
                    <a:bodyPr/>
                    <a:lstStyle/>
                    <a:p>
                      <a:pPr algn="ctr"/>
                      <a:r>
                        <a:rPr lang="en-US" dirty="0"/>
                        <a:t>MEN</a:t>
                      </a:r>
                      <a:br>
                        <a:rPr lang="en-US" dirty="0"/>
                      </a:br>
                      <a:r>
                        <a:rPr lang="en-US" dirty="0"/>
                        <a:t>DULL</a:t>
                      </a:r>
                    </a:p>
                  </a:txBody>
                  <a:tcPr>
                    <a:noFill/>
                  </a:tcPr>
                </a:tc>
                <a:tc>
                  <a:txBody>
                    <a:bodyPr/>
                    <a:lstStyle/>
                    <a:p>
                      <a:pPr algn="ctr"/>
                      <a:r>
                        <a:rPr lang="en-US" dirty="0"/>
                        <a:t>TYPO</a:t>
                      </a:r>
                    </a:p>
                  </a:txBody>
                  <a:tcPr>
                    <a:noFill/>
                  </a:tcPr>
                </a:tc>
                <a:tc>
                  <a:txBody>
                    <a:bodyPr/>
                    <a:lstStyle/>
                    <a:p>
                      <a:pPr algn="ctr"/>
                      <a:r>
                        <a:rPr lang="en-US" dirty="0"/>
                        <a:t>HOT</a:t>
                      </a:r>
                      <a:br>
                        <a:rPr lang="en-US" dirty="0"/>
                      </a:br>
                      <a:r>
                        <a:rPr lang="en-US" dirty="0"/>
                        <a:t>LOTTO</a:t>
                      </a:r>
                    </a:p>
                  </a:txBody>
                  <a:tcPr>
                    <a:noFill/>
                  </a:tcPr>
                </a:tc>
                <a:tc>
                  <a:txBody>
                    <a:bodyPr/>
                    <a:lstStyle/>
                    <a:p>
                      <a:pPr algn="ctr"/>
                      <a:r>
                        <a:rPr lang="en-US" dirty="0"/>
                        <a:t>THINK</a:t>
                      </a:r>
                      <a:r>
                        <a:rPr lang="en-US" baseline="0" dirty="0"/>
                        <a:t> INSIDE THE BOX</a:t>
                      </a:r>
                      <a:endParaRPr lang="en-US" dirty="0"/>
                    </a:p>
                  </a:txBody>
                  <a:tcPr>
                    <a:noFill/>
                  </a:tcPr>
                </a:tc>
                <a:tc>
                  <a:txBody>
                    <a:bodyPr/>
                    <a:lstStyle/>
                    <a:p>
                      <a:pPr algn="ctr"/>
                      <a:r>
                        <a:rPr lang="en-US" dirty="0"/>
                        <a:t>-Bonus-</a:t>
                      </a:r>
                    </a:p>
                    <a:p>
                      <a:pPr algn="ctr"/>
                      <a:r>
                        <a:rPr lang="en-US" dirty="0"/>
                        <a:t>FAMILY</a:t>
                      </a:r>
                      <a:r>
                        <a:rPr lang="en-US" baseline="0" dirty="0"/>
                        <a:t> </a:t>
                      </a:r>
                    </a:p>
                    <a:p>
                      <a:pPr algn="ctr"/>
                      <a:r>
                        <a:rPr lang="en-US" baseline="0" dirty="0"/>
                        <a:t>TIES</a:t>
                      </a:r>
                      <a:endParaRPr lang="en-US" dirty="0"/>
                    </a:p>
                  </a:txBody>
                  <a:tcPr>
                    <a:noFill/>
                  </a:tcPr>
                </a:tc>
                <a:extLst>
                  <a:ext uri="{0D108BD9-81ED-4DB2-BD59-A6C34878D82A}">
                    <a16:rowId xmlns:a16="http://schemas.microsoft.com/office/drawing/2014/main" val="10000"/>
                  </a:ext>
                </a:extLst>
              </a:tr>
              <a:tr h="834956">
                <a:tc>
                  <a:txBody>
                    <a:bodyPr/>
                    <a:lstStyle/>
                    <a:p>
                      <a:pPr algn="ctr"/>
                      <a:r>
                        <a:rPr lang="en-US" sz="4400" dirty="0">
                          <a:solidFill>
                            <a:schemeClr val="tx1"/>
                          </a:solidFill>
                        </a:rPr>
                        <a:t>1</a:t>
                      </a:r>
                    </a:p>
                  </a:txBody>
                  <a:tcPr>
                    <a:noFill/>
                  </a:tcPr>
                </a:tc>
                <a:tc>
                  <a:txBody>
                    <a:bodyPr/>
                    <a:lstStyle/>
                    <a:p>
                      <a:pPr algn="ctr"/>
                      <a:r>
                        <a:rPr lang="en-US" sz="4400" dirty="0">
                          <a:solidFill>
                            <a:schemeClr val="tx1"/>
                          </a:solidFill>
                        </a:rPr>
                        <a:t>6</a:t>
                      </a:r>
                    </a:p>
                  </a:txBody>
                  <a:tcPr>
                    <a:noFill/>
                  </a:tcPr>
                </a:tc>
                <a:tc>
                  <a:txBody>
                    <a:bodyPr/>
                    <a:lstStyle/>
                    <a:p>
                      <a:pPr algn="ctr"/>
                      <a:r>
                        <a:rPr lang="en-US" sz="4400" dirty="0">
                          <a:solidFill>
                            <a:schemeClr val="tx1"/>
                          </a:solidFill>
                        </a:rPr>
                        <a:t>11</a:t>
                      </a:r>
                    </a:p>
                  </a:txBody>
                  <a:tcPr>
                    <a:noFill/>
                  </a:tcPr>
                </a:tc>
                <a:tc>
                  <a:txBody>
                    <a:bodyPr/>
                    <a:lstStyle/>
                    <a:p>
                      <a:pPr algn="ctr"/>
                      <a:r>
                        <a:rPr lang="en-US" sz="4400" dirty="0">
                          <a:solidFill>
                            <a:schemeClr val="tx1"/>
                          </a:solidFill>
                        </a:rPr>
                        <a:t>16</a:t>
                      </a:r>
                    </a:p>
                  </a:txBody>
                  <a:tcPr>
                    <a:noFill/>
                  </a:tcPr>
                </a:tc>
                <a:tc>
                  <a:txBody>
                    <a:bodyPr/>
                    <a:lstStyle/>
                    <a:p>
                      <a:pPr algn="ctr"/>
                      <a:r>
                        <a:rPr lang="en-US" sz="4400" dirty="0">
                          <a:solidFill>
                            <a:schemeClr val="tx1"/>
                          </a:solidFill>
                        </a:rPr>
                        <a:t>*21</a:t>
                      </a:r>
                    </a:p>
                  </a:txBody>
                  <a:tcPr>
                    <a:noFill/>
                  </a:tcPr>
                </a:tc>
                <a:extLst>
                  <a:ext uri="{0D108BD9-81ED-4DB2-BD59-A6C34878D82A}">
                    <a16:rowId xmlns:a16="http://schemas.microsoft.com/office/drawing/2014/main" val="10001"/>
                  </a:ext>
                </a:extLst>
              </a:tr>
              <a:tr h="834956">
                <a:tc>
                  <a:txBody>
                    <a:bodyPr/>
                    <a:lstStyle/>
                    <a:p>
                      <a:pPr algn="ctr"/>
                      <a:r>
                        <a:rPr lang="en-US" sz="4400" dirty="0">
                          <a:solidFill>
                            <a:schemeClr val="tx1"/>
                          </a:solidFill>
                        </a:rPr>
                        <a:t>2</a:t>
                      </a:r>
                    </a:p>
                  </a:txBody>
                  <a:tcPr>
                    <a:noFill/>
                  </a:tcPr>
                </a:tc>
                <a:tc>
                  <a:txBody>
                    <a:bodyPr/>
                    <a:lstStyle/>
                    <a:p>
                      <a:pPr algn="ctr"/>
                      <a:r>
                        <a:rPr lang="en-US" sz="4400" dirty="0">
                          <a:solidFill>
                            <a:schemeClr val="tx1"/>
                          </a:solidFill>
                        </a:rPr>
                        <a:t>7</a:t>
                      </a:r>
                    </a:p>
                  </a:txBody>
                  <a:tcPr>
                    <a:noFill/>
                  </a:tcPr>
                </a:tc>
                <a:tc>
                  <a:txBody>
                    <a:bodyPr/>
                    <a:lstStyle/>
                    <a:p>
                      <a:pPr algn="ctr"/>
                      <a:r>
                        <a:rPr lang="en-US" sz="4400" dirty="0">
                          <a:solidFill>
                            <a:schemeClr val="tx1"/>
                          </a:solidFill>
                        </a:rPr>
                        <a:t>12</a:t>
                      </a:r>
                    </a:p>
                  </a:txBody>
                  <a:tcPr>
                    <a:noFill/>
                  </a:tcPr>
                </a:tc>
                <a:tc>
                  <a:txBody>
                    <a:bodyPr/>
                    <a:lstStyle/>
                    <a:p>
                      <a:pPr algn="ctr"/>
                      <a:r>
                        <a:rPr lang="en-US" sz="4400" dirty="0">
                          <a:solidFill>
                            <a:schemeClr val="tx1"/>
                          </a:solidFill>
                        </a:rPr>
                        <a:t>17</a:t>
                      </a:r>
                    </a:p>
                  </a:txBody>
                  <a:tcPr>
                    <a:noFill/>
                  </a:tcPr>
                </a:tc>
                <a:tc>
                  <a:txBody>
                    <a:bodyPr/>
                    <a:lstStyle/>
                    <a:p>
                      <a:pPr algn="ctr"/>
                      <a:r>
                        <a:rPr lang="en-US" sz="4400" dirty="0">
                          <a:solidFill>
                            <a:schemeClr val="tx1"/>
                          </a:solidFill>
                        </a:rPr>
                        <a:t>*22</a:t>
                      </a:r>
                    </a:p>
                  </a:txBody>
                  <a:tcPr>
                    <a:noFill/>
                  </a:tcPr>
                </a:tc>
                <a:extLst>
                  <a:ext uri="{0D108BD9-81ED-4DB2-BD59-A6C34878D82A}">
                    <a16:rowId xmlns:a16="http://schemas.microsoft.com/office/drawing/2014/main" val="10002"/>
                  </a:ext>
                </a:extLst>
              </a:tr>
              <a:tr h="834956">
                <a:tc>
                  <a:txBody>
                    <a:bodyPr/>
                    <a:lstStyle/>
                    <a:p>
                      <a:pPr algn="ctr"/>
                      <a:r>
                        <a:rPr lang="en-US" sz="4400" dirty="0">
                          <a:solidFill>
                            <a:schemeClr val="tx1"/>
                          </a:solidFill>
                        </a:rPr>
                        <a:t>3</a:t>
                      </a:r>
                    </a:p>
                  </a:txBody>
                  <a:tcPr>
                    <a:noFill/>
                  </a:tcPr>
                </a:tc>
                <a:tc>
                  <a:txBody>
                    <a:bodyPr/>
                    <a:lstStyle/>
                    <a:p>
                      <a:pPr algn="ctr"/>
                      <a:r>
                        <a:rPr lang="en-US" sz="4400" dirty="0">
                          <a:solidFill>
                            <a:schemeClr val="tx1"/>
                          </a:solidFill>
                        </a:rPr>
                        <a:t>8</a:t>
                      </a:r>
                    </a:p>
                  </a:txBody>
                  <a:tcPr>
                    <a:noFill/>
                  </a:tcPr>
                </a:tc>
                <a:tc>
                  <a:txBody>
                    <a:bodyPr/>
                    <a:lstStyle/>
                    <a:p>
                      <a:pPr algn="ctr"/>
                      <a:r>
                        <a:rPr lang="en-US" sz="4400" dirty="0">
                          <a:solidFill>
                            <a:schemeClr val="tx1"/>
                          </a:solidFill>
                        </a:rPr>
                        <a:t>13</a:t>
                      </a:r>
                    </a:p>
                  </a:txBody>
                  <a:tcPr>
                    <a:noFill/>
                  </a:tcPr>
                </a:tc>
                <a:tc>
                  <a:txBody>
                    <a:bodyPr/>
                    <a:lstStyle/>
                    <a:p>
                      <a:pPr algn="ctr"/>
                      <a:r>
                        <a:rPr lang="en-US" sz="4400" dirty="0">
                          <a:solidFill>
                            <a:schemeClr val="tx1"/>
                          </a:solidFill>
                        </a:rPr>
                        <a:t>18</a:t>
                      </a:r>
                    </a:p>
                  </a:txBody>
                  <a:tcPr>
                    <a:noFill/>
                  </a:tcPr>
                </a:tc>
                <a:tc>
                  <a:txBody>
                    <a:bodyPr/>
                    <a:lstStyle/>
                    <a:p>
                      <a:pPr algn="ctr"/>
                      <a:r>
                        <a:rPr lang="en-US" sz="4400" dirty="0">
                          <a:solidFill>
                            <a:schemeClr val="tx1"/>
                          </a:solidFill>
                        </a:rPr>
                        <a:t>*23</a:t>
                      </a:r>
                    </a:p>
                  </a:txBody>
                  <a:tcPr>
                    <a:noFill/>
                  </a:tcPr>
                </a:tc>
                <a:extLst>
                  <a:ext uri="{0D108BD9-81ED-4DB2-BD59-A6C34878D82A}">
                    <a16:rowId xmlns:a16="http://schemas.microsoft.com/office/drawing/2014/main" val="10003"/>
                  </a:ext>
                </a:extLst>
              </a:tr>
              <a:tr h="834956">
                <a:tc>
                  <a:txBody>
                    <a:bodyPr/>
                    <a:lstStyle/>
                    <a:p>
                      <a:pPr algn="ctr"/>
                      <a:r>
                        <a:rPr lang="en-US" sz="4400" dirty="0">
                          <a:solidFill>
                            <a:schemeClr val="tx1"/>
                          </a:solidFill>
                        </a:rPr>
                        <a:t>4</a:t>
                      </a:r>
                    </a:p>
                  </a:txBody>
                  <a:tcPr>
                    <a:noFill/>
                  </a:tcPr>
                </a:tc>
                <a:tc>
                  <a:txBody>
                    <a:bodyPr/>
                    <a:lstStyle/>
                    <a:p>
                      <a:pPr algn="ctr"/>
                      <a:r>
                        <a:rPr lang="en-US" sz="4400" dirty="0">
                          <a:solidFill>
                            <a:schemeClr val="tx1"/>
                          </a:solidFill>
                        </a:rPr>
                        <a:t>9</a:t>
                      </a:r>
                    </a:p>
                  </a:txBody>
                  <a:tcPr>
                    <a:noFill/>
                  </a:tcPr>
                </a:tc>
                <a:tc>
                  <a:txBody>
                    <a:bodyPr/>
                    <a:lstStyle/>
                    <a:p>
                      <a:pPr algn="ctr"/>
                      <a:r>
                        <a:rPr lang="en-US" sz="4400" dirty="0">
                          <a:solidFill>
                            <a:schemeClr val="tx1"/>
                          </a:solidFill>
                        </a:rPr>
                        <a:t>14</a:t>
                      </a:r>
                    </a:p>
                  </a:txBody>
                  <a:tcPr>
                    <a:noFill/>
                  </a:tcPr>
                </a:tc>
                <a:tc>
                  <a:txBody>
                    <a:bodyPr/>
                    <a:lstStyle/>
                    <a:p>
                      <a:pPr algn="ctr"/>
                      <a:r>
                        <a:rPr lang="en-US" sz="4400" dirty="0">
                          <a:solidFill>
                            <a:schemeClr val="tx1"/>
                          </a:solidFill>
                        </a:rPr>
                        <a:t>19</a:t>
                      </a:r>
                    </a:p>
                  </a:txBody>
                  <a:tcPr>
                    <a:noFill/>
                  </a:tcPr>
                </a:tc>
                <a:tc>
                  <a:txBody>
                    <a:bodyPr/>
                    <a:lstStyle/>
                    <a:p>
                      <a:pPr algn="ctr"/>
                      <a:r>
                        <a:rPr lang="en-US" sz="4400" dirty="0">
                          <a:solidFill>
                            <a:schemeClr val="tx1"/>
                          </a:solidFill>
                        </a:rPr>
                        <a:t>*24</a:t>
                      </a:r>
                    </a:p>
                  </a:txBody>
                  <a:tcPr>
                    <a:noFill/>
                  </a:tcPr>
                </a:tc>
                <a:extLst>
                  <a:ext uri="{0D108BD9-81ED-4DB2-BD59-A6C34878D82A}">
                    <a16:rowId xmlns:a16="http://schemas.microsoft.com/office/drawing/2014/main" val="10004"/>
                  </a:ext>
                </a:extLst>
              </a:tr>
              <a:tr h="834956">
                <a:tc>
                  <a:txBody>
                    <a:bodyPr/>
                    <a:lstStyle/>
                    <a:p>
                      <a:pPr algn="ctr"/>
                      <a:r>
                        <a:rPr lang="en-US" sz="4400" dirty="0">
                          <a:solidFill>
                            <a:schemeClr val="tx1"/>
                          </a:solidFill>
                        </a:rPr>
                        <a:t>5</a:t>
                      </a:r>
                    </a:p>
                  </a:txBody>
                  <a:tcPr>
                    <a:noFill/>
                  </a:tcPr>
                </a:tc>
                <a:tc>
                  <a:txBody>
                    <a:bodyPr/>
                    <a:lstStyle/>
                    <a:p>
                      <a:pPr algn="ctr"/>
                      <a:r>
                        <a:rPr lang="en-US" sz="4400" dirty="0">
                          <a:solidFill>
                            <a:schemeClr val="tx1"/>
                          </a:solidFill>
                        </a:rPr>
                        <a:t>10</a:t>
                      </a:r>
                    </a:p>
                  </a:txBody>
                  <a:tcPr>
                    <a:noFill/>
                  </a:tcPr>
                </a:tc>
                <a:tc>
                  <a:txBody>
                    <a:bodyPr/>
                    <a:lstStyle/>
                    <a:p>
                      <a:pPr algn="ctr"/>
                      <a:r>
                        <a:rPr lang="en-US" sz="4400" dirty="0">
                          <a:solidFill>
                            <a:schemeClr val="tx1"/>
                          </a:solidFill>
                        </a:rPr>
                        <a:t>15</a:t>
                      </a:r>
                    </a:p>
                  </a:txBody>
                  <a:tcPr>
                    <a:noFill/>
                  </a:tcPr>
                </a:tc>
                <a:tc>
                  <a:txBody>
                    <a:bodyPr/>
                    <a:lstStyle/>
                    <a:p>
                      <a:pPr algn="ctr"/>
                      <a:r>
                        <a:rPr lang="en-US" sz="4400" dirty="0">
                          <a:solidFill>
                            <a:schemeClr val="tx1"/>
                          </a:solidFill>
                        </a:rPr>
                        <a:t>20</a:t>
                      </a:r>
                    </a:p>
                  </a:txBody>
                  <a:tcPr>
                    <a:noFill/>
                  </a:tcPr>
                </a:tc>
                <a:tc>
                  <a:txBody>
                    <a:bodyPr/>
                    <a:lstStyle/>
                    <a:p>
                      <a:pPr algn="ctr"/>
                      <a:r>
                        <a:rPr lang="en-US" sz="4400" dirty="0">
                          <a:solidFill>
                            <a:schemeClr val="tx1"/>
                          </a:solidFill>
                        </a:rPr>
                        <a:t>*25</a:t>
                      </a:r>
                    </a:p>
                  </a:txBody>
                  <a:tcPr>
                    <a:noFill/>
                  </a:tcPr>
                </a:tc>
                <a:extLst>
                  <a:ext uri="{0D108BD9-81ED-4DB2-BD59-A6C34878D82A}">
                    <a16:rowId xmlns:a16="http://schemas.microsoft.com/office/drawing/2014/main" val="10005"/>
                  </a:ext>
                </a:extLst>
              </a:tr>
            </a:tbl>
          </a:graphicData>
        </a:graphic>
      </p:graphicFrame>
      <p:sp>
        <p:nvSpPr>
          <p:cNvPr id="3" name="Rectangle 2"/>
          <p:cNvSpPr/>
          <p:nvPr/>
        </p:nvSpPr>
        <p:spPr>
          <a:xfrm>
            <a:off x="304800" y="228598"/>
            <a:ext cx="6280887" cy="584775"/>
          </a:xfrm>
          <a:prstGeom prst="rect">
            <a:avLst/>
          </a:prstGeom>
          <a:noFill/>
        </p:spPr>
        <p:txBody>
          <a:bodyPr wrap="none" lIns="91440" tIns="45720" rIns="91440" bIns="45720">
            <a:spAutoFit/>
          </a:bodyPr>
          <a:lstStyle/>
          <a:p>
            <a:pPr algn="ctr">
              <a:buNone/>
            </a:pPr>
            <a:r>
              <a:rPr lang="en-US" sz="3200" b="1"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Part V Genetics Review Game</a:t>
            </a:r>
            <a:endParaRPr lang="en-US" sz="3200" b="1" cap="none" spc="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endParaRPr>
          </a:p>
        </p:txBody>
      </p:sp>
      <p:sp>
        <p:nvSpPr>
          <p:cNvPr id="4" name="Rectangle 3"/>
          <p:cNvSpPr/>
          <p:nvPr/>
        </p:nvSpPr>
        <p:spPr>
          <a:xfrm>
            <a:off x="304800" y="5867400"/>
            <a:ext cx="5181227" cy="923330"/>
          </a:xfrm>
          <a:prstGeom prst="rect">
            <a:avLst/>
          </a:prstGeom>
          <a:noFill/>
        </p:spPr>
        <p:txBody>
          <a:bodyPr wrap="none" lIns="91440" tIns="45720" rIns="91440" bIns="45720">
            <a:spAutoFit/>
          </a:bodyPr>
          <a:lstStyle/>
          <a:p>
            <a:pPr algn="ctr">
              <a:buNone/>
            </a:pPr>
            <a:r>
              <a:rPr lang="en-US" sz="5400" b="1" cap="none" spc="0" dirty="0">
                <a:ln w="17780" cmpd="sng">
                  <a:solidFill>
                    <a:sysClr val="windowText" lastClr="000000"/>
                  </a:solidFill>
                  <a:prstDash val="solid"/>
                  <a:miter lim="800000"/>
                </a:ln>
                <a:solidFill>
                  <a:schemeClr val="accent1">
                    <a:lumMod val="60000"/>
                    <a:lumOff val="40000"/>
                  </a:schemeClr>
                </a:solidFill>
                <a:effectLst>
                  <a:outerShdw blurRad="50800" algn="tl" rotWithShape="0">
                    <a:srgbClr val="000000"/>
                  </a:outerShdw>
                </a:effectLst>
              </a:rPr>
              <a:t>Final Question</a:t>
            </a:r>
          </a:p>
        </p:txBody>
      </p:sp>
    </p:spTree>
    <p:extLst>
      <p:ext uri="{BB962C8B-B14F-4D97-AF65-F5344CB8AC3E}">
        <p14:creationId xmlns:p14="http://schemas.microsoft.com/office/powerpoint/2010/main" val="367484930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2380605163"/>
              </p:ext>
            </p:extLst>
          </p:nvPr>
        </p:nvGraphicFramePr>
        <p:xfrm>
          <a:off x="381000" y="891594"/>
          <a:ext cx="8382000" cy="5680075"/>
        </p:xfrm>
        <a:graphic>
          <a:graphicData uri="http://schemas.openxmlformats.org/drawingml/2006/table">
            <a:tbl>
              <a:tblPr firstRow="1" bandRow="1">
                <a:tableStyleId>{5C22544A-7EE6-4342-B048-85BDC9FD1C3A}</a:tableStyleId>
              </a:tblPr>
              <a:tblGrid>
                <a:gridCol w="1676400">
                  <a:extLst>
                    <a:ext uri="{9D8B030D-6E8A-4147-A177-3AD203B41FA5}">
                      <a16:colId xmlns:a16="http://schemas.microsoft.com/office/drawing/2014/main" val="20000"/>
                    </a:ext>
                  </a:extLst>
                </a:gridCol>
                <a:gridCol w="1676400">
                  <a:extLst>
                    <a:ext uri="{9D8B030D-6E8A-4147-A177-3AD203B41FA5}">
                      <a16:colId xmlns:a16="http://schemas.microsoft.com/office/drawing/2014/main" val="20001"/>
                    </a:ext>
                  </a:extLst>
                </a:gridCol>
                <a:gridCol w="1676400">
                  <a:extLst>
                    <a:ext uri="{9D8B030D-6E8A-4147-A177-3AD203B41FA5}">
                      <a16:colId xmlns:a16="http://schemas.microsoft.com/office/drawing/2014/main" val="20002"/>
                    </a:ext>
                  </a:extLst>
                </a:gridCol>
                <a:gridCol w="1676400">
                  <a:extLst>
                    <a:ext uri="{9D8B030D-6E8A-4147-A177-3AD203B41FA5}">
                      <a16:colId xmlns:a16="http://schemas.microsoft.com/office/drawing/2014/main" val="20003"/>
                    </a:ext>
                  </a:extLst>
                </a:gridCol>
                <a:gridCol w="1676400">
                  <a:extLst>
                    <a:ext uri="{9D8B030D-6E8A-4147-A177-3AD203B41FA5}">
                      <a16:colId xmlns:a16="http://schemas.microsoft.com/office/drawing/2014/main" val="20004"/>
                    </a:ext>
                  </a:extLst>
                </a:gridCol>
              </a:tblGrid>
              <a:tr h="819729">
                <a:tc>
                  <a:txBody>
                    <a:bodyPr/>
                    <a:lstStyle/>
                    <a:p>
                      <a:pPr algn="ctr"/>
                      <a:r>
                        <a:rPr lang="en-US" dirty="0"/>
                        <a:t>MEN</a:t>
                      </a:r>
                      <a:br>
                        <a:rPr lang="en-US" dirty="0"/>
                      </a:br>
                      <a:r>
                        <a:rPr lang="en-US" dirty="0"/>
                        <a:t>DULL</a:t>
                      </a:r>
                    </a:p>
                  </a:txBody>
                  <a:tcPr>
                    <a:noFill/>
                  </a:tcPr>
                </a:tc>
                <a:tc>
                  <a:txBody>
                    <a:bodyPr/>
                    <a:lstStyle/>
                    <a:p>
                      <a:pPr algn="ctr"/>
                      <a:r>
                        <a:rPr lang="en-US" dirty="0"/>
                        <a:t>TYPO</a:t>
                      </a:r>
                    </a:p>
                  </a:txBody>
                  <a:tcPr>
                    <a:noFill/>
                  </a:tcPr>
                </a:tc>
                <a:tc>
                  <a:txBody>
                    <a:bodyPr/>
                    <a:lstStyle/>
                    <a:p>
                      <a:pPr algn="ctr"/>
                      <a:r>
                        <a:rPr lang="en-US" dirty="0"/>
                        <a:t>HOT</a:t>
                      </a:r>
                      <a:br>
                        <a:rPr lang="en-US" dirty="0"/>
                      </a:br>
                      <a:r>
                        <a:rPr lang="en-US" dirty="0"/>
                        <a:t>LOTTO</a:t>
                      </a:r>
                    </a:p>
                  </a:txBody>
                  <a:tcPr>
                    <a:noFill/>
                  </a:tcPr>
                </a:tc>
                <a:tc>
                  <a:txBody>
                    <a:bodyPr/>
                    <a:lstStyle/>
                    <a:p>
                      <a:pPr algn="ctr"/>
                      <a:r>
                        <a:rPr lang="en-US" dirty="0"/>
                        <a:t>THINK</a:t>
                      </a:r>
                      <a:r>
                        <a:rPr lang="en-US" baseline="0" dirty="0"/>
                        <a:t> INSIDE THE BOX</a:t>
                      </a:r>
                      <a:endParaRPr lang="en-US" dirty="0"/>
                    </a:p>
                  </a:txBody>
                  <a:tcPr>
                    <a:noFill/>
                  </a:tcPr>
                </a:tc>
                <a:tc>
                  <a:txBody>
                    <a:bodyPr/>
                    <a:lstStyle/>
                    <a:p>
                      <a:pPr algn="ctr"/>
                      <a:r>
                        <a:rPr lang="en-US" dirty="0"/>
                        <a:t>-Bonus-</a:t>
                      </a:r>
                    </a:p>
                    <a:p>
                      <a:pPr algn="ctr"/>
                      <a:r>
                        <a:rPr lang="en-US" dirty="0"/>
                        <a:t>FAMILY</a:t>
                      </a:r>
                      <a:r>
                        <a:rPr lang="en-US" baseline="0" dirty="0"/>
                        <a:t> </a:t>
                      </a:r>
                    </a:p>
                    <a:p>
                      <a:pPr algn="ctr"/>
                      <a:r>
                        <a:rPr lang="en-US" baseline="0" dirty="0"/>
                        <a:t>TIES</a:t>
                      </a:r>
                      <a:endParaRPr lang="en-US" dirty="0"/>
                    </a:p>
                  </a:txBody>
                  <a:tcPr>
                    <a:noFill/>
                  </a:tcPr>
                </a:tc>
                <a:extLst>
                  <a:ext uri="{0D108BD9-81ED-4DB2-BD59-A6C34878D82A}">
                    <a16:rowId xmlns:a16="http://schemas.microsoft.com/office/drawing/2014/main" val="10000"/>
                  </a:ext>
                </a:extLst>
              </a:tr>
              <a:tr h="953135">
                <a:tc>
                  <a:txBody>
                    <a:bodyPr/>
                    <a:lstStyle/>
                    <a:p>
                      <a:pPr algn="ctr"/>
                      <a:r>
                        <a:rPr lang="en-US" sz="4400" dirty="0">
                          <a:solidFill>
                            <a:schemeClr val="tx1"/>
                          </a:solidFill>
                        </a:rPr>
                        <a:t>1</a:t>
                      </a:r>
                    </a:p>
                  </a:txBody>
                  <a:tcPr>
                    <a:noFill/>
                  </a:tcPr>
                </a:tc>
                <a:tc>
                  <a:txBody>
                    <a:bodyPr/>
                    <a:lstStyle/>
                    <a:p>
                      <a:pPr algn="ctr"/>
                      <a:r>
                        <a:rPr lang="en-US" sz="4400" dirty="0">
                          <a:solidFill>
                            <a:schemeClr val="tx1"/>
                          </a:solidFill>
                        </a:rPr>
                        <a:t>6</a:t>
                      </a:r>
                    </a:p>
                  </a:txBody>
                  <a:tcPr>
                    <a:noFill/>
                  </a:tcPr>
                </a:tc>
                <a:tc>
                  <a:txBody>
                    <a:bodyPr/>
                    <a:lstStyle/>
                    <a:p>
                      <a:pPr algn="ctr"/>
                      <a:r>
                        <a:rPr lang="en-US" sz="4400" dirty="0">
                          <a:solidFill>
                            <a:schemeClr val="tx1"/>
                          </a:solidFill>
                        </a:rPr>
                        <a:t>11</a:t>
                      </a:r>
                    </a:p>
                  </a:txBody>
                  <a:tcPr>
                    <a:noFill/>
                  </a:tcPr>
                </a:tc>
                <a:tc>
                  <a:txBody>
                    <a:bodyPr/>
                    <a:lstStyle/>
                    <a:p>
                      <a:pPr algn="ctr"/>
                      <a:r>
                        <a:rPr lang="en-US" sz="4400" dirty="0">
                          <a:solidFill>
                            <a:schemeClr val="tx1"/>
                          </a:solidFill>
                        </a:rPr>
                        <a:t>16</a:t>
                      </a:r>
                    </a:p>
                  </a:txBody>
                  <a:tcPr>
                    <a:noFill/>
                  </a:tcPr>
                </a:tc>
                <a:tc>
                  <a:txBody>
                    <a:bodyPr/>
                    <a:lstStyle/>
                    <a:p>
                      <a:pPr algn="ctr"/>
                      <a:r>
                        <a:rPr lang="en-US" sz="4400" dirty="0">
                          <a:solidFill>
                            <a:schemeClr val="tx1"/>
                          </a:solidFill>
                        </a:rPr>
                        <a:t>*21</a:t>
                      </a:r>
                    </a:p>
                  </a:txBody>
                  <a:tcPr>
                    <a:noFill/>
                  </a:tcPr>
                </a:tc>
                <a:extLst>
                  <a:ext uri="{0D108BD9-81ED-4DB2-BD59-A6C34878D82A}">
                    <a16:rowId xmlns:a16="http://schemas.microsoft.com/office/drawing/2014/main" val="10001"/>
                  </a:ext>
                </a:extLst>
              </a:tr>
              <a:tr h="953135">
                <a:tc>
                  <a:txBody>
                    <a:bodyPr/>
                    <a:lstStyle/>
                    <a:p>
                      <a:pPr algn="ctr"/>
                      <a:r>
                        <a:rPr lang="en-US" sz="4400" dirty="0">
                          <a:solidFill>
                            <a:schemeClr val="tx1"/>
                          </a:solidFill>
                        </a:rPr>
                        <a:t>2</a:t>
                      </a:r>
                    </a:p>
                  </a:txBody>
                  <a:tcPr>
                    <a:noFill/>
                  </a:tcPr>
                </a:tc>
                <a:tc>
                  <a:txBody>
                    <a:bodyPr/>
                    <a:lstStyle/>
                    <a:p>
                      <a:pPr algn="ctr"/>
                      <a:r>
                        <a:rPr lang="en-US" sz="4400" dirty="0">
                          <a:solidFill>
                            <a:schemeClr val="tx1"/>
                          </a:solidFill>
                        </a:rPr>
                        <a:t>7</a:t>
                      </a:r>
                    </a:p>
                  </a:txBody>
                  <a:tcPr>
                    <a:noFill/>
                  </a:tcPr>
                </a:tc>
                <a:tc>
                  <a:txBody>
                    <a:bodyPr/>
                    <a:lstStyle/>
                    <a:p>
                      <a:pPr algn="ctr"/>
                      <a:r>
                        <a:rPr lang="en-US" sz="4400" dirty="0">
                          <a:solidFill>
                            <a:schemeClr val="tx1"/>
                          </a:solidFill>
                        </a:rPr>
                        <a:t>12</a:t>
                      </a:r>
                    </a:p>
                  </a:txBody>
                  <a:tcPr>
                    <a:noFill/>
                  </a:tcPr>
                </a:tc>
                <a:tc>
                  <a:txBody>
                    <a:bodyPr/>
                    <a:lstStyle/>
                    <a:p>
                      <a:pPr algn="ctr"/>
                      <a:r>
                        <a:rPr lang="en-US" sz="4400" dirty="0">
                          <a:solidFill>
                            <a:schemeClr val="tx1"/>
                          </a:solidFill>
                        </a:rPr>
                        <a:t>17</a:t>
                      </a:r>
                    </a:p>
                  </a:txBody>
                  <a:tcPr>
                    <a:noFill/>
                  </a:tcPr>
                </a:tc>
                <a:tc>
                  <a:txBody>
                    <a:bodyPr/>
                    <a:lstStyle/>
                    <a:p>
                      <a:pPr algn="ctr"/>
                      <a:r>
                        <a:rPr lang="en-US" sz="4400" dirty="0">
                          <a:solidFill>
                            <a:schemeClr val="tx1"/>
                          </a:solidFill>
                        </a:rPr>
                        <a:t>*22</a:t>
                      </a:r>
                    </a:p>
                  </a:txBody>
                  <a:tcPr>
                    <a:noFill/>
                  </a:tcPr>
                </a:tc>
                <a:extLst>
                  <a:ext uri="{0D108BD9-81ED-4DB2-BD59-A6C34878D82A}">
                    <a16:rowId xmlns:a16="http://schemas.microsoft.com/office/drawing/2014/main" val="10002"/>
                  </a:ext>
                </a:extLst>
              </a:tr>
              <a:tr h="953135">
                <a:tc>
                  <a:txBody>
                    <a:bodyPr/>
                    <a:lstStyle/>
                    <a:p>
                      <a:pPr algn="ctr"/>
                      <a:r>
                        <a:rPr lang="en-US" sz="4400" dirty="0">
                          <a:solidFill>
                            <a:schemeClr val="tx1"/>
                          </a:solidFill>
                        </a:rPr>
                        <a:t>3</a:t>
                      </a:r>
                    </a:p>
                  </a:txBody>
                  <a:tcPr>
                    <a:noFill/>
                  </a:tcPr>
                </a:tc>
                <a:tc>
                  <a:txBody>
                    <a:bodyPr/>
                    <a:lstStyle/>
                    <a:p>
                      <a:pPr algn="ctr"/>
                      <a:r>
                        <a:rPr lang="en-US" sz="4400" dirty="0">
                          <a:solidFill>
                            <a:schemeClr val="tx1"/>
                          </a:solidFill>
                        </a:rPr>
                        <a:t>8</a:t>
                      </a:r>
                    </a:p>
                  </a:txBody>
                  <a:tcPr>
                    <a:noFill/>
                  </a:tcPr>
                </a:tc>
                <a:tc>
                  <a:txBody>
                    <a:bodyPr/>
                    <a:lstStyle/>
                    <a:p>
                      <a:pPr algn="ctr"/>
                      <a:r>
                        <a:rPr lang="en-US" sz="4400" dirty="0">
                          <a:solidFill>
                            <a:schemeClr val="tx1"/>
                          </a:solidFill>
                        </a:rPr>
                        <a:t>13</a:t>
                      </a:r>
                    </a:p>
                  </a:txBody>
                  <a:tcPr>
                    <a:noFill/>
                  </a:tcPr>
                </a:tc>
                <a:tc>
                  <a:txBody>
                    <a:bodyPr/>
                    <a:lstStyle/>
                    <a:p>
                      <a:pPr algn="ctr"/>
                      <a:r>
                        <a:rPr lang="en-US" sz="4400" dirty="0">
                          <a:solidFill>
                            <a:schemeClr val="tx1"/>
                          </a:solidFill>
                        </a:rPr>
                        <a:t>18</a:t>
                      </a:r>
                    </a:p>
                  </a:txBody>
                  <a:tcPr>
                    <a:noFill/>
                  </a:tcPr>
                </a:tc>
                <a:tc>
                  <a:txBody>
                    <a:bodyPr/>
                    <a:lstStyle/>
                    <a:p>
                      <a:pPr algn="ctr"/>
                      <a:r>
                        <a:rPr lang="en-US" sz="4400" dirty="0">
                          <a:solidFill>
                            <a:schemeClr val="tx1"/>
                          </a:solidFill>
                        </a:rPr>
                        <a:t>*23</a:t>
                      </a:r>
                    </a:p>
                  </a:txBody>
                  <a:tcPr>
                    <a:noFill/>
                  </a:tcPr>
                </a:tc>
                <a:extLst>
                  <a:ext uri="{0D108BD9-81ED-4DB2-BD59-A6C34878D82A}">
                    <a16:rowId xmlns:a16="http://schemas.microsoft.com/office/drawing/2014/main" val="10003"/>
                  </a:ext>
                </a:extLst>
              </a:tr>
              <a:tr h="953135">
                <a:tc>
                  <a:txBody>
                    <a:bodyPr/>
                    <a:lstStyle/>
                    <a:p>
                      <a:pPr algn="ctr"/>
                      <a:r>
                        <a:rPr lang="en-US" sz="4400" dirty="0">
                          <a:solidFill>
                            <a:schemeClr val="tx1"/>
                          </a:solidFill>
                        </a:rPr>
                        <a:t>4</a:t>
                      </a:r>
                    </a:p>
                  </a:txBody>
                  <a:tcPr>
                    <a:noFill/>
                  </a:tcPr>
                </a:tc>
                <a:tc>
                  <a:txBody>
                    <a:bodyPr/>
                    <a:lstStyle/>
                    <a:p>
                      <a:pPr algn="ctr"/>
                      <a:r>
                        <a:rPr lang="en-US" sz="4400" dirty="0">
                          <a:solidFill>
                            <a:schemeClr val="tx1"/>
                          </a:solidFill>
                        </a:rPr>
                        <a:t>9</a:t>
                      </a:r>
                    </a:p>
                  </a:txBody>
                  <a:tcPr>
                    <a:noFill/>
                  </a:tcPr>
                </a:tc>
                <a:tc>
                  <a:txBody>
                    <a:bodyPr/>
                    <a:lstStyle/>
                    <a:p>
                      <a:pPr algn="ctr"/>
                      <a:r>
                        <a:rPr lang="en-US" sz="4400" dirty="0">
                          <a:solidFill>
                            <a:schemeClr val="tx1"/>
                          </a:solidFill>
                        </a:rPr>
                        <a:t>14</a:t>
                      </a:r>
                    </a:p>
                  </a:txBody>
                  <a:tcPr>
                    <a:noFill/>
                  </a:tcPr>
                </a:tc>
                <a:tc>
                  <a:txBody>
                    <a:bodyPr/>
                    <a:lstStyle/>
                    <a:p>
                      <a:pPr algn="ctr"/>
                      <a:r>
                        <a:rPr lang="en-US" sz="4400" dirty="0">
                          <a:solidFill>
                            <a:schemeClr val="tx1"/>
                          </a:solidFill>
                        </a:rPr>
                        <a:t>19</a:t>
                      </a:r>
                    </a:p>
                  </a:txBody>
                  <a:tcPr>
                    <a:noFill/>
                  </a:tcPr>
                </a:tc>
                <a:tc>
                  <a:txBody>
                    <a:bodyPr/>
                    <a:lstStyle/>
                    <a:p>
                      <a:pPr algn="ctr"/>
                      <a:r>
                        <a:rPr lang="en-US" sz="4400" dirty="0">
                          <a:solidFill>
                            <a:schemeClr val="tx1"/>
                          </a:solidFill>
                        </a:rPr>
                        <a:t>*24</a:t>
                      </a:r>
                    </a:p>
                  </a:txBody>
                  <a:tcPr>
                    <a:noFill/>
                  </a:tcPr>
                </a:tc>
                <a:extLst>
                  <a:ext uri="{0D108BD9-81ED-4DB2-BD59-A6C34878D82A}">
                    <a16:rowId xmlns:a16="http://schemas.microsoft.com/office/drawing/2014/main" val="10004"/>
                  </a:ext>
                </a:extLst>
              </a:tr>
              <a:tr h="953135">
                <a:tc>
                  <a:txBody>
                    <a:bodyPr/>
                    <a:lstStyle/>
                    <a:p>
                      <a:pPr algn="ctr"/>
                      <a:r>
                        <a:rPr lang="en-US" sz="4400" dirty="0">
                          <a:solidFill>
                            <a:schemeClr val="tx1"/>
                          </a:solidFill>
                        </a:rPr>
                        <a:t>5</a:t>
                      </a:r>
                    </a:p>
                  </a:txBody>
                  <a:tcPr>
                    <a:noFill/>
                  </a:tcPr>
                </a:tc>
                <a:tc>
                  <a:txBody>
                    <a:bodyPr/>
                    <a:lstStyle/>
                    <a:p>
                      <a:pPr algn="ctr"/>
                      <a:r>
                        <a:rPr lang="en-US" sz="4400" dirty="0">
                          <a:solidFill>
                            <a:schemeClr val="tx1"/>
                          </a:solidFill>
                        </a:rPr>
                        <a:t>10</a:t>
                      </a:r>
                    </a:p>
                  </a:txBody>
                  <a:tcPr>
                    <a:noFill/>
                  </a:tcPr>
                </a:tc>
                <a:tc>
                  <a:txBody>
                    <a:bodyPr/>
                    <a:lstStyle/>
                    <a:p>
                      <a:pPr algn="ctr"/>
                      <a:r>
                        <a:rPr lang="en-US" sz="4400" dirty="0">
                          <a:solidFill>
                            <a:schemeClr val="tx1"/>
                          </a:solidFill>
                        </a:rPr>
                        <a:t>15</a:t>
                      </a:r>
                    </a:p>
                  </a:txBody>
                  <a:tcPr>
                    <a:noFill/>
                  </a:tcPr>
                </a:tc>
                <a:tc>
                  <a:txBody>
                    <a:bodyPr/>
                    <a:lstStyle/>
                    <a:p>
                      <a:pPr algn="ctr"/>
                      <a:r>
                        <a:rPr lang="en-US" sz="4400" dirty="0">
                          <a:solidFill>
                            <a:schemeClr val="tx1"/>
                          </a:solidFill>
                        </a:rPr>
                        <a:t>20</a:t>
                      </a:r>
                    </a:p>
                  </a:txBody>
                  <a:tcPr>
                    <a:noFill/>
                  </a:tcPr>
                </a:tc>
                <a:tc>
                  <a:txBody>
                    <a:bodyPr/>
                    <a:lstStyle/>
                    <a:p>
                      <a:pPr algn="ctr"/>
                      <a:r>
                        <a:rPr lang="en-US" sz="4400" dirty="0">
                          <a:solidFill>
                            <a:schemeClr val="tx1"/>
                          </a:solidFill>
                        </a:rPr>
                        <a:t>*25</a:t>
                      </a:r>
                    </a:p>
                  </a:txBody>
                  <a:tcPr>
                    <a:noFill/>
                  </a:tcPr>
                </a:tc>
                <a:extLst>
                  <a:ext uri="{0D108BD9-81ED-4DB2-BD59-A6C34878D82A}">
                    <a16:rowId xmlns:a16="http://schemas.microsoft.com/office/drawing/2014/main" val="10005"/>
                  </a:ext>
                </a:extLst>
              </a:tr>
            </a:tbl>
          </a:graphicData>
        </a:graphic>
      </p:graphicFrame>
      <p:sp>
        <p:nvSpPr>
          <p:cNvPr id="3" name="Rectangle 2"/>
          <p:cNvSpPr/>
          <p:nvPr/>
        </p:nvSpPr>
        <p:spPr>
          <a:xfrm>
            <a:off x="304800" y="228598"/>
            <a:ext cx="6280887" cy="584775"/>
          </a:xfrm>
          <a:prstGeom prst="rect">
            <a:avLst/>
          </a:prstGeom>
          <a:noFill/>
        </p:spPr>
        <p:txBody>
          <a:bodyPr wrap="none" lIns="91440" tIns="45720" rIns="91440" bIns="45720">
            <a:spAutoFit/>
          </a:bodyPr>
          <a:lstStyle/>
          <a:p>
            <a:pPr algn="ctr">
              <a:buNone/>
            </a:pPr>
            <a:r>
              <a:rPr lang="en-US" sz="3200" b="1"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Part V Genetics Review Game</a:t>
            </a:r>
            <a:endParaRPr lang="en-US" sz="3200" b="1" cap="none" spc="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endParaRPr>
          </a:p>
        </p:txBody>
      </p:sp>
    </p:spTree>
    <p:extLst>
      <p:ext uri="{BB962C8B-B14F-4D97-AF65-F5344CB8AC3E}">
        <p14:creationId xmlns:p14="http://schemas.microsoft.com/office/powerpoint/2010/main" val="488203599"/>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978" name="Rectangle 2"/>
          <p:cNvSpPr>
            <a:spLocks noGrp="1" noChangeArrowheads="1"/>
          </p:cNvSpPr>
          <p:nvPr>
            <p:ph type="title"/>
          </p:nvPr>
        </p:nvSpPr>
        <p:spPr/>
        <p:txBody>
          <a:bodyPr/>
          <a:lstStyle/>
          <a:p>
            <a:pPr eaLnBrk="1" hangingPunct="1"/>
            <a:endParaRPr lang="en-US"/>
          </a:p>
        </p:txBody>
      </p:sp>
      <p:sp>
        <p:nvSpPr>
          <p:cNvPr id="126979" name="Rectangle 3"/>
          <p:cNvSpPr>
            <a:spLocks noGrp="1" noChangeArrowheads="1"/>
          </p:cNvSpPr>
          <p:nvPr>
            <p:ph type="body" idx="1"/>
          </p:nvPr>
        </p:nvSpPr>
        <p:spPr/>
        <p:txBody>
          <a:bodyPr/>
          <a:lstStyle/>
          <a:p>
            <a:pPr eaLnBrk="1" hangingPunct="1"/>
            <a:endParaRPr lang="en-US"/>
          </a:p>
        </p:txBody>
      </p:sp>
      <p:pic>
        <p:nvPicPr>
          <p:cNvPr id="126980" name="Picture 4" descr="DNAman"/>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220200" cy="6896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ectangle 1"/>
          <p:cNvSpPr/>
          <p:nvPr/>
        </p:nvSpPr>
        <p:spPr>
          <a:xfrm>
            <a:off x="1309731" y="2967335"/>
            <a:ext cx="6524543" cy="923330"/>
          </a:xfrm>
          <a:prstGeom prst="rect">
            <a:avLst/>
          </a:prstGeom>
          <a:noFill/>
        </p:spPr>
        <p:txBody>
          <a:bodyPr wrap="none" lIns="91440" tIns="45720" rIns="91440" bIns="45720">
            <a:prstTxWarp prst="textArchUp">
              <a:avLst/>
            </a:prstTxWarp>
            <a:spAutoFit/>
          </a:bodyPr>
          <a:lstStyle/>
          <a:p>
            <a:pPr algn="ctr">
              <a:buNone/>
            </a:pPr>
            <a:r>
              <a:rPr lang="en-US" b="1" cap="none" spc="50" dirty="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rPr>
              <a:t>5 Wager Question</a:t>
            </a:r>
          </a:p>
        </p:txBody>
      </p:sp>
    </p:spTree>
    <p:extLst>
      <p:ext uri="{BB962C8B-B14F-4D97-AF65-F5344CB8AC3E}">
        <p14:creationId xmlns:p14="http://schemas.microsoft.com/office/powerpoint/2010/main" val="3218789002"/>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52400" y="304800"/>
            <a:ext cx="8915400" cy="5821363"/>
          </a:xfrm>
        </p:spPr>
        <p:txBody>
          <a:bodyPr/>
          <a:lstStyle/>
          <a:p>
            <a:r>
              <a:rPr lang="en-US" dirty="0">
                <a:solidFill>
                  <a:srgbClr val="CC99FF"/>
                </a:solidFill>
              </a:rPr>
              <a:t>The shaded circles and squares is a dominant </a:t>
            </a:r>
            <a:r>
              <a:rPr lang="en-US" dirty="0" err="1">
                <a:solidFill>
                  <a:srgbClr val="CC99FF"/>
                </a:solidFill>
              </a:rPr>
              <a:t>allelle</a:t>
            </a:r>
            <a:r>
              <a:rPr lang="en-US" dirty="0">
                <a:solidFill>
                  <a:srgbClr val="CC99FF"/>
                </a:solidFill>
              </a:rPr>
              <a:t>. Shaded = Dominant</a:t>
            </a:r>
          </a:p>
          <a:p>
            <a:pPr lvl="1"/>
            <a:r>
              <a:rPr lang="en-US" dirty="0"/>
              <a:t>What’s the probable genotypes of the two below?</a:t>
            </a:r>
          </a:p>
        </p:txBody>
      </p:sp>
      <p:pic>
        <p:nvPicPr>
          <p:cNvPr id="102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0" y="3964964"/>
            <a:ext cx="3429000" cy="20955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Rounded Rectangle 3"/>
          <p:cNvSpPr/>
          <p:nvPr/>
        </p:nvSpPr>
        <p:spPr bwMode="auto">
          <a:xfrm>
            <a:off x="228600" y="2057400"/>
            <a:ext cx="8763000" cy="4419600"/>
          </a:xfrm>
          <a:prstGeom prst="roundRect">
            <a:avLst/>
          </a:prstGeom>
          <a:solidFill>
            <a:schemeClr val="tx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342900" indent="-342900">
              <a:buClr>
                <a:srgbClr val="66CCFF"/>
              </a:buClr>
            </a:pPr>
            <a:endParaRPr lang="en-US">
              <a:solidFill>
                <a:srgbClr val="FFFFFF"/>
              </a:solidFill>
            </a:endParaRPr>
          </a:p>
        </p:txBody>
      </p:sp>
      <p:sp>
        <p:nvSpPr>
          <p:cNvPr id="5" name="Oval 4"/>
          <p:cNvSpPr/>
          <p:nvPr/>
        </p:nvSpPr>
        <p:spPr bwMode="auto">
          <a:xfrm>
            <a:off x="2895600" y="2209800"/>
            <a:ext cx="762000" cy="762000"/>
          </a:xfrm>
          <a:prstGeom prst="ellipse">
            <a:avLst/>
          </a:prstGeom>
          <a:solidFill>
            <a:srgbClr val="CC99FF"/>
          </a:solidFill>
          <a:ln w="38100"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342900" indent="-342900">
              <a:buClr>
                <a:srgbClr val="66CCFF"/>
              </a:buClr>
            </a:pPr>
            <a:endParaRPr lang="en-US">
              <a:solidFill>
                <a:srgbClr val="FFFFFF"/>
              </a:solidFill>
            </a:endParaRPr>
          </a:p>
        </p:txBody>
      </p:sp>
      <p:sp>
        <p:nvSpPr>
          <p:cNvPr id="8" name="Oval 7"/>
          <p:cNvSpPr/>
          <p:nvPr/>
        </p:nvSpPr>
        <p:spPr bwMode="auto">
          <a:xfrm>
            <a:off x="2332892" y="3610341"/>
            <a:ext cx="762000" cy="762000"/>
          </a:xfrm>
          <a:prstGeom prst="ellipse">
            <a:avLst/>
          </a:prstGeom>
          <a:solidFill>
            <a:srgbClr val="CC99FF"/>
          </a:solidFill>
          <a:ln w="38100"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342900" indent="-342900">
              <a:buClr>
                <a:srgbClr val="66CCFF"/>
              </a:buClr>
            </a:pPr>
            <a:endParaRPr lang="en-US">
              <a:solidFill>
                <a:srgbClr val="FFFFFF"/>
              </a:solidFill>
            </a:endParaRPr>
          </a:p>
        </p:txBody>
      </p:sp>
      <p:sp>
        <p:nvSpPr>
          <p:cNvPr id="10" name="Oval 9"/>
          <p:cNvSpPr/>
          <p:nvPr/>
        </p:nvSpPr>
        <p:spPr bwMode="auto">
          <a:xfrm>
            <a:off x="6781800" y="3565280"/>
            <a:ext cx="762000" cy="762000"/>
          </a:xfrm>
          <a:prstGeom prst="ellipse">
            <a:avLst/>
          </a:prstGeom>
          <a:solidFill>
            <a:schemeClr val="tx1"/>
          </a:solidFill>
          <a:ln w="38100"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342900" indent="-342900">
              <a:buClr>
                <a:srgbClr val="66CCFF"/>
              </a:buClr>
            </a:pPr>
            <a:endParaRPr lang="en-US">
              <a:solidFill>
                <a:srgbClr val="FFFFFF"/>
              </a:solidFill>
            </a:endParaRPr>
          </a:p>
        </p:txBody>
      </p:sp>
      <p:sp>
        <p:nvSpPr>
          <p:cNvPr id="6" name="Rectangle 5"/>
          <p:cNvSpPr/>
          <p:nvPr/>
        </p:nvSpPr>
        <p:spPr bwMode="auto">
          <a:xfrm>
            <a:off x="4610100" y="2209800"/>
            <a:ext cx="685800" cy="690196"/>
          </a:xfrm>
          <a:prstGeom prst="rect">
            <a:avLst/>
          </a:prstGeom>
          <a:solidFill>
            <a:srgbClr val="CC99FF"/>
          </a:solidFill>
          <a:ln w="38100"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342900" indent="-342900">
              <a:buClr>
                <a:srgbClr val="66CCFF"/>
              </a:buClr>
            </a:pPr>
            <a:endParaRPr lang="en-US">
              <a:solidFill>
                <a:srgbClr val="FFFFFF"/>
              </a:solidFill>
            </a:endParaRPr>
          </a:p>
        </p:txBody>
      </p:sp>
      <p:sp>
        <p:nvSpPr>
          <p:cNvPr id="13" name="Rectangle 12"/>
          <p:cNvSpPr/>
          <p:nvPr/>
        </p:nvSpPr>
        <p:spPr bwMode="auto">
          <a:xfrm>
            <a:off x="592864" y="3657966"/>
            <a:ext cx="787528" cy="666750"/>
          </a:xfrm>
          <a:prstGeom prst="rect">
            <a:avLst/>
          </a:prstGeom>
          <a:solidFill>
            <a:schemeClr val="tx1"/>
          </a:solidFill>
          <a:ln w="38100"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342900" indent="-342900">
              <a:buClr>
                <a:srgbClr val="66CCFF"/>
              </a:buClr>
            </a:pPr>
            <a:endParaRPr lang="en-US">
              <a:solidFill>
                <a:srgbClr val="FFFFFF"/>
              </a:solidFill>
            </a:endParaRPr>
          </a:p>
        </p:txBody>
      </p:sp>
      <p:sp>
        <p:nvSpPr>
          <p:cNvPr id="14" name="Rectangle 13"/>
          <p:cNvSpPr/>
          <p:nvPr/>
        </p:nvSpPr>
        <p:spPr bwMode="auto">
          <a:xfrm>
            <a:off x="5143500" y="3605944"/>
            <a:ext cx="685800" cy="721153"/>
          </a:xfrm>
          <a:prstGeom prst="rect">
            <a:avLst/>
          </a:prstGeom>
          <a:solidFill>
            <a:schemeClr val="tx1"/>
          </a:solidFill>
          <a:ln w="38100"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342900" indent="-342900">
              <a:buClr>
                <a:srgbClr val="66CCFF"/>
              </a:buClr>
            </a:pPr>
            <a:endParaRPr lang="en-US">
              <a:solidFill>
                <a:srgbClr val="FFFFFF"/>
              </a:solidFill>
            </a:endParaRPr>
          </a:p>
        </p:txBody>
      </p:sp>
      <p:sp>
        <p:nvSpPr>
          <p:cNvPr id="16" name="Rectangle 15"/>
          <p:cNvSpPr/>
          <p:nvPr/>
        </p:nvSpPr>
        <p:spPr bwMode="auto">
          <a:xfrm>
            <a:off x="5492262" y="5012714"/>
            <a:ext cx="762000" cy="794238"/>
          </a:xfrm>
          <a:prstGeom prst="rect">
            <a:avLst/>
          </a:prstGeom>
          <a:solidFill>
            <a:schemeClr val="tx1"/>
          </a:solidFill>
          <a:ln w="38100"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342900" indent="-342900">
              <a:buClr>
                <a:srgbClr val="66CCFF"/>
              </a:buClr>
            </a:pPr>
            <a:endParaRPr lang="en-US">
              <a:solidFill>
                <a:srgbClr val="FFFFFF"/>
              </a:solidFill>
            </a:endParaRPr>
          </a:p>
        </p:txBody>
      </p:sp>
      <p:cxnSp>
        <p:nvCxnSpPr>
          <p:cNvPr id="12" name="Straight Connector 11"/>
          <p:cNvCxnSpPr/>
          <p:nvPr/>
        </p:nvCxnSpPr>
        <p:spPr bwMode="auto">
          <a:xfrm>
            <a:off x="3657600" y="2554898"/>
            <a:ext cx="952500" cy="0"/>
          </a:xfrm>
          <a:prstGeom prst="line">
            <a:avLst/>
          </a:prstGeom>
          <a:noFill/>
          <a:ln w="57150" cap="flat" cmpd="sng" algn="ctr">
            <a:solidFill>
              <a:schemeClr val="bg1"/>
            </a:solidFill>
            <a:prstDash val="solid"/>
            <a:round/>
            <a:headEnd type="none" w="med" len="med"/>
            <a:tailEnd type="none" w="med" len="med"/>
          </a:ln>
          <a:effectLst/>
        </p:spPr>
      </p:cxnSp>
      <p:cxnSp>
        <p:nvCxnSpPr>
          <p:cNvPr id="19" name="Straight Connector 18"/>
          <p:cNvCxnSpPr/>
          <p:nvPr/>
        </p:nvCxnSpPr>
        <p:spPr bwMode="auto">
          <a:xfrm flipV="1">
            <a:off x="4076700" y="2586038"/>
            <a:ext cx="0" cy="766762"/>
          </a:xfrm>
          <a:prstGeom prst="line">
            <a:avLst/>
          </a:prstGeom>
          <a:noFill/>
          <a:ln w="57150" cap="flat" cmpd="sng" algn="ctr">
            <a:solidFill>
              <a:schemeClr val="bg1"/>
            </a:solidFill>
            <a:prstDash val="solid"/>
            <a:round/>
            <a:headEnd type="none" w="med" len="med"/>
            <a:tailEnd type="none" w="med" len="med"/>
          </a:ln>
          <a:effectLst/>
        </p:spPr>
      </p:cxnSp>
      <p:cxnSp>
        <p:nvCxnSpPr>
          <p:cNvPr id="22" name="Straight Connector 21"/>
          <p:cNvCxnSpPr/>
          <p:nvPr/>
        </p:nvCxnSpPr>
        <p:spPr bwMode="auto">
          <a:xfrm>
            <a:off x="2667000" y="3352800"/>
            <a:ext cx="1409700" cy="0"/>
          </a:xfrm>
          <a:prstGeom prst="line">
            <a:avLst/>
          </a:prstGeom>
          <a:noFill/>
          <a:ln w="57150" cap="flat" cmpd="sng" algn="ctr">
            <a:solidFill>
              <a:schemeClr val="bg1"/>
            </a:solidFill>
            <a:prstDash val="solid"/>
            <a:round/>
            <a:headEnd type="none" w="med" len="med"/>
            <a:tailEnd type="none" w="med" len="med"/>
          </a:ln>
          <a:effectLst/>
        </p:spPr>
      </p:cxnSp>
      <p:cxnSp>
        <p:nvCxnSpPr>
          <p:cNvPr id="25" name="Straight Connector 24"/>
          <p:cNvCxnSpPr/>
          <p:nvPr/>
        </p:nvCxnSpPr>
        <p:spPr bwMode="auto">
          <a:xfrm flipV="1">
            <a:off x="2684585" y="3317630"/>
            <a:ext cx="0" cy="304800"/>
          </a:xfrm>
          <a:prstGeom prst="line">
            <a:avLst/>
          </a:prstGeom>
          <a:noFill/>
          <a:ln w="57150" cap="flat" cmpd="sng" algn="ctr">
            <a:solidFill>
              <a:schemeClr val="bg1"/>
            </a:solidFill>
            <a:prstDash val="solid"/>
            <a:round/>
            <a:headEnd type="none" w="med" len="med"/>
            <a:tailEnd type="none" w="med" len="med"/>
          </a:ln>
          <a:effectLst/>
        </p:spPr>
      </p:cxnSp>
      <p:cxnSp>
        <p:nvCxnSpPr>
          <p:cNvPr id="27" name="Straight Connector 26"/>
          <p:cNvCxnSpPr/>
          <p:nvPr/>
        </p:nvCxnSpPr>
        <p:spPr bwMode="auto">
          <a:xfrm>
            <a:off x="1380392" y="3943716"/>
            <a:ext cx="952500" cy="0"/>
          </a:xfrm>
          <a:prstGeom prst="line">
            <a:avLst/>
          </a:prstGeom>
          <a:noFill/>
          <a:ln w="57150" cap="flat" cmpd="sng" algn="ctr">
            <a:solidFill>
              <a:schemeClr val="bg1"/>
            </a:solidFill>
            <a:prstDash val="solid"/>
            <a:round/>
            <a:headEnd type="none" w="med" len="med"/>
            <a:tailEnd type="none" w="med" len="med"/>
          </a:ln>
          <a:effectLst/>
        </p:spPr>
      </p:cxnSp>
      <p:cxnSp>
        <p:nvCxnSpPr>
          <p:cNvPr id="28" name="Straight Connector 27"/>
          <p:cNvCxnSpPr/>
          <p:nvPr/>
        </p:nvCxnSpPr>
        <p:spPr bwMode="auto">
          <a:xfrm flipV="1">
            <a:off x="1856642" y="3943716"/>
            <a:ext cx="0" cy="766762"/>
          </a:xfrm>
          <a:prstGeom prst="line">
            <a:avLst/>
          </a:prstGeom>
          <a:noFill/>
          <a:ln w="57150" cap="flat" cmpd="sng" algn="ctr">
            <a:solidFill>
              <a:schemeClr val="bg1"/>
            </a:solidFill>
            <a:prstDash val="solid"/>
            <a:round/>
            <a:headEnd type="none" w="med" len="med"/>
            <a:tailEnd type="none" w="med" len="med"/>
          </a:ln>
          <a:effectLst/>
        </p:spPr>
      </p:cxnSp>
      <p:cxnSp>
        <p:nvCxnSpPr>
          <p:cNvPr id="29" name="Straight Connector 28"/>
          <p:cNvCxnSpPr/>
          <p:nvPr/>
        </p:nvCxnSpPr>
        <p:spPr bwMode="auto">
          <a:xfrm>
            <a:off x="1380392" y="4710478"/>
            <a:ext cx="952500" cy="0"/>
          </a:xfrm>
          <a:prstGeom prst="line">
            <a:avLst/>
          </a:prstGeom>
          <a:noFill/>
          <a:ln w="57150" cap="flat" cmpd="sng" algn="ctr">
            <a:solidFill>
              <a:schemeClr val="bg1"/>
            </a:solidFill>
            <a:prstDash val="solid"/>
            <a:round/>
            <a:headEnd type="none" w="med" len="med"/>
            <a:tailEnd type="none" w="med" len="med"/>
          </a:ln>
          <a:effectLst/>
        </p:spPr>
      </p:cxnSp>
      <p:cxnSp>
        <p:nvCxnSpPr>
          <p:cNvPr id="30" name="Straight Connector 29"/>
          <p:cNvCxnSpPr/>
          <p:nvPr/>
        </p:nvCxnSpPr>
        <p:spPr bwMode="auto">
          <a:xfrm flipV="1">
            <a:off x="1393580" y="4710478"/>
            <a:ext cx="0" cy="302236"/>
          </a:xfrm>
          <a:prstGeom prst="line">
            <a:avLst/>
          </a:prstGeom>
          <a:noFill/>
          <a:ln w="57150" cap="flat" cmpd="sng" algn="ctr">
            <a:solidFill>
              <a:schemeClr val="bg1"/>
            </a:solidFill>
            <a:prstDash val="solid"/>
            <a:round/>
            <a:headEnd type="none" w="med" len="med"/>
            <a:tailEnd type="none" w="med" len="med"/>
          </a:ln>
          <a:effectLst/>
        </p:spPr>
      </p:cxnSp>
      <p:cxnSp>
        <p:nvCxnSpPr>
          <p:cNvPr id="34" name="Straight Connector 33"/>
          <p:cNvCxnSpPr/>
          <p:nvPr/>
        </p:nvCxnSpPr>
        <p:spPr bwMode="auto">
          <a:xfrm flipV="1">
            <a:off x="2331426" y="4710478"/>
            <a:ext cx="0" cy="302236"/>
          </a:xfrm>
          <a:prstGeom prst="line">
            <a:avLst/>
          </a:prstGeom>
          <a:noFill/>
          <a:ln w="57150" cap="flat" cmpd="sng" algn="ctr">
            <a:solidFill>
              <a:schemeClr val="bg1"/>
            </a:solidFill>
            <a:prstDash val="solid"/>
            <a:round/>
            <a:headEnd type="none" w="med" len="med"/>
            <a:tailEnd type="none" w="med" len="med"/>
          </a:ln>
          <a:effectLst/>
        </p:spPr>
      </p:cxnSp>
      <p:sp>
        <p:nvSpPr>
          <p:cNvPr id="35" name="Rectangle 34"/>
          <p:cNvSpPr/>
          <p:nvPr/>
        </p:nvSpPr>
        <p:spPr bwMode="auto">
          <a:xfrm>
            <a:off x="2057400" y="4979377"/>
            <a:ext cx="914400" cy="794238"/>
          </a:xfrm>
          <a:prstGeom prst="rect">
            <a:avLst/>
          </a:prstGeom>
          <a:solidFill>
            <a:schemeClr val="tx1"/>
          </a:solidFill>
          <a:ln w="38100"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342900" indent="-342900">
              <a:buClr>
                <a:srgbClr val="66CCFF"/>
              </a:buClr>
            </a:pPr>
            <a:endParaRPr lang="en-US">
              <a:solidFill>
                <a:srgbClr val="FFFFFF"/>
              </a:solidFill>
            </a:endParaRPr>
          </a:p>
        </p:txBody>
      </p:sp>
      <p:sp>
        <p:nvSpPr>
          <p:cNvPr id="36" name="Oval 35"/>
          <p:cNvSpPr/>
          <p:nvPr/>
        </p:nvSpPr>
        <p:spPr bwMode="auto">
          <a:xfrm>
            <a:off x="977180" y="4969119"/>
            <a:ext cx="762000" cy="762000"/>
          </a:xfrm>
          <a:prstGeom prst="ellipse">
            <a:avLst/>
          </a:prstGeom>
          <a:solidFill>
            <a:schemeClr val="tx1"/>
          </a:solidFill>
          <a:ln w="38100"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342900" indent="-342900">
              <a:buClr>
                <a:srgbClr val="66CCFF"/>
              </a:buClr>
            </a:pPr>
            <a:endParaRPr lang="en-US">
              <a:solidFill>
                <a:srgbClr val="FFFFFF"/>
              </a:solidFill>
            </a:endParaRPr>
          </a:p>
        </p:txBody>
      </p:sp>
      <p:cxnSp>
        <p:nvCxnSpPr>
          <p:cNvPr id="37" name="Straight Connector 36"/>
          <p:cNvCxnSpPr/>
          <p:nvPr/>
        </p:nvCxnSpPr>
        <p:spPr bwMode="auto">
          <a:xfrm>
            <a:off x="4076700" y="3352800"/>
            <a:ext cx="1409700" cy="0"/>
          </a:xfrm>
          <a:prstGeom prst="line">
            <a:avLst/>
          </a:prstGeom>
          <a:noFill/>
          <a:ln w="57150" cap="flat" cmpd="sng" algn="ctr">
            <a:solidFill>
              <a:schemeClr val="bg1"/>
            </a:solidFill>
            <a:prstDash val="solid"/>
            <a:round/>
            <a:headEnd type="none" w="med" len="med"/>
            <a:tailEnd type="none" w="med" len="med"/>
          </a:ln>
          <a:effectLst/>
        </p:spPr>
      </p:cxnSp>
      <p:cxnSp>
        <p:nvCxnSpPr>
          <p:cNvPr id="38" name="Straight Connector 37"/>
          <p:cNvCxnSpPr/>
          <p:nvPr/>
        </p:nvCxnSpPr>
        <p:spPr bwMode="auto">
          <a:xfrm flipV="1">
            <a:off x="5486400" y="3317630"/>
            <a:ext cx="0" cy="304800"/>
          </a:xfrm>
          <a:prstGeom prst="line">
            <a:avLst/>
          </a:prstGeom>
          <a:noFill/>
          <a:ln w="57150" cap="flat" cmpd="sng" algn="ctr">
            <a:solidFill>
              <a:schemeClr val="bg1"/>
            </a:solidFill>
            <a:prstDash val="solid"/>
            <a:round/>
            <a:headEnd type="none" w="med" len="med"/>
            <a:tailEnd type="none" w="med" len="med"/>
          </a:ln>
          <a:effectLst/>
        </p:spPr>
      </p:cxnSp>
      <p:cxnSp>
        <p:nvCxnSpPr>
          <p:cNvPr id="39" name="Straight Connector 38"/>
          <p:cNvCxnSpPr/>
          <p:nvPr/>
        </p:nvCxnSpPr>
        <p:spPr bwMode="auto">
          <a:xfrm>
            <a:off x="5829300" y="3943716"/>
            <a:ext cx="952500" cy="0"/>
          </a:xfrm>
          <a:prstGeom prst="line">
            <a:avLst/>
          </a:prstGeom>
          <a:noFill/>
          <a:ln w="57150" cap="flat" cmpd="sng" algn="ctr">
            <a:solidFill>
              <a:schemeClr val="bg1"/>
            </a:solidFill>
            <a:prstDash val="solid"/>
            <a:round/>
            <a:headEnd type="none" w="med" len="med"/>
            <a:tailEnd type="none" w="med" len="med"/>
          </a:ln>
          <a:effectLst/>
        </p:spPr>
      </p:cxnSp>
      <p:cxnSp>
        <p:nvCxnSpPr>
          <p:cNvPr id="40" name="Straight Connector 39"/>
          <p:cNvCxnSpPr/>
          <p:nvPr/>
        </p:nvCxnSpPr>
        <p:spPr bwMode="auto">
          <a:xfrm flipV="1">
            <a:off x="6327530" y="3966520"/>
            <a:ext cx="0" cy="766762"/>
          </a:xfrm>
          <a:prstGeom prst="line">
            <a:avLst/>
          </a:prstGeom>
          <a:noFill/>
          <a:ln w="57150" cap="flat" cmpd="sng" algn="ctr">
            <a:solidFill>
              <a:schemeClr val="bg1"/>
            </a:solidFill>
            <a:prstDash val="solid"/>
            <a:round/>
            <a:headEnd type="none" w="med" len="med"/>
            <a:tailEnd type="none" w="med" len="med"/>
          </a:ln>
          <a:effectLst/>
        </p:spPr>
      </p:cxnSp>
      <p:cxnSp>
        <p:nvCxnSpPr>
          <p:cNvPr id="41" name="Straight Connector 40"/>
          <p:cNvCxnSpPr/>
          <p:nvPr/>
        </p:nvCxnSpPr>
        <p:spPr bwMode="auto">
          <a:xfrm>
            <a:off x="5851280" y="4742806"/>
            <a:ext cx="952500" cy="0"/>
          </a:xfrm>
          <a:prstGeom prst="line">
            <a:avLst/>
          </a:prstGeom>
          <a:noFill/>
          <a:ln w="57150" cap="flat" cmpd="sng" algn="ctr">
            <a:solidFill>
              <a:schemeClr val="bg1"/>
            </a:solidFill>
            <a:prstDash val="solid"/>
            <a:round/>
            <a:headEnd type="none" w="med" len="med"/>
            <a:tailEnd type="none" w="med" len="med"/>
          </a:ln>
          <a:effectLst/>
        </p:spPr>
      </p:cxnSp>
      <p:cxnSp>
        <p:nvCxnSpPr>
          <p:cNvPr id="42" name="Straight Connector 41"/>
          <p:cNvCxnSpPr/>
          <p:nvPr/>
        </p:nvCxnSpPr>
        <p:spPr bwMode="auto">
          <a:xfrm flipV="1">
            <a:off x="5858606" y="4710478"/>
            <a:ext cx="0" cy="302236"/>
          </a:xfrm>
          <a:prstGeom prst="line">
            <a:avLst/>
          </a:prstGeom>
          <a:noFill/>
          <a:ln w="57150" cap="flat" cmpd="sng" algn="ctr">
            <a:solidFill>
              <a:schemeClr val="bg1"/>
            </a:solidFill>
            <a:prstDash val="solid"/>
            <a:round/>
            <a:headEnd type="none" w="med" len="med"/>
            <a:tailEnd type="none" w="med" len="med"/>
          </a:ln>
          <a:effectLst/>
        </p:spPr>
      </p:cxnSp>
      <p:cxnSp>
        <p:nvCxnSpPr>
          <p:cNvPr id="43" name="Straight Connector 42"/>
          <p:cNvCxnSpPr/>
          <p:nvPr/>
        </p:nvCxnSpPr>
        <p:spPr bwMode="auto">
          <a:xfrm flipV="1">
            <a:off x="6803780" y="4712859"/>
            <a:ext cx="0" cy="302236"/>
          </a:xfrm>
          <a:prstGeom prst="line">
            <a:avLst/>
          </a:prstGeom>
          <a:noFill/>
          <a:ln w="57150" cap="flat" cmpd="sng" algn="ctr">
            <a:solidFill>
              <a:schemeClr val="bg1"/>
            </a:solidFill>
            <a:prstDash val="solid"/>
            <a:round/>
            <a:headEnd type="none" w="med" len="med"/>
            <a:tailEnd type="none" w="med" len="med"/>
          </a:ln>
          <a:effectLst/>
        </p:spPr>
      </p:cxnSp>
      <p:sp>
        <p:nvSpPr>
          <p:cNvPr id="44" name="Oval 43"/>
          <p:cNvSpPr/>
          <p:nvPr/>
        </p:nvSpPr>
        <p:spPr bwMode="auto">
          <a:xfrm>
            <a:off x="6477000" y="4979377"/>
            <a:ext cx="762000" cy="762000"/>
          </a:xfrm>
          <a:prstGeom prst="ellipse">
            <a:avLst/>
          </a:prstGeom>
          <a:solidFill>
            <a:schemeClr val="tx1"/>
          </a:solidFill>
          <a:ln w="38100"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342900" indent="-342900">
              <a:buClr>
                <a:srgbClr val="66CCFF"/>
              </a:buClr>
            </a:pPr>
            <a:endParaRPr lang="en-US">
              <a:solidFill>
                <a:srgbClr val="FFFFFF"/>
              </a:solidFill>
            </a:endParaRPr>
          </a:p>
        </p:txBody>
      </p:sp>
      <p:sp>
        <p:nvSpPr>
          <p:cNvPr id="2" name="Rectangle 1"/>
          <p:cNvSpPr/>
          <p:nvPr/>
        </p:nvSpPr>
        <p:spPr>
          <a:xfrm>
            <a:off x="2909405" y="2262510"/>
            <a:ext cx="710451" cy="584775"/>
          </a:xfrm>
          <a:prstGeom prst="rect">
            <a:avLst/>
          </a:prstGeom>
          <a:noFill/>
        </p:spPr>
        <p:txBody>
          <a:bodyPr wrap="none" lIns="91440" tIns="45720" rIns="91440" bIns="45720">
            <a:spAutoFit/>
          </a:bodyPr>
          <a:lstStyle/>
          <a:p>
            <a:pPr algn="ctr">
              <a:buClr>
                <a:srgbClr val="66CCFF"/>
              </a:buClr>
              <a:buFont typeface="Wingdings" pitchFamily="2" charset="2"/>
              <a:buNone/>
            </a:pPr>
            <a:r>
              <a:rPr lang="en-US" sz="3200" b="1"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Aa</a:t>
            </a:r>
          </a:p>
        </p:txBody>
      </p:sp>
      <p:sp>
        <p:nvSpPr>
          <p:cNvPr id="45" name="Rectangle 44"/>
          <p:cNvSpPr/>
          <p:nvPr/>
        </p:nvSpPr>
        <p:spPr>
          <a:xfrm>
            <a:off x="4610100" y="2262510"/>
            <a:ext cx="710451" cy="584775"/>
          </a:xfrm>
          <a:prstGeom prst="rect">
            <a:avLst/>
          </a:prstGeom>
          <a:noFill/>
        </p:spPr>
        <p:txBody>
          <a:bodyPr wrap="none" lIns="91440" tIns="45720" rIns="91440" bIns="45720">
            <a:spAutoFit/>
          </a:bodyPr>
          <a:lstStyle/>
          <a:p>
            <a:pPr algn="ctr">
              <a:buClr>
                <a:srgbClr val="66CCFF"/>
              </a:buClr>
              <a:buFont typeface="Wingdings" pitchFamily="2" charset="2"/>
              <a:buNone/>
            </a:pPr>
            <a:r>
              <a:rPr lang="en-US" sz="3200" b="1"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Aa</a:t>
            </a:r>
          </a:p>
        </p:txBody>
      </p:sp>
      <p:sp>
        <p:nvSpPr>
          <p:cNvPr id="9" name="Rectangle 8"/>
          <p:cNvSpPr/>
          <p:nvPr/>
        </p:nvSpPr>
        <p:spPr>
          <a:xfrm>
            <a:off x="639587" y="3685945"/>
            <a:ext cx="675185" cy="584775"/>
          </a:xfrm>
          <a:prstGeom prst="rect">
            <a:avLst/>
          </a:prstGeom>
        </p:spPr>
        <p:txBody>
          <a:bodyPr wrap="none">
            <a:spAutoFit/>
          </a:bodyPr>
          <a:lstStyle/>
          <a:p>
            <a:pPr algn="ctr">
              <a:buClr>
                <a:srgbClr val="66CCFF"/>
              </a:buClr>
              <a:buFont typeface="Wingdings" pitchFamily="2" charset="2"/>
              <a:buNone/>
            </a:pPr>
            <a:r>
              <a:rPr lang="en-US" sz="3200" b="1"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aa</a:t>
            </a:r>
          </a:p>
        </p:txBody>
      </p:sp>
      <p:sp>
        <p:nvSpPr>
          <p:cNvPr id="46" name="Rectangle 45"/>
          <p:cNvSpPr/>
          <p:nvPr/>
        </p:nvSpPr>
        <p:spPr>
          <a:xfrm>
            <a:off x="2358666" y="3698953"/>
            <a:ext cx="710451" cy="584775"/>
          </a:xfrm>
          <a:prstGeom prst="rect">
            <a:avLst/>
          </a:prstGeom>
        </p:spPr>
        <p:txBody>
          <a:bodyPr wrap="none">
            <a:spAutoFit/>
          </a:bodyPr>
          <a:lstStyle/>
          <a:p>
            <a:pPr algn="ctr">
              <a:buClr>
                <a:srgbClr val="66CCFF"/>
              </a:buClr>
              <a:buFont typeface="Wingdings" pitchFamily="2" charset="2"/>
              <a:buNone/>
            </a:pPr>
            <a:r>
              <a:rPr lang="en-US" sz="3200" b="1"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Aa</a:t>
            </a:r>
          </a:p>
        </p:txBody>
      </p:sp>
      <p:sp>
        <p:nvSpPr>
          <p:cNvPr id="17" name="Rectangle 16"/>
          <p:cNvSpPr/>
          <p:nvPr/>
        </p:nvSpPr>
        <p:spPr bwMode="auto">
          <a:xfrm>
            <a:off x="639587" y="4495800"/>
            <a:ext cx="2637013" cy="1564664"/>
          </a:xfrm>
          <a:prstGeom prst="rect">
            <a:avLst/>
          </a:prstGeom>
          <a:noFill/>
          <a:ln w="28575" cap="flat" cmpd="sng" algn="ctr">
            <a:solidFill>
              <a:schemeClr val="bg1"/>
            </a:solidFill>
            <a:prstDash val="solid"/>
            <a:round/>
            <a:headEnd type="none" w="med" len="med"/>
            <a:tailEnd type="none" w="med" len="med"/>
          </a:ln>
          <a:effectLst>
            <a:glow rad="228600">
              <a:schemeClr val="accent1">
                <a:satMod val="175000"/>
                <a:alpha val="40000"/>
              </a:schemeClr>
            </a:glow>
          </a:effectLst>
        </p:spPr>
        <p:txBody>
          <a:bodyPr vert="horz" wrap="square" lIns="91440" tIns="45720" rIns="91440" bIns="45720" numCol="1" rtlCol="0" anchor="t" anchorCtr="0" compatLnSpc="1">
            <a:prstTxWarp prst="textNoShape">
              <a:avLst/>
            </a:prstTxWarp>
          </a:bodyPr>
          <a:lstStyle/>
          <a:p>
            <a:pPr marL="342900" indent="-342900">
              <a:buClr>
                <a:srgbClr val="66CCFF"/>
              </a:buClr>
            </a:pPr>
            <a:endParaRPr lang="en-US">
              <a:solidFill>
                <a:srgbClr val="FFFFFF"/>
              </a:solidFill>
            </a:endParaRPr>
          </a:p>
        </p:txBody>
      </p:sp>
    </p:spTree>
    <p:extLst>
      <p:ext uri="{BB962C8B-B14F-4D97-AF65-F5344CB8AC3E}">
        <p14:creationId xmlns:p14="http://schemas.microsoft.com/office/powerpoint/2010/main" val="3499531043"/>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6" descr="Co-dominance_Rhododendron"/>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3" name="Rectangle 2"/>
          <p:cNvSpPr/>
          <p:nvPr/>
        </p:nvSpPr>
        <p:spPr>
          <a:xfrm>
            <a:off x="304800" y="381000"/>
            <a:ext cx="8686800" cy="923330"/>
          </a:xfrm>
          <a:prstGeom prst="rect">
            <a:avLst/>
          </a:prstGeom>
          <a:noFill/>
        </p:spPr>
        <p:txBody>
          <a:bodyPr wrap="square" lIns="91440" tIns="45720" rIns="91440" bIns="45720">
            <a:prstTxWarp prst="textWave1">
              <a:avLst/>
            </a:prstTxWarp>
            <a:spAutoFit/>
            <a:scene3d>
              <a:camera prst="orthographicFront"/>
              <a:lightRig rig="threePt" dir="t"/>
            </a:scene3d>
            <a:sp3d extrusionH="57150">
              <a:bevelT w="57150" h="38100" prst="artDeco"/>
            </a:sp3d>
          </a:bodyPr>
          <a:lstStyle/>
          <a:p>
            <a:pPr algn="ctr">
              <a:buNone/>
            </a:pPr>
            <a:r>
              <a:rPr lang="en-US" sz="5400" b="1" cap="none" spc="0" dirty="0">
                <a:ln w="17780" cmpd="sng">
                  <a:solidFill>
                    <a:sysClr val="windowText" lastClr="000000"/>
                  </a:solidFill>
                  <a:prstDash val="solid"/>
                  <a:miter lim="800000"/>
                </a:ln>
                <a:solidFill>
                  <a:srgbClr val="FF0000"/>
                </a:solidFill>
                <a:effectLst>
                  <a:outerShdw blurRad="50800" algn="tl" rotWithShape="0">
                    <a:srgbClr val="000000"/>
                  </a:outerShdw>
                </a:effectLst>
              </a:rPr>
              <a:t>Ge</a:t>
            </a:r>
            <a:r>
              <a:rPr lang="en-US" sz="5400" b="1" cap="none" spc="0" dirty="0">
                <a:ln w="17780" cmpd="sng">
                  <a:solidFill>
                    <a:sysClr val="windowText" lastClr="000000"/>
                  </a:solidFill>
                  <a:prstDash val="solid"/>
                  <a:miter lim="800000"/>
                </a:ln>
                <a:effectLst>
                  <a:outerShdw blurRad="50800" algn="tl" rotWithShape="0">
                    <a:srgbClr val="000000"/>
                  </a:outerShdw>
                </a:effectLst>
              </a:rPr>
              <a:t>n</a:t>
            </a:r>
            <a:r>
              <a:rPr lang="en-US" sz="5400" b="1" cap="none" spc="0" dirty="0">
                <a:ln w="17780" cmpd="sng">
                  <a:solidFill>
                    <a:sysClr val="windowText" lastClr="000000"/>
                  </a:solidFill>
                  <a:prstDash val="solid"/>
                  <a:miter lim="800000"/>
                </a:ln>
                <a:solidFill>
                  <a:srgbClr val="FF0000"/>
                </a:solidFill>
                <a:effectLst>
                  <a:outerShdw blurRad="50800" algn="tl" rotWithShape="0">
                    <a:srgbClr val="000000"/>
                  </a:outerShdw>
                </a:effectLst>
              </a:rPr>
              <a:t>e</a:t>
            </a:r>
            <a:r>
              <a:rPr lang="en-US" sz="5400" b="1" cap="none" spc="0" dirty="0">
                <a:ln w="17780" cmpd="sng">
                  <a:solidFill>
                    <a:sysClr val="windowText" lastClr="000000"/>
                  </a:solidFill>
                  <a:prstDash val="solid"/>
                  <a:miter lim="800000"/>
                </a:ln>
                <a:effectLst>
                  <a:outerShdw blurRad="50800" algn="tl" rotWithShape="0">
                    <a:srgbClr val="000000"/>
                  </a:outerShdw>
                </a:effectLst>
              </a:rPr>
              <a:t>tics</a:t>
            </a:r>
            <a:r>
              <a:rPr lang="en-US" sz="5400" b="1" cap="none" spc="0" dirty="0">
                <a:ln w="17780" cmpd="sng">
                  <a:solidFill>
                    <a:sysClr val="windowText" lastClr="000000"/>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 </a:t>
            </a:r>
            <a:r>
              <a:rPr lang="en-US" sz="5400" b="1" cap="none" spc="0" dirty="0">
                <a:ln w="17780" cmpd="sng">
                  <a:solidFill>
                    <a:sysClr val="windowText" lastClr="000000"/>
                  </a:solidFill>
                  <a:prstDash val="solid"/>
                  <a:miter lim="800000"/>
                </a:ln>
                <a:solidFill>
                  <a:srgbClr val="FF0000"/>
                </a:solidFill>
                <a:effectLst>
                  <a:outerShdw blurRad="50800" algn="tl" rotWithShape="0">
                    <a:srgbClr val="000000"/>
                  </a:outerShdw>
                </a:effectLst>
              </a:rPr>
              <a:t>Rev</a:t>
            </a:r>
            <a:r>
              <a:rPr lang="en-US" sz="5400" b="1" cap="none" spc="0" dirty="0">
                <a:ln w="17780" cmpd="sng">
                  <a:solidFill>
                    <a:sysClr val="windowText" lastClr="000000"/>
                  </a:solidFill>
                  <a:prstDash val="solid"/>
                  <a:miter lim="800000"/>
                </a:ln>
                <a:effectLst>
                  <a:outerShdw blurRad="50800" algn="tl" rotWithShape="0">
                    <a:srgbClr val="000000"/>
                  </a:outerShdw>
                </a:effectLst>
              </a:rPr>
              <a:t>iew</a:t>
            </a:r>
            <a:r>
              <a:rPr lang="en-US" sz="5400" b="1" cap="none" spc="0" dirty="0">
                <a:ln w="17780" cmpd="sng">
                  <a:solidFill>
                    <a:sysClr val="windowText" lastClr="000000"/>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 </a:t>
            </a:r>
            <a:r>
              <a:rPr lang="en-US" sz="5400" b="1" cap="none" spc="0" dirty="0">
                <a:ln w="17780" cmpd="sng">
                  <a:solidFill>
                    <a:sysClr val="windowText" lastClr="000000"/>
                  </a:solidFill>
                  <a:prstDash val="solid"/>
                  <a:miter lim="800000"/>
                </a:ln>
                <a:solidFill>
                  <a:srgbClr val="FF0000"/>
                </a:solidFill>
                <a:effectLst>
                  <a:outerShdw blurRad="50800" algn="tl" rotWithShape="0">
                    <a:srgbClr val="000000"/>
                  </a:outerShdw>
                </a:effectLst>
              </a:rPr>
              <a:t>Ga</a:t>
            </a:r>
            <a:r>
              <a:rPr lang="en-US" sz="5400" b="1" cap="none" spc="0" dirty="0">
                <a:ln w="17780" cmpd="sng">
                  <a:solidFill>
                    <a:sysClr val="windowText" lastClr="000000"/>
                  </a:solidFill>
                  <a:prstDash val="solid"/>
                  <a:miter lim="800000"/>
                </a:ln>
                <a:effectLst>
                  <a:outerShdw blurRad="50800" algn="tl" rotWithShape="0">
                    <a:srgbClr val="000000"/>
                  </a:outerShdw>
                </a:effectLst>
              </a:rPr>
              <a:t>me</a:t>
            </a:r>
          </a:p>
        </p:txBody>
      </p:sp>
      <p:sp>
        <p:nvSpPr>
          <p:cNvPr id="4" name="Rectangle 3"/>
          <p:cNvSpPr/>
          <p:nvPr/>
        </p:nvSpPr>
        <p:spPr>
          <a:xfrm>
            <a:off x="152400" y="4800600"/>
            <a:ext cx="3661579" cy="1920526"/>
          </a:xfrm>
          <a:prstGeom prst="rect">
            <a:avLst/>
          </a:prstGeom>
          <a:noFill/>
        </p:spPr>
        <p:txBody>
          <a:bodyPr wrap="none" lIns="91440" tIns="45720" rIns="91440" bIns="45720">
            <a:spAutoFit/>
            <a:scene3d>
              <a:camera prst="orthographicFront"/>
              <a:lightRig rig="threePt" dir="t"/>
            </a:scene3d>
            <a:sp3d extrusionH="57150">
              <a:bevelT w="38100" h="38100" prst="slope"/>
            </a:sp3d>
          </a:bodyPr>
          <a:lstStyle/>
          <a:p>
            <a:pPr algn="ctr">
              <a:buNone/>
            </a:pPr>
            <a:r>
              <a:rPr lang="en-US" sz="5400" b="1" cap="none" spc="0" dirty="0">
                <a:ln w="17780" cmpd="sng">
                  <a:solidFill>
                    <a:srgbClr val="FFFFFF"/>
                  </a:solidFill>
                  <a:prstDash val="solid"/>
                  <a:miter lim="800000"/>
                </a:ln>
                <a:effectLst>
                  <a:outerShdw blurRad="50800" algn="tl" rotWithShape="0">
                    <a:srgbClr val="000000"/>
                  </a:outerShdw>
                </a:effectLst>
              </a:rPr>
              <a:t>Part 5</a:t>
            </a:r>
          </a:p>
          <a:p>
            <a:pPr algn="ctr">
              <a:buNone/>
            </a:pPr>
            <a:r>
              <a:rPr lang="en-US" sz="5400" b="1" cap="none" spc="0" dirty="0">
                <a:ln w="17780" cmpd="sng">
                  <a:solidFill>
                    <a:srgbClr val="FFFFFF"/>
                  </a:solidFill>
                  <a:prstDash val="solid"/>
                  <a:miter lim="800000"/>
                </a:ln>
                <a:effectLst>
                  <a:outerShdw blurRad="50800" algn="tl" rotWithShape="0">
                    <a:srgbClr val="000000"/>
                  </a:outerShdw>
                </a:effectLst>
              </a:rPr>
              <a:t>Lesson 11</a:t>
            </a:r>
          </a:p>
        </p:txBody>
      </p:sp>
      <p:pic>
        <p:nvPicPr>
          <p:cNvPr id="5" name="Graphic 4">
            <a:extLst>
              <a:ext uri="{FF2B5EF4-FFF2-40B4-BE49-F238E27FC236}">
                <a16:creationId xmlns:a16="http://schemas.microsoft.com/office/drawing/2014/main" id="{7F5A63FB-B59C-8332-48DD-6E0CC72134FB}"/>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3381994" y="4947494"/>
            <a:ext cx="5699410" cy="1610564"/>
          </a:xfrm>
          <a:prstGeom prst="rect">
            <a:avLst/>
          </a:prstGeom>
        </p:spPr>
      </p:pic>
    </p:spTree>
    <p:extLst>
      <p:ext uri="{BB962C8B-B14F-4D97-AF65-F5344CB8AC3E}">
        <p14:creationId xmlns:p14="http://schemas.microsoft.com/office/powerpoint/2010/main" val="1389615850"/>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6" descr="Co-dominance_Rhododendron"/>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3" name="Rectangle 2"/>
          <p:cNvSpPr/>
          <p:nvPr/>
        </p:nvSpPr>
        <p:spPr>
          <a:xfrm>
            <a:off x="304800" y="381000"/>
            <a:ext cx="8686800" cy="923330"/>
          </a:xfrm>
          <a:prstGeom prst="rect">
            <a:avLst/>
          </a:prstGeom>
          <a:noFill/>
        </p:spPr>
        <p:txBody>
          <a:bodyPr wrap="square" lIns="91440" tIns="45720" rIns="91440" bIns="45720">
            <a:prstTxWarp prst="textWave1">
              <a:avLst/>
            </a:prstTxWarp>
            <a:spAutoFit/>
            <a:scene3d>
              <a:camera prst="orthographicFront"/>
              <a:lightRig rig="threePt" dir="t"/>
            </a:scene3d>
            <a:sp3d extrusionH="57150">
              <a:bevelT w="57150" h="38100" prst="artDeco"/>
            </a:sp3d>
          </a:bodyPr>
          <a:lstStyle/>
          <a:p>
            <a:pPr marL="0" marR="0" lvl="0" indent="0" algn="ctr" defTabSz="914400" rtl="0" eaLnBrk="1" fontAlgn="base" latinLnBrk="0" hangingPunct="1">
              <a:lnSpc>
                <a:spcPct val="100000"/>
              </a:lnSpc>
              <a:spcBef>
                <a:spcPct val="20000"/>
              </a:spcBef>
              <a:spcAft>
                <a:spcPct val="0"/>
              </a:spcAft>
              <a:buClr>
                <a:srgbClr val="66CCFF"/>
              </a:buClr>
              <a:buSzPct val="65000"/>
              <a:buFont typeface="Wingdings" pitchFamily="2" charset="2"/>
              <a:buNone/>
              <a:tabLst/>
              <a:defRPr/>
            </a:pPr>
            <a:r>
              <a:rPr kumimoji="0" lang="en-US" sz="5400" b="1" i="0" u="none" strike="noStrike" kern="1200" cap="none" spc="0" normalizeH="0" baseline="0" noProof="0" dirty="0">
                <a:ln w="17780" cmpd="sng">
                  <a:solidFill>
                    <a:sysClr val="windowText" lastClr="000000"/>
                  </a:solidFill>
                  <a:prstDash val="solid"/>
                  <a:miter lim="800000"/>
                </a:ln>
                <a:solidFill>
                  <a:srgbClr val="FF0000"/>
                </a:solidFill>
                <a:effectLst>
                  <a:outerShdw blurRad="50800" algn="tl" rotWithShape="0">
                    <a:srgbClr val="000000"/>
                  </a:outerShdw>
                </a:effectLst>
                <a:uLnTx/>
                <a:uFillTx/>
                <a:latin typeface="Tahoma" pitchFamily="34" charset="0"/>
                <a:ea typeface="+mn-ea"/>
                <a:cs typeface="+mn-cs"/>
              </a:rPr>
              <a:t>Ge</a:t>
            </a:r>
            <a:r>
              <a:rPr kumimoji="0" lang="en-US" sz="5400" b="1" i="0" u="none" strike="noStrike" kern="1200" cap="none" spc="0" normalizeH="0" baseline="0" noProof="0" dirty="0">
                <a:ln w="17780" cmpd="sng">
                  <a:solidFill>
                    <a:sysClr val="windowText" lastClr="000000"/>
                  </a:solidFill>
                  <a:prstDash val="solid"/>
                  <a:miter lim="800000"/>
                </a:ln>
                <a:solidFill>
                  <a:srgbClr val="FFFFFF"/>
                </a:solidFill>
                <a:effectLst>
                  <a:outerShdw blurRad="50800" algn="tl" rotWithShape="0">
                    <a:srgbClr val="000000"/>
                  </a:outerShdw>
                </a:effectLst>
                <a:uLnTx/>
                <a:uFillTx/>
                <a:latin typeface="Tahoma" pitchFamily="34" charset="0"/>
                <a:ea typeface="+mn-ea"/>
                <a:cs typeface="+mn-cs"/>
              </a:rPr>
              <a:t>n</a:t>
            </a:r>
            <a:r>
              <a:rPr kumimoji="0" lang="en-US" sz="5400" b="1" i="0" u="none" strike="noStrike" kern="1200" cap="none" spc="0" normalizeH="0" baseline="0" noProof="0" dirty="0">
                <a:ln w="17780" cmpd="sng">
                  <a:solidFill>
                    <a:sysClr val="windowText" lastClr="000000"/>
                  </a:solidFill>
                  <a:prstDash val="solid"/>
                  <a:miter lim="800000"/>
                </a:ln>
                <a:solidFill>
                  <a:srgbClr val="FF0000"/>
                </a:solidFill>
                <a:effectLst>
                  <a:outerShdw blurRad="50800" algn="tl" rotWithShape="0">
                    <a:srgbClr val="000000"/>
                  </a:outerShdw>
                </a:effectLst>
                <a:uLnTx/>
                <a:uFillTx/>
                <a:latin typeface="Tahoma" pitchFamily="34" charset="0"/>
                <a:ea typeface="+mn-ea"/>
                <a:cs typeface="+mn-cs"/>
              </a:rPr>
              <a:t>e</a:t>
            </a:r>
            <a:r>
              <a:rPr kumimoji="0" lang="en-US" sz="5400" b="1" i="0" u="none" strike="noStrike" kern="1200" cap="none" spc="0" normalizeH="0" baseline="0" noProof="0" dirty="0">
                <a:ln w="17780" cmpd="sng">
                  <a:solidFill>
                    <a:sysClr val="windowText" lastClr="000000"/>
                  </a:solidFill>
                  <a:prstDash val="solid"/>
                  <a:miter lim="800000"/>
                </a:ln>
                <a:solidFill>
                  <a:srgbClr val="FFFFFF"/>
                </a:solidFill>
                <a:effectLst>
                  <a:outerShdw blurRad="50800" algn="tl" rotWithShape="0">
                    <a:srgbClr val="000000"/>
                  </a:outerShdw>
                </a:effectLst>
                <a:uLnTx/>
                <a:uFillTx/>
                <a:latin typeface="Tahoma" pitchFamily="34" charset="0"/>
                <a:ea typeface="+mn-ea"/>
                <a:cs typeface="+mn-cs"/>
              </a:rPr>
              <a:t>tics</a:t>
            </a:r>
            <a:r>
              <a:rPr kumimoji="0" lang="en-US" sz="5400" b="1" i="0" u="none" strike="noStrike" kern="1200" cap="none" spc="0" normalizeH="0" baseline="0" noProof="0" dirty="0">
                <a:ln w="17780" cmpd="sng">
                  <a:solidFill>
                    <a:sysClr val="windowText" lastClr="000000"/>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uLnTx/>
                <a:uFillTx/>
                <a:latin typeface="Tahoma" pitchFamily="34" charset="0"/>
                <a:ea typeface="+mn-ea"/>
                <a:cs typeface="+mn-cs"/>
              </a:rPr>
              <a:t> </a:t>
            </a:r>
            <a:r>
              <a:rPr kumimoji="0" lang="en-US" sz="5400" b="1" i="0" u="none" strike="noStrike" kern="1200" cap="none" spc="0" normalizeH="0" baseline="0" noProof="0" dirty="0">
                <a:ln w="17780" cmpd="sng">
                  <a:solidFill>
                    <a:sysClr val="windowText" lastClr="000000"/>
                  </a:solidFill>
                  <a:prstDash val="solid"/>
                  <a:miter lim="800000"/>
                </a:ln>
                <a:solidFill>
                  <a:srgbClr val="FF0000"/>
                </a:solidFill>
                <a:effectLst>
                  <a:outerShdw blurRad="50800" algn="tl" rotWithShape="0">
                    <a:srgbClr val="000000"/>
                  </a:outerShdw>
                </a:effectLst>
                <a:uLnTx/>
                <a:uFillTx/>
                <a:latin typeface="Tahoma" pitchFamily="34" charset="0"/>
                <a:ea typeface="+mn-ea"/>
                <a:cs typeface="+mn-cs"/>
              </a:rPr>
              <a:t>Rev</a:t>
            </a:r>
            <a:r>
              <a:rPr kumimoji="0" lang="en-US" sz="5400" b="1" i="0" u="none" strike="noStrike" kern="1200" cap="none" spc="0" normalizeH="0" baseline="0" noProof="0" dirty="0">
                <a:ln w="17780" cmpd="sng">
                  <a:solidFill>
                    <a:sysClr val="windowText" lastClr="000000"/>
                  </a:solidFill>
                  <a:prstDash val="solid"/>
                  <a:miter lim="800000"/>
                </a:ln>
                <a:solidFill>
                  <a:srgbClr val="FFFFFF"/>
                </a:solidFill>
                <a:effectLst>
                  <a:outerShdw blurRad="50800" algn="tl" rotWithShape="0">
                    <a:srgbClr val="000000"/>
                  </a:outerShdw>
                </a:effectLst>
                <a:uLnTx/>
                <a:uFillTx/>
                <a:latin typeface="Tahoma" pitchFamily="34" charset="0"/>
                <a:ea typeface="+mn-ea"/>
                <a:cs typeface="+mn-cs"/>
              </a:rPr>
              <a:t>iew</a:t>
            </a:r>
            <a:r>
              <a:rPr kumimoji="0" lang="en-US" sz="5400" b="1" i="0" u="none" strike="noStrike" kern="1200" cap="none" spc="0" normalizeH="0" baseline="0" noProof="0" dirty="0">
                <a:ln w="17780" cmpd="sng">
                  <a:solidFill>
                    <a:sysClr val="windowText" lastClr="000000"/>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uLnTx/>
                <a:uFillTx/>
                <a:latin typeface="Tahoma" pitchFamily="34" charset="0"/>
                <a:ea typeface="+mn-ea"/>
                <a:cs typeface="+mn-cs"/>
              </a:rPr>
              <a:t> </a:t>
            </a:r>
            <a:r>
              <a:rPr kumimoji="0" lang="en-US" sz="5400" b="1" i="0" u="none" strike="noStrike" kern="1200" cap="none" spc="0" normalizeH="0" baseline="0" noProof="0" dirty="0">
                <a:ln w="17780" cmpd="sng">
                  <a:solidFill>
                    <a:sysClr val="windowText" lastClr="000000"/>
                  </a:solidFill>
                  <a:prstDash val="solid"/>
                  <a:miter lim="800000"/>
                </a:ln>
                <a:solidFill>
                  <a:srgbClr val="FF0000"/>
                </a:solidFill>
                <a:effectLst>
                  <a:outerShdw blurRad="50800" algn="tl" rotWithShape="0">
                    <a:srgbClr val="000000"/>
                  </a:outerShdw>
                </a:effectLst>
                <a:uLnTx/>
                <a:uFillTx/>
                <a:latin typeface="Tahoma" pitchFamily="34" charset="0"/>
                <a:ea typeface="+mn-ea"/>
                <a:cs typeface="+mn-cs"/>
              </a:rPr>
              <a:t>Ga</a:t>
            </a:r>
            <a:r>
              <a:rPr kumimoji="0" lang="en-US" sz="5400" b="1" i="0" u="none" strike="noStrike" kern="1200" cap="none" spc="0" normalizeH="0" baseline="0" noProof="0" dirty="0">
                <a:ln w="17780" cmpd="sng">
                  <a:solidFill>
                    <a:sysClr val="windowText" lastClr="000000"/>
                  </a:solidFill>
                  <a:prstDash val="solid"/>
                  <a:miter lim="800000"/>
                </a:ln>
                <a:solidFill>
                  <a:srgbClr val="FFFFFF"/>
                </a:solidFill>
                <a:effectLst>
                  <a:outerShdw blurRad="50800" algn="tl" rotWithShape="0">
                    <a:srgbClr val="000000"/>
                  </a:outerShdw>
                </a:effectLst>
                <a:uLnTx/>
                <a:uFillTx/>
                <a:latin typeface="Tahoma" pitchFamily="34" charset="0"/>
                <a:ea typeface="+mn-ea"/>
                <a:cs typeface="+mn-cs"/>
              </a:rPr>
              <a:t>me</a:t>
            </a:r>
          </a:p>
        </p:txBody>
      </p:sp>
      <p:sp>
        <p:nvSpPr>
          <p:cNvPr id="4" name="Rectangle 3"/>
          <p:cNvSpPr/>
          <p:nvPr/>
        </p:nvSpPr>
        <p:spPr>
          <a:xfrm>
            <a:off x="152400" y="4800600"/>
            <a:ext cx="3661580" cy="1920526"/>
          </a:xfrm>
          <a:prstGeom prst="rect">
            <a:avLst/>
          </a:prstGeom>
          <a:noFill/>
        </p:spPr>
        <p:txBody>
          <a:bodyPr wrap="none" lIns="91440" tIns="45720" rIns="91440" bIns="45720">
            <a:spAutoFit/>
            <a:scene3d>
              <a:camera prst="orthographicFront"/>
              <a:lightRig rig="threePt" dir="t"/>
            </a:scene3d>
            <a:sp3d extrusionH="57150">
              <a:bevelT w="38100" h="38100" prst="slope"/>
            </a:sp3d>
          </a:bodyPr>
          <a:lstStyle/>
          <a:p>
            <a:pPr marL="0" marR="0" lvl="0" indent="0" algn="ctr" defTabSz="914400" rtl="0" eaLnBrk="1" fontAlgn="base" latinLnBrk="0" hangingPunct="1">
              <a:lnSpc>
                <a:spcPct val="100000"/>
              </a:lnSpc>
              <a:spcBef>
                <a:spcPct val="20000"/>
              </a:spcBef>
              <a:spcAft>
                <a:spcPct val="0"/>
              </a:spcAft>
              <a:buClr>
                <a:srgbClr val="66CCFF"/>
              </a:buClr>
              <a:buSzPct val="65000"/>
              <a:buFont typeface="Wingdings" pitchFamily="2" charset="2"/>
              <a:buNone/>
              <a:tabLst/>
              <a:defRPr/>
            </a:pPr>
            <a:r>
              <a:rPr kumimoji="0" lang="en-US" sz="5400" b="1" i="0" u="none" strike="noStrike" kern="1200" cap="none" spc="0" normalizeH="0" baseline="0" noProof="0" dirty="0">
                <a:ln w="17780" cmpd="sng">
                  <a:solidFill>
                    <a:srgbClr val="FFFFFF"/>
                  </a:solidFill>
                  <a:prstDash val="solid"/>
                  <a:miter lim="800000"/>
                </a:ln>
                <a:solidFill>
                  <a:srgbClr val="FFFFFF"/>
                </a:solidFill>
                <a:effectLst>
                  <a:outerShdw blurRad="50800" algn="tl" rotWithShape="0">
                    <a:srgbClr val="000000"/>
                  </a:outerShdw>
                </a:effectLst>
                <a:uLnTx/>
                <a:uFillTx/>
                <a:latin typeface="Tahoma" pitchFamily="34" charset="0"/>
                <a:ea typeface="+mn-ea"/>
                <a:cs typeface="+mn-cs"/>
              </a:rPr>
              <a:t>Part 5</a:t>
            </a:r>
          </a:p>
          <a:p>
            <a:pPr marL="0" marR="0" lvl="0" indent="0" algn="ctr" defTabSz="914400" rtl="0" eaLnBrk="1" fontAlgn="base" latinLnBrk="0" hangingPunct="1">
              <a:lnSpc>
                <a:spcPct val="100000"/>
              </a:lnSpc>
              <a:spcBef>
                <a:spcPct val="20000"/>
              </a:spcBef>
              <a:spcAft>
                <a:spcPct val="0"/>
              </a:spcAft>
              <a:buClr>
                <a:srgbClr val="66CCFF"/>
              </a:buClr>
              <a:buSzPct val="65000"/>
              <a:buFont typeface="Wingdings" pitchFamily="2" charset="2"/>
              <a:buNone/>
              <a:tabLst/>
              <a:defRPr/>
            </a:pPr>
            <a:r>
              <a:rPr kumimoji="0" lang="en-US" sz="5400" b="1" i="0" u="none" strike="noStrike" kern="1200" cap="none" spc="0" normalizeH="0" baseline="0" noProof="0" dirty="0">
                <a:ln w="17780" cmpd="sng">
                  <a:solidFill>
                    <a:srgbClr val="FFFFFF"/>
                  </a:solidFill>
                  <a:prstDash val="solid"/>
                  <a:miter lim="800000"/>
                </a:ln>
                <a:solidFill>
                  <a:srgbClr val="FFFFFF"/>
                </a:solidFill>
                <a:effectLst>
                  <a:outerShdw blurRad="50800" algn="tl" rotWithShape="0">
                    <a:srgbClr val="000000"/>
                  </a:outerShdw>
                </a:effectLst>
                <a:uLnTx/>
                <a:uFillTx/>
                <a:latin typeface="Tahoma" pitchFamily="34" charset="0"/>
                <a:ea typeface="+mn-ea"/>
                <a:cs typeface="+mn-cs"/>
              </a:rPr>
              <a:t>Lesson 12</a:t>
            </a:r>
          </a:p>
        </p:txBody>
      </p:sp>
      <p:pic>
        <p:nvPicPr>
          <p:cNvPr id="5" name="Graphic 4">
            <a:extLst>
              <a:ext uri="{FF2B5EF4-FFF2-40B4-BE49-F238E27FC236}">
                <a16:creationId xmlns:a16="http://schemas.microsoft.com/office/drawing/2014/main" id="{7F5A63FB-B59C-8332-48DD-6E0CC72134FB}"/>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3381994" y="4947494"/>
            <a:ext cx="5699410" cy="1610564"/>
          </a:xfrm>
          <a:prstGeom prst="rect">
            <a:avLst/>
          </a:prstGeom>
        </p:spPr>
      </p:pic>
      <p:pic>
        <p:nvPicPr>
          <p:cNvPr id="6" name="Picture 2" descr="Download Key Transparent HQ PNG Image | FreePNGImg">
            <a:extLst>
              <a:ext uri="{FF2B5EF4-FFF2-40B4-BE49-F238E27FC236}">
                <a16:creationId xmlns:a16="http://schemas.microsoft.com/office/drawing/2014/main" id="{BDB75236-AB48-A1FA-E78E-66118072C9F2}"/>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rot="17860514">
            <a:off x="753441" y="-1013532"/>
            <a:ext cx="8114976" cy="781348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91102657"/>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nvGraphicFramePr>
        <p:xfrm>
          <a:off x="381000" y="891594"/>
          <a:ext cx="8382000" cy="5680075"/>
        </p:xfrm>
        <a:graphic>
          <a:graphicData uri="http://schemas.openxmlformats.org/drawingml/2006/table">
            <a:tbl>
              <a:tblPr firstRow="1" bandRow="1">
                <a:tableStyleId>{5C22544A-7EE6-4342-B048-85BDC9FD1C3A}</a:tableStyleId>
              </a:tblPr>
              <a:tblGrid>
                <a:gridCol w="1676400">
                  <a:extLst>
                    <a:ext uri="{9D8B030D-6E8A-4147-A177-3AD203B41FA5}">
                      <a16:colId xmlns:a16="http://schemas.microsoft.com/office/drawing/2014/main" val="20000"/>
                    </a:ext>
                  </a:extLst>
                </a:gridCol>
                <a:gridCol w="1676400">
                  <a:extLst>
                    <a:ext uri="{9D8B030D-6E8A-4147-A177-3AD203B41FA5}">
                      <a16:colId xmlns:a16="http://schemas.microsoft.com/office/drawing/2014/main" val="20001"/>
                    </a:ext>
                  </a:extLst>
                </a:gridCol>
                <a:gridCol w="1676400">
                  <a:extLst>
                    <a:ext uri="{9D8B030D-6E8A-4147-A177-3AD203B41FA5}">
                      <a16:colId xmlns:a16="http://schemas.microsoft.com/office/drawing/2014/main" val="20002"/>
                    </a:ext>
                  </a:extLst>
                </a:gridCol>
                <a:gridCol w="1676400">
                  <a:extLst>
                    <a:ext uri="{9D8B030D-6E8A-4147-A177-3AD203B41FA5}">
                      <a16:colId xmlns:a16="http://schemas.microsoft.com/office/drawing/2014/main" val="20003"/>
                    </a:ext>
                  </a:extLst>
                </a:gridCol>
                <a:gridCol w="1676400">
                  <a:extLst>
                    <a:ext uri="{9D8B030D-6E8A-4147-A177-3AD203B41FA5}">
                      <a16:colId xmlns:a16="http://schemas.microsoft.com/office/drawing/2014/main" val="20004"/>
                    </a:ext>
                  </a:extLst>
                </a:gridCol>
              </a:tblGrid>
              <a:tr h="819729">
                <a:tc>
                  <a:txBody>
                    <a:bodyPr/>
                    <a:lstStyle/>
                    <a:p>
                      <a:pPr algn="ctr"/>
                      <a:r>
                        <a:rPr lang="en-US" dirty="0"/>
                        <a:t>MEN</a:t>
                      </a:r>
                      <a:br>
                        <a:rPr lang="en-US" dirty="0"/>
                      </a:br>
                      <a:r>
                        <a:rPr lang="en-US" dirty="0"/>
                        <a:t>DULL</a:t>
                      </a:r>
                    </a:p>
                  </a:txBody>
                  <a:tcPr>
                    <a:noFill/>
                  </a:tcPr>
                </a:tc>
                <a:tc>
                  <a:txBody>
                    <a:bodyPr/>
                    <a:lstStyle/>
                    <a:p>
                      <a:pPr algn="ctr"/>
                      <a:r>
                        <a:rPr lang="en-US" dirty="0"/>
                        <a:t>TYPO</a:t>
                      </a:r>
                    </a:p>
                  </a:txBody>
                  <a:tcPr>
                    <a:noFill/>
                  </a:tcPr>
                </a:tc>
                <a:tc>
                  <a:txBody>
                    <a:bodyPr/>
                    <a:lstStyle/>
                    <a:p>
                      <a:pPr algn="ctr"/>
                      <a:r>
                        <a:rPr lang="en-US" dirty="0"/>
                        <a:t>HOT</a:t>
                      </a:r>
                      <a:br>
                        <a:rPr lang="en-US" dirty="0"/>
                      </a:br>
                      <a:r>
                        <a:rPr lang="en-US" dirty="0"/>
                        <a:t>LOTTO</a:t>
                      </a:r>
                    </a:p>
                  </a:txBody>
                  <a:tcPr>
                    <a:noFill/>
                  </a:tcPr>
                </a:tc>
                <a:tc>
                  <a:txBody>
                    <a:bodyPr/>
                    <a:lstStyle/>
                    <a:p>
                      <a:pPr algn="ctr"/>
                      <a:r>
                        <a:rPr lang="en-US" dirty="0"/>
                        <a:t>THINK</a:t>
                      </a:r>
                      <a:r>
                        <a:rPr lang="en-US" baseline="0" dirty="0"/>
                        <a:t> INSIDE THE BOX</a:t>
                      </a:r>
                      <a:endParaRPr lang="en-US" dirty="0"/>
                    </a:p>
                  </a:txBody>
                  <a:tcPr>
                    <a:noFill/>
                  </a:tcPr>
                </a:tc>
                <a:tc>
                  <a:txBody>
                    <a:bodyPr/>
                    <a:lstStyle/>
                    <a:p>
                      <a:pPr algn="ctr"/>
                      <a:r>
                        <a:rPr lang="en-US" dirty="0"/>
                        <a:t>-Bonus-</a:t>
                      </a:r>
                    </a:p>
                    <a:p>
                      <a:pPr algn="ctr"/>
                      <a:r>
                        <a:rPr lang="en-US" dirty="0"/>
                        <a:t>FAMILY</a:t>
                      </a:r>
                      <a:r>
                        <a:rPr lang="en-US" baseline="0" dirty="0"/>
                        <a:t> </a:t>
                      </a:r>
                    </a:p>
                    <a:p>
                      <a:pPr algn="ctr"/>
                      <a:r>
                        <a:rPr lang="en-US" baseline="0" dirty="0"/>
                        <a:t>TIES</a:t>
                      </a:r>
                      <a:endParaRPr lang="en-US" dirty="0"/>
                    </a:p>
                  </a:txBody>
                  <a:tcPr>
                    <a:noFill/>
                  </a:tcPr>
                </a:tc>
                <a:extLst>
                  <a:ext uri="{0D108BD9-81ED-4DB2-BD59-A6C34878D82A}">
                    <a16:rowId xmlns:a16="http://schemas.microsoft.com/office/drawing/2014/main" val="10000"/>
                  </a:ext>
                </a:extLst>
              </a:tr>
              <a:tr h="953135">
                <a:tc>
                  <a:txBody>
                    <a:bodyPr/>
                    <a:lstStyle/>
                    <a:p>
                      <a:pPr algn="ctr"/>
                      <a:r>
                        <a:rPr lang="en-US" sz="4400" dirty="0">
                          <a:solidFill>
                            <a:schemeClr val="tx1"/>
                          </a:solidFill>
                        </a:rPr>
                        <a:t>1</a:t>
                      </a:r>
                    </a:p>
                  </a:txBody>
                  <a:tcPr>
                    <a:noFill/>
                  </a:tcPr>
                </a:tc>
                <a:tc>
                  <a:txBody>
                    <a:bodyPr/>
                    <a:lstStyle/>
                    <a:p>
                      <a:pPr algn="ctr"/>
                      <a:r>
                        <a:rPr lang="en-US" sz="4400" dirty="0">
                          <a:solidFill>
                            <a:schemeClr val="tx1"/>
                          </a:solidFill>
                        </a:rPr>
                        <a:t>6</a:t>
                      </a:r>
                    </a:p>
                  </a:txBody>
                  <a:tcPr>
                    <a:noFill/>
                  </a:tcPr>
                </a:tc>
                <a:tc>
                  <a:txBody>
                    <a:bodyPr/>
                    <a:lstStyle/>
                    <a:p>
                      <a:pPr algn="ctr"/>
                      <a:r>
                        <a:rPr lang="en-US" sz="4400" dirty="0">
                          <a:solidFill>
                            <a:schemeClr val="tx1"/>
                          </a:solidFill>
                        </a:rPr>
                        <a:t>11</a:t>
                      </a:r>
                    </a:p>
                  </a:txBody>
                  <a:tcPr>
                    <a:noFill/>
                  </a:tcPr>
                </a:tc>
                <a:tc>
                  <a:txBody>
                    <a:bodyPr/>
                    <a:lstStyle/>
                    <a:p>
                      <a:pPr algn="ctr"/>
                      <a:r>
                        <a:rPr lang="en-US" sz="4400" dirty="0">
                          <a:solidFill>
                            <a:schemeClr val="tx1"/>
                          </a:solidFill>
                        </a:rPr>
                        <a:t>16</a:t>
                      </a:r>
                    </a:p>
                  </a:txBody>
                  <a:tcPr>
                    <a:noFill/>
                  </a:tcPr>
                </a:tc>
                <a:tc>
                  <a:txBody>
                    <a:bodyPr/>
                    <a:lstStyle/>
                    <a:p>
                      <a:pPr algn="ctr"/>
                      <a:r>
                        <a:rPr lang="en-US" sz="4400" dirty="0">
                          <a:solidFill>
                            <a:schemeClr val="tx1"/>
                          </a:solidFill>
                        </a:rPr>
                        <a:t>*21</a:t>
                      </a:r>
                    </a:p>
                  </a:txBody>
                  <a:tcPr>
                    <a:noFill/>
                  </a:tcPr>
                </a:tc>
                <a:extLst>
                  <a:ext uri="{0D108BD9-81ED-4DB2-BD59-A6C34878D82A}">
                    <a16:rowId xmlns:a16="http://schemas.microsoft.com/office/drawing/2014/main" val="10001"/>
                  </a:ext>
                </a:extLst>
              </a:tr>
              <a:tr h="953135">
                <a:tc>
                  <a:txBody>
                    <a:bodyPr/>
                    <a:lstStyle/>
                    <a:p>
                      <a:pPr algn="ctr"/>
                      <a:r>
                        <a:rPr lang="en-US" sz="4400" dirty="0">
                          <a:solidFill>
                            <a:schemeClr val="tx1"/>
                          </a:solidFill>
                        </a:rPr>
                        <a:t>2</a:t>
                      </a:r>
                    </a:p>
                  </a:txBody>
                  <a:tcPr>
                    <a:noFill/>
                  </a:tcPr>
                </a:tc>
                <a:tc>
                  <a:txBody>
                    <a:bodyPr/>
                    <a:lstStyle/>
                    <a:p>
                      <a:pPr algn="ctr"/>
                      <a:r>
                        <a:rPr lang="en-US" sz="4400" dirty="0">
                          <a:solidFill>
                            <a:schemeClr val="tx1"/>
                          </a:solidFill>
                        </a:rPr>
                        <a:t>7</a:t>
                      </a:r>
                    </a:p>
                  </a:txBody>
                  <a:tcPr>
                    <a:noFill/>
                  </a:tcPr>
                </a:tc>
                <a:tc>
                  <a:txBody>
                    <a:bodyPr/>
                    <a:lstStyle/>
                    <a:p>
                      <a:pPr algn="ctr"/>
                      <a:r>
                        <a:rPr lang="en-US" sz="4400" dirty="0">
                          <a:solidFill>
                            <a:schemeClr val="tx1"/>
                          </a:solidFill>
                        </a:rPr>
                        <a:t>12</a:t>
                      </a:r>
                    </a:p>
                  </a:txBody>
                  <a:tcPr>
                    <a:noFill/>
                  </a:tcPr>
                </a:tc>
                <a:tc>
                  <a:txBody>
                    <a:bodyPr/>
                    <a:lstStyle/>
                    <a:p>
                      <a:pPr algn="ctr"/>
                      <a:r>
                        <a:rPr lang="en-US" sz="4400" dirty="0">
                          <a:solidFill>
                            <a:schemeClr val="tx1"/>
                          </a:solidFill>
                        </a:rPr>
                        <a:t>17</a:t>
                      </a:r>
                    </a:p>
                  </a:txBody>
                  <a:tcPr>
                    <a:noFill/>
                  </a:tcPr>
                </a:tc>
                <a:tc>
                  <a:txBody>
                    <a:bodyPr/>
                    <a:lstStyle/>
                    <a:p>
                      <a:pPr algn="ctr"/>
                      <a:r>
                        <a:rPr lang="en-US" sz="4400" dirty="0">
                          <a:solidFill>
                            <a:schemeClr val="tx1"/>
                          </a:solidFill>
                        </a:rPr>
                        <a:t>*22</a:t>
                      </a:r>
                    </a:p>
                  </a:txBody>
                  <a:tcPr>
                    <a:noFill/>
                  </a:tcPr>
                </a:tc>
                <a:extLst>
                  <a:ext uri="{0D108BD9-81ED-4DB2-BD59-A6C34878D82A}">
                    <a16:rowId xmlns:a16="http://schemas.microsoft.com/office/drawing/2014/main" val="10002"/>
                  </a:ext>
                </a:extLst>
              </a:tr>
              <a:tr h="953135">
                <a:tc>
                  <a:txBody>
                    <a:bodyPr/>
                    <a:lstStyle/>
                    <a:p>
                      <a:pPr algn="ctr"/>
                      <a:r>
                        <a:rPr lang="en-US" sz="4400" dirty="0">
                          <a:solidFill>
                            <a:schemeClr val="tx1"/>
                          </a:solidFill>
                        </a:rPr>
                        <a:t>3</a:t>
                      </a:r>
                    </a:p>
                  </a:txBody>
                  <a:tcPr>
                    <a:noFill/>
                  </a:tcPr>
                </a:tc>
                <a:tc>
                  <a:txBody>
                    <a:bodyPr/>
                    <a:lstStyle/>
                    <a:p>
                      <a:pPr algn="ctr"/>
                      <a:r>
                        <a:rPr lang="en-US" sz="4400" dirty="0">
                          <a:solidFill>
                            <a:schemeClr val="tx1"/>
                          </a:solidFill>
                        </a:rPr>
                        <a:t>8</a:t>
                      </a:r>
                    </a:p>
                  </a:txBody>
                  <a:tcPr>
                    <a:noFill/>
                  </a:tcPr>
                </a:tc>
                <a:tc>
                  <a:txBody>
                    <a:bodyPr/>
                    <a:lstStyle/>
                    <a:p>
                      <a:pPr algn="ctr"/>
                      <a:r>
                        <a:rPr lang="en-US" sz="4400" dirty="0">
                          <a:solidFill>
                            <a:schemeClr val="tx1"/>
                          </a:solidFill>
                        </a:rPr>
                        <a:t>13</a:t>
                      </a:r>
                    </a:p>
                  </a:txBody>
                  <a:tcPr>
                    <a:noFill/>
                  </a:tcPr>
                </a:tc>
                <a:tc>
                  <a:txBody>
                    <a:bodyPr/>
                    <a:lstStyle/>
                    <a:p>
                      <a:pPr algn="ctr"/>
                      <a:r>
                        <a:rPr lang="en-US" sz="4400" dirty="0">
                          <a:solidFill>
                            <a:schemeClr val="tx1"/>
                          </a:solidFill>
                        </a:rPr>
                        <a:t>18</a:t>
                      </a:r>
                    </a:p>
                  </a:txBody>
                  <a:tcPr>
                    <a:noFill/>
                  </a:tcPr>
                </a:tc>
                <a:tc>
                  <a:txBody>
                    <a:bodyPr/>
                    <a:lstStyle/>
                    <a:p>
                      <a:pPr algn="ctr"/>
                      <a:r>
                        <a:rPr lang="en-US" sz="4400" dirty="0">
                          <a:solidFill>
                            <a:schemeClr val="tx1"/>
                          </a:solidFill>
                        </a:rPr>
                        <a:t>*23</a:t>
                      </a:r>
                    </a:p>
                  </a:txBody>
                  <a:tcPr>
                    <a:noFill/>
                  </a:tcPr>
                </a:tc>
                <a:extLst>
                  <a:ext uri="{0D108BD9-81ED-4DB2-BD59-A6C34878D82A}">
                    <a16:rowId xmlns:a16="http://schemas.microsoft.com/office/drawing/2014/main" val="10003"/>
                  </a:ext>
                </a:extLst>
              </a:tr>
              <a:tr h="953135">
                <a:tc>
                  <a:txBody>
                    <a:bodyPr/>
                    <a:lstStyle/>
                    <a:p>
                      <a:pPr algn="ctr"/>
                      <a:r>
                        <a:rPr lang="en-US" sz="4400" dirty="0">
                          <a:solidFill>
                            <a:schemeClr val="tx1"/>
                          </a:solidFill>
                        </a:rPr>
                        <a:t>4</a:t>
                      </a:r>
                    </a:p>
                  </a:txBody>
                  <a:tcPr>
                    <a:noFill/>
                  </a:tcPr>
                </a:tc>
                <a:tc>
                  <a:txBody>
                    <a:bodyPr/>
                    <a:lstStyle/>
                    <a:p>
                      <a:pPr algn="ctr"/>
                      <a:r>
                        <a:rPr lang="en-US" sz="4400" dirty="0">
                          <a:solidFill>
                            <a:schemeClr val="tx1"/>
                          </a:solidFill>
                        </a:rPr>
                        <a:t>9</a:t>
                      </a:r>
                    </a:p>
                  </a:txBody>
                  <a:tcPr>
                    <a:noFill/>
                  </a:tcPr>
                </a:tc>
                <a:tc>
                  <a:txBody>
                    <a:bodyPr/>
                    <a:lstStyle/>
                    <a:p>
                      <a:pPr algn="ctr"/>
                      <a:r>
                        <a:rPr lang="en-US" sz="4400" dirty="0">
                          <a:solidFill>
                            <a:schemeClr val="tx1"/>
                          </a:solidFill>
                        </a:rPr>
                        <a:t>14</a:t>
                      </a:r>
                    </a:p>
                  </a:txBody>
                  <a:tcPr>
                    <a:noFill/>
                  </a:tcPr>
                </a:tc>
                <a:tc>
                  <a:txBody>
                    <a:bodyPr/>
                    <a:lstStyle/>
                    <a:p>
                      <a:pPr algn="ctr"/>
                      <a:r>
                        <a:rPr lang="en-US" sz="4400" dirty="0">
                          <a:solidFill>
                            <a:schemeClr val="tx1"/>
                          </a:solidFill>
                        </a:rPr>
                        <a:t>19</a:t>
                      </a:r>
                    </a:p>
                  </a:txBody>
                  <a:tcPr>
                    <a:noFill/>
                  </a:tcPr>
                </a:tc>
                <a:tc>
                  <a:txBody>
                    <a:bodyPr/>
                    <a:lstStyle/>
                    <a:p>
                      <a:pPr algn="ctr"/>
                      <a:r>
                        <a:rPr lang="en-US" sz="4400" dirty="0">
                          <a:solidFill>
                            <a:schemeClr val="tx1"/>
                          </a:solidFill>
                        </a:rPr>
                        <a:t>*24</a:t>
                      </a:r>
                    </a:p>
                  </a:txBody>
                  <a:tcPr>
                    <a:noFill/>
                  </a:tcPr>
                </a:tc>
                <a:extLst>
                  <a:ext uri="{0D108BD9-81ED-4DB2-BD59-A6C34878D82A}">
                    <a16:rowId xmlns:a16="http://schemas.microsoft.com/office/drawing/2014/main" val="10004"/>
                  </a:ext>
                </a:extLst>
              </a:tr>
              <a:tr h="953135">
                <a:tc>
                  <a:txBody>
                    <a:bodyPr/>
                    <a:lstStyle/>
                    <a:p>
                      <a:pPr algn="ctr"/>
                      <a:r>
                        <a:rPr lang="en-US" sz="4400" dirty="0">
                          <a:solidFill>
                            <a:schemeClr val="tx1"/>
                          </a:solidFill>
                        </a:rPr>
                        <a:t>5</a:t>
                      </a:r>
                    </a:p>
                  </a:txBody>
                  <a:tcPr>
                    <a:noFill/>
                  </a:tcPr>
                </a:tc>
                <a:tc>
                  <a:txBody>
                    <a:bodyPr/>
                    <a:lstStyle/>
                    <a:p>
                      <a:pPr algn="ctr"/>
                      <a:r>
                        <a:rPr lang="en-US" sz="4400" dirty="0">
                          <a:solidFill>
                            <a:schemeClr val="tx1"/>
                          </a:solidFill>
                        </a:rPr>
                        <a:t>10</a:t>
                      </a:r>
                    </a:p>
                  </a:txBody>
                  <a:tcPr>
                    <a:noFill/>
                  </a:tcPr>
                </a:tc>
                <a:tc>
                  <a:txBody>
                    <a:bodyPr/>
                    <a:lstStyle/>
                    <a:p>
                      <a:pPr algn="ctr"/>
                      <a:r>
                        <a:rPr lang="en-US" sz="4400" dirty="0">
                          <a:solidFill>
                            <a:schemeClr val="tx1"/>
                          </a:solidFill>
                        </a:rPr>
                        <a:t>15</a:t>
                      </a:r>
                    </a:p>
                  </a:txBody>
                  <a:tcPr>
                    <a:noFill/>
                  </a:tcPr>
                </a:tc>
                <a:tc>
                  <a:txBody>
                    <a:bodyPr/>
                    <a:lstStyle/>
                    <a:p>
                      <a:pPr algn="ctr"/>
                      <a:r>
                        <a:rPr lang="en-US" sz="4400" dirty="0">
                          <a:solidFill>
                            <a:schemeClr val="tx1"/>
                          </a:solidFill>
                        </a:rPr>
                        <a:t>20</a:t>
                      </a:r>
                    </a:p>
                  </a:txBody>
                  <a:tcPr>
                    <a:noFill/>
                  </a:tcPr>
                </a:tc>
                <a:tc>
                  <a:txBody>
                    <a:bodyPr/>
                    <a:lstStyle/>
                    <a:p>
                      <a:pPr algn="ctr"/>
                      <a:r>
                        <a:rPr lang="en-US" sz="4400" dirty="0">
                          <a:solidFill>
                            <a:schemeClr val="tx1"/>
                          </a:solidFill>
                        </a:rPr>
                        <a:t>*25</a:t>
                      </a:r>
                    </a:p>
                  </a:txBody>
                  <a:tcPr>
                    <a:noFill/>
                  </a:tcPr>
                </a:tc>
                <a:extLst>
                  <a:ext uri="{0D108BD9-81ED-4DB2-BD59-A6C34878D82A}">
                    <a16:rowId xmlns:a16="http://schemas.microsoft.com/office/drawing/2014/main" val="10005"/>
                  </a:ext>
                </a:extLst>
              </a:tr>
            </a:tbl>
          </a:graphicData>
        </a:graphic>
      </p:graphicFrame>
      <p:sp>
        <p:nvSpPr>
          <p:cNvPr id="3" name="Rectangle 2"/>
          <p:cNvSpPr/>
          <p:nvPr/>
        </p:nvSpPr>
        <p:spPr>
          <a:xfrm>
            <a:off x="304800" y="228598"/>
            <a:ext cx="6280887" cy="584775"/>
          </a:xfrm>
          <a:prstGeom prst="rect">
            <a:avLst/>
          </a:prstGeom>
          <a:noFill/>
        </p:spPr>
        <p:txBody>
          <a:bodyPr wrap="none" lIns="91440" tIns="45720" rIns="91440" bIns="45720">
            <a:spAutoFit/>
          </a:bodyPr>
          <a:lstStyle/>
          <a:p>
            <a:pPr marL="0" marR="0" lvl="0" indent="0" algn="ctr" defTabSz="914400" rtl="0" eaLnBrk="1" fontAlgn="base" latinLnBrk="0" hangingPunct="1">
              <a:lnSpc>
                <a:spcPct val="100000"/>
              </a:lnSpc>
              <a:spcBef>
                <a:spcPct val="20000"/>
              </a:spcBef>
              <a:spcAft>
                <a:spcPct val="0"/>
              </a:spcAft>
              <a:buClr>
                <a:srgbClr val="66CCFF"/>
              </a:buClr>
              <a:buSzPct val="65000"/>
              <a:buFont typeface="Wingdings" pitchFamily="2" charset="2"/>
              <a:buNone/>
              <a:tabLst/>
              <a:defRPr/>
            </a:pPr>
            <a:r>
              <a:rPr kumimoji="0" lang="en-US" sz="3200" b="1" i="0" u="none" strike="noStrike" kern="1200" cap="none" spc="0" normalizeH="0" baseline="0" noProof="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uLnTx/>
                <a:uFillTx/>
                <a:latin typeface="Tahoma" pitchFamily="34" charset="0"/>
                <a:ea typeface="+mn-ea"/>
                <a:cs typeface="+mn-cs"/>
              </a:rPr>
              <a:t>Part V Genetics Review Game</a:t>
            </a:r>
          </a:p>
        </p:txBody>
      </p:sp>
    </p:spTree>
    <p:extLst>
      <p:ext uri="{BB962C8B-B14F-4D97-AF65-F5344CB8AC3E}">
        <p14:creationId xmlns:p14="http://schemas.microsoft.com/office/powerpoint/2010/main" val="1759674970"/>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nvGraphicFramePr>
        <p:xfrm>
          <a:off x="381000" y="891594"/>
          <a:ext cx="8382000" cy="5680075"/>
        </p:xfrm>
        <a:graphic>
          <a:graphicData uri="http://schemas.openxmlformats.org/drawingml/2006/table">
            <a:tbl>
              <a:tblPr firstRow="1" bandRow="1">
                <a:tableStyleId>{5C22544A-7EE6-4342-B048-85BDC9FD1C3A}</a:tableStyleId>
              </a:tblPr>
              <a:tblGrid>
                <a:gridCol w="1676400">
                  <a:extLst>
                    <a:ext uri="{9D8B030D-6E8A-4147-A177-3AD203B41FA5}">
                      <a16:colId xmlns:a16="http://schemas.microsoft.com/office/drawing/2014/main" val="20000"/>
                    </a:ext>
                  </a:extLst>
                </a:gridCol>
                <a:gridCol w="1676400">
                  <a:extLst>
                    <a:ext uri="{9D8B030D-6E8A-4147-A177-3AD203B41FA5}">
                      <a16:colId xmlns:a16="http://schemas.microsoft.com/office/drawing/2014/main" val="20001"/>
                    </a:ext>
                  </a:extLst>
                </a:gridCol>
                <a:gridCol w="1676400">
                  <a:extLst>
                    <a:ext uri="{9D8B030D-6E8A-4147-A177-3AD203B41FA5}">
                      <a16:colId xmlns:a16="http://schemas.microsoft.com/office/drawing/2014/main" val="20002"/>
                    </a:ext>
                  </a:extLst>
                </a:gridCol>
                <a:gridCol w="1676400">
                  <a:extLst>
                    <a:ext uri="{9D8B030D-6E8A-4147-A177-3AD203B41FA5}">
                      <a16:colId xmlns:a16="http://schemas.microsoft.com/office/drawing/2014/main" val="20003"/>
                    </a:ext>
                  </a:extLst>
                </a:gridCol>
                <a:gridCol w="1676400">
                  <a:extLst>
                    <a:ext uri="{9D8B030D-6E8A-4147-A177-3AD203B41FA5}">
                      <a16:colId xmlns:a16="http://schemas.microsoft.com/office/drawing/2014/main" val="20004"/>
                    </a:ext>
                  </a:extLst>
                </a:gridCol>
              </a:tblGrid>
              <a:tr h="819729">
                <a:tc>
                  <a:txBody>
                    <a:bodyPr/>
                    <a:lstStyle/>
                    <a:p>
                      <a:pPr algn="ctr"/>
                      <a:r>
                        <a:rPr lang="en-US" dirty="0">
                          <a:solidFill>
                            <a:srgbClr val="99FFCC"/>
                          </a:solidFill>
                        </a:rPr>
                        <a:t>MEN</a:t>
                      </a:r>
                      <a:br>
                        <a:rPr lang="en-US" dirty="0">
                          <a:solidFill>
                            <a:srgbClr val="99FFCC"/>
                          </a:solidFill>
                        </a:rPr>
                      </a:br>
                      <a:r>
                        <a:rPr lang="en-US" dirty="0">
                          <a:solidFill>
                            <a:srgbClr val="99FFCC"/>
                          </a:solidFill>
                        </a:rPr>
                        <a:t>DULL</a:t>
                      </a:r>
                    </a:p>
                  </a:txBody>
                  <a:tcPr>
                    <a:noFill/>
                  </a:tcPr>
                </a:tc>
                <a:tc>
                  <a:txBody>
                    <a:bodyPr/>
                    <a:lstStyle/>
                    <a:p>
                      <a:pPr algn="ctr"/>
                      <a:r>
                        <a:rPr lang="en-US" dirty="0"/>
                        <a:t>TYPO</a:t>
                      </a:r>
                    </a:p>
                  </a:txBody>
                  <a:tcPr>
                    <a:noFill/>
                  </a:tcPr>
                </a:tc>
                <a:tc>
                  <a:txBody>
                    <a:bodyPr/>
                    <a:lstStyle/>
                    <a:p>
                      <a:pPr algn="ctr"/>
                      <a:r>
                        <a:rPr lang="en-US" dirty="0"/>
                        <a:t>HOT</a:t>
                      </a:r>
                      <a:br>
                        <a:rPr lang="en-US" dirty="0"/>
                      </a:br>
                      <a:r>
                        <a:rPr lang="en-US" dirty="0"/>
                        <a:t>LOTTO</a:t>
                      </a:r>
                    </a:p>
                  </a:txBody>
                  <a:tcPr>
                    <a:noFill/>
                  </a:tcPr>
                </a:tc>
                <a:tc>
                  <a:txBody>
                    <a:bodyPr/>
                    <a:lstStyle/>
                    <a:p>
                      <a:pPr algn="ctr"/>
                      <a:r>
                        <a:rPr lang="en-US" dirty="0"/>
                        <a:t>THINK</a:t>
                      </a:r>
                      <a:r>
                        <a:rPr lang="en-US" baseline="0" dirty="0"/>
                        <a:t> INSIDE THE BOX</a:t>
                      </a:r>
                      <a:endParaRPr lang="en-US" dirty="0"/>
                    </a:p>
                  </a:txBody>
                  <a:tcPr>
                    <a:noFill/>
                  </a:tcPr>
                </a:tc>
                <a:tc>
                  <a:txBody>
                    <a:bodyPr/>
                    <a:lstStyle/>
                    <a:p>
                      <a:pPr algn="ctr"/>
                      <a:r>
                        <a:rPr lang="en-US" dirty="0"/>
                        <a:t>-Bonus-</a:t>
                      </a:r>
                    </a:p>
                    <a:p>
                      <a:pPr algn="ctr"/>
                      <a:r>
                        <a:rPr lang="en-US" dirty="0"/>
                        <a:t>FAMILY</a:t>
                      </a:r>
                      <a:r>
                        <a:rPr lang="en-US" baseline="0" dirty="0"/>
                        <a:t> </a:t>
                      </a:r>
                    </a:p>
                    <a:p>
                      <a:pPr algn="ctr"/>
                      <a:r>
                        <a:rPr lang="en-US" baseline="0" dirty="0"/>
                        <a:t>TIES</a:t>
                      </a:r>
                      <a:endParaRPr lang="en-US" dirty="0"/>
                    </a:p>
                  </a:txBody>
                  <a:tcPr>
                    <a:noFill/>
                  </a:tcPr>
                </a:tc>
                <a:extLst>
                  <a:ext uri="{0D108BD9-81ED-4DB2-BD59-A6C34878D82A}">
                    <a16:rowId xmlns:a16="http://schemas.microsoft.com/office/drawing/2014/main" val="10000"/>
                  </a:ext>
                </a:extLst>
              </a:tr>
              <a:tr h="953135">
                <a:tc>
                  <a:txBody>
                    <a:bodyPr/>
                    <a:lstStyle/>
                    <a:p>
                      <a:pPr algn="ctr"/>
                      <a:r>
                        <a:rPr lang="en-US" sz="4400" dirty="0">
                          <a:solidFill>
                            <a:schemeClr val="tx1"/>
                          </a:solidFill>
                        </a:rPr>
                        <a:t>1</a:t>
                      </a:r>
                    </a:p>
                  </a:txBody>
                  <a:tcPr>
                    <a:solidFill>
                      <a:schemeClr val="accent2">
                        <a:lumMod val="75000"/>
                      </a:schemeClr>
                    </a:solidFill>
                  </a:tcPr>
                </a:tc>
                <a:tc>
                  <a:txBody>
                    <a:bodyPr/>
                    <a:lstStyle/>
                    <a:p>
                      <a:pPr algn="ctr"/>
                      <a:r>
                        <a:rPr lang="en-US" sz="4400" dirty="0">
                          <a:solidFill>
                            <a:schemeClr val="tx1"/>
                          </a:solidFill>
                        </a:rPr>
                        <a:t>6</a:t>
                      </a:r>
                    </a:p>
                  </a:txBody>
                  <a:tcPr>
                    <a:noFill/>
                  </a:tcPr>
                </a:tc>
                <a:tc>
                  <a:txBody>
                    <a:bodyPr/>
                    <a:lstStyle/>
                    <a:p>
                      <a:pPr algn="ctr"/>
                      <a:r>
                        <a:rPr lang="en-US" sz="4400" dirty="0">
                          <a:solidFill>
                            <a:schemeClr val="tx1"/>
                          </a:solidFill>
                        </a:rPr>
                        <a:t>11</a:t>
                      </a:r>
                    </a:p>
                  </a:txBody>
                  <a:tcPr>
                    <a:noFill/>
                  </a:tcPr>
                </a:tc>
                <a:tc>
                  <a:txBody>
                    <a:bodyPr/>
                    <a:lstStyle/>
                    <a:p>
                      <a:pPr algn="ctr"/>
                      <a:r>
                        <a:rPr lang="en-US" sz="4400" dirty="0">
                          <a:solidFill>
                            <a:schemeClr val="tx1"/>
                          </a:solidFill>
                        </a:rPr>
                        <a:t>16</a:t>
                      </a:r>
                    </a:p>
                  </a:txBody>
                  <a:tcPr>
                    <a:noFill/>
                  </a:tcPr>
                </a:tc>
                <a:tc>
                  <a:txBody>
                    <a:bodyPr/>
                    <a:lstStyle/>
                    <a:p>
                      <a:pPr algn="ctr"/>
                      <a:r>
                        <a:rPr lang="en-US" sz="4400" dirty="0">
                          <a:solidFill>
                            <a:schemeClr val="tx1"/>
                          </a:solidFill>
                        </a:rPr>
                        <a:t>*21</a:t>
                      </a:r>
                    </a:p>
                  </a:txBody>
                  <a:tcPr>
                    <a:noFill/>
                  </a:tcPr>
                </a:tc>
                <a:extLst>
                  <a:ext uri="{0D108BD9-81ED-4DB2-BD59-A6C34878D82A}">
                    <a16:rowId xmlns:a16="http://schemas.microsoft.com/office/drawing/2014/main" val="10001"/>
                  </a:ext>
                </a:extLst>
              </a:tr>
              <a:tr h="953135">
                <a:tc>
                  <a:txBody>
                    <a:bodyPr/>
                    <a:lstStyle/>
                    <a:p>
                      <a:pPr algn="ctr"/>
                      <a:r>
                        <a:rPr lang="en-US" sz="4400" dirty="0">
                          <a:solidFill>
                            <a:schemeClr val="tx1"/>
                          </a:solidFill>
                        </a:rPr>
                        <a:t>2</a:t>
                      </a:r>
                    </a:p>
                  </a:txBody>
                  <a:tcPr>
                    <a:solidFill>
                      <a:schemeClr val="accent2">
                        <a:lumMod val="75000"/>
                      </a:schemeClr>
                    </a:solidFill>
                  </a:tcPr>
                </a:tc>
                <a:tc>
                  <a:txBody>
                    <a:bodyPr/>
                    <a:lstStyle/>
                    <a:p>
                      <a:pPr algn="ctr"/>
                      <a:r>
                        <a:rPr lang="en-US" sz="4400" dirty="0">
                          <a:solidFill>
                            <a:schemeClr val="tx1"/>
                          </a:solidFill>
                        </a:rPr>
                        <a:t>7</a:t>
                      </a:r>
                    </a:p>
                  </a:txBody>
                  <a:tcPr>
                    <a:noFill/>
                  </a:tcPr>
                </a:tc>
                <a:tc>
                  <a:txBody>
                    <a:bodyPr/>
                    <a:lstStyle/>
                    <a:p>
                      <a:pPr algn="ctr"/>
                      <a:r>
                        <a:rPr lang="en-US" sz="4400" dirty="0">
                          <a:solidFill>
                            <a:schemeClr val="tx1"/>
                          </a:solidFill>
                        </a:rPr>
                        <a:t>12</a:t>
                      </a:r>
                    </a:p>
                  </a:txBody>
                  <a:tcPr>
                    <a:noFill/>
                  </a:tcPr>
                </a:tc>
                <a:tc>
                  <a:txBody>
                    <a:bodyPr/>
                    <a:lstStyle/>
                    <a:p>
                      <a:pPr algn="ctr"/>
                      <a:r>
                        <a:rPr lang="en-US" sz="4400" dirty="0">
                          <a:solidFill>
                            <a:schemeClr val="tx1"/>
                          </a:solidFill>
                        </a:rPr>
                        <a:t>17</a:t>
                      </a:r>
                    </a:p>
                  </a:txBody>
                  <a:tcPr>
                    <a:noFill/>
                  </a:tcPr>
                </a:tc>
                <a:tc>
                  <a:txBody>
                    <a:bodyPr/>
                    <a:lstStyle/>
                    <a:p>
                      <a:pPr algn="ctr"/>
                      <a:r>
                        <a:rPr lang="en-US" sz="4400" dirty="0">
                          <a:solidFill>
                            <a:schemeClr val="tx1"/>
                          </a:solidFill>
                        </a:rPr>
                        <a:t>*22</a:t>
                      </a:r>
                    </a:p>
                  </a:txBody>
                  <a:tcPr>
                    <a:noFill/>
                  </a:tcPr>
                </a:tc>
                <a:extLst>
                  <a:ext uri="{0D108BD9-81ED-4DB2-BD59-A6C34878D82A}">
                    <a16:rowId xmlns:a16="http://schemas.microsoft.com/office/drawing/2014/main" val="10002"/>
                  </a:ext>
                </a:extLst>
              </a:tr>
              <a:tr h="953135">
                <a:tc>
                  <a:txBody>
                    <a:bodyPr/>
                    <a:lstStyle/>
                    <a:p>
                      <a:pPr algn="ctr"/>
                      <a:r>
                        <a:rPr lang="en-US" sz="4400" dirty="0">
                          <a:solidFill>
                            <a:schemeClr val="tx1"/>
                          </a:solidFill>
                        </a:rPr>
                        <a:t>3</a:t>
                      </a:r>
                    </a:p>
                  </a:txBody>
                  <a:tcPr>
                    <a:solidFill>
                      <a:schemeClr val="accent2">
                        <a:lumMod val="75000"/>
                      </a:schemeClr>
                    </a:solidFill>
                  </a:tcPr>
                </a:tc>
                <a:tc>
                  <a:txBody>
                    <a:bodyPr/>
                    <a:lstStyle/>
                    <a:p>
                      <a:pPr algn="ctr"/>
                      <a:r>
                        <a:rPr lang="en-US" sz="4400" dirty="0">
                          <a:solidFill>
                            <a:schemeClr val="tx1"/>
                          </a:solidFill>
                        </a:rPr>
                        <a:t>8</a:t>
                      </a:r>
                    </a:p>
                  </a:txBody>
                  <a:tcPr>
                    <a:noFill/>
                  </a:tcPr>
                </a:tc>
                <a:tc>
                  <a:txBody>
                    <a:bodyPr/>
                    <a:lstStyle/>
                    <a:p>
                      <a:pPr algn="ctr"/>
                      <a:r>
                        <a:rPr lang="en-US" sz="4400" dirty="0">
                          <a:solidFill>
                            <a:schemeClr val="tx1"/>
                          </a:solidFill>
                        </a:rPr>
                        <a:t>13</a:t>
                      </a:r>
                    </a:p>
                  </a:txBody>
                  <a:tcPr>
                    <a:noFill/>
                  </a:tcPr>
                </a:tc>
                <a:tc>
                  <a:txBody>
                    <a:bodyPr/>
                    <a:lstStyle/>
                    <a:p>
                      <a:pPr algn="ctr"/>
                      <a:r>
                        <a:rPr lang="en-US" sz="4400" dirty="0">
                          <a:solidFill>
                            <a:schemeClr val="tx1"/>
                          </a:solidFill>
                        </a:rPr>
                        <a:t>18</a:t>
                      </a:r>
                    </a:p>
                  </a:txBody>
                  <a:tcPr>
                    <a:noFill/>
                  </a:tcPr>
                </a:tc>
                <a:tc>
                  <a:txBody>
                    <a:bodyPr/>
                    <a:lstStyle/>
                    <a:p>
                      <a:pPr algn="ctr"/>
                      <a:r>
                        <a:rPr lang="en-US" sz="4400" dirty="0">
                          <a:solidFill>
                            <a:schemeClr val="tx1"/>
                          </a:solidFill>
                        </a:rPr>
                        <a:t>*23</a:t>
                      </a:r>
                    </a:p>
                  </a:txBody>
                  <a:tcPr>
                    <a:noFill/>
                  </a:tcPr>
                </a:tc>
                <a:extLst>
                  <a:ext uri="{0D108BD9-81ED-4DB2-BD59-A6C34878D82A}">
                    <a16:rowId xmlns:a16="http://schemas.microsoft.com/office/drawing/2014/main" val="10003"/>
                  </a:ext>
                </a:extLst>
              </a:tr>
              <a:tr h="953135">
                <a:tc>
                  <a:txBody>
                    <a:bodyPr/>
                    <a:lstStyle/>
                    <a:p>
                      <a:pPr algn="ctr"/>
                      <a:r>
                        <a:rPr lang="en-US" sz="4400" dirty="0">
                          <a:solidFill>
                            <a:schemeClr val="tx1"/>
                          </a:solidFill>
                        </a:rPr>
                        <a:t>4</a:t>
                      </a:r>
                    </a:p>
                  </a:txBody>
                  <a:tcPr>
                    <a:solidFill>
                      <a:schemeClr val="accent2">
                        <a:lumMod val="75000"/>
                      </a:schemeClr>
                    </a:solidFill>
                  </a:tcPr>
                </a:tc>
                <a:tc>
                  <a:txBody>
                    <a:bodyPr/>
                    <a:lstStyle/>
                    <a:p>
                      <a:pPr algn="ctr"/>
                      <a:r>
                        <a:rPr lang="en-US" sz="4400" dirty="0">
                          <a:solidFill>
                            <a:schemeClr val="tx1"/>
                          </a:solidFill>
                        </a:rPr>
                        <a:t>9</a:t>
                      </a:r>
                    </a:p>
                  </a:txBody>
                  <a:tcPr>
                    <a:noFill/>
                  </a:tcPr>
                </a:tc>
                <a:tc>
                  <a:txBody>
                    <a:bodyPr/>
                    <a:lstStyle/>
                    <a:p>
                      <a:pPr algn="ctr"/>
                      <a:r>
                        <a:rPr lang="en-US" sz="4400" dirty="0">
                          <a:solidFill>
                            <a:schemeClr val="tx1"/>
                          </a:solidFill>
                        </a:rPr>
                        <a:t>14</a:t>
                      </a:r>
                    </a:p>
                  </a:txBody>
                  <a:tcPr>
                    <a:noFill/>
                  </a:tcPr>
                </a:tc>
                <a:tc>
                  <a:txBody>
                    <a:bodyPr/>
                    <a:lstStyle/>
                    <a:p>
                      <a:pPr algn="ctr"/>
                      <a:r>
                        <a:rPr lang="en-US" sz="4400" dirty="0">
                          <a:solidFill>
                            <a:schemeClr val="tx1"/>
                          </a:solidFill>
                        </a:rPr>
                        <a:t>19</a:t>
                      </a:r>
                    </a:p>
                  </a:txBody>
                  <a:tcPr>
                    <a:noFill/>
                  </a:tcPr>
                </a:tc>
                <a:tc>
                  <a:txBody>
                    <a:bodyPr/>
                    <a:lstStyle/>
                    <a:p>
                      <a:pPr algn="ctr"/>
                      <a:r>
                        <a:rPr lang="en-US" sz="4400" dirty="0">
                          <a:solidFill>
                            <a:schemeClr val="tx1"/>
                          </a:solidFill>
                        </a:rPr>
                        <a:t>*24</a:t>
                      </a:r>
                    </a:p>
                  </a:txBody>
                  <a:tcPr>
                    <a:noFill/>
                  </a:tcPr>
                </a:tc>
                <a:extLst>
                  <a:ext uri="{0D108BD9-81ED-4DB2-BD59-A6C34878D82A}">
                    <a16:rowId xmlns:a16="http://schemas.microsoft.com/office/drawing/2014/main" val="10004"/>
                  </a:ext>
                </a:extLst>
              </a:tr>
              <a:tr h="953135">
                <a:tc>
                  <a:txBody>
                    <a:bodyPr/>
                    <a:lstStyle/>
                    <a:p>
                      <a:pPr algn="ctr"/>
                      <a:r>
                        <a:rPr lang="en-US" sz="4400" dirty="0">
                          <a:solidFill>
                            <a:schemeClr val="tx1"/>
                          </a:solidFill>
                        </a:rPr>
                        <a:t>5</a:t>
                      </a:r>
                    </a:p>
                  </a:txBody>
                  <a:tcPr>
                    <a:solidFill>
                      <a:schemeClr val="accent2">
                        <a:lumMod val="75000"/>
                      </a:schemeClr>
                    </a:solidFill>
                  </a:tcPr>
                </a:tc>
                <a:tc>
                  <a:txBody>
                    <a:bodyPr/>
                    <a:lstStyle/>
                    <a:p>
                      <a:pPr algn="ctr"/>
                      <a:r>
                        <a:rPr lang="en-US" sz="4400" dirty="0">
                          <a:solidFill>
                            <a:schemeClr val="tx1"/>
                          </a:solidFill>
                        </a:rPr>
                        <a:t>10</a:t>
                      </a:r>
                    </a:p>
                  </a:txBody>
                  <a:tcPr>
                    <a:noFill/>
                  </a:tcPr>
                </a:tc>
                <a:tc>
                  <a:txBody>
                    <a:bodyPr/>
                    <a:lstStyle/>
                    <a:p>
                      <a:pPr algn="ctr"/>
                      <a:r>
                        <a:rPr lang="en-US" sz="4400" dirty="0">
                          <a:solidFill>
                            <a:schemeClr val="tx1"/>
                          </a:solidFill>
                        </a:rPr>
                        <a:t>15</a:t>
                      </a:r>
                    </a:p>
                  </a:txBody>
                  <a:tcPr>
                    <a:noFill/>
                  </a:tcPr>
                </a:tc>
                <a:tc>
                  <a:txBody>
                    <a:bodyPr/>
                    <a:lstStyle/>
                    <a:p>
                      <a:pPr algn="ctr"/>
                      <a:r>
                        <a:rPr lang="en-US" sz="4400" dirty="0">
                          <a:solidFill>
                            <a:schemeClr val="tx1"/>
                          </a:solidFill>
                        </a:rPr>
                        <a:t>20</a:t>
                      </a:r>
                    </a:p>
                  </a:txBody>
                  <a:tcPr>
                    <a:noFill/>
                  </a:tcPr>
                </a:tc>
                <a:tc>
                  <a:txBody>
                    <a:bodyPr/>
                    <a:lstStyle/>
                    <a:p>
                      <a:pPr algn="ctr"/>
                      <a:r>
                        <a:rPr lang="en-US" sz="4400" dirty="0">
                          <a:solidFill>
                            <a:schemeClr val="tx1"/>
                          </a:solidFill>
                        </a:rPr>
                        <a:t>*25</a:t>
                      </a:r>
                    </a:p>
                  </a:txBody>
                  <a:tcPr>
                    <a:noFill/>
                  </a:tcPr>
                </a:tc>
                <a:extLst>
                  <a:ext uri="{0D108BD9-81ED-4DB2-BD59-A6C34878D82A}">
                    <a16:rowId xmlns:a16="http://schemas.microsoft.com/office/drawing/2014/main" val="10005"/>
                  </a:ext>
                </a:extLst>
              </a:tr>
            </a:tbl>
          </a:graphicData>
        </a:graphic>
      </p:graphicFrame>
      <p:sp>
        <p:nvSpPr>
          <p:cNvPr id="3" name="Rectangle 2"/>
          <p:cNvSpPr/>
          <p:nvPr/>
        </p:nvSpPr>
        <p:spPr>
          <a:xfrm>
            <a:off x="304800" y="228598"/>
            <a:ext cx="6280887" cy="584775"/>
          </a:xfrm>
          <a:prstGeom prst="rect">
            <a:avLst/>
          </a:prstGeom>
          <a:noFill/>
        </p:spPr>
        <p:txBody>
          <a:bodyPr wrap="none" lIns="91440" tIns="45720" rIns="91440" bIns="45720">
            <a:spAutoFit/>
          </a:bodyPr>
          <a:lstStyle/>
          <a:p>
            <a:pPr marL="0" marR="0" lvl="0" indent="0" algn="ctr" defTabSz="914400" rtl="0" eaLnBrk="1" fontAlgn="base" latinLnBrk="0" hangingPunct="1">
              <a:lnSpc>
                <a:spcPct val="100000"/>
              </a:lnSpc>
              <a:spcBef>
                <a:spcPct val="20000"/>
              </a:spcBef>
              <a:spcAft>
                <a:spcPct val="0"/>
              </a:spcAft>
              <a:buClr>
                <a:srgbClr val="66CCFF"/>
              </a:buClr>
              <a:buSzPct val="65000"/>
              <a:buFont typeface="Wingdings" pitchFamily="2" charset="2"/>
              <a:buNone/>
              <a:tabLst/>
              <a:defRPr/>
            </a:pPr>
            <a:r>
              <a:rPr kumimoji="0" lang="en-US" sz="3200" b="1" i="0" u="none" strike="noStrike" kern="1200" cap="none" spc="0" normalizeH="0" baseline="0" noProof="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uLnTx/>
                <a:uFillTx/>
                <a:latin typeface="Tahoma" pitchFamily="34" charset="0"/>
                <a:ea typeface="+mn-ea"/>
                <a:cs typeface="+mn-cs"/>
              </a:rPr>
              <a:t>Part V Genetics Review Game</a:t>
            </a:r>
          </a:p>
        </p:txBody>
      </p:sp>
    </p:spTree>
    <p:extLst>
      <p:ext uri="{BB962C8B-B14F-4D97-AF65-F5344CB8AC3E}">
        <p14:creationId xmlns:p14="http://schemas.microsoft.com/office/powerpoint/2010/main" val="3669184628"/>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Text Box 2"/>
          <p:cNvSpPr txBox="1">
            <a:spLocks noChangeArrowheads="1"/>
          </p:cNvSpPr>
          <p:nvPr/>
        </p:nvSpPr>
        <p:spPr bwMode="auto">
          <a:xfrm>
            <a:off x="304800" y="228600"/>
            <a:ext cx="8610600" cy="12003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marL="0" marR="0" lvl="0" indent="0" algn="l" defTabSz="914400" rtl="0" eaLnBrk="1" fontAlgn="base" latinLnBrk="0" hangingPunct="1">
              <a:lnSpc>
                <a:spcPct val="100000"/>
              </a:lnSpc>
              <a:spcBef>
                <a:spcPct val="20000"/>
              </a:spcBef>
              <a:spcAft>
                <a:spcPct val="0"/>
              </a:spcAft>
              <a:buClr>
                <a:srgbClr val="66CCFF"/>
              </a:buClr>
              <a:buSzPct val="65000"/>
              <a:buFont typeface="Wingdings" pitchFamily="2" charset="2"/>
              <a:buNone/>
              <a:tabLst/>
              <a:defRPr/>
            </a:pPr>
            <a:r>
              <a:rPr kumimoji="0" lang="en-US" sz="3600" b="0" i="0" u="none" strike="noStrike" kern="1200" cap="none" spc="0" normalizeH="0" baseline="0" noProof="0" dirty="0">
                <a:ln>
                  <a:noFill/>
                </a:ln>
                <a:solidFill>
                  <a:srgbClr val="FFFFFF"/>
                </a:solidFill>
                <a:effectLst>
                  <a:outerShdw blurRad="38100" dist="38100" dir="2700000" algn="tl">
                    <a:srgbClr val="000000">
                      <a:alpha val="43137"/>
                    </a:srgbClr>
                  </a:outerShdw>
                </a:effectLst>
                <a:uLnTx/>
                <a:uFillTx/>
                <a:latin typeface="Times New Roman" pitchFamily="18" charset="0"/>
                <a:ea typeface="+mn-ea"/>
                <a:cs typeface="+mn-cs"/>
              </a:rPr>
              <a:t>This Monk is known as the father of modern genetics for his work with pea plants.</a:t>
            </a:r>
          </a:p>
        </p:txBody>
      </p:sp>
      <p:pic>
        <p:nvPicPr>
          <p:cNvPr id="100355"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 y="1600200"/>
            <a:ext cx="8686800" cy="4876800"/>
          </a:xfrm>
          <a:prstGeom prst="rect">
            <a:avLst/>
          </a:prstGeom>
          <a:noFill/>
          <a:ln w="57150">
            <a:solidFill>
              <a:srgbClr val="00B05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0356" name="Rectangle 4"/>
          <p:cNvSpPr>
            <a:spLocks noChangeArrowheads="1"/>
          </p:cNvSpPr>
          <p:nvPr/>
        </p:nvSpPr>
        <p:spPr bwMode="auto">
          <a:xfrm>
            <a:off x="5638800" y="6643688"/>
            <a:ext cx="3124200" cy="2143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marL="0" marR="0" lvl="0" indent="0" algn="r" defTabSz="914400" rtl="0" eaLnBrk="1" fontAlgn="base" latinLnBrk="0" hangingPunct="1">
              <a:lnSpc>
                <a:spcPct val="100000"/>
              </a:lnSpc>
              <a:spcBef>
                <a:spcPct val="20000"/>
              </a:spcBef>
              <a:spcAft>
                <a:spcPct val="0"/>
              </a:spcAft>
              <a:buClr>
                <a:srgbClr val="66CCFF"/>
              </a:buClr>
              <a:buSzPct val="65000"/>
              <a:buFont typeface="Wingdings" pitchFamily="2" charset="2"/>
              <a:buChar char="n"/>
              <a:tabLst/>
              <a:defRPr/>
            </a:pPr>
            <a:r>
              <a:rPr kumimoji="0" lang="en-US" sz="800" b="1" i="0" u="none" strike="noStrike" kern="1200" cap="none" spc="0" normalizeH="0" baseline="0" noProof="0">
                <a:ln>
                  <a:noFill/>
                </a:ln>
                <a:solidFill>
                  <a:srgbClr val="000000"/>
                </a:solidFill>
                <a:effectLst>
                  <a:outerShdw blurRad="38100" dist="38100" dir="2700000" algn="tl">
                    <a:srgbClr val="000000">
                      <a:alpha val="43137"/>
                    </a:srgbClr>
                  </a:outerShdw>
                </a:effectLst>
                <a:uLnTx/>
                <a:uFillTx/>
                <a:latin typeface="Tahoma" pitchFamily="34" charset="0"/>
                <a:ea typeface="+mn-ea"/>
                <a:cs typeface="+mn-cs"/>
              </a:rPr>
              <a:t>Copyright © 2010 Ryan P. Murphy</a:t>
            </a:r>
            <a:endParaRPr kumimoji="0" lang="en-US" sz="9600" b="0" i="0" u="none" strike="noStrike" kern="1200" cap="none" spc="0" normalizeH="0" baseline="0" noProof="0">
              <a:ln>
                <a:noFill/>
              </a:ln>
              <a:solidFill>
                <a:srgbClr val="FFFFFF"/>
              </a:solidFill>
              <a:effectLst>
                <a:outerShdw blurRad="38100" dist="38100" dir="2700000" algn="tl">
                  <a:srgbClr val="000000">
                    <a:alpha val="43137"/>
                  </a:srgbClr>
                </a:outerShdw>
              </a:effectLst>
              <a:uLnTx/>
              <a:uFillTx/>
              <a:latin typeface="Tahoma" pitchFamily="34" charset="0"/>
              <a:ea typeface="+mn-ea"/>
              <a:cs typeface="+mn-cs"/>
            </a:endParaRPr>
          </a:p>
        </p:txBody>
      </p:sp>
      <p:sp>
        <p:nvSpPr>
          <p:cNvPr id="2" name="Rectangle 1"/>
          <p:cNvSpPr/>
          <p:nvPr/>
        </p:nvSpPr>
        <p:spPr>
          <a:xfrm>
            <a:off x="304800" y="1752600"/>
            <a:ext cx="968535" cy="1569660"/>
          </a:xfrm>
          <a:prstGeom prst="rect">
            <a:avLst/>
          </a:prstGeom>
          <a:noFill/>
        </p:spPr>
        <p:txBody>
          <a:bodyPr wrap="none" lIns="91440" tIns="45720" rIns="91440" bIns="45720">
            <a:spAutoFit/>
          </a:bodyPr>
          <a:lstStyle/>
          <a:p>
            <a:pPr marL="0" marR="0" lvl="0" indent="0" algn="ctr" defTabSz="914400" rtl="0" eaLnBrk="1" fontAlgn="base" latinLnBrk="0" hangingPunct="1">
              <a:lnSpc>
                <a:spcPct val="100000"/>
              </a:lnSpc>
              <a:spcBef>
                <a:spcPct val="20000"/>
              </a:spcBef>
              <a:spcAft>
                <a:spcPct val="0"/>
              </a:spcAft>
              <a:buClr>
                <a:srgbClr val="66CCFF"/>
              </a:buClr>
              <a:buSzPct val="65000"/>
              <a:buFont typeface="Wingdings" pitchFamily="2" charset="2"/>
              <a:buNone/>
              <a:tabLst/>
              <a:defRPr/>
            </a:pPr>
            <a:r>
              <a:rPr kumimoji="0" lang="en-US" sz="9600" b="1" i="0" u="none" strike="noStrike" kern="1200" cap="none" spc="0" normalizeH="0" baseline="0" noProof="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uLnTx/>
                <a:uFillTx/>
                <a:latin typeface="Tahoma" pitchFamily="34" charset="0"/>
                <a:ea typeface="+mn-ea"/>
                <a:cs typeface="+mn-cs"/>
              </a:rPr>
              <a:t>1</a:t>
            </a:r>
          </a:p>
        </p:txBody>
      </p:sp>
      <p:pic>
        <p:nvPicPr>
          <p:cNvPr id="6" name="Picture 1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781800" y="1752600"/>
            <a:ext cx="1981200" cy="2299923"/>
          </a:xfrm>
          <a:prstGeom prst="rect">
            <a:avLst/>
          </a:prstGeom>
          <a:noFill/>
          <a:ln w="57150" cmpd="thinThick" algn="ctr">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042964364"/>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Text Box 2"/>
          <p:cNvSpPr txBox="1">
            <a:spLocks noChangeArrowheads="1"/>
          </p:cNvSpPr>
          <p:nvPr/>
        </p:nvSpPr>
        <p:spPr bwMode="auto">
          <a:xfrm>
            <a:off x="304800" y="228600"/>
            <a:ext cx="8610600" cy="12003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marL="0" marR="0" lvl="0" indent="0" algn="l" defTabSz="914400" rtl="0" eaLnBrk="1" fontAlgn="base" latinLnBrk="0" hangingPunct="1">
              <a:lnSpc>
                <a:spcPct val="100000"/>
              </a:lnSpc>
              <a:spcBef>
                <a:spcPct val="20000"/>
              </a:spcBef>
              <a:spcAft>
                <a:spcPct val="0"/>
              </a:spcAft>
              <a:buClr>
                <a:srgbClr val="66CCFF"/>
              </a:buClr>
              <a:buSzPct val="65000"/>
              <a:buFont typeface="Wingdings" pitchFamily="2" charset="2"/>
              <a:buNone/>
              <a:tabLst/>
              <a:defRPr/>
            </a:pPr>
            <a:r>
              <a:rPr kumimoji="0" lang="en-US" sz="3600" b="0" i="0" u="none" strike="noStrike" kern="1200" cap="none" spc="0" normalizeH="0" baseline="0" noProof="0" dirty="0">
                <a:ln>
                  <a:noFill/>
                </a:ln>
                <a:solidFill>
                  <a:srgbClr val="FFFFFF"/>
                </a:solidFill>
                <a:effectLst>
                  <a:outerShdw blurRad="38100" dist="38100" dir="2700000" algn="tl">
                    <a:srgbClr val="000000">
                      <a:alpha val="43137"/>
                    </a:srgbClr>
                  </a:outerShdw>
                </a:effectLst>
                <a:uLnTx/>
                <a:uFillTx/>
                <a:latin typeface="Times New Roman" pitchFamily="18" charset="0"/>
                <a:ea typeface="+mn-ea"/>
                <a:cs typeface="+mn-cs"/>
              </a:rPr>
              <a:t>This Monk is known as the father of modern genetics for his work with pea plants.</a:t>
            </a:r>
          </a:p>
        </p:txBody>
      </p:sp>
      <p:pic>
        <p:nvPicPr>
          <p:cNvPr id="100355"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 y="1600200"/>
            <a:ext cx="8686800" cy="4876800"/>
          </a:xfrm>
          <a:prstGeom prst="rect">
            <a:avLst/>
          </a:prstGeom>
          <a:noFill/>
          <a:ln w="57150">
            <a:solidFill>
              <a:srgbClr val="00B05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0356" name="Rectangle 4"/>
          <p:cNvSpPr>
            <a:spLocks noChangeArrowheads="1"/>
          </p:cNvSpPr>
          <p:nvPr/>
        </p:nvSpPr>
        <p:spPr bwMode="auto">
          <a:xfrm>
            <a:off x="5638800" y="6643688"/>
            <a:ext cx="3124200" cy="2143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marL="0" marR="0" lvl="0" indent="0" algn="r" defTabSz="914400" rtl="0" eaLnBrk="1" fontAlgn="base" latinLnBrk="0" hangingPunct="1">
              <a:lnSpc>
                <a:spcPct val="100000"/>
              </a:lnSpc>
              <a:spcBef>
                <a:spcPct val="20000"/>
              </a:spcBef>
              <a:spcAft>
                <a:spcPct val="0"/>
              </a:spcAft>
              <a:buClr>
                <a:srgbClr val="66CCFF"/>
              </a:buClr>
              <a:buSzPct val="65000"/>
              <a:buFont typeface="Wingdings" pitchFamily="2" charset="2"/>
              <a:buChar char="n"/>
              <a:tabLst/>
              <a:defRPr/>
            </a:pPr>
            <a:r>
              <a:rPr kumimoji="0" lang="en-US" sz="800" b="1" i="0" u="none" strike="noStrike" kern="1200" cap="none" spc="0" normalizeH="0" baseline="0" noProof="0">
                <a:ln>
                  <a:noFill/>
                </a:ln>
                <a:solidFill>
                  <a:srgbClr val="000000"/>
                </a:solidFill>
                <a:effectLst>
                  <a:outerShdw blurRad="38100" dist="38100" dir="2700000" algn="tl">
                    <a:srgbClr val="000000">
                      <a:alpha val="43137"/>
                    </a:srgbClr>
                  </a:outerShdw>
                </a:effectLst>
                <a:uLnTx/>
                <a:uFillTx/>
                <a:latin typeface="Tahoma" pitchFamily="34" charset="0"/>
                <a:ea typeface="+mn-ea"/>
                <a:cs typeface="+mn-cs"/>
              </a:rPr>
              <a:t>Copyright © 2010 Ryan P. Murphy</a:t>
            </a:r>
            <a:endParaRPr kumimoji="0" lang="en-US" sz="9600" b="0" i="0" u="none" strike="noStrike" kern="1200" cap="none" spc="0" normalizeH="0" baseline="0" noProof="0">
              <a:ln>
                <a:noFill/>
              </a:ln>
              <a:solidFill>
                <a:srgbClr val="FFFFFF"/>
              </a:solidFill>
              <a:effectLst>
                <a:outerShdw blurRad="38100" dist="38100" dir="2700000" algn="tl">
                  <a:srgbClr val="000000">
                    <a:alpha val="43137"/>
                  </a:srgbClr>
                </a:outerShdw>
              </a:effectLst>
              <a:uLnTx/>
              <a:uFillTx/>
              <a:latin typeface="Tahoma" pitchFamily="34" charset="0"/>
              <a:ea typeface="+mn-ea"/>
              <a:cs typeface="+mn-cs"/>
            </a:endParaRPr>
          </a:p>
        </p:txBody>
      </p:sp>
      <p:sp>
        <p:nvSpPr>
          <p:cNvPr id="2" name="Rectangle 1"/>
          <p:cNvSpPr/>
          <p:nvPr/>
        </p:nvSpPr>
        <p:spPr>
          <a:xfrm>
            <a:off x="304800" y="1752600"/>
            <a:ext cx="968535" cy="1569660"/>
          </a:xfrm>
          <a:prstGeom prst="rect">
            <a:avLst/>
          </a:prstGeom>
          <a:noFill/>
        </p:spPr>
        <p:txBody>
          <a:bodyPr wrap="none" lIns="91440" tIns="45720" rIns="91440" bIns="45720">
            <a:spAutoFit/>
          </a:bodyPr>
          <a:lstStyle/>
          <a:p>
            <a:pPr marL="0" marR="0" lvl="0" indent="0" algn="ctr" defTabSz="914400" rtl="0" eaLnBrk="1" fontAlgn="base" latinLnBrk="0" hangingPunct="1">
              <a:lnSpc>
                <a:spcPct val="100000"/>
              </a:lnSpc>
              <a:spcBef>
                <a:spcPct val="20000"/>
              </a:spcBef>
              <a:spcAft>
                <a:spcPct val="0"/>
              </a:spcAft>
              <a:buClr>
                <a:srgbClr val="66CCFF"/>
              </a:buClr>
              <a:buSzPct val="65000"/>
              <a:buFont typeface="Wingdings" pitchFamily="2" charset="2"/>
              <a:buNone/>
              <a:tabLst/>
              <a:defRPr/>
            </a:pPr>
            <a:r>
              <a:rPr kumimoji="0" lang="en-US" sz="9600" b="1" i="0" u="none" strike="noStrike" kern="1200" cap="none" spc="0" normalizeH="0" baseline="0" noProof="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uLnTx/>
                <a:uFillTx/>
                <a:latin typeface="Tahoma" pitchFamily="34" charset="0"/>
                <a:ea typeface="+mn-ea"/>
                <a:cs typeface="+mn-cs"/>
              </a:rPr>
              <a:t>1</a:t>
            </a:r>
          </a:p>
        </p:txBody>
      </p:sp>
      <p:sp>
        <p:nvSpPr>
          <p:cNvPr id="3" name="Rectangle 2"/>
          <p:cNvSpPr/>
          <p:nvPr/>
        </p:nvSpPr>
        <p:spPr>
          <a:xfrm>
            <a:off x="304800" y="5553670"/>
            <a:ext cx="7034298" cy="923330"/>
          </a:xfrm>
          <a:prstGeom prst="rect">
            <a:avLst/>
          </a:prstGeom>
          <a:noFill/>
        </p:spPr>
        <p:txBody>
          <a:bodyPr wrap="none" lIns="91440" tIns="45720" rIns="91440" bIns="45720">
            <a:spAutoFit/>
          </a:bodyPr>
          <a:lstStyle/>
          <a:p>
            <a:pPr marL="0" marR="0" lvl="0" indent="0" algn="ctr" defTabSz="914400" rtl="0" eaLnBrk="1" fontAlgn="base" latinLnBrk="0" hangingPunct="1">
              <a:lnSpc>
                <a:spcPct val="100000"/>
              </a:lnSpc>
              <a:spcBef>
                <a:spcPct val="20000"/>
              </a:spcBef>
              <a:spcAft>
                <a:spcPct val="0"/>
              </a:spcAft>
              <a:buClr>
                <a:srgbClr val="66CCFF"/>
              </a:buClr>
              <a:buSzPct val="65000"/>
              <a:buFont typeface="Wingdings" pitchFamily="2" charset="2"/>
              <a:buNone/>
              <a:tabLst/>
              <a:defRPr/>
            </a:pPr>
            <a:r>
              <a:rPr kumimoji="0" lang="en-US" sz="5400" b="1" i="0" u="none" strike="noStrike" kern="1200" cap="none" spc="0" normalizeH="0" baseline="0" noProof="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uLnTx/>
                <a:uFillTx/>
                <a:latin typeface="Tahoma" pitchFamily="34" charset="0"/>
                <a:ea typeface="+mn-ea"/>
                <a:cs typeface="+mn-cs"/>
              </a:rPr>
              <a:t>and the answer is…</a:t>
            </a:r>
          </a:p>
        </p:txBody>
      </p:sp>
      <p:pic>
        <p:nvPicPr>
          <p:cNvPr id="7" name="Picture 1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781800" y="1752600"/>
            <a:ext cx="1981200" cy="2299923"/>
          </a:xfrm>
          <a:prstGeom prst="rect">
            <a:avLst/>
          </a:prstGeom>
          <a:noFill/>
          <a:ln w="57150" cmpd="thinThick" algn="ctr">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98530802"/>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Text Box 2"/>
          <p:cNvSpPr txBox="1">
            <a:spLocks noChangeArrowheads="1"/>
          </p:cNvSpPr>
          <p:nvPr/>
        </p:nvSpPr>
        <p:spPr bwMode="auto">
          <a:xfrm>
            <a:off x="304800" y="228600"/>
            <a:ext cx="8610600" cy="12003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marL="0" marR="0" lvl="0" indent="0" algn="l" defTabSz="914400" rtl="0" eaLnBrk="1" fontAlgn="base" latinLnBrk="0" hangingPunct="1">
              <a:lnSpc>
                <a:spcPct val="100000"/>
              </a:lnSpc>
              <a:spcBef>
                <a:spcPct val="20000"/>
              </a:spcBef>
              <a:spcAft>
                <a:spcPct val="0"/>
              </a:spcAft>
              <a:buClr>
                <a:srgbClr val="66CCFF"/>
              </a:buClr>
              <a:buSzPct val="65000"/>
              <a:buFont typeface="Wingdings" pitchFamily="2" charset="2"/>
              <a:buNone/>
              <a:tabLst/>
              <a:defRPr/>
            </a:pPr>
            <a:r>
              <a:rPr kumimoji="0" lang="en-US" sz="3600" b="0" i="0" u="none" strike="noStrike" kern="1200" cap="none" spc="0" normalizeH="0" baseline="0" noProof="0" dirty="0">
                <a:ln>
                  <a:noFill/>
                </a:ln>
                <a:solidFill>
                  <a:srgbClr val="FFFFFF"/>
                </a:solidFill>
                <a:effectLst>
                  <a:outerShdw blurRad="38100" dist="38100" dir="2700000" algn="tl">
                    <a:srgbClr val="000000">
                      <a:alpha val="43137"/>
                    </a:srgbClr>
                  </a:outerShdw>
                </a:effectLst>
                <a:uLnTx/>
                <a:uFillTx/>
                <a:latin typeface="Times New Roman" pitchFamily="18" charset="0"/>
                <a:ea typeface="+mn-ea"/>
                <a:cs typeface="+mn-cs"/>
              </a:rPr>
              <a:t>This Monk is known as the father of modern genetics for his work with pea plants.</a:t>
            </a:r>
          </a:p>
        </p:txBody>
      </p:sp>
      <p:pic>
        <p:nvPicPr>
          <p:cNvPr id="100355"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 y="1600200"/>
            <a:ext cx="8686800" cy="4876800"/>
          </a:xfrm>
          <a:prstGeom prst="rect">
            <a:avLst/>
          </a:prstGeom>
          <a:noFill/>
          <a:ln w="57150">
            <a:solidFill>
              <a:srgbClr val="00B05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0356" name="Rectangle 4"/>
          <p:cNvSpPr>
            <a:spLocks noChangeArrowheads="1"/>
          </p:cNvSpPr>
          <p:nvPr/>
        </p:nvSpPr>
        <p:spPr bwMode="auto">
          <a:xfrm>
            <a:off x="5638800" y="6643688"/>
            <a:ext cx="3124200" cy="2143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marL="0" marR="0" lvl="0" indent="0" algn="r" defTabSz="914400" rtl="0" eaLnBrk="1" fontAlgn="base" latinLnBrk="0" hangingPunct="1">
              <a:lnSpc>
                <a:spcPct val="100000"/>
              </a:lnSpc>
              <a:spcBef>
                <a:spcPct val="20000"/>
              </a:spcBef>
              <a:spcAft>
                <a:spcPct val="0"/>
              </a:spcAft>
              <a:buClr>
                <a:srgbClr val="66CCFF"/>
              </a:buClr>
              <a:buSzPct val="65000"/>
              <a:buFont typeface="Wingdings" pitchFamily="2" charset="2"/>
              <a:buChar char="n"/>
              <a:tabLst/>
              <a:defRPr/>
            </a:pPr>
            <a:r>
              <a:rPr kumimoji="0" lang="en-US" sz="800" b="1" i="0" u="none" strike="noStrike" kern="1200" cap="none" spc="0" normalizeH="0" baseline="0" noProof="0">
                <a:ln>
                  <a:noFill/>
                </a:ln>
                <a:solidFill>
                  <a:srgbClr val="000000"/>
                </a:solidFill>
                <a:effectLst>
                  <a:outerShdw blurRad="38100" dist="38100" dir="2700000" algn="tl">
                    <a:srgbClr val="000000">
                      <a:alpha val="43137"/>
                    </a:srgbClr>
                  </a:outerShdw>
                </a:effectLst>
                <a:uLnTx/>
                <a:uFillTx/>
                <a:latin typeface="Tahoma" pitchFamily="34" charset="0"/>
                <a:ea typeface="+mn-ea"/>
                <a:cs typeface="+mn-cs"/>
              </a:rPr>
              <a:t>Copyright © 2010 Ryan P. Murphy</a:t>
            </a:r>
            <a:endParaRPr kumimoji="0" lang="en-US" sz="9600" b="0" i="0" u="none" strike="noStrike" kern="1200" cap="none" spc="0" normalizeH="0" baseline="0" noProof="0">
              <a:ln>
                <a:noFill/>
              </a:ln>
              <a:solidFill>
                <a:srgbClr val="FFFFFF"/>
              </a:solidFill>
              <a:effectLst>
                <a:outerShdw blurRad="38100" dist="38100" dir="2700000" algn="tl">
                  <a:srgbClr val="000000">
                    <a:alpha val="43137"/>
                  </a:srgbClr>
                </a:outerShdw>
              </a:effectLst>
              <a:uLnTx/>
              <a:uFillTx/>
              <a:latin typeface="Tahoma" pitchFamily="34" charset="0"/>
              <a:ea typeface="+mn-ea"/>
              <a:cs typeface="+mn-cs"/>
            </a:endParaRPr>
          </a:p>
        </p:txBody>
      </p:sp>
      <p:sp>
        <p:nvSpPr>
          <p:cNvPr id="2" name="Rectangle 1"/>
          <p:cNvSpPr/>
          <p:nvPr/>
        </p:nvSpPr>
        <p:spPr>
          <a:xfrm>
            <a:off x="304800" y="1752600"/>
            <a:ext cx="968535" cy="1569660"/>
          </a:xfrm>
          <a:prstGeom prst="rect">
            <a:avLst/>
          </a:prstGeom>
          <a:noFill/>
        </p:spPr>
        <p:txBody>
          <a:bodyPr wrap="none" lIns="91440" tIns="45720" rIns="91440" bIns="45720">
            <a:spAutoFit/>
          </a:bodyPr>
          <a:lstStyle/>
          <a:p>
            <a:pPr marL="0" marR="0" lvl="0" indent="0" algn="ctr" defTabSz="914400" rtl="0" eaLnBrk="1" fontAlgn="base" latinLnBrk="0" hangingPunct="1">
              <a:lnSpc>
                <a:spcPct val="100000"/>
              </a:lnSpc>
              <a:spcBef>
                <a:spcPct val="20000"/>
              </a:spcBef>
              <a:spcAft>
                <a:spcPct val="0"/>
              </a:spcAft>
              <a:buClr>
                <a:srgbClr val="66CCFF"/>
              </a:buClr>
              <a:buSzPct val="65000"/>
              <a:buFont typeface="Wingdings" pitchFamily="2" charset="2"/>
              <a:buNone/>
              <a:tabLst/>
              <a:defRPr/>
            </a:pPr>
            <a:r>
              <a:rPr kumimoji="0" lang="en-US" sz="9600" b="1" i="0" u="none" strike="noStrike" kern="1200" cap="none" spc="0" normalizeH="0" baseline="0" noProof="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uLnTx/>
                <a:uFillTx/>
                <a:latin typeface="Tahoma" pitchFamily="34" charset="0"/>
                <a:ea typeface="+mn-ea"/>
                <a:cs typeface="+mn-cs"/>
              </a:rPr>
              <a:t>1</a:t>
            </a:r>
          </a:p>
        </p:txBody>
      </p:sp>
      <p:sp>
        <p:nvSpPr>
          <p:cNvPr id="3" name="Rectangle 2"/>
          <p:cNvSpPr/>
          <p:nvPr/>
        </p:nvSpPr>
        <p:spPr>
          <a:xfrm>
            <a:off x="304800" y="5553670"/>
            <a:ext cx="7034298" cy="923330"/>
          </a:xfrm>
          <a:prstGeom prst="rect">
            <a:avLst/>
          </a:prstGeom>
          <a:noFill/>
        </p:spPr>
        <p:txBody>
          <a:bodyPr wrap="none" lIns="91440" tIns="45720" rIns="91440" bIns="45720">
            <a:spAutoFit/>
          </a:bodyPr>
          <a:lstStyle/>
          <a:p>
            <a:pPr marL="0" marR="0" lvl="0" indent="0" algn="ctr" defTabSz="914400" rtl="0" eaLnBrk="1" fontAlgn="base" latinLnBrk="0" hangingPunct="1">
              <a:lnSpc>
                <a:spcPct val="100000"/>
              </a:lnSpc>
              <a:spcBef>
                <a:spcPct val="20000"/>
              </a:spcBef>
              <a:spcAft>
                <a:spcPct val="0"/>
              </a:spcAft>
              <a:buClr>
                <a:srgbClr val="66CCFF"/>
              </a:buClr>
              <a:buSzPct val="65000"/>
              <a:buFont typeface="Wingdings" pitchFamily="2" charset="2"/>
              <a:buNone/>
              <a:tabLst/>
              <a:defRPr/>
            </a:pPr>
            <a:r>
              <a:rPr kumimoji="0" lang="en-US" sz="5400" b="1" i="0" u="none" strike="noStrike" kern="1200" cap="none" spc="0" normalizeH="0" baseline="0" noProof="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uLnTx/>
                <a:uFillTx/>
                <a:latin typeface="Tahoma" pitchFamily="34" charset="0"/>
                <a:ea typeface="+mn-ea"/>
                <a:cs typeface="+mn-cs"/>
              </a:rPr>
              <a:t>and the answer is…</a:t>
            </a:r>
          </a:p>
        </p:txBody>
      </p:sp>
      <p:sp>
        <p:nvSpPr>
          <p:cNvPr id="4" name="Rectangle 3"/>
          <p:cNvSpPr/>
          <p:nvPr/>
        </p:nvSpPr>
        <p:spPr>
          <a:xfrm>
            <a:off x="679376" y="4209817"/>
            <a:ext cx="7861447" cy="1323439"/>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marL="0" marR="0" lvl="0" indent="0" algn="ctr" defTabSz="914400" rtl="0" eaLnBrk="1" fontAlgn="base" latinLnBrk="0" hangingPunct="1">
              <a:lnSpc>
                <a:spcPct val="100000"/>
              </a:lnSpc>
              <a:spcBef>
                <a:spcPct val="20000"/>
              </a:spcBef>
              <a:spcAft>
                <a:spcPct val="0"/>
              </a:spcAft>
              <a:buClr>
                <a:srgbClr val="66CCFF"/>
              </a:buClr>
              <a:buSzPct val="65000"/>
              <a:buFont typeface="Wingdings" pitchFamily="2" charset="2"/>
              <a:buNone/>
              <a:tabLst/>
              <a:defRPr/>
            </a:pPr>
            <a:r>
              <a:rPr kumimoji="0" lang="en-US" sz="8000" b="1" i="0" u="none" strike="noStrike" kern="1200" cap="none" spc="50" normalizeH="0" baseline="0" noProof="0" dirty="0" err="1">
                <a:ln w="11430"/>
                <a:gradFill>
                  <a:gsLst>
                    <a:gs pos="25000">
                      <a:srgbClr val="468A4B">
                        <a:satMod val="155000"/>
                      </a:srgbClr>
                    </a:gs>
                    <a:gs pos="100000">
                      <a:srgbClr val="468A4B">
                        <a:shade val="45000"/>
                        <a:satMod val="165000"/>
                      </a:srgbClr>
                    </a:gs>
                  </a:gsLst>
                  <a:lin ang="5400000"/>
                </a:gradFill>
                <a:effectLst>
                  <a:outerShdw blurRad="76200" dist="50800" dir="5400000" algn="tl" rotWithShape="0">
                    <a:srgbClr val="000000">
                      <a:alpha val="65000"/>
                    </a:srgbClr>
                  </a:outerShdw>
                </a:effectLst>
                <a:uLnTx/>
                <a:uFillTx/>
                <a:latin typeface="Tahoma" pitchFamily="34" charset="0"/>
                <a:ea typeface="+mn-ea"/>
                <a:cs typeface="+mn-cs"/>
              </a:rPr>
              <a:t>Gregor</a:t>
            </a:r>
            <a:r>
              <a:rPr kumimoji="0" lang="en-US" sz="8000" b="1" i="0" u="none" strike="noStrike" kern="1200" cap="none" spc="50" normalizeH="0" baseline="0" noProof="0" dirty="0">
                <a:ln w="11430"/>
                <a:gradFill>
                  <a:gsLst>
                    <a:gs pos="25000">
                      <a:srgbClr val="468A4B">
                        <a:satMod val="155000"/>
                      </a:srgbClr>
                    </a:gs>
                    <a:gs pos="100000">
                      <a:srgbClr val="468A4B">
                        <a:shade val="45000"/>
                        <a:satMod val="165000"/>
                      </a:srgbClr>
                    </a:gs>
                  </a:gsLst>
                  <a:lin ang="5400000"/>
                </a:gradFill>
                <a:effectLst>
                  <a:outerShdw blurRad="76200" dist="50800" dir="5400000" algn="tl" rotWithShape="0">
                    <a:srgbClr val="000000">
                      <a:alpha val="65000"/>
                    </a:srgbClr>
                  </a:outerShdw>
                </a:effectLst>
                <a:uLnTx/>
                <a:uFillTx/>
                <a:latin typeface="Tahoma" pitchFamily="34" charset="0"/>
                <a:ea typeface="+mn-ea"/>
                <a:cs typeface="+mn-cs"/>
              </a:rPr>
              <a:t> Mendel</a:t>
            </a:r>
          </a:p>
        </p:txBody>
      </p:sp>
      <p:pic>
        <p:nvPicPr>
          <p:cNvPr id="8" name="Picture 1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781800" y="1752600"/>
            <a:ext cx="1981200" cy="2299923"/>
          </a:xfrm>
          <a:prstGeom prst="rect">
            <a:avLst/>
          </a:prstGeom>
          <a:noFill/>
          <a:ln w="57150" cmpd="thinThick" algn="ctr">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831804037"/>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7" name="Rectangle 3"/>
          <p:cNvSpPr>
            <a:spLocks noGrp="1" noChangeArrowheads="1"/>
          </p:cNvSpPr>
          <p:nvPr>
            <p:ph type="body" idx="1"/>
          </p:nvPr>
        </p:nvSpPr>
        <p:spPr>
          <a:xfrm>
            <a:off x="152400" y="228600"/>
            <a:ext cx="8229600" cy="5562600"/>
          </a:xfrm>
        </p:spPr>
        <p:txBody>
          <a:bodyPr/>
          <a:lstStyle/>
          <a:p>
            <a:pPr eaLnBrk="1" hangingPunct="1"/>
            <a:r>
              <a:rPr lang="en-US" dirty="0"/>
              <a:t>This is the term for when organisms pass traits from parents to offspring.</a:t>
            </a:r>
          </a:p>
          <a:p>
            <a:pPr lvl="1" eaLnBrk="1" hangingPunct="1"/>
            <a:r>
              <a:rPr lang="en-US" dirty="0">
                <a:solidFill>
                  <a:srgbClr val="FF99FF"/>
                </a:solidFill>
              </a:rPr>
              <a:t>A.) </a:t>
            </a:r>
            <a:r>
              <a:rPr lang="en-US" dirty="0">
                <a:solidFill>
                  <a:schemeClr val="bg1"/>
                </a:solidFill>
              </a:rPr>
              <a:t>Genetics</a:t>
            </a:r>
          </a:p>
          <a:p>
            <a:pPr lvl="1" eaLnBrk="1" hangingPunct="1"/>
            <a:r>
              <a:rPr lang="en-US" dirty="0">
                <a:solidFill>
                  <a:srgbClr val="0099CC"/>
                </a:solidFill>
              </a:rPr>
              <a:t>B.) </a:t>
            </a:r>
            <a:r>
              <a:rPr lang="en-US" dirty="0" err="1">
                <a:solidFill>
                  <a:schemeClr val="bg1"/>
                </a:solidFill>
              </a:rPr>
              <a:t>Punnett</a:t>
            </a:r>
            <a:r>
              <a:rPr lang="en-US" dirty="0">
                <a:solidFill>
                  <a:schemeClr val="bg1"/>
                </a:solidFill>
              </a:rPr>
              <a:t> Squares</a:t>
            </a:r>
          </a:p>
          <a:p>
            <a:pPr lvl="1" eaLnBrk="1" hangingPunct="1"/>
            <a:r>
              <a:rPr lang="en-US" dirty="0">
                <a:solidFill>
                  <a:srgbClr val="FF00FF"/>
                </a:solidFill>
              </a:rPr>
              <a:t>C.) </a:t>
            </a:r>
            <a:r>
              <a:rPr lang="en-US" dirty="0">
                <a:solidFill>
                  <a:schemeClr val="bg1"/>
                </a:solidFill>
              </a:rPr>
              <a:t>Alleles</a:t>
            </a:r>
          </a:p>
          <a:p>
            <a:pPr lvl="1" eaLnBrk="1" hangingPunct="1"/>
            <a:r>
              <a:rPr lang="en-US" dirty="0">
                <a:solidFill>
                  <a:srgbClr val="FFC000"/>
                </a:solidFill>
              </a:rPr>
              <a:t>D.) </a:t>
            </a:r>
            <a:r>
              <a:rPr lang="en-US" dirty="0">
                <a:solidFill>
                  <a:schemeClr val="bg1"/>
                </a:solidFill>
              </a:rPr>
              <a:t>Heredity</a:t>
            </a:r>
          </a:p>
          <a:p>
            <a:pPr lvl="1" eaLnBrk="1" hangingPunct="1"/>
            <a:r>
              <a:rPr lang="en-US" dirty="0">
                <a:solidFill>
                  <a:srgbClr val="CC99FF"/>
                </a:solidFill>
              </a:rPr>
              <a:t>E.) </a:t>
            </a:r>
            <a:r>
              <a:rPr lang="en-US" dirty="0">
                <a:solidFill>
                  <a:schemeClr val="bg1"/>
                </a:solidFill>
              </a:rPr>
              <a:t>Homozygous </a:t>
            </a:r>
          </a:p>
        </p:txBody>
      </p:sp>
      <p:sp>
        <p:nvSpPr>
          <p:cNvPr id="77829" name="Rectangle 9"/>
          <p:cNvSpPr>
            <a:spLocks noChangeArrowheads="1"/>
          </p:cNvSpPr>
          <p:nvPr/>
        </p:nvSpPr>
        <p:spPr bwMode="auto">
          <a:xfrm>
            <a:off x="5715000" y="6629400"/>
            <a:ext cx="3124200" cy="214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p>
            <a:pPr marL="342900" marR="0" lvl="0" indent="-342900" algn="r" defTabSz="914400" rtl="0" eaLnBrk="1" fontAlgn="base" latinLnBrk="0" hangingPunct="1">
              <a:lnSpc>
                <a:spcPct val="100000"/>
              </a:lnSpc>
              <a:spcBef>
                <a:spcPct val="20000"/>
              </a:spcBef>
              <a:spcAft>
                <a:spcPct val="0"/>
              </a:spcAft>
              <a:buClr>
                <a:srgbClr val="66CCFF"/>
              </a:buClr>
              <a:buSzPct val="65000"/>
              <a:buFont typeface="Wingdings" pitchFamily="2" charset="2"/>
              <a:buNone/>
              <a:tabLst/>
              <a:defRPr/>
            </a:pPr>
            <a:r>
              <a:rPr kumimoji="0" lang="en-US" sz="800" b="1" i="0" u="none" strike="noStrike" kern="1200" cap="none" spc="0" normalizeH="0" baseline="0" noProof="0" dirty="0">
                <a:ln>
                  <a:noFill/>
                </a:ln>
                <a:solidFill>
                  <a:srgbClr val="FFFFFF"/>
                </a:solidFill>
                <a:effectLst/>
                <a:uLnTx/>
                <a:uFillTx/>
                <a:latin typeface="Verdana" pitchFamily="34" charset="0"/>
                <a:ea typeface="+mn-ea"/>
                <a:cs typeface="+mn-cs"/>
              </a:rPr>
              <a:t>Copyright © 2024 </a:t>
            </a:r>
            <a:r>
              <a:rPr kumimoji="0" lang="en-US" sz="800" b="1" i="0" u="none" strike="noStrike" kern="1200" cap="none" spc="0" normalizeH="0" baseline="0" noProof="0" dirty="0" err="1">
                <a:ln>
                  <a:noFill/>
                </a:ln>
                <a:solidFill>
                  <a:srgbClr val="FFFFFF"/>
                </a:solidFill>
                <a:effectLst/>
                <a:uLnTx/>
                <a:uFillTx/>
                <a:latin typeface="Verdana" pitchFamily="34" charset="0"/>
                <a:ea typeface="+mn-ea"/>
                <a:cs typeface="+mn-cs"/>
              </a:rPr>
              <a:t>SlideSpark</a:t>
            </a:r>
            <a:r>
              <a:rPr kumimoji="0" lang="en-US" sz="800" b="1" i="0" u="none" strike="noStrike" kern="1200" cap="none" spc="0" normalizeH="0" baseline="0" noProof="0" dirty="0">
                <a:ln>
                  <a:noFill/>
                </a:ln>
                <a:solidFill>
                  <a:srgbClr val="FFFFFF"/>
                </a:solidFill>
                <a:effectLst/>
                <a:uLnTx/>
                <a:uFillTx/>
                <a:latin typeface="Verdana" pitchFamily="34" charset="0"/>
                <a:ea typeface="+mn-ea"/>
                <a:cs typeface="+mn-cs"/>
              </a:rPr>
              <a:t> .LLC</a:t>
            </a:r>
          </a:p>
        </p:txBody>
      </p:sp>
      <p:pic>
        <p:nvPicPr>
          <p:cNvPr id="5"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rot="3620336">
            <a:off x="5076533" y="98198"/>
            <a:ext cx="2339682" cy="72565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pic>
        <p:nvPicPr>
          <p:cNvPr id="6" name="Picture 5" descr="heredity"/>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6881" y="3962400"/>
            <a:ext cx="8834719" cy="26670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2" name="Rectangle 1"/>
          <p:cNvSpPr/>
          <p:nvPr/>
        </p:nvSpPr>
        <p:spPr>
          <a:xfrm>
            <a:off x="8051418" y="129570"/>
            <a:ext cx="968535" cy="1569660"/>
          </a:xfrm>
          <a:prstGeom prst="rect">
            <a:avLst/>
          </a:prstGeom>
          <a:noFill/>
        </p:spPr>
        <p:txBody>
          <a:bodyPr wrap="none" lIns="91440" tIns="45720" rIns="91440" bIns="45720">
            <a:spAutoFit/>
          </a:bodyPr>
          <a:lstStyle/>
          <a:p>
            <a:pPr marL="0" marR="0" lvl="0" indent="0" algn="ctr" defTabSz="914400" rtl="0" eaLnBrk="1" fontAlgn="base" latinLnBrk="0" hangingPunct="1">
              <a:lnSpc>
                <a:spcPct val="100000"/>
              </a:lnSpc>
              <a:spcBef>
                <a:spcPct val="20000"/>
              </a:spcBef>
              <a:spcAft>
                <a:spcPct val="0"/>
              </a:spcAft>
              <a:buClr>
                <a:srgbClr val="66CCFF"/>
              </a:buClr>
              <a:buSzPct val="65000"/>
              <a:buFont typeface="Wingdings" pitchFamily="2" charset="2"/>
              <a:buNone/>
              <a:tabLst/>
              <a:defRPr/>
            </a:pPr>
            <a:r>
              <a:rPr kumimoji="0" lang="en-US" sz="9600" b="1" i="0" u="none" strike="noStrike" kern="1200" cap="none" spc="0" normalizeH="0" baseline="0" noProof="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uLnTx/>
                <a:uFillTx/>
                <a:latin typeface="Tahoma" pitchFamily="34" charset="0"/>
                <a:ea typeface="+mn-ea"/>
                <a:cs typeface="+mn-cs"/>
              </a:rPr>
              <a:t>2</a:t>
            </a:r>
          </a:p>
        </p:txBody>
      </p:sp>
    </p:spTree>
    <p:extLst>
      <p:ext uri="{BB962C8B-B14F-4D97-AF65-F5344CB8AC3E}">
        <p14:creationId xmlns:p14="http://schemas.microsoft.com/office/powerpoint/2010/main" val="256951462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22833340"/>
              </p:ext>
            </p:extLst>
          </p:nvPr>
        </p:nvGraphicFramePr>
        <p:xfrm>
          <a:off x="381000" y="891594"/>
          <a:ext cx="8382000" cy="5680075"/>
        </p:xfrm>
        <a:graphic>
          <a:graphicData uri="http://schemas.openxmlformats.org/drawingml/2006/table">
            <a:tbl>
              <a:tblPr firstRow="1" bandRow="1">
                <a:tableStyleId>{5C22544A-7EE6-4342-B048-85BDC9FD1C3A}</a:tableStyleId>
              </a:tblPr>
              <a:tblGrid>
                <a:gridCol w="1676400">
                  <a:extLst>
                    <a:ext uri="{9D8B030D-6E8A-4147-A177-3AD203B41FA5}">
                      <a16:colId xmlns:a16="http://schemas.microsoft.com/office/drawing/2014/main" val="20000"/>
                    </a:ext>
                  </a:extLst>
                </a:gridCol>
                <a:gridCol w="1676400">
                  <a:extLst>
                    <a:ext uri="{9D8B030D-6E8A-4147-A177-3AD203B41FA5}">
                      <a16:colId xmlns:a16="http://schemas.microsoft.com/office/drawing/2014/main" val="20001"/>
                    </a:ext>
                  </a:extLst>
                </a:gridCol>
                <a:gridCol w="1676400">
                  <a:extLst>
                    <a:ext uri="{9D8B030D-6E8A-4147-A177-3AD203B41FA5}">
                      <a16:colId xmlns:a16="http://schemas.microsoft.com/office/drawing/2014/main" val="20002"/>
                    </a:ext>
                  </a:extLst>
                </a:gridCol>
                <a:gridCol w="1676400">
                  <a:extLst>
                    <a:ext uri="{9D8B030D-6E8A-4147-A177-3AD203B41FA5}">
                      <a16:colId xmlns:a16="http://schemas.microsoft.com/office/drawing/2014/main" val="20003"/>
                    </a:ext>
                  </a:extLst>
                </a:gridCol>
                <a:gridCol w="1676400">
                  <a:extLst>
                    <a:ext uri="{9D8B030D-6E8A-4147-A177-3AD203B41FA5}">
                      <a16:colId xmlns:a16="http://schemas.microsoft.com/office/drawing/2014/main" val="20004"/>
                    </a:ext>
                  </a:extLst>
                </a:gridCol>
              </a:tblGrid>
              <a:tr h="819729">
                <a:tc>
                  <a:txBody>
                    <a:bodyPr/>
                    <a:lstStyle/>
                    <a:p>
                      <a:pPr algn="ctr"/>
                      <a:r>
                        <a:rPr lang="en-US" dirty="0">
                          <a:solidFill>
                            <a:srgbClr val="99FFCC"/>
                          </a:solidFill>
                        </a:rPr>
                        <a:t>MEN</a:t>
                      </a:r>
                      <a:br>
                        <a:rPr lang="en-US" dirty="0">
                          <a:solidFill>
                            <a:srgbClr val="99FFCC"/>
                          </a:solidFill>
                        </a:rPr>
                      </a:br>
                      <a:r>
                        <a:rPr lang="en-US" dirty="0">
                          <a:solidFill>
                            <a:srgbClr val="99FFCC"/>
                          </a:solidFill>
                        </a:rPr>
                        <a:t>DULL</a:t>
                      </a:r>
                    </a:p>
                  </a:txBody>
                  <a:tcPr>
                    <a:noFill/>
                  </a:tcPr>
                </a:tc>
                <a:tc>
                  <a:txBody>
                    <a:bodyPr/>
                    <a:lstStyle/>
                    <a:p>
                      <a:pPr algn="ctr"/>
                      <a:r>
                        <a:rPr lang="en-US" dirty="0"/>
                        <a:t>TYPO</a:t>
                      </a:r>
                    </a:p>
                  </a:txBody>
                  <a:tcPr>
                    <a:noFill/>
                  </a:tcPr>
                </a:tc>
                <a:tc>
                  <a:txBody>
                    <a:bodyPr/>
                    <a:lstStyle/>
                    <a:p>
                      <a:pPr algn="ctr"/>
                      <a:r>
                        <a:rPr lang="en-US" dirty="0"/>
                        <a:t>HOT</a:t>
                      </a:r>
                      <a:br>
                        <a:rPr lang="en-US" dirty="0"/>
                      </a:br>
                      <a:r>
                        <a:rPr lang="en-US" dirty="0"/>
                        <a:t>LOTTO</a:t>
                      </a:r>
                    </a:p>
                  </a:txBody>
                  <a:tcPr>
                    <a:noFill/>
                  </a:tcPr>
                </a:tc>
                <a:tc>
                  <a:txBody>
                    <a:bodyPr/>
                    <a:lstStyle/>
                    <a:p>
                      <a:pPr algn="ctr"/>
                      <a:r>
                        <a:rPr lang="en-US" dirty="0"/>
                        <a:t>THINK</a:t>
                      </a:r>
                      <a:r>
                        <a:rPr lang="en-US" baseline="0" dirty="0"/>
                        <a:t> INSIDE THE BOX</a:t>
                      </a:r>
                      <a:endParaRPr lang="en-US" dirty="0"/>
                    </a:p>
                  </a:txBody>
                  <a:tcPr>
                    <a:noFill/>
                  </a:tcPr>
                </a:tc>
                <a:tc>
                  <a:txBody>
                    <a:bodyPr/>
                    <a:lstStyle/>
                    <a:p>
                      <a:pPr algn="ctr"/>
                      <a:r>
                        <a:rPr lang="en-US" dirty="0"/>
                        <a:t>-Bonus-</a:t>
                      </a:r>
                    </a:p>
                    <a:p>
                      <a:pPr algn="ctr"/>
                      <a:r>
                        <a:rPr lang="en-US" dirty="0"/>
                        <a:t>FAMILY</a:t>
                      </a:r>
                      <a:r>
                        <a:rPr lang="en-US" baseline="0" dirty="0"/>
                        <a:t> </a:t>
                      </a:r>
                    </a:p>
                    <a:p>
                      <a:pPr algn="ctr"/>
                      <a:r>
                        <a:rPr lang="en-US" baseline="0" dirty="0"/>
                        <a:t>TIES</a:t>
                      </a:r>
                      <a:endParaRPr lang="en-US" dirty="0"/>
                    </a:p>
                  </a:txBody>
                  <a:tcPr>
                    <a:noFill/>
                  </a:tcPr>
                </a:tc>
                <a:extLst>
                  <a:ext uri="{0D108BD9-81ED-4DB2-BD59-A6C34878D82A}">
                    <a16:rowId xmlns:a16="http://schemas.microsoft.com/office/drawing/2014/main" val="10000"/>
                  </a:ext>
                </a:extLst>
              </a:tr>
              <a:tr h="953135">
                <a:tc>
                  <a:txBody>
                    <a:bodyPr/>
                    <a:lstStyle/>
                    <a:p>
                      <a:pPr algn="ctr"/>
                      <a:r>
                        <a:rPr lang="en-US" sz="4400" dirty="0">
                          <a:solidFill>
                            <a:schemeClr val="tx1"/>
                          </a:solidFill>
                        </a:rPr>
                        <a:t>1</a:t>
                      </a:r>
                    </a:p>
                  </a:txBody>
                  <a:tcPr>
                    <a:solidFill>
                      <a:schemeClr val="accent2">
                        <a:lumMod val="75000"/>
                      </a:schemeClr>
                    </a:solidFill>
                  </a:tcPr>
                </a:tc>
                <a:tc>
                  <a:txBody>
                    <a:bodyPr/>
                    <a:lstStyle/>
                    <a:p>
                      <a:pPr algn="ctr"/>
                      <a:r>
                        <a:rPr lang="en-US" sz="4400" dirty="0">
                          <a:solidFill>
                            <a:schemeClr val="tx1"/>
                          </a:solidFill>
                        </a:rPr>
                        <a:t>6</a:t>
                      </a:r>
                    </a:p>
                  </a:txBody>
                  <a:tcPr>
                    <a:noFill/>
                  </a:tcPr>
                </a:tc>
                <a:tc>
                  <a:txBody>
                    <a:bodyPr/>
                    <a:lstStyle/>
                    <a:p>
                      <a:pPr algn="ctr"/>
                      <a:r>
                        <a:rPr lang="en-US" sz="4400" dirty="0">
                          <a:solidFill>
                            <a:schemeClr val="tx1"/>
                          </a:solidFill>
                        </a:rPr>
                        <a:t>11</a:t>
                      </a:r>
                    </a:p>
                  </a:txBody>
                  <a:tcPr>
                    <a:noFill/>
                  </a:tcPr>
                </a:tc>
                <a:tc>
                  <a:txBody>
                    <a:bodyPr/>
                    <a:lstStyle/>
                    <a:p>
                      <a:pPr algn="ctr"/>
                      <a:r>
                        <a:rPr lang="en-US" sz="4400" dirty="0">
                          <a:solidFill>
                            <a:schemeClr val="tx1"/>
                          </a:solidFill>
                        </a:rPr>
                        <a:t>16</a:t>
                      </a:r>
                    </a:p>
                  </a:txBody>
                  <a:tcPr>
                    <a:noFill/>
                  </a:tcPr>
                </a:tc>
                <a:tc>
                  <a:txBody>
                    <a:bodyPr/>
                    <a:lstStyle/>
                    <a:p>
                      <a:pPr algn="ctr"/>
                      <a:r>
                        <a:rPr lang="en-US" sz="4400" dirty="0">
                          <a:solidFill>
                            <a:schemeClr val="tx1"/>
                          </a:solidFill>
                        </a:rPr>
                        <a:t>*21</a:t>
                      </a:r>
                    </a:p>
                  </a:txBody>
                  <a:tcPr>
                    <a:noFill/>
                  </a:tcPr>
                </a:tc>
                <a:extLst>
                  <a:ext uri="{0D108BD9-81ED-4DB2-BD59-A6C34878D82A}">
                    <a16:rowId xmlns:a16="http://schemas.microsoft.com/office/drawing/2014/main" val="10001"/>
                  </a:ext>
                </a:extLst>
              </a:tr>
              <a:tr h="953135">
                <a:tc>
                  <a:txBody>
                    <a:bodyPr/>
                    <a:lstStyle/>
                    <a:p>
                      <a:pPr algn="ctr"/>
                      <a:r>
                        <a:rPr lang="en-US" sz="4400" dirty="0">
                          <a:solidFill>
                            <a:schemeClr val="tx1"/>
                          </a:solidFill>
                        </a:rPr>
                        <a:t>2</a:t>
                      </a:r>
                    </a:p>
                  </a:txBody>
                  <a:tcPr>
                    <a:solidFill>
                      <a:schemeClr val="accent2">
                        <a:lumMod val="75000"/>
                      </a:schemeClr>
                    </a:solidFill>
                  </a:tcPr>
                </a:tc>
                <a:tc>
                  <a:txBody>
                    <a:bodyPr/>
                    <a:lstStyle/>
                    <a:p>
                      <a:pPr algn="ctr"/>
                      <a:r>
                        <a:rPr lang="en-US" sz="4400" dirty="0">
                          <a:solidFill>
                            <a:schemeClr val="tx1"/>
                          </a:solidFill>
                        </a:rPr>
                        <a:t>7</a:t>
                      </a:r>
                    </a:p>
                  </a:txBody>
                  <a:tcPr>
                    <a:noFill/>
                  </a:tcPr>
                </a:tc>
                <a:tc>
                  <a:txBody>
                    <a:bodyPr/>
                    <a:lstStyle/>
                    <a:p>
                      <a:pPr algn="ctr"/>
                      <a:r>
                        <a:rPr lang="en-US" sz="4400" dirty="0">
                          <a:solidFill>
                            <a:schemeClr val="tx1"/>
                          </a:solidFill>
                        </a:rPr>
                        <a:t>12</a:t>
                      </a:r>
                    </a:p>
                  </a:txBody>
                  <a:tcPr>
                    <a:noFill/>
                  </a:tcPr>
                </a:tc>
                <a:tc>
                  <a:txBody>
                    <a:bodyPr/>
                    <a:lstStyle/>
                    <a:p>
                      <a:pPr algn="ctr"/>
                      <a:r>
                        <a:rPr lang="en-US" sz="4400" dirty="0">
                          <a:solidFill>
                            <a:schemeClr val="tx1"/>
                          </a:solidFill>
                        </a:rPr>
                        <a:t>17</a:t>
                      </a:r>
                    </a:p>
                  </a:txBody>
                  <a:tcPr>
                    <a:noFill/>
                  </a:tcPr>
                </a:tc>
                <a:tc>
                  <a:txBody>
                    <a:bodyPr/>
                    <a:lstStyle/>
                    <a:p>
                      <a:pPr algn="ctr"/>
                      <a:r>
                        <a:rPr lang="en-US" sz="4400" dirty="0">
                          <a:solidFill>
                            <a:schemeClr val="tx1"/>
                          </a:solidFill>
                        </a:rPr>
                        <a:t>*22</a:t>
                      </a:r>
                    </a:p>
                  </a:txBody>
                  <a:tcPr>
                    <a:noFill/>
                  </a:tcPr>
                </a:tc>
                <a:extLst>
                  <a:ext uri="{0D108BD9-81ED-4DB2-BD59-A6C34878D82A}">
                    <a16:rowId xmlns:a16="http://schemas.microsoft.com/office/drawing/2014/main" val="10002"/>
                  </a:ext>
                </a:extLst>
              </a:tr>
              <a:tr h="953135">
                <a:tc>
                  <a:txBody>
                    <a:bodyPr/>
                    <a:lstStyle/>
                    <a:p>
                      <a:pPr algn="ctr"/>
                      <a:r>
                        <a:rPr lang="en-US" sz="4400" dirty="0">
                          <a:solidFill>
                            <a:schemeClr val="tx1"/>
                          </a:solidFill>
                        </a:rPr>
                        <a:t>3</a:t>
                      </a:r>
                    </a:p>
                  </a:txBody>
                  <a:tcPr>
                    <a:solidFill>
                      <a:schemeClr val="accent2">
                        <a:lumMod val="75000"/>
                      </a:schemeClr>
                    </a:solidFill>
                  </a:tcPr>
                </a:tc>
                <a:tc>
                  <a:txBody>
                    <a:bodyPr/>
                    <a:lstStyle/>
                    <a:p>
                      <a:pPr algn="ctr"/>
                      <a:r>
                        <a:rPr lang="en-US" sz="4400" dirty="0">
                          <a:solidFill>
                            <a:schemeClr val="tx1"/>
                          </a:solidFill>
                        </a:rPr>
                        <a:t>8</a:t>
                      </a:r>
                    </a:p>
                  </a:txBody>
                  <a:tcPr>
                    <a:noFill/>
                  </a:tcPr>
                </a:tc>
                <a:tc>
                  <a:txBody>
                    <a:bodyPr/>
                    <a:lstStyle/>
                    <a:p>
                      <a:pPr algn="ctr"/>
                      <a:r>
                        <a:rPr lang="en-US" sz="4400" dirty="0">
                          <a:solidFill>
                            <a:schemeClr val="tx1"/>
                          </a:solidFill>
                        </a:rPr>
                        <a:t>13</a:t>
                      </a:r>
                    </a:p>
                  </a:txBody>
                  <a:tcPr>
                    <a:noFill/>
                  </a:tcPr>
                </a:tc>
                <a:tc>
                  <a:txBody>
                    <a:bodyPr/>
                    <a:lstStyle/>
                    <a:p>
                      <a:pPr algn="ctr"/>
                      <a:r>
                        <a:rPr lang="en-US" sz="4400" dirty="0">
                          <a:solidFill>
                            <a:schemeClr val="tx1"/>
                          </a:solidFill>
                        </a:rPr>
                        <a:t>18</a:t>
                      </a:r>
                    </a:p>
                  </a:txBody>
                  <a:tcPr>
                    <a:noFill/>
                  </a:tcPr>
                </a:tc>
                <a:tc>
                  <a:txBody>
                    <a:bodyPr/>
                    <a:lstStyle/>
                    <a:p>
                      <a:pPr algn="ctr"/>
                      <a:r>
                        <a:rPr lang="en-US" sz="4400" dirty="0">
                          <a:solidFill>
                            <a:schemeClr val="tx1"/>
                          </a:solidFill>
                        </a:rPr>
                        <a:t>*23</a:t>
                      </a:r>
                    </a:p>
                  </a:txBody>
                  <a:tcPr>
                    <a:noFill/>
                  </a:tcPr>
                </a:tc>
                <a:extLst>
                  <a:ext uri="{0D108BD9-81ED-4DB2-BD59-A6C34878D82A}">
                    <a16:rowId xmlns:a16="http://schemas.microsoft.com/office/drawing/2014/main" val="10003"/>
                  </a:ext>
                </a:extLst>
              </a:tr>
              <a:tr h="953135">
                <a:tc>
                  <a:txBody>
                    <a:bodyPr/>
                    <a:lstStyle/>
                    <a:p>
                      <a:pPr algn="ctr"/>
                      <a:r>
                        <a:rPr lang="en-US" sz="4400" dirty="0">
                          <a:solidFill>
                            <a:schemeClr val="tx1"/>
                          </a:solidFill>
                        </a:rPr>
                        <a:t>4</a:t>
                      </a:r>
                    </a:p>
                  </a:txBody>
                  <a:tcPr>
                    <a:solidFill>
                      <a:schemeClr val="accent2">
                        <a:lumMod val="75000"/>
                      </a:schemeClr>
                    </a:solidFill>
                  </a:tcPr>
                </a:tc>
                <a:tc>
                  <a:txBody>
                    <a:bodyPr/>
                    <a:lstStyle/>
                    <a:p>
                      <a:pPr algn="ctr"/>
                      <a:r>
                        <a:rPr lang="en-US" sz="4400" dirty="0">
                          <a:solidFill>
                            <a:schemeClr val="tx1"/>
                          </a:solidFill>
                        </a:rPr>
                        <a:t>9</a:t>
                      </a:r>
                    </a:p>
                  </a:txBody>
                  <a:tcPr>
                    <a:noFill/>
                  </a:tcPr>
                </a:tc>
                <a:tc>
                  <a:txBody>
                    <a:bodyPr/>
                    <a:lstStyle/>
                    <a:p>
                      <a:pPr algn="ctr"/>
                      <a:r>
                        <a:rPr lang="en-US" sz="4400" dirty="0">
                          <a:solidFill>
                            <a:schemeClr val="tx1"/>
                          </a:solidFill>
                        </a:rPr>
                        <a:t>14</a:t>
                      </a:r>
                    </a:p>
                  </a:txBody>
                  <a:tcPr>
                    <a:noFill/>
                  </a:tcPr>
                </a:tc>
                <a:tc>
                  <a:txBody>
                    <a:bodyPr/>
                    <a:lstStyle/>
                    <a:p>
                      <a:pPr algn="ctr"/>
                      <a:r>
                        <a:rPr lang="en-US" sz="4400" dirty="0">
                          <a:solidFill>
                            <a:schemeClr val="tx1"/>
                          </a:solidFill>
                        </a:rPr>
                        <a:t>19</a:t>
                      </a:r>
                    </a:p>
                  </a:txBody>
                  <a:tcPr>
                    <a:noFill/>
                  </a:tcPr>
                </a:tc>
                <a:tc>
                  <a:txBody>
                    <a:bodyPr/>
                    <a:lstStyle/>
                    <a:p>
                      <a:pPr algn="ctr"/>
                      <a:r>
                        <a:rPr lang="en-US" sz="4400" dirty="0">
                          <a:solidFill>
                            <a:schemeClr val="tx1"/>
                          </a:solidFill>
                        </a:rPr>
                        <a:t>*24</a:t>
                      </a:r>
                    </a:p>
                  </a:txBody>
                  <a:tcPr>
                    <a:noFill/>
                  </a:tcPr>
                </a:tc>
                <a:extLst>
                  <a:ext uri="{0D108BD9-81ED-4DB2-BD59-A6C34878D82A}">
                    <a16:rowId xmlns:a16="http://schemas.microsoft.com/office/drawing/2014/main" val="10004"/>
                  </a:ext>
                </a:extLst>
              </a:tr>
              <a:tr h="953135">
                <a:tc>
                  <a:txBody>
                    <a:bodyPr/>
                    <a:lstStyle/>
                    <a:p>
                      <a:pPr algn="ctr"/>
                      <a:r>
                        <a:rPr lang="en-US" sz="4400" dirty="0">
                          <a:solidFill>
                            <a:schemeClr val="tx1"/>
                          </a:solidFill>
                        </a:rPr>
                        <a:t>5</a:t>
                      </a:r>
                    </a:p>
                  </a:txBody>
                  <a:tcPr>
                    <a:solidFill>
                      <a:schemeClr val="accent2">
                        <a:lumMod val="75000"/>
                      </a:schemeClr>
                    </a:solidFill>
                  </a:tcPr>
                </a:tc>
                <a:tc>
                  <a:txBody>
                    <a:bodyPr/>
                    <a:lstStyle/>
                    <a:p>
                      <a:pPr algn="ctr"/>
                      <a:r>
                        <a:rPr lang="en-US" sz="4400" dirty="0">
                          <a:solidFill>
                            <a:schemeClr val="tx1"/>
                          </a:solidFill>
                        </a:rPr>
                        <a:t>10</a:t>
                      </a:r>
                    </a:p>
                  </a:txBody>
                  <a:tcPr>
                    <a:noFill/>
                  </a:tcPr>
                </a:tc>
                <a:tc>
                  <a:txBody>
                    <a:bodyPr/>
                    <a:lstStyle/>
                    <a:p>
                      <a:pPr algn="ctr"/>
                      <a:r>
                        <a:rPr lang="en-US" sz="4400" dirty="0">
                          <a:solidFill>
                            <a:schemeClr val="tx1"/>
                          </a:solidFill>
                        </a:rPr>
                        <a:t>15</a:t>
                      </a:r>
                    </a:p>
                  </a:txBody>
                  <a:tcPr>
                    <a:noFill/>
                  </a:tcPr>
                </a:tc>
                <a:tc>
                  <a:txBody>
                    <a:bodyPr/>
                    <a:lstStyle/>
                    <a:p>
                      <a:pPr algn="ctr"/>
                      <a:r>
                        <a:rPr lang="en-US" sz="4400" dirty="0">
                          <a:solidFill>
                            <a:schemeClr val="tx1"/>
                          </a:solidFill>
                        </a:rPr>
                        <a:t>20</a:t>
                      </a:r>
                    </a:p>
                  </a:txBody>
                  <a:tcPr>
                    <a:noFill/>
                  </a:tcPr>
                </a:tc>
                <a:tc>
                  <a:txBody>
                    <a:bodyPr/>
                    <a:lstStyle/>
                    <a:p>
                      <a:pPr algn="ctr"/>
                      <a:r>
                        <a:rPr lang="en-US" sz="4400" dirty="0">
                          <a:solidFill>
                            <a:schemeClr val="tx1"/>
                          </a:solidFill>
                        </a:rPr>
                        <a:t>*25</a:t>
                      </a:r>
                    </a:p>
                  </a:txBody>
                  <a:tcPr>
                    <a:noFill/>
                  </a:tcPr>
                </a:tc>
                <a:extLst>
                  <a:ext uri="{0D108BD9-81ED-4DB2-BD59-A6C34878D82A}">
                    <a16:rowId xmlns:a16="http://schemas.microsoft.com/office/drawing/2014/main" val="10005"/>
                  </a:ext>
                </a:extLst>
              </a:tr>
            </a:tbl>
          </a:graphicData>
        </a:graphic>
      </p:graphicFrame>
      <p:sp>
        <p:nvSpPr>
          <p:cNvPr id="3" name="Rectangle 2"/>
          <p:cNvSpPr/>
          <p:nvPr/>
        </p:nvSpPr>
        <p:spPr>
          <a:xfrm>
            <a:off x="304800" y="228598"/>
            <a:ext cx="6280887" cy="584775"/>
          </a:xfrm>
          <a:prstGeom prst="rect">
            <a:avLst/>
          </a:prstGeom>
          <a:noFill/>
        </p:spPr>
        <p:txBody>
          <a:bodyPr wrap="none" lIns="91440" tIns="45720" rIns="91440" bIns="45720">
            <a:spAutoFit/>
          </a:bodyPr>
          <a:lstStyle/>
          <a:p>
            <a:pPr algn="ctr">
              <a:buNone/>
            </a:pPr>
            <a:r>
              <a:rPr lang="en-US" sz="3200" b="1"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Part V Genetics Review Game</a:t>
            </a:r>
            <a:endParaRPr lang="en-US" sz="3200" b="1" cap="none" spc="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endParaRPr>
          </a:p>
        </p:txBody>
      </p:sp>
    </p:spTree>
    <p:extLst>
      <p:ext uri="{BB962C8B-B14F-4D97-AF65-F5344CB8AC3E}">
        <p14:creationId xmlns:p14="http://schemas.microsoft.com/office/powerpoint/2010/main" val="488203599"/>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7" name="Rectangle 3"/>
          <p:cNvSpPr>
            <a:spLocks noGrp="1" noChangeArrowheads="1"/>
          </p:cNvSpPr>
          <p:nvPr>
            <p:ph type="body" idx="1"/>
          </p:nvPr>
        </p:nvSpPr>
        <p:spPr>
          <a:xfrm>
            <a:off x="152400" y="228600"/>
            <a:ext cx="8229600" cy="5562600"/>
          </a:xfrm>
        </p:spPr>
        <p:txBody>
          <a:bodyPr/>
          <a:lstStyle/>
          <a:p>
            <a:pPr eaLnBrk="1" hangingPunct="1"/>
            <a:r>
              <a:rPr lang="en-US" dirty="0"/>
              <a:t>This is the term for when organisms pass traits from parents to offspring.</a:t>
            </a:r>
          </a:p>
          <a:p>
            <a:pPr lvl="1" eaLnBrk="1" hangingPunct="1"/>
            <a:r>
              <a:rPr lang="en-US" dirty="0">
                <a:solidFill>
                  <a:srgbClr val="FF99FF"/>
                </a:solidFill>
              </a:rPr>
              <a:t>A.) Genetics</a:t>
            </a:r>
          </a:p>
          <a:p>
            <a:pPr lvl="1" eaLnBrk="1" hangingPunct="1"/>
            <a:r>
              <a:rPr lang="en-US" dirty="0">
                <a:solidFill>
                  <a:srgbClr val="0099CC"/>
                </a:solidFill>
              </a:rPr>
              <a:t>B.) </a:t>
            </a:r>
            <a:r>
              <a:rPr lang="en-US" dirty="0" err="1">
                <a:solidFill>
                  <a:schemeClr val="bg1"/>
                </a:solidFill>
              </a:rPr>
              <a:t>Punnett</a:t>
            </a:r>
            <a:r>
              <a:rPr lang="en-US" dirty="0">
                <a:solidFill>
                  <a:schemeClr val="bg1"/>
                </a:solidFill>
              </a:rPr>
              <a:t> Squares</a:t>
            </a:r>
          </a:p>
          <a:p>
            <a:pPr lvl="1" eaLnBrk="1" hangingPunct="1"/>
            <a:r>
              <a:rPr lang="en-US" dirty="0">
                <a:solidFill>
                  <a:srgbClr val="FF00FF"/>
                </a:solidFill>
              </a:rPr>
              <a:t>C.) </a:t>
            </a:r>
            <a:r>
              <a:rPr lang="en-US" dirty="0">
                <a:solidFill>
                  <a:schemeClr val="bg1"/>
                </a:solidFill>
              </a:rPr>
              <a:t>Alleles</a:t>
            </a:r>
          </a:p>
          <a:p>
            <a:pPr lvl="1" eaLnBrk="1" hangingPunct="1"/>
            <a:r>
              <a:rPr lang="en-US" dirty="0">
                <a:solidFill>
                  <a:srgbClr val="FFC000"/>
                </a:solidFill>
              </a:rPr>
              <a:t>D.) </a:t>
            </a:r>
            <a:r>
              <a:rPr lang="en-US" dirty="0">
                <a:solidFill>
                  <a:schemeClr val="bg1"/>
                </a:solidFill>
              </a:rPr>
              <a:t>Heredity</a:t>
            </a:r>
          </a:p>
          <a:p>
            <a:pPr lvl="1" eaLnBrk="1" hangingPunct="1"/>
            <a:r>
              <a:rPr lang="en-US" dirty="0">
                <a:solidFill>
                  <a:srgbClr val="CC99FF"/>
                </a:solidFill>
              </a:rPr>
              <a:t>E.) </a:t>
            </a:r>
            <a:r>
              <a:rPr lang="en-US" dirty="0">
                <a:solidFill>
                  <a:schemeClr val="bg1"/>
                </a:solidFill>
              </a:rPr>
              <a:t>Homozygous</a:t>
            </a:r>
            <a:r>
              <a:rPr lang="en-US" dirty="0">
                <a:solidFill>
                  <a:srgbClr val="CC99FF"/>
                </a:solidFill>
              </a:rPr>
              <a:t> </a:t>
            </a:r>
          </a:p>
        </p:txBody>
      </p:sp>
      <p:sp>
        <p:nvSpPr>
          <p:cNvPr id="77829" name="Rectangle 9"/>
          <p:cNvSpPr>
            <a:spLocks noChangeArrowheads="1"/>
          </p:cNvSpPr>
          <p:nvPr/>
        </p:nvSpPr>
        <p:spPr bwMode="auto">
          <a:xfrm>
            <a:off x="5715000" y="6629400"/>
            <a:ext cx="3124200" cy="214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p>
            <a:pPr marL="342900" marR="0" lvl="0" indent="-342900" algn="r" defTabSz="914400" rtl="0" eaLnBrk="1" fontAlgn="base" latinLnBrk="0" hangingPunct="1">
              <a:lnSpc>
                <a:spcPct val="100000"/>
              </a:lnSpc>
              <a:spcBef>
                <a:spcPct val="20000"/>
              </a:spcBef>
              <a:spcAft>
                <a:spcPct val="0"/>
              </a:spcAft>
              <a:buClr>
                <a:srgbClr val="66CCFF"/>
              </a:buClr>
              <a:buSzPct val="65000"/>
              <a:buFont typeface="Wingdings" pitchFamily="2" charset="2"/>
              <a:buNone/>
              <a:tabLst/>
              <a:defRPr/>
            </a:pPr>
            <a:r>
              <a:rPr kumimoji="0" lang="en-US" sz="800" b="1" i="0" u="none" strike="noStrike" kern="1200" cap="none" spc="0" normalizeH="0" baseline="0" noProof="0" dirty="0">
                <a:ln>
                  <a:noFill/>
                </a:ln>
                <a:solidFill>
                  <a:srgbClr val="FFFFFF"/>
                </a:solidFill>
                <a:effectLst/>
                <a:uLnTx/>
                <a:uFillTx/>
                <a:latin typeface="Verdana" pitchFamily="34" charset="0"/>
                <a:ea typeface="+mn-ea"/>
                <a:cs typeface="+mn-cs"/>
              </a:rPr>
              <a:t>Copyright © 2024 </a:t>
            </a:r>
            <a:r>
              <a:rPr kumimoji="0" lang="en-US" sz="800" b="1" i="0" u="none" strike="noStrike" kern="1200" cap="none" spc="0" normalizeH="0" baseline="0" noProof="0" dirty="0" err="1">
                <a:ln>
                  <a:noFill/>
                </a:ln>
                <a:solidFill>
                  <a:srgbClr val="FFFFFF"/>
                </a:solidFill>
                <a:effectLst/>
                <a:uLnTx/>
                <a:uFillTx/>
                <a:latin typeface="Verdana" pitchFamily="34" charset="0"/>
                <a:ea typeface="+mn-ea"/>
                <a:cs typeface="+mn-cs"/>
              </a:rPr>
              <a:t>SlideSpark</a:t>
            </a:r>
            <a:r>
              <a:rPr kumimoji="0" lang="en-US" sz="800" b="1" i="0" u="none" strike="noStrike" kern="1200" cap="none" spc="0" normalizeH="0" baseline="0" noProof="0" dirty="0">
                <a:ln>
                  <a:noFill/>
                </a:ln>
                <a:solidFill>
                  <a:srgbClr val="FFFFFF"/>
                </a:solidFill>
                <a:effectLst/>
                <a:uLnTx/>
                <a:uFillTx/>
                <a:latin typeface="Verdana" pitchFamily="34" charset="0"/>
                <a:ea typeface="+mn-ea"/>
                <a:cs typeface="+mn-cs"/>
              </a:rPr>
              <a:t> .LLC</a:t>
            </a:r>
          </a:p>
        </p:txBody>
      </p:sp>
      <p:pic>
        <p:nvPicPr>
          <p:cNvPr id="5"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rot="3620336">
            <a:off x="5076533" y="98198"/>
            <a:ext cx="2339682" cy="72565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pic>
        <p:nvPicPr>
          <p:cNvPr id="6" name="Picture 5" descr="heredity"/>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6881" y="3962400"/>
            <a:ext cx="8834719" cy="26670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2" name="Rectangle 1"/>
          <p:cNvSpPr/>
          <p:nvPr/>
        </p:nvSpPr>
        <p:spPr>
          <a:xfrm>
            <a:off x="8051418" y="129570"/>
            <a:ext cx="968535" cy="1569660"/>
          </a:xfrm>
          <a:prstGeom prst="rect">
            <a:avLst/>
          </a:prstGeom>
          <a:noFill/>
        </p:spPr>
        <p:txBody>
          <a:bodyPr wrap="none" lIns="91440" tIns="45720" rIns="91440" bIns="45720">
            <a:spAutoFit/>
          </a:bodyPr>
          <a:lstStyle/>
          <a:p>
            <a:pPr marL="0" marR="0" lvl="0" indent="0" algn="ctr" defTabSz="914400" rtl="0" eaLnBrk="1" fontAlgn="base" latinLnBrk="0" hangingPunct="1">
              <a:lnSpc>
                <a:spcPct val="100000"/>
              </a:lnSpc>
              <a:spcBef>
                <a:spcPct val="20000"/>
              </a:spcBef>
              <a:spcAft>
                <a:spcPct val="0"/>
              </a:spcAft>
              <a:buClr>
                <a:srgbClr val="66CCFF"/>
              </a:buClr>
              <a:buSzPct val="65000"/>
              <a:buFont typeface="Wingdings" pitchFamily="2" charset="2"/>
              <a:buNone/>
              <a:tabLst/>
              <a:defRPr/>
            </a:pPr>
            <a:r>
              <a:rPr kumimoji="0" lang="en-US" sz="9600" b="1" i="0" u="none" strike="noStrike" kern="1200" cap="none" spc="0" normalizeH="0" baseline="0" noProof="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uLnTx/>
                <a:uFillTx/>
                <a:latin typeface="Tahoma" pitchFamily="34" charset="0"/>
                <a:ea typeface="+mn-ea"/>
                <a:cs typeface="+mn-cs"/>
              </a:rPr>
              <a:t>2</a:t>
            </a:r>
          </a:p>
        </p:txBody>
      </p:sp>
    </p:spTree>
    <p:extLst>
      <p:ext uri="{BB962C8B-B14F-4D97-AF65-F5344CB8AC3E}">
        <p14:creationId xmlns:p14="http://schemas.microsoft.com/office/powerpoint/2010/main" val="2706779329"/>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7" name="Rectangle 3"/>
          <p:cNvSpPr>
            <a:spLocks noGrp="1" noChangeArrowheads="1"/>
          </p:cNvSpPr>
          <p:nvPr>
            <p:ph type="body" idx="1"/>
          </p:nvPr>
        </p:nvSpPr>
        <p:spPr>
          <a:xfrm>
            <a:off x="152400" y="228600"/>
            <a:ext cx="8229600" cy="5562600"/>
          </a:xfrm>
        </p:spPr>
        <p:txBody>
          <a:bodyPr/>
          <a:lstStyle/>
          <a:p>
            <a:pPr eaLnBrk="1" hangingPunct="1"/>
            <a:r>
              <a:rPr lang="en-US" dirty="0"/>
              <a:t>This is the term for when organisms pass traits from parents to offspring.</a:t>
            </a:r>
          </a:p>
          <a:p>
            <a:pPr lvl="1" eaLnBrk="1" hangingPunct="1"/>
            <a:r>
              <a:rPr lang="en-US" dirty="0">
                <a:solidFill>
                  <a:srgbClr val="FF99FF"/>
                </a:solidFill>
              </a:rPr>
              <a:t>A.) Genetics</a:t>
            </a:r>
          </a:p>
          <a:p>
            <a:pPr lvl="1" eaLnBrk="1" hangingPunct="1"/>
            <a:r>
              <a:rPr lang="en-US" dirty="0">
                <a:solidFill>
                  <a:srgbClr val="0099CC"/>
                </a:solidFill>
              </a:rPr>
              <a:t>B.) </a:t>
            </a:r>
            <a:r>
              <a:rPr lang="en-US" dirty="0" err="1">
                <a:solidFill>
                  <a:srgbClr val="0099CC"/>
                </a:solidFill>
              </a:rPr>
              <a:t>Punnett</a:t>
            </a:r>
            <a:r>
              <a:rPr lang="en-US" dirty="0">
                <a:solidFill>
                  <a:srgbClr val="0099CC"/>
                </a:solidFill>
              </a:rPr>
              <a:t> Squares</a:t>
            </a:r>
          </a:p>
          <a:p>
            <a:pPr lvl="1" eaLnBrk="1" hangingPunct="1"/>
            <a:r>
              <a:rPr lang="en-US" dirty="0">
                <a:solidFill>
                  <a:srgbClr val="FF00FF"/>
                </a:solidFill>
              </a:rPr>
              <a:t>C.) </a:t>
            </a:r>
            <a:r>
              <a:rPr lang="en-US" dirty="0">
                <a:solidFill>
                  <a:schemeClr val="bg1"/>
                </a:solidFill>
              </a:rPr>
              <a:t>Alleles</a:t>
            </a:r>
          </a:p>
          <a:p>
            <a:pPr lvl="1" eaLnBrk="1" hangingPunct="1"/>
            <a:r>
              <a:rPr lang="en-US" dirty="0">
                <a:solidFill>
                  <a:srgbClr val="FFC000"/>
                </a:solidFill>
              </a:rPr>
              <a:t>D.) </a:t>
            </a:r>
            <a:r>
              <a:rPr lang="en-US" dirty="0">
                <a:solidFill>
                  <a:schemeClr val="bg1"/>
                </a:solidFill>
              </a:rPr>
              <a:t>Heredity</a:t>
            </a:r>
          </a:p>
          <a:p>
            <a:pPr lvl="1" eaLnBrk="1" hangingPunct="1"/>
            <a:r>
              <a:rPr lang="en-US" dirty="0">
                <a:solidFill>
                  <a:srgbClr val="CC99FF"/>
                </a:solidFill>
              </a:rPr>
              <a:t>E.) </a:t>
            </a:r>
            <a:r>
              <a:rPr lang="en-US" dirty="0">
                <a:solidFill>
                  <a:schemeClr val="bg1"/>
                </a:solidFill>
              </a:rPr>
              <a:t>Homozygous</a:t>
            </a:r>
            <a:r>
              <a:rPr lang="en-US" dirty="0">
                <a:solidFill>
                  <a:srgbClr val="CC99FF"/>
                </a:solidFill>
              </a:rPr>
              <a:t> </a:t>
            </a:r>
          </a:p>
        </p:txBody>
      </p:sp>
      <p:sp>
        <p:nvSpPr>
          <p:cNvPr id="77829" name="Rectangle 9"/>
          <p:cNvSpPr>
            <a:spLocks noChangeArrowheads="1"/>
          </p:cNvSpPr>
          <p:nvPr/>
        </p:nvSpPr>
        <p:spPr bwMode="auto">
          <a:xfrm>
            <a:off x="5715000" y="6629400"/>
            <a:ext cx="3124200" cy="214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p>
            <a:pPr marL="342900" marR="0" lvl="0" indent="-342900" algn="r" defTabSz="914400" rtl="0" eaLnBrk="1" fontAlgn="base" latinLnBrk="0" hangingPunct="1">
              <a:lnSpc>
                <a:spcPct val="100000"/>
              </a:lnSpc>
              <a:spcBef>
                <a:spcPct val="20000"/>
              </a:spcBef>
              <a:spcAft>
                <a:spcPct val="0"/>
              </a:spcAft>
              <a:buClr>
                <a:srgbClr val="66CCFF"/>
              </a:buClr>
              <a:buSzPct val="65000"/>
              <a:buFont typeface="Wingdings" pitchFamily="2" charset="2"/>
              <a:buNone/>
              <a:tabLst/>
              <a:defRPr/>
            </a:pPr>
            <a:r>
              <a:rPr kumimoji="0" lang="en-US" sz="800" b="1" i="0" u="none" strike="noStrike" kern="1200" cap="none" spc="0" normalizeH="0" baseline="0" noProof="0" dirty="0">
                <a:ln>
                  <a:noFill/>
                </a:ln>
                <a:solidFill>
                  <a:srgbClr val="FFFFFF"/>
                </a:solidFill>
                <a:effectLst/>
                <a:uLnTx/>
                <a:uFillTx/>
                <a:latin typeface="Verdana" pitchFamily="34" charset="0"/>
                <a:ea typeface="+mn-ea"/>
                <a:cs typeface="+mn-cs"/>
              </a:rPr>
              <a:t>Copyright © 2024 </a:t>
            </a:r>
            <a:r>
              <a:rPr kumimoji="0" lang="en-US" sz="800" b="1" i="0" u="none" strike="noStrike" kern="1200" cap="none" spc="0" normalizeH="0" baseline="0" noProof="0" dirty="0" err="1">
                <a:ln>
                  <a:noFill/>
                </a:ln>
                <a:solidFill>
                  <a:srgbClr val="FFFFFF"/>
                </a:solidFill>
                <a:effectLst/>
                <a:uLnTx/>
                <a:uFillTx/>
                <a:latin typeface="Verdana" pitchFamily="34" charset="0"/>
                <a:ea typeface="+mn-ea"/>
                <a:cs typeface="+mn-cs"/>
              </a:rPr>
              <a:t>SlideSpark</a:t>
            </a:r>
            <a:r>
              <a:rPr kumimoji="0" lang="en-US" sz="800" b="1" i="0" u="none" strike="noStrike" kern="1200" cap="none" spc="0" normalizeH="0" baseline="0" noProof="0" dirty="0">
                <a:ln>
                  <a:noFill/>
                </a:ln>
                <a:solidFill>
                  <a:srgbClr val="FFFFFF"/>
                </a:solidFill>
                <a:effectLst/>
                <a:uLnTx/>
                <a:uFillTx/>
                <a:latin typeface="Verdana" pitchFamily="34" charset="0"/>
                <a:ea typeface="+mn-ea"/>
                <a:cs typeface="+mn-cs"/>
              </a:rPr>
              <a:t> .LLC</a:t>
            </a:r>
          </a:p>
        </p:txBody>
      </p:sp>
      <p:pic>
        <p:nvPicPr>
          <p:cNvPr id="5"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rot="3620336">
            <a:off x="5076533" y="98198"/>
            <a:ext cx="2339682" cy="72565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pic>
        <p:nvPicPr>
          <p:cNvPr id="6" name="Picture 5" descr="heredity"/>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6881" y="3962400"/>
            <a:ext cx="8834719" cy="26670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2" name="Rectangle 1"/>
          <p:cNvSpPr/>
          <p:nvPr/>
        </p:nvSpPr>
        <p:spPr>
          <a:xfrm>
            <a:off x="8051418" y="129570"/>
            <a:ext cx="968535" cy="1569660"/>
          </a:xfrm>
          <a:prstGeom prst="rect">
            <a:avLst/>
          </a:prstGeom>
          <a:noFill/>
        </p:spPr>
        <p:txBody>
          <a:bodyPr wrap="none" lIns="91440" tIns="45720" rIns="91440" bIns="45720">
            <a:spAutoFit/>
          </a:bodyPr>
          <a:lstStyle/>
          <a:p>
            <a:pPr marL="0" marR="0" lvl="0" indent="0" algn="ctr" defTabSz="914400" rtl="0" eaLnBrk="1" fontAlgn="base" latinLnBrk="0" hangingPunct="1">
              <a:lnSpc>
                <a:spcPct val="100000"/>
              </a:lnSpc>
              <a:spcBef>
                <a:spcPct val="20000"/>
              </a:spcBef>
              <a:spcAft>
                <a:spcPct val="0"/>
              </a:spcAft>
              <a:buClr>
                <a:srgbClr val="66CCFF"/>
              </a:buClr>
              <a:buSzPct val="65000"/>
              <a:buFont typeface="Wingdings" pitchFamily="2" charset="2"/>
              <a:buNone/>
              <a:tabLst/>
              <a:defRPr/>
            </a:pPr>
            <a:r>
              <a:rPr kumimoji="0" lang="en-US" sz="9600" b="1" i="0" u="none" strike="noStrike" kern="1200" cap="none" spc="0" normalizeH="0" baseline="0" noProof="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uLnTx/>
                <a:uFillTx/>
                <a:latin typeface="Tahoma" pitchFamily="34" charset="0"/>
                <a:ea typeface="+mn-ea"/>
                <a:cs typeface="+mn-cs"/>
              </a:rPr>
              <a:t>2</a:t>
            </a:r>
          </a:p>
        </p:txBody>
      </p:sp>
    </p:spTree>
    <p:extLst>
      <p:ext uri="{BB962C8B-B14F-4D97-AF65-F5344CB8AC3E}">
        <p14:creationId xmlns:p14="http://schemas.microsoft.com/office/powerpoint/2010/main" val="3549068387"/>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7" name="Rectangle 3"/>
          <p:cNvSpPr>
            <a:spLocks noGrp="1" noChangeArrowheads="1"/>
          </p:cNvSpPr>
          <p:nvPr>
            <p:ph type="body" idx="1"/>
          </p:nvPr>
        </p:nvSpPr>
        <p:spPr>
          <a:xfrm>
            <a:off x="152400" y="228600"/>
            <a:ext cx="8229600" cy="5562600"/>
          </a:xfrm>
        </p:spPr>
        <p:txBody>
          <a:bodyPr/>
          <a:lstStyle/>
          <a:p>
            <a:pPr eaLnBrk="1" hangingPunct="1"/>
            <a:r>
              <a:rPr lang="en-US" dirty="0"/>
              <a:t>This is the term for when organisms pass traits from parents to offspring.</a:t>
            </a:r>
          </a:p>
          <a:p>
            <a:pPr lvl="1" eaLnBrk="1" hangingPunct="1"/>
            <a:r>
              <a:rPr lang="en-US" dirty="0">
                <a:solidFill>
                  <a:srgbClr val="FF99FF"/>
                </a:solidFill>
              </a:rPr>
              <a:t>A.) Genetics</a:t>
            </a:r>
          </a:p>
          <a:p>
            <a:pPr lvl="1" eaLnBrk="1" hangingPunct="1"/>
            <a:r>
              <a:rPr lang="en-US" dirty="0">
                <a:solidFill>
                  <a:srgbClr val="0099CC"/>
                </a:solidFill>
              </a:rPr>
              <a:t>B.) </a:t>
            </a:r>
            <a:r>
              <a:rPr lang="en-US" dirty="0" err="1">
                <a:solidFill>
                  <a:srgbClr val="0099CC"/>
                </a:solidFill>
              </a:rPr>
              <a:t>Punnett</a:t>
            </a:r>
            <a:r>
              <a:rPr lang="en-US" dirty="0">
                <a:solidFill>
                  <a:srgbClr val="0099CC"/>
                </a:solidFill>
              </a:rPr>
              <a:t> Squares</a:t>
            </a:r>
          </a:p>
          <a:p>
            <a:pPr lvl="1" eaLnBrk="1" hangingPunct="1"/>
            <a:r>
              <a:rPr lang="en-US" dirty="0">
                <a:solidFill>
                  <a:srgbClr val="FF00FF"/>
                </a:solidFill>
              </a:rPr>
              <a:t>C.) Alleles</a:t>
            </a:r>
          </a:p>
          <a:p>
            <a:pPr lvl="1" eaLnBrk="1" hangingPunct="1"/>
            <a:r>
              <a:rPr lang="en-US" dirty="0">
                <a:solidFill>
                  <a:srgbClr val="FFC000"/>
                </a:solidFill>
              </a:rPr>
              <a:t>D.)</a:t>
            </a:r>
            <a:r>
              <a:rPr lang="en-US" dirty="0">
                <a:solidFill>
                  <a:schemeClr val="bg1"/>
                </a:solidFill>
              </a:rPr>
              <a:t> Heredity</a:t>
            </a:r>
          </a:p>
          <a:p>
            <a:pPr lvl="1" eaLnBrk="1" hangingPunct="1"/>
            <a:r>
              <a:rPr lang="en-US" dirty="0">
                <a:solidFill>
                  <a:srgbClr val="CC99FF"/>
                </a:solidFill>
              </a:rPr>
              <a:t>E.) </a:t>
            </a:r>
            <a:r>
              <a:rPr lang="en-US" dirty="0">
                <a:solidFill>
                  <a:schemeClr val="bg1"/>
                </a:solidFill>
              </a:rPr>
              <a:t>Homozygous</a:t>
            </a:r>
            <a:r>
              <a:rPr lang="en-US" dirty="0">
                <a:solidFill>
                  <a:srgbClr val="CC99FF"/>
                </a:solidFill>
              </a:rPr>
              <a:t> </a:t>
            </a:r>
          </a:p>
        </p:txBody>
      </p:sp>
      <p:sp>
        <p:nvSpPr>
          <p:cNvPr id="77829" name="Rectangle 9"/>
          <p:cNvSpPr>
            <a:spLocks noChangeArrowheads="1"/>
          </p:cNvSpPr>
          <p:nvPr/>
        </p:nvSpPr>
        <p:spPr bwMode="auto">
          <a:xfrm>
            <a:off x="5715000" y="6629400"/>
            <a:ext cx="3124200" cy="214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p>
            <a:pPr marL="342900" marR="0" lvl="0" indent="-342900" algn="r" defTabSz="914400" rtl="0" eaLnBrk="1" fontAlgn="base" latinLnBrk="0" hangingPunct="1">
              <a:lnSpc>
                <a:spcPct val="100000"/>
              </a:lnSpc>
              <a:spcBef>
                <a:spcPct val="20000"/>
              </a:spcBef>
              <a:spcAft>
                <a:spcPct val="0"/>
              </a:spcAft>
              <a:buClr>
                <a:srgbClr val="66CCFF"/>
              </a:buClr>
              <a:buSzPct val="65000"/>
              <a:buFont typeface="Wingdings" pitchFamily="2" charset="2"/>
              <a:buNone/>
              <a:tabLst/>
              <a:defRPr/>
            </a:pPr>
            <a:r>
              <a:rPr kumimoji="0" lang="en-US" sz="800" b="1" i="0" u="none" strike="noStrike" kern="1200" cap="none" spc="0" normalizeH="0" baseline="0" noProof="0" dirty="0">
                <a:ln>
                  <a:noFill/>
                </a:ln>
                <a:solidFill>
                  <a:srgbClr val="FFFFFF"/>
                </a:solidFill>
                <a:effectLst/>
                <a:uLnTx/>
                <a:uFillTx/>
                <a:latin typeface="Verdana" pitchFamily="34" charset="0"/>
                <a:ea typeface="+mn-ea"/>
                <a:cs typeface="+mn-cs"/>
              </a:rPr>
              <a:t>Copyright © 2024 </a:t>
            </a:r>
            <a:r>
              <a:rPr kumimoji="0" lang="en-US" sz="800" b="1" i="0" u="none" strike="noStrike" kern="1200" cap="none" spc="0" normalizeH="0" baseline="0" noProof="0" dirty="0" err="1">
                <a:ln>
                  <a:noFill/>
                </a:ln>
                <a:solidFill>
                  <a:srgbClr val="FFFFFF"/>
                </a:solidFill>
                <a:effectLst/>
                <a:uLnTx/>
                <a:uFillTx/>
                <a:latin typeface="Verdana" pitchFamily="34" charset="0"/>
                <a:ea typeface="+mn-ea"/>
                <a:cs typeface="+mn-cs"/>
              </a:rPr>
              <a:t>SlideSpark</a:t>
            </a:r>
            <a:r>
              <a:rPr kumimoji="0" lang="en-US" sz="800" b="1" i="0" u="none" strike="noStrike" kern="1200" cap="none" spc="0" normalizeH="0" baseline="0" noProof="0" dirty="0">
                <a:ln>
                  <a:noFill/>
                </a:ln>
                <a:solidFill>
                  <a:srgbClr val="FFFFFF"/>
                </a:solidFill>
                <a:effectLst/>
                <a:uLnTx/>
                <a:uFillTx/>
                <a:latin typeface="Verdana" pitchFamily="34" charset="0"/>
                <a:ea typeface="+mn-ea"/>
                <a:cs typeface="+mn-cs"/>
              </a:rPr>
              <a:t> .LLC</a:t>
            </a:r>
          </a:p>
        </p:txBody>
      </p:sp>
      <p:pic>
        <p:nvPicPr>
          <p:cNvPr id="5"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rot="3620336">
            <a:off x="5076533" y="98198"/>
            <a:ext cx="2339682" cy="72565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pic>
        <p:nvPicPr>
          <p:cNvPr id="6" name="Picture 5" descr="heredity"/>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6881" y="3962400"/>
            <a:ext cx="8834719" cy="26670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2" name="Rectangle 1"/>
          <p:cNvSpPr/>
          <p:nvPr/>
        </p:nvSpPr>
        <p:spPr>
          <a:xfrm>
            <a:off x="8051418" y="129570"/>
            <a:ext cx="968535" cy="1569660"/>
          </a:xfrm>
          <a:prstGeom prst="rect">
            <a:avLst/>
          </a:prstGeom>
          <a:noFill/>
        </p:spPr>
        <p:txBody>
          <a:bodyPr wrap="none" lIns="91440" tIns="45720" rIns="91440" bIns="45720">
            <a:spAutoFit/>
          </a:bodyPr>
          <a:lstStyle/>
          <a:p>
            <a:pPr marL="0" marR="0" lvl="0" indent="0" algn="ctr" defTabSz="914400" rtl="0" eaLnBrk="1" fontAlgn="base" latinLnBrk="0" hangingPunct="1">
              <a:lnSpc>
                <a:spcPct val="100000"/>
              </a:lnSpc>
              <a:spcBef>
                <a:spcPct val="20000"/>
              </a:spcBef>
              <a:spcAft>
                <a:spcPct val="0"/>
              </a:spcAft>
              <a:buClr>
                <a:srgbClr val="66CCFF"/>
              </a:buClr>
              <a:buSzPct val="65000"/>
              <a:buFont typeface="Wingdings" pitchFamily="2" charset="2"/>
              <a:buNone/>
              <a:tabLst/>
              <a:defRPr/>
            </a:pPr>
            <a:r>
              <a:rPr kumimoji="0" lang="en-US" sz="9600" b="1" i="0" u="none" strike="noStrike" kern="1200" cap="none" spc="0" normalizeH="0" baseline="0" noProof="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uLnTx/>
                <a:uFillTx/>
                <a:latin typeface="Tahoma" pitchFamily="34" charset="0"/>
                <a:ea typeface="+mn-ea"/>
                <a:cs typeface="+mn-cs"/>
              </a:rPr>
              <a:t>2</a:t>
            </a:r>
          </a:p>
        </p:txBody>
      </p:sp>
    </p:spTree>
    <p:extLst>
      <p:ext uri="{BB962C8B-B14F-4D97-AF65-F5344CB8AC3E}">
        <p14:creationId xmlns:p14="http://schemas.microsoft.com/office/powerpoint/2010/main" val="1581155203"/>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7" name="Rectangle 3"/>
          <p:cNvSpPr>
            <a:spLocks noGrp="1" noChangeArrowheads="1"/>
          </p:cNvSpPr>
          <p:nvPr>
            <p:ph type="body" idx="1"/>
          </p:nvPr>
        </p:nvSpPr>
        <p:spPr>
          <a:xfrm>
            <a:off x="152400" y="228600"/>
            <a:ext cx="8229600" cy="5562600"/>
          </a:xfrm>
        </p:spPr>
        <p:txBody>
          <a:bodyPr/>
          <a:lstStyle/>
          <a:p>
            <a:pPr eaLnBrk="1" hangingPunct="1"/>
            <a:r>
              <a:rPr lang="en-US" dirty="0"/>
              <a:t>This is the term for when organisms pass traits from parents to offspring.</a:t>
            </a:r>
          </a:p>
          <a:p>
            <a:pPr lvl="1" eaLnBrk="1" hangingPunct="1"/>
            <a:r>
              <a:rPr lang="en-US" dirty="0">
                <a:solidFill>
                  <a:srgbClr val="FF99FF"/>
                </a:solidFill>
              </a:rPr>
              <a:t>A.) Genetics</a:t>
            </a:r>
          </a:p>
          <a:p>
            <a:pPr lvl="1" eaLnBrk="1" hangingPunct="1"/>
            <a:r>
              <a:rPr lang="en-US" dirty="0">
                <a:solidFill>
                  <a:srgbClr val="0099CC"/>
                </a:solidFill>
              </a:rPr>
              <a:t>B.) </a:t>
            </a:r>
            <a:r>
              <a:rPr lang="en-US" dirty="0" err="1">
                <a:solidFill>
                  <a:srgbClr val="0099CC"/>
                </a:solidFill>
              </a:rPr>
              <a:t>Punnett</a:t>
            </a:r>
            <a:r>
              <a:rPr lang="en-US" dirty="0">
                <a:solidFill>
                  <a:srgbClr val="0099CC"/>
                </a:solidFill>
              </a:rPr>
              <a:t> Squares</a:t>
            </a:r>
          </a:p>
          <a:p>
            <a:pPr lvl="1" eaLnBrk="1" hangingPunct="1"/>
            <a:r>
              <a:rPr lang="en-US" dirty="0">
                <a:solidFill>
                  <a:srgbClr val="FF00FF"/>
                </a:solidFill>
              </a:rPr>
              <a:t>C.) Alleles</a:t>
            </a:r>
          </a:p>
          <a:p>
            <a:pPr lvl="1" eaLnBrk="1" hangingPunct="1"/>
            <a:r>
              <a:rPr lang="en-US" dirty="0">
                <a:solidFill>
                  <a:srgbClr val="FFC000"/>
                </a:solidFill>
              </a:rPr>
              <a:t>D.) Heredity</a:t>
            </a:r>
          </a:p>
          <a:p>
            <a:pPr lvl="1" eaLnBrk="1" hangingPunct="1"/>
            <a:r>
              <a:rPr lang="en-US" dirty="0">
                <a:solidFill>
                  <a:srgbClr val="CC99FF"/>
                </a:solidFill>
              </a:rPr>
              <a:t>E.) </a:t>
            </a:r>
            <a:r>
              <a:rPr lang="en-US" dirty="0">
                <a:solidFill>
                  <a:schemeClr val="bg1"/>
                </a:solidFill>
              </a:rPr>
              <a:t>Homozygous </a:t>
            </a:r>
          </a:p>
        </p:txBody>
      </p:sp>
      <p:sp>
        <p:nvSpPr>
          <p:cNvPr id="77829" name="Rectangle 9"/>
          <p:cNvSpPr>
            <a:spLocks noChangeArrowheads="1"/>
          </p:cNvSpPr>
          <p:nvPr/>
        </p:nvSpPr>
        <p:spPr bwMode="auto">
          <a:xfrm>
            <a:off x="5715000" y="6629400"/>
            <a:ext cx="3124200" cy="214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p>
            <a:pPr marL="342900" marR="0" lvl="0" indent="-342900" algn="r" defTabSz="914400" rtl="0" eaLnBrk="1" fontAlgn="base" latinLnBrk="0" hangingPunct="1">
              <a:lnSpc>
                <a:spcPct val="100000"/>
              </a:lnSpc>
              <a:spcBef>
                <a:spcPct val="20000"/>
              </a:spcBef>
              <a:spcAft>
                <a:spcPct val="0"/>
              </a:spcAft>
              <a:buClr>
                <a:srgbClr val="66CCFF"/>
              </a:buClr>
              <a:buSzPct val="65000"/>
              <a:buFont typeface="Wingdings" pitchFamily="2" charset="2"/>
              <a:buNone/>
              <a:tabLst/>
              <a:defRPr/>
            </a:pPr>
            <a:r>
              <a:rPr kumimoji="0" lang="en-US" sz="800" b="1" i="0" u="none" strike="noStrike" kern="1200" cap="none" spc="0" normalizeH="0" baseline="0" noProof="0" dirty="0">
                <a:ln>
                  <a:noFill/>
                </a:ln>
                <a:solidFill>
                  <a:srgbClr val="FFFFFF"/>
                </a:solidFill>
                <a:effectLst/>
                <a:uLnTx/>
                <a:uFillTx/>
                <a:latin typeface="Verdana" pitchFamily="34" charset="0"/>
                <a:ea typeface="+mn-ea"/>
                <a:cs typeface="+mn-cs"/>
              </a:rPr>
              <a:t>Copyright © 2024 </a:t>
            </a:r>
            <a:r>
              <a:rPr kumimoji="0" lang="en-US" sz="800" b="1" i="0" u="none" strike="noStrike" kern="1200" cap="none" spc="0" normalizeH="0" baseline="0" noProof="0" dirty="0" err="1">
                <a:ln>
                  <a:noFill/>
                </a:ln>
                <a:solidFill>
                  <a:srgbClr val="FFFFFF"/>
                </a:solidFill>
                <a:effectLst/>
                <a:uLnTx/>
                <a:uFillTx/>
                <a:latin typeface="Verdana" pitchFamily="34" charset="0"/>
                <a:ea typeface="+mn-ea"/>
                <a:cs typeface="+mn-cs"/>
              </a:rPr>
              <a:t>SlideSpark</a:t>
            </a:r>
            <a:r>
              <a:rPr kumimoji="0" lang="en-US" sz="800" b="1" i="0" u="none" strike="noStrike" kern="1200" cap="none" spc="0" normalizeH="0" baseline="0" noProof="0" dirty="0">
                <a:ln>
                  <a:noFill/>
                </a:ln>
                <a:solidFill>
                  <a:srgbClr val="FFFFFF"/>
                </a:solidFill>
                <a:effectLst/>
                <a:uLnTx/>
                <a:uFillTx/>
                <a:latin typeface="Verdana" pitchFamily="34" charset="0"/>
                <a:ea typeface="+mn-ea"/>
                <a:cs typeface="+mn-cs"/>
              </a:rPr>
              <a:t> .LLC</a:t>
            </a:r>
          </a:p>
        </p:txBody>
      </p:sp>
      <p:pic>
        <p:nvPicPr>
          <p:cNvPr id="5"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rot="3620336">
            <a:off x="5076533" y="98198"/>
            <a:ext cx="2339682" cy="72565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pic>
        <p:nvPicPr>
          <p:cNvPr id="6" name="Picture 5" descr="heredity"/>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6881" y="3962400"/>
            <a:ext cx="8834719" cy="26670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2" name="Rectangle 1"/>
          <p:cNvSpPr/>
          <p:nvPr/>
        </p:nvSpPr>
        <p:spPr>
          <a:xfrm>
            <a:off x="8051418" y="129570"/>
            <a:ext cx="968535" cy="1569660"/>
          </a:xfrm>
          <a:prstGeom prst="rect">
            <a:avLst/>
          </a:prstGeom>
          <a:noFill/>
        </p:spPr>
        <p:txBody>
          <a:bodyPr wrap="none" lIns="91440" tIns="45720" rIns="91440" bIns="45720">
            <a:spAutoFit/>
          </a:bodyPr>
          <a:lstStyle/>
          <a:p>
            <a:pPr marL="0" marR="0" lvl="0" indent="0" algn="ctr" defTabSz="914400" rtl="0" eaLnBrk="1" fontAlgn="base" latinLnBrk="0" hangingPunct="1">
              <a:lnSpc>
                <a:spcPct val="100000"/>
              </a:lnSpc>
              <a:spcBef>
                <a:spcPct val="20000"/>
              </a:spcBef>
              <a:spcAft>
                <a:spcPct val="0"/>
              </a:spcAft>
              <a:buClr>
                <a:srgbClr val="66CCFF"/>
              </a:buClr>
              <a:buSzPct val="65000"/>
              <a:buFont typeface="Wingdings" pitchFamily="2" charset="2"/>
              <a:buNone/>
              <a:tabLst/>
              <a:defRPr/>
            </a:pPr>
            <a:r>
              <a:rPr kumimoji="0" lang="en-US" sz="9600" b="1" i="0" u="none" strike="noStrike" kern="1200" cap="none" spc="0" normalizeH="0" baseline="0" noProof="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uLnTx/>
                <a:uFillTx/>
                <a:latin typeface="Tahoma" pitchFamily="34" charset="0"/>
                <a:ea typeface="+mn-ea"/>
                <a:cs typeface="+mn-cs"/>
              </a:rPr>
              <a:t>2</a:t>
            </a:r>
          </a:p>
        </p:txBody>
      </p:sp>
    </p:spTree>
    <p:extLst>
      <p:ext uri="{BB962C8B-B14F-4D97-AF65-F5344CB8AC3E}">
        <p14:creationId xmlns:p14="http://schemas.microsoft.com/office/powerpoint/2010/main" val="1627357571"/>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7" name="Rectangle 3"/>
          <p:cNvSpPr>
            <a:spLocks noGrp="1" noChangeArrowheads="1"/>
          </p:cNvSpPr>
          <p:nvPr>
            <p:ph type="body" idx="1"/>
          </p:nvPr>
        </p:nvSpPr>
        <p:spPr>
          <a:xfrm>
            <a:off x="152400" y="228600"/>
            <a:ext cx="8229600" cy="5562600"/>
          </a:xfrm>
        </p:spPr>
        <p:txBody>
          <a:bodyPr/>
          <a:lstStyle/>
          <a:p>
            <a:pPr eaLnBrk="1" hangingPunct="1"/>
            <a:r>
              <a:rPr lang="en-US" dirty="0"/>
              <a:t>This is the term for when organisms pass traits from parents to offspring.</a:t>
            </a:r>
          </a:p>
          <a:p>
            <a:pPr lvl="1" eaLnBrk="1" hangingPunct="1"/>
            <a:r>
              <a:rPr lang="en-US" dirty="0">
                <a:solidFill>
                  <a:srgbClr val="FF99FF"/>
                </a:solidFill>
              </a:rPr>
              <a:t>A.) Genetics</a:t>
            </a:r>
          </a:p>
          <a:p>
            <a:pPr lvl="1" eaLnBrk="1" hangingPunct="1"/>
            <a:r>
              <a:rPr lang="en-US" dirty="0">
                <a:solidFill>
                  <a:srgbClr val="0099CC"/>
                </a:solidFill>
              </a:rPr>
              <a:t>B.) </a:t>
            </a:r>
            <a:r>
              <a:rPr lang="en-US" dirty="0" err="1">
                <a:solidFill>
                  <a:srgbClr val="0099CC"/>
                </a:solidFill>
              </a:rPr>
              <a:t>Punnett</a:t>
            </a:r>
            <a:r>
              <a:rPr lang="en-US" dirty="0">
                <a:solidFill>
                  <a:srgbClr val="0099CC"/>
                </a:solidFill>
              </a:rPr>
              <a:t> Squares</a:t>
            </a:r>
          </a:p>
          <a:p>
            <a:pPr lvl="1" eaLnBrk="1" hangingPunct="1"/>
            <a:r>
              <a:rPr lang="en-US" dirty="0">
                <a:solidFill>
                  <a:srgbClr val="FF00FF"/>
                </a:solidFill>
              </a:rPr>
              <a:t>C.) Alleles</a:t>
            </a:r>
          </a:p>
          <a:p>
            <a:pPr lvl="1" eaLnBrk="1" hangingPunct="1"/>
            <a:r>
              <a:rPr lang="en-US" dirty="0">
                <a:solidFill>
                  <a:srgbClr val="FFC000"/>
                </a:solidFill>
              </a:rPr>
              <a:t>D.) Heredity</a:t>
            </a:r>
          </a:p>
          <a:p>
            <a:pPr lvl="1" eaLnBrk="1" hangingPunct="1"/>
            <a:r>
              <a:rPr lang="en-US" dirty="0">
                <a:solidFill>
                  <a:srgbClr val="CC99FF"/>
                </a:solidFill>
              </a:rPr>
              <a:t>E.) Homozygous </a:t>
            </a:r>
          </a:p>
        </p:txBody>
      </p:sp>
      <p:sp>
        <p:nvSpPr>
          <p:cNvPr id="77829" name="Rectangle 9"/>
          <p:cNvSpPr>
            <a:spLocks noChangeArrowheads="1"/>
          </p:cNvSpPr>
          <p:nvPr/>
        </p:nvSpPr>
        <p:spPr bwMode="auto">
          <a:xfrm>
            <a:off x="5715000" y="6629400"/>
            <a:ext cx="3124200" cy="214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p>
            <a:pPr marL="342900" marR="0" lvl="0" indent="-342900" algn="r" defTabSz="914400" rtl="0" eaLnBrk="1" fontAlgn="base" latinLnBrk="0" hangingPunct="1">
              <a:lnSpc>
                <a:spcPct val="100000"/>
              </a:lnSpc>
              <a:spcBef>
                <a:spcPct val="20000"/>
              </a:spcBef>
              <a:spcAft>
                <a:spcPct val="0"/>
              </a:spcAft>
              <a:buClr>
                <a:srgbClr val="66CCFF"/>
              </a:buClr>
              <a:buSzPct val="65000"/>
              <a:buFont typeface="Wingdings" pitchFamily="2" charset="2"/>
              <a:buNone/>
              <a:tabLst/>
              <a:defRPr/>
            </a:pPr>
            <a:r>
              <a:rPr kumimoji="0" lang="en-US" sz="800" b="1" i="0" u="none" strike="noStrike" kern="1200" cap="none" spc="0" normalizeH="0" baseline="0" noProof="0" dirty="0">
                <a:ln>
                  <a:noFill/>
                </a:ln>
                <a:solidFill>
                  <a:srgbClr val="FFFFFF"/>
                </a:solidFill>
                <a:effectLst/>
                <a:uLnTx/>
                <a:uFillTx/>
                <a:latin typeface="Verdana" pitchFamily="34" charset="0"/>
                <a:ea typeface="+mn-ea"/>
                <a:cs typeface="+mn-cs"/>
              </a:rPr>
              <a:t>Copyright © 2024 </a:t>
            </a:r>
            <a:r>
              <a:rPr kumimoji="0" lang="en-US" sz="800" b="1" i="0" u="none" strike="noStrike" kern="1200" cap="none" spc="0" normalizeH="0" baseline="0" noProof="0" dirty="0" err="1">
                <a:ln>
                  <a:noFill/>
                </a:ln>
                <a:solidFill>
                  <a:srgbClr val="FFFFFF"/>
                </a:solidFill>
                <a:effectLst/>
                <a:uLnTx/>
                <a:uFillTx/>
                <a:latin typeface="Verdana" pitchFamily="34" charset="0"/>
                <a:ea typeface="+mn-ea"/>
                <a:cs typeface="+mn-cs"/>
              </a:rPr>
              <a:t>SlideSpark</a:t>
            </a:r>
            <a:r>
              <a:rPr kumimoji="0" lang="en-US" sz="800" b="1" i="0" u="none" strike="noStrike" kern="1200" cap="none" spc="0" normalizeH="0" baseline="0" noProof="0" dirty="0">
                <a:ln>
                  <a:noFill/>
                </a:ln>
                <a:solidFill>
                  <a:srgbClr val="FFFFFF"/>
                </a:solidFill>
                <a:effectLst/>
                <a:uLnTx/>
                <a:uFillTx/>
                <a:latin typeface="Verdana" pitchFamily="34" charset="0"/>
                <a:ea typeface="+mn-ea"/>
                <a:cs typeface="+mn-cs"/>
              </a:rPr>
              <a:t> .LLC</a:t>
            </a:r>
          </a:p>
        </p:txBody>
      </p:sp>
      <p:pic>
        <p:nvPicPr>
          <p:cNvPr id="5"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rot="3620336">
            <a:off x="5076533" y="98198"/>
            <a:ext cx="2339682" cy="72565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pic>
        <p:nvPicPr>
          <p:cNvPr id="6" name="Picture 5" descr="heredity"/>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6881" y="3962400"/>
            <a:ext cx="8834719" cy="26670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2" name="Rectangle 1"/>
          <p:cNvSpPr/>
          <p:nvPr/>
        </p:nvSpPr>
        <p:spPr>
          <a:xfrm>
            <a:off x="8051418" y="129570"/>
            <a:ext cx="968535" cy="1569660"/>
          </a:xfrm>
          <a:prstGeom prst="rect">
            <a:avLst/>
          </a:prstGeom>
          <a:noFill/>
        </p:spPr>
        <p:txBody>
          <a:bodyPr wrap="none" lIns="91440" tIns="45720" rIns="91440" bIns="45720">
            <a:spAutoFit/>
          </a:bodyPr>
          <a:lstStyle/>
          <a:p>
            <a:pPr marL="0" marR="0" lvl="0" indent="0" algn="ctr" defTabSz="914400" rtl="0" eaLnBrk="1" fontAlgn="base" latinLnBrk="0" hangingPunct="1">
              <a:lnSpc>
                <a:spcPct val="100000"/>
              </a:lnSpc>
              <a:spcBef>
                <a:spcPct val="20000"/>
              </a:spcBef>
              <a:spcAft>
                <a:spcPct val="0"/>
              </a:spcAft>
              <a:buClr>
                <a:srgbClr val="66CCFF"/>
              </a:buClr>
              <a:buSzPct val="65000"/>
              <a:buFont typeface="Wingdings" pitchFamily="2" charset="2"/>
              <a:buNone/>
              <a:tabLst/>
              <a:defRPr/>
            </a:pPr>
            <a:r>
              <a:rPr kumimoji="0" lang="en-US" sz="9600" b="1" i="0" u="none" strike="noStrike" kern="1200" cap="none" spc="0" normalizeH="0" baseline="0" noProof="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uLnTx/>
                <a:uFillTx/>
                <a:latin typeface="Tahoma" pitchFamily="34" charset="0"/>
                <a:ea typeface="+mn-ea"/>
                <a:cs typeface="+mn-cs"/>
              </a:rPr>
              <a:t>2</a:t>
            </a:r>
          </a:p>
        </p:txBody>
      </p:sp>
    </p:spTree>
    <p:extLst>
      <p:ext uri="{BB962C8B-B14F-4D97-AF65-F5344CB8AC3E}">
        <p14:creationId xmlns:p14="http://schemas.microsoft.com/office/powerpoint/2010/main" val="2942357446"/>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7" name="Rectangle 3"/>
          <p:cNvSpPr>
            <a:spLocks noGrp="1" noChangeArrowheads="1"/>
          </p:cNvSpPr>
          <p:nvPr>
            <p:ph type="body" idx="1"/>
          </p:nvPr>
        </p:nvSpPr>
        <p:spPr>
          <a:xfrm>
            <a:off x="152400" y="228600"/>
            <a:ext cx="8229600" cy="5562600"/>
          </a:xfrm>
        </p:spPr>
        <p:txBody>
          <a:bodyPr/>
          <a:lstStyle/>
          <a:p>
            <a:pPr eaLnBrk="1" hangingPunct="1"/>
            <a:r>
              <a:rPr lang="en-US" dirty="0"/>
              <a:t>This is the term for when organisms pass traits from parents to offspring.</a:t>
            </a:r>
          </a:p>
          <a:p>
            <a:pPr lvl="1" eaLnBrk="1" hangingPunct="1"/>
            <a:r>
              <a:rPr lang="en-US" dirty="0">
                <a:solidFill>
                  <a:srgbClr val="FF99FF"/>
                </a:solidFill>
              </a:rPr>
              <a:t>A.) Genetics</a:t>
            </a:r>
          </a:p>
          <a:p>
            <a:pPr lvl="1" eaLnBrk="1" hangingPunct="1"/>
            <a:r>
              <a:rPr lang="en-US" dirty="0">
                <a:solidFill>
                  <a:srgbClr val="0099CC"/>
                </a:solidFill>
              </a:rPr>
              <a:t>B.) </a:t>
            </a:r>
            <a:r>
              <a:rPr lang="en-US" dirty="0" err="1">
                <a:solidFill>
                  <a:srgbClr val="0099CC"/>
                </a:solidFill>
              </a:rPr>
              <a:t>Punnett</a:t>
            </a:r>
            <a:r>
              <a:rPr lang="en-US" dirty="0">
                <a:solidFill>
                  <a:srgbClr val="0099CC"/>
                </a:solidFill>
              </a:rPr>
              <a:t> Squares</a:t>
            </a:r>
          </a:p>
          <a:p>
            <a:pPr lvl="1" eaLnBrk="1" hangingPunct="1"/>
            <a:r>
              <a:rPr lang="en-US" dirty="0">
                <a:solidFill>
                  <a:srgbClr val="FF00FF"/>
                </a:solidFill>
              </a:rPr>
              <a:t>C.) Alleles</a:t>
            </a:r>
          </a:p>
          <a:p>
            <a:pPr lvl="1" eaLnBrk="1" hangingPunct="1"/>
            <a:r>
              <a:rPr lang="en-US" dirty="0">
                <a:solidFill>
                  <a:srgbClr val="FFC000"/>
                </a:solidFill>
              </a:rPr>
              <a:t>D.) Heredity</a:t>
            </a:r>
          </a:p>
          <a:p>
            <a:pPr lvl="1" eaLnBrk="1" hangingPunct="1"/>
            <a:r>
              <a:rPr lang="en-US" dirty="0">
                <a:solidFill>
                  <a:srgbClr val="CC99FF"/>
                </a:solidFill>
              </a:rPr>
              <a:t>E.) Homozygous </a:t>
            </a:r>
          </a:p>
        </p:txBody>
      </p:sp>
      <p:sp>
        <p:nvSpPr>
          <p:cNvPr id="77829" name="Rectangle 9"/>
          <p:cNvSpPr>
            <a:spLocks noChangeArrowheads="1"/>
          </p:cNvSpPr>
          <p:nvPr/>
        </p:nvSpPr>
        <p:spPr bwMode="auto">
          <a:xfrm>
            <a:off x="5715000" y="6629400"/>
            <a:ext cx="3124200" cy="214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p>
            <a:pPr marL="342900" marR="0" lvl="0" indent="-342900" algn="r" defTabSz="914400" rtl="0" eaLnBrk="1" fontAlgn="base" latinLnBrk="0" hangingPunct="1">
              <a:lnSpc>
                <a:spcPct val="100000"/>
              </a:lnSpc>
              <a:spcBef>
                <a:spcPct val="20000"/>
              </a:spcBef>
              <a:spcAft>
                <a:spcPct val="0"/>
              </a:spcAft>
              <a:buClr>
                <a:srgbClr val="66CCFF"/>
              </a:buClr>
              <a:buSzPct val="65000"/>
              <a:buFont typeface="Wingdings" pitchFamily="2" charset="2"/>
              <a:buNone/>
              <a:tabLst/>
              <a:defRPr/>
            </a:pPr>
            <a:r>
              <a:rPr kumimoji="0" lang="en-US" sz="800" b="1" i="0" u="none" strike="noStrike" kern="1200" cap="none" spc="0" normalizeH="0" baseline="0" noProof="0" dirty="0">
                <a:ln>
                  <a:noFill/>
                </a:ln>
                <a:solidFill>
                  <a:srgbClr val="FFFFFF"/>
                </a:solidFill>
                <a:effectLst/>
                <a:uLnTx/>
                <a:uFillTx/>
                <a:latin typeface="Verdana" pitchFamily="34" charset="0"/>
                <a:ea typeface="+mn-ea"/>
                <a:cs typeface="+mn-cs"/>
              </a:rPr>
              <a:t>Copyright © 2024 </a:t>
            </a:r>
            <a:r>
              <a:rPr kumimoji="0" lang="en-US" sz="800" b="1" i="0" u="none" strike="noStrike" kern="1200" cap="none" spc="0" normalizeH="0" baseline="0" noProof="0" dirty="0" err="1">
                <a:ln>
                  <a:noFill/>
                </a:ln>
                <a:solidFill>
                  <a:srgbClr val="FFFFFF"/>
                </a:solidFill>
                <a:effectLst/>
                <a:uLnTx/>
                <a:uFillTx/>
                <a:latin typeface="Verdana" pitchFamily="34" charset="0"/>
                <a:ea typeface="+mn-ea"/>
                <a:cs typeface="+mn-cs"/>
              </a:rPr>
              <a:t>SlideSpark</a:t>
            </a:r>
            <a:r>
              <a:rPr kumimoji="0" lang="en-US" sz="800" b="1" i="0" u="none" strike="noStrike" kern="1200" cap="none" spc="0" normalizeH="0" baseline="0" noProof="0" dirty="0">
                <a:ln>
                  <a:noFill/>
                </a:ln>
                <a:solidFill>
                  <a:srgbClr val="FFFFFF"/>
                </a:solidFill>
                <a:effectLst/>
                <a:uLnTx/>
                <a:uFillTx/>
                <a:latin typeface="Verdana" pitchFamily="34" charset="0"/>
                <a:ea typeface="+mn-ea"/>
                <a:cs typeface="+mn-cs"/>
              </a:rPr>
              <a:t> .LLC</a:t>
            </a:r>
          </a:p>
        </p:txBody>
      </p:sp>
      <p:pic>
        <p:nvPicPr>
          <p:cNvPr id="5"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rot="3620336">
            <a:off x="5076533" y="98198"/>
            <a:ext cx="2339682" cy="72565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pic>
        <p:nvPicPr>
          <p:cNvPr id="6" name="Picture 5" descr="heredity"/>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6881" y="3962400"/>
            <a:ext cx="8834719" cy="26670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2" name="Rectangle 1"/>
          <p:cNvSpPr/>
          <p:nvPr/>
        </p:nvSpPr>
        <p:spPr>
          <a:xfrm>
            <a:off x="8051418" y="129570"/>
            <a:ext cx="968535" cy="1569660"/>
          </a:xfrm>
          <a:prstGeom prst="rect">
            <a:avLst/>
          </a:prstGeom>
          <a:noFill/>
        </p:spPr>
        <p:txBody>
          <a:bodyPr wrap="none" lIns="91440" tIns="45720" rIns="91440" bIns="45720">
            <a:spAutoFit/>
          </a:bodyPr>
          <a:lstStyle/>
          <a:p>
            <a:pPr marL="0" marR="0" lvl="0" indent="0" algn="ctr" defTabSz="914400" rtl="0" eaLnBrk="1" fontAlgn="base" latinLnBrk="0" hangingPunct="1">
              <a:lnSpc>
                <a:spcPct val="100000"/>
              </a:lnSpc>
              <a:spcBef>
                <a:spcPct val="20000"/>
              </a:spcBef>
              <a:spcAft>
                <a:spcPct val="0"/>
              </a:spcAft>
              <a:buClr>
                <a:srgbClr val="66CCFF"/>
              </a:buClr>
              <a:buSzPct val="65000"/>
              <a:buFont typeface="Wingdings" pitchFamily="2" charset="2"/>
              <a:buNone/>
              <a:tabLst/>
              <a:defRPr/>
            </a:pPr>
            <a:r>
              <a:rPr kumimoji="0" lang="en-US" sz="9600" b="1" i="0" u="none" strike="noStrike" kern="1200" cap="none" spc="0" normalizeH="0" baseline="0" noProof="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uLnTx/>
                <a:uFillTx/>
                <a:latin typeface="Tahoma" pitchFamily="34" charset="0"/>
                <a:ea typeface="+mn-ea"/>
                <a:cs typeface="+mn-cs"/>
              </a:rPr>
              <a:t>2</a:t>
            </a:r>
          </a:p>
        </p:txBody>
      </p:sp>
      <p:sp>
        <p:nvSpPr>
          <p:cNvPr id="3" name="Rectangle 2"/>
          <p:cNvSpPr/>
          <p:nvPr/>
        </p:nvSpPr>
        <p:spPr>
          <a:xfrm>
            <a:off x="457200" y="5706921"/>
            <a:ext cx="7034298" cy="923330"/>
          </a:xfrm>
          <a:prstGeom prst="rect">
            <a:avLst/>
          </a:prstGeom>
          <a:noFill/>
        </p:spPr>
        <p:txBody>
          <a:bodyPr wrap="none" lIns="91440" tIns="45720" rIns="91440" bIns="45720">
            <a:spAutoFit/>
          </a:bodyPr>
          <a:lstStyle/>
          <a:p>
            <a:pPr marL="0" marR="0" lvl="0" indent="0" algn="ctr" defTabSz="914400" rtl="0" eaLnBrk="1" fontAlgn="base" latinLnBrk="0" hangingPunct="1">
              <a:lnSpc>
                <a:spcPct val="100000"/>
              </a:lnSpc>
              <a:spcBef>
                <a:spcPct val="20000"/>
              </a:spcBef>
              <a:spcAft>
                <a:spcPct val="0"/>
              </a:spcAft>
              <a:buClr>
                <a:srgbClr val="66CCFF"/>
              </a:buClr>
              <a:buSzPct val="65000"/>
              <a:buFont typeface="Wingdings" pitchFamily="2" charset="2"/>
              <a:buNone/>
              <a:tabLst/>
              <a:defRPr/>
            </a:pPr>
            <a:r>
              <a:rPr kumimoji="0" lang="en-US" sz="5400" b="1" i="0" u="none" strike="noStrike" kern="1200" cap="none" spc="0" normalizeH="0" baseline="0" noProof="0" dirty="0">
                <a:ln w="17780" cmpd="sng">
                  <a:solidFill>
                    <a:sysClr val="windowText" lastClr="000000"/>
                  </a:solidFill>
                  <a:prstDash val="solid"/>
                  <a:miter lim="800000"/>
                </a:ln>
                <a:solidFill>
                  <a:srgbClr val="FFC000"/>
                </a:solidFill>
                <a:effectLst>
                  <a:outerShdw blurRad="50800" algn="tl" rotWithShape="0">
                    <a:srgbClr val="000000"/>
                  </a:outerShdw>
                </a:effectLst>
                <a:uLnTx/>
                <a:uFillTx/>
                <a:latin typeface="Tahoma" pitchFamily="34" charset="0"/>
                <a:ea typeface="+mn-ea"/>
                <a:cs typeface="+mn-cs"/>
              </a:rPr>
              <a:t>and the answer is…</a:t>
            </a:r>
          </a:p>
        </p:txBody>
      </p:sp>
    </p:spTree>
    <p:extLst>
      <p:ext uri="{BB962C8B-B14F-4D97-AF65-F5344CB8AC3E}">
        <p14:creationId xmlns:p14="http://schemas.microsoft.com/office/powerpoint/2010/main" val="795669063"/>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7" name="Rectangle 3"/>
          <p:cNvSpPr>
            <a:spLocks noGrp="1" noChangeArrowheads="1"/>
          </p:cNvSpPr>
          <p:nvPr>
            <p:ph type="body" idx="1"/>
          </p:nvPr>
        </p:nvSpPr>
        <p:spPr>
          <a:xfrm>
            <a:off x="152400" y="228600"/>
            <a:ext cx="8229600" cy="5562600"/>
          </a:xfrm>
        </p:spPr>
        <p:txBody>
          <a:bodyPr/>
          <a:lstStyle/>
          <a:p>
            <a:pPr eaLnBrk="1" hangingPunct="1"/>
            <a:r>
              <a:rPr lang="en-US" dirty="0"/>
              <a:t>This is the term for when organisms pass traits from parents to offspring.</a:t>
            </a:r>
          </a:p>
          <a:p>
            <a:pPr lvl="1" eaLnBrk="1" hangingPunct="1"/>
            <a:r>
              <a:rPr lang="en-US" dirty="0">
                <a:solidFill>
                  <a:srgbClr val="FF99FF"/>
                </a:solidFill>
              </a:rPr>
              <a:t>A.) Genetics</a:t>
            </a:r>
          </a:p>
          <a:p>
            <a:pPr lvl="1" eaLnBrk="1" hangingPunct="1"/>
            <a:r>
              <a:rPr lang="en-US" dirty="0">
                <a:solidFill>
                  <a:srgbClr val="0099CC"/>
                </a:solidFill>
              </a:rPr>
              <a:t>B.) </a:t>
            </a:r>
            <a:r>
              <a:rPr lang="en-US" dirty="0" err="1">
                <a:solidFill>
                  <a:srgbClr val="0099CC"/>
                </a:solidFill>
              </a:rPr>
              <a:t>Punnett</a:t>
            </a:r>
            <a:r>
              <a:rPr lang="en-US" dirty="0">
                <a:solidFill>
                  <a:srgbClr val="0099CC"/>
                </a:solidFill>
              </a:rPr>
              <a:t> Squares</a:t>
            </a:r>
          </a:p>
          <a:p>
            <a:pPr lvl="1" eaLnBrk="1" hangingPunct="1"/>
            <a:r>
              <a:rPr lang="en-US" dirty="0">
                <a:solidFill>
                  <a:srgbClr val="FF00FF"/>
                </a:solidFill>
              </a:rPr>
              <a:t>C.) Alleles</a:t>
            </a:r>
          </a:p>
          <a:p>
            <a:pPr lvl="1" eaLnBrk="1" hangingPunct="1"/>
            <a:r>
              <a:rPr lang="en-US" dirty="0">
                <a:solidFill>
                  <a:srgbClr val="FFC000"/>
                </a:solidFill>
              </a:rPr>
              <a:t>D.) Heredity</a:t>
            </a:r>
          </a:p>
          <a:p>
            <a:pPr lvl="1" eaLnBrk="1" hangingPunct="1"/>
            <a:r>
              <a:rPr lang="en-US" dirty="0">
                <a:solidFill>
                  <a:srgbClr val="CC99FF"/>
                </a:solidFill>
              </a:rPr>
              <a:t>E.) Homozygous </a:t>
            </a:r>
          </a:p>
        </p:txBody>
      </p:sp>
      <p:sp>
        <p:nvSpPr>
          <p:cNvPr id="77829" name="Rectangle 9"/>
          <p:cNvSpPr>
            <a:spLocks noChangeArrowheads="1"/>
          </p:cNvSpPr>
          <p:nvPr/>
        </p:nvSpPr>
        <p:spPr bwMode="auto">
          <a:xfrm>
            <a:off x="5715000" y="6629400"/>
            <a:ext cx="3124200" cy="214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p>
            <a:pPr marL="342900" marR="0" lvl="0" indent="-342900" algn="r" defTabSz="914400" rtl="0" eaLnBrk="1" fontAlgn="base" latinLnBrk="0" hangingPunct="1">
              <a:lnSpc>
                <a:spcPct val="100000"/>
              </a:lnSpc>
              <a:spcBef>
                <a:spcPct val="20000"/>
              </a:spcBef>
              <a:spcAft>
                <a:spcPct val="0"/>
              </a:spcAft>
              <a:buClr>
                <a:srgbClr val="66CCFF"/>
              </a:buClr>
              <a:buSzPct val="65000"/>
              <a:buFont typeface="Wingdings" pitchFamily="2" charset="2"/>
              <a:buNone/>
              <a:tabLst/>
              <a:defRPr/>
            </a:pPr>
            <a:r>
              <a:rPr kumimoji="0" lang="en-US" sz="800" b="1" i="0" u="none" strike="noStrike" kern="1200" cap="none" spc="0" normalizeH="0" baseline="0" noProof="0" dirty="0">
                <a:ln>
                  <a:noFill/>
                </a:ln>
                <a:solidFill>
                  <a:srgbClr val="FFFFFF"/>
                </a:solidFill>
                <a:effectLst/>
                <a:uLnTx/>
                <a:uFillTx/>
                <a:latin typeface="Verdana" pitchFamily="34" charset="0"/>
                <a:ea typeface="+mn-ea"/>
                <a:cs typeface="+mn-cs"/>
              </a:rPr>
              <a:t>Copyright © 2024 </a:t>
            </a:r>
            <a:r>
              <a:rPr kumimoji="0" lang="en-US" sz="800" b="1" i="0" u="none" strike="noStrike" kern="1200" cap="none" spc="0" normalizeH="0" baseline="0" noProof="0" dirty="0" err="1">
                <a:ln>
                  <a:noFill/>
                </a:ln>
                <a:solidFill>
                  <a:srgbClr val="FFFFFF"/>
                </a:solidFill>
                <a:effectLst/>
                <a:uLnTx/>
                <a:uFillTx/>
                <a:latin typeface="Verdana" pitchFamily="34" charset="0"/>
                <a:ea typeface="+mn-ea"/>
                <a:cs typeface="+mn-cs"/>
              </a:rPr>
              <a:t>SlideSpark</a:t>
            </a:r>
            <a:r>
              <a:rPr kumimoji="0" lang="en-US" sz="800" b="1" i="0" u="none" strike="noStrike" kern="1200" cap="none" spc="0" normalizeH="0" baseline="0" noProof="0" dirty="0">
                <a:ln>
                  <a:noFill/>
                </a:ln>
                <a:solidFill>
                  <a:srgbClr val="FFFFFF"/>
                </a:solidFill>
                <a:effectLst/>
                <a:uLnTx/>
                <a:uFillTx/>
                <a:latin typeface="Verdana" pitchFamily="34" charset="0"/>
                <a:ea typeface="+mn-ea"/>
                <a:cs typeface="+mn-cs"/>
              </a:rPr>
              <a:t> .LLC</a:t>
            </a:r>
          </a:p>
        </p:txBody>
      </p:sp>
      <p:pic>
        <p:nvPicPr>
          <p:cNvPr id="5"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rot="3620336">
            <a:off x="5076533" y="98198"/>
            <a:ext cx="2339682" cy="72565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pic>
        <p:nvPicPr>
          <p:cNvPr id="6" name="Picture 5" descr="heredity"/>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6881" y="3962400"/>
            <a:ext cx="8834719" cy="26670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2" name="Rectangle 1"/>
          <p:cNvSpPr/>
          <p:nvPr/>
        </p:nvSpPr>
        <p:spPr>
          <a:xfrm>
            <a:off x="8051418" y="129570"/>
            <a:ext cx="968535" cy="1569660"/>
          </a:xfrm>
          <a:prstGeom prst="rect">
            <a:avLst/>
          </a:prstGeom>
          <a:noFill/>
        </p:spPr>
        <p:txBody>
          <a:bodyPr wrap="none" lIns="91440" tIns="45720" rIns="91440" bIns="45720">
            <a:spAutoFit/>
          </a:bodyPr>
          <a:lstStyle/>
          <a:p>
            <a:pPr marL="0" marR="0" lvl="0" indent="0" algn="ctr" defTabSz="914400" rtl="0" eaLnBrk="1" fontAlgn="base" latinLnBrk="0" hangingPunct="1">
              <a:lnSpc>
                <a:spcPct val="100000"/>
              </a:lnSpc>
              <a:spcBef>
                <a:spcPct val="20000"/>
              </a:spcBef>
              <a:spcAft>
                <a:spcPct val="0"/>
              </a:spcAft>
              <a:buClr>
                <a:srgbClr val="66CCFF"/>
              </a:buClr>
              <a:buSzPct val="65000"/>
              <a:buFont typeface="Wingdings" pitchFamily="2" charset="2"/>
              <a:buNone/>
              <a:tabLst/>
              <a:defRPr/>
            </a:pPr>
            <a:r>
              <a:rPr kumimoji="0" lang="en-US" sz="9600" b="1" i="0" u="none" strike="noStrike" kern="1200" cap="none" spc="0" normalizeH="0" baseline="0" noProof="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uLnTx/>
                <a:uFillTx/>
                <a:latin typeface="Tahoma" pitchFamily="34" charset="0"/>
                <a:ea typeface="+mn-ea"/>
                <a:cs typeface="+mn-cs"/>
              </a:rPr>
              <a:t>2</a:t>
            </a:r>
          </a:p>
        </p:txBody>
      </p:sp>
      <p:sp>
        <p:nvSpPr>
          <p:cNvPr id="3" name="Rectangle 2"/>
          <p:cNvSpPr/>
          <p:nvPr/>
        </p:nvSpPr>
        <p:spPr>
          <a:xfrm>
            <a:off x="457200" y="5706921"/>
            <a:ext cx="7034298" cy="923330"/>
          </a:xfrm>
          <a:prstGeom prst="rect">
            <a:avLst/>
          </a:prstGeom>
          <a:noFill/>
        </p:spPr>
        <p:txBody>
          <a:bodyPr wrap="none" lIns="91440" tIns="45720" rIns="91440" bIns="45720">
            <a:spAutoFit/>
          </a:bodyPr>
          <a:lstStyle/>
          <a:p>
            <a:pPr marL="0" marR="0" lvl="0" indent="0" algn="ctr" defTabSz="914400" rtl="0" eaLnBrk="1" fontAlgn="base" latinLnBrk="0" hangingPunct="1">
              <a:lnSpc>
                <a:spcPct val="100000"/>
              </a:lnSpc>
              <a:spcBef>
                <a:spcPct val="20000"/>
              </a:spcBef>
              <a:spcAft>
                <a:spcPct val="0"/>
              </a:spcAft>
              <a:buClr>
                <a:srgbClr val="66CCFF"/>
              </a:buClr>
              <a:buSzPct val="65000"/>
              <a:buFont typeface="Wingdings" pitchFamily="2" charset="2"/>
              <a:buNone/>
              <a:tabLst/>
              <a:defRPr/>
            </a:pPr>
            <a:r>
              <a:rPr kumimoji="0" lang="en-US" sz="5400" b="1" i="0" u="none" strike="noStrike" kern="1200" cap="none" spc="0" normalizeH="0" baseline="0" noProof="0" dirty="0">
                <a:ln w="17780" cmpd="sng">
                  <a:solidFill>
                    <a:sysClr val="windowText" lastClr="000000"/>
                  </a:solidFill>
                  <a:prstDash val="solid"/>
                  <a:miter lim="800000"/>
                </a:ln>
                <a:solidFill>
                  <a:srgbClr val="FFC000"/>
                </a:solidFill>
                <a:effectLst>
                  <a:outerShdw blurRad="50800" algn="tl" rotWithShape="0">
                    <a:srgbClr val="000000"/>
                  </a:outerShdw>
                </a:effectLst>
                <a:uLnTx/>
                <a:uFillTx/>
                <a:latin typeface="Tahoma" pitchFamily="34" charset="0"/>
                <a:ea typeface="+mn-ea"/>
                <a:cs typeface="+mn-cs"/>
              </a:rPr>
              <a:t>and the answer is…</a:t>
            </a:r>
          </a:p>
        </p:txBody>
      </p:sp>
      <p:sp>
        <p:nvSpPr>
          <p:cNvPr id="4" name="Rounded Rectangle 3"/>
          <p:cNvSpPr/>
          <p:nvPr/>
        </p:nvSpPr>
        <p:spPr bwMode="auto">
          <a:xfrm>
            <a:off x="457200" y="2819400"/>
            <a:ext cx="3048000" cy="533400"/>
          </a:xfrm>
          <a:prstGeom prst="roundRect">
            <a:avLst/>
          </a:prstGeom>
          <a:solidFill>
            <a:srgbClr val="FFC000">
              <a:alpha val="17000"/>
            </a:srgbClr>
          </a:solidFill>
          <a:ln w="57150" cap="flat" cmpd="sng" algn="ctr">
            <a:solidFill>
              <a:srgbClr val="FFC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342900" marR="0" lvl="0" indent="-342900" algn="l" defTabSz="914400" rtl="0" eaLnBrk="1" fontAlgn="base" latinLnBrk="0" hangingPunct="1">
              <a:lnSpc>
                <a:spcPct val="100000"/>
              </a:lnSpc>
              <a:spcBef>
                <a:spcPct val="20000"/>
              </a:spcBef>
              <a:spcAft>
                <a:spcPct val="0"/>
              </a:spcAft>
              <a:buClr>
                <a:srgbClr val="66CCFF"/>
              </a:buClr>
              <a:buSzPct val="65000"/>
              <a:buFont typeface="Wingdings" pitchFamily="2" charset="2"/>
              <a:buChar char="n"/>
              <a:tabLst/>
              <a:defRPr/>
            </a:pPr>
            <a:endParaRPr kumimoji="0" lang="en-US" sz="9600" b="0" i="0" u="none" strike="noStrike" kern="1200" cap="none" spc="0" normalizeH="0" baseline="0" noProof="0">
              <a:ln>
                <a:noFill/>
              </a:ln>
              <a:solidFill>
                <a:srgbClr val="FFFFFF"/>
              </a:solidFill>
              <a:effectLst>
                <a:outerShdw blurRad="38100" dist="38100" dir="2700000" algn="tl">
                  <a:srgbClr val="000000">
                    <a:alpha val="43137"/>
                  </a:srgbClr>
                </a:outerShdw>
              </a:effectLst>
              <a:uLnTx/>
              <a:uFillTx/>
              <a:latin typeface="Tahoma" pitchFamily="34" charset="0"/>
              <a:ea typeface="+mn-ea"/>
              <a:cs typeface="+mn-cs"/>
            </a:endParaRPr>
          </a:p>
        </p:txBody>
      </p:sp>
    </p:spTree>
    <p:extLst>
      <p:ext uri="{BB962C8B-B14F-4D97-AF65-F5344CB8AC3E}">
        <p14:creationId xmlns:p14="http://schemas.microsoft.com/office/powerpoint/2010/main" val="35050415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80">
                                          <p:stCondLst>
                                            <p:cond delay="0"/>
                                          </p:stCondLst>
                                        </p:cTn>
                                        <p:tgtEl>
                                          <p:spTgt spid="4"/>
                                        </p:tgtEl>
                                      </p:cBhvr>
                                    </p:animEffect>
                                    <p:anim calcmode="lin" valueType="num">
                                      <p:cBhvr>
                                        <p:cTn id="8" dur="1822" tmFilter="0,0; 0.14,0.36; 0.43,0.73; 0.71,0.91; 1.0,1.0">
                                          <p:stCondLst>
                                            <p:cond delay="0"/>
                                          </p:stCondLst>
                                        </p:cTn>
                                        <p:tgtEl>
                                          <p:spTgt spid="4"/>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4"/>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4"/>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4"/>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4"/>
                                        </p:tgtEl>
                                        <p:attrNameLst>
                                          <p:attrName>ppt_y</p:attrName>
                                        </p:attrNameLst>
                                      </p:cBhvr>
                                      <p:tavLst>
                                        <p:tav tm="0" fmla="#ppt_y-sin(pi*$)/81">
                                          <p:val>
                                            <p:fltVal val="0"/>
                                          </p:val>
                                        </p:tav>
                                        <p:tav tm="100000">
                                          <p:val>
                                            <p:fltVal val="1"/>
                                          </p:val>
                                        </p:tav>
                                      </p:tavLst>
                                    </p:anim>
                                    <p:animScale>
                                      <p:cBhvr>
                                        <p:cTn id="13" dur="26">
                                          <p:stCondLst>
                                            <p:cond delay="650"/>
                                          </p:stCondLst>
                                        </p:cTn>
                                        <p:tgtEl>
                                          <p:spTgt spid="4"/>
                                        </p:tgtEl>
                                      </p:cBhvr>
                                      <p:to x="100000" y="60000"/>
                                    </p:animScale>
                                    <p:animScale>
                                      <p:cBhvr>
                                        <p:cTn id="14" dur="166" decel="50000">
                                          <p:stCondLst>
                                            <p:cond delay="676"/>
                                          </p:stCondLst>
                                        </p:cTn>
                                        <p:tgtEl>
                                          <p:spTgt spid="4"/>
                                        </p:tgtEl>
                                      </p:cBhvr>
                                      <p:to x="100000" y="100000"/>
                                    </p:animScale>
                                    <p:animScale>
                                      <p:cBhvr>
                                        <p:cTn id="15" dur="26">
                                          <p:stCondLst>
                                            <p:cond delay="1312"/>
                                          </p:stCondLst>
                                        </p:cTn>
                                        <p:tgtEl>
                                          <p:spTgt spid="4"/>
                                        </p:tgtEl>
                                      </p:cBhvr>
                                      <p:to x="100000" y="80000"/>
                                    </p:animScale>
                                    <p:animScale>
                                      <p:cBhvr>
                                        <p:cTn id="16" dur="166" decel="50000">
                                          <p:stCondLst>
                                            <p:cond delay="1338"/>
                                          </p:stCondLst>
                                        </p:cTn>
                                        <p:tgtEl>
                                          <p:spTgt spid="4"/>
                                        </p:tgtEl>
                                      </p:cBhvr>
                                      <p:to x="100000" y="100000"/>
                                    </p:animScale>
                                    <p:animScale>
                                      <p:cBhvr>
                                        <p:cTn id="17" dur="26">
                                          <p:stCondLst>
                                            <p:cond delay="1642"/>
                                          </p:stCondLst>
                                        </p:cTn>
                                        <p:tgtEl>
                                          <p:spTgt spid="4"/>
                                        </p:tgtEl>
                                      </p:cBhvr>
                                      <p:to x="100000" y="90000"/>
                                    </p:animScale>
                                    <p:animScale>
                                      <p:cBhvr>
                                        <p:cTn id="18" dur="166" decel="50000">
                                          <p:stCondLst>
                                            <p:cond delay="1668"/>
                                          </p:stCondLst>
                                        </p:cTn>
                                        <p:tgtEl>
                                          <p:spTgt spid="4"/>
                                        </p:tgtEl>
                                      </p:cBhvr>
                                      <p:to x="100000" y="100000"/>
                                    </p:animScale>
                                    <p:animScale>
                                      <p:cBhvr>
                                        <p:cTn id="19" dur="26">
                                          <p:stCondLst>
                                            <p:cond delay="1808"/>
                                          </p:stCondLst>
                                        </p:cTn>
                                        <p:tgtEl>
                                          <p:spTgt spid="4"/>
                                        </p:tgtEl>
                                      </p:cBhvr>
                                      <p:to x="100000" y="95000"/>
                                    </p:animScale>
                                    <p:animScale>
                                      <p:cBhvr>
                                        <p:cTn id="20" dur="166" decel="50000">
                                          <p:stCondLst>
                                            <p:cond delay="1834"/>
                                          </p:stCondLst>
                                        </p:cTn>
                                        <p:tgtEl>
                                          <p:spTgt spid="4"/>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5" name="Rectangle 3"/>
          <p:cNvSpPr>
            <a:spLocks noGrp="1" noChangeArrowheads="1"/>
          </p:cNvSpPr>
          <p:nvPr>
            <p:ph type="body" idx="1"/>
          </p:nvPr>
        </p:nvSpPr>
        <p:spPr>
          <a:xfrm>
            <a:off x="228600" y="152400"/>
            <a:ext cx="8686800" cy="5943600"/>
          </a:xfrm>
        </p:spPr>
        <p:txBody>
          <a:bodyPr/>
          <a:lstStyle/>
          <a:p>
            <a:pPr eaLnBrk="1" hangingPunct="1"/>
            <a:r>
              <a:rPr lang="en-US" dirty="0"/>
              <a:t>When two purebreds mate, they always produce…</a:t>
            </a:r>
          </a:p>
          <a:p>
            <a:pPr lvl="1" eaLnBrk="1" hangingPunct="1"/>
            <a:r>
              <a:rPr lang="en-US" dirty="0">
                <a:solidFill>
                  <a:srgbClr val="FF99FF"/>
                </a:solidFill>
              </a:rPr>
              <a:t>A.) </a:t>
            </a:r>
            <a:r>
              <a:rPr lang="en-US" dirty="0">
                <a:solidFill>
                  <a:schemeClr val="bg1"/>
                </a:solidFill>
              </a:rPr>
              <a:t>Offspring with different traits as the parent.</a:t>
            </a:r>
          </a:p>
          <a:p>
            <a:pPr lvl="1" eaLnBrk="1" hangingPunct="1"/>
            <a:r>
              <a:rPr lang="en-US" dirty="0">
                <a:solidFill>
                  <a:schemeClr val="accent1">
                    <a:lumMod val="40000"/>
                    <a:lumOff val="60000"/>
                  </a:schemeClr>
                </a:solidFill>
              </a:rPr>
              <a:t>B.) </a:t>
            </a:r>
            <a:r>
              <a:rPr lang="en-US" dirty="0">
                <a:solidFill>
                  <a:schemeClr val="bg1"/>
                </a:solidFill>
              </a:rPr>
              <a:t>Offspring with the same traits as the parent.</a:t>
            </a:r>
          </a:p>
          <a:p>
            <a:pPr lvl="1" eaLnBrk="1" hangingPunct="1"/>
            <a:r>
              <a:rPr lang="en-US" dirty="0">
                <a:solidFill>
                  <a:srgbClr val="FFCC99"/>
                </a:solidFill>
              </a:rPr>
              <a:t>C.) </a:t>
            </a:r>
            <a:r>
              <a:rPr lang="en-US" dirty="0">
                <a:solidFill>
                  <a:schemeClr val="bg1"/>
                </a:solidFill>
              </a:rPr>
              <a:t>Offspring without any traits.</a:t>
            </a:r>
          </a:p>
          <a:p>
            <a:pPr lvl="1" eaLnBrk="1" hangingPunct="1"/>
            <a:r>
              <a:rPr lang="en-US" dirty="0">
                <a:solidFill>
                  <a:srgbClr val="FF00FF"/>
                </a:solidFill>
              </a:rPr>
              <a:t>D.) </a:t>
            </a:r>
            <a:r>
              <a:rPr lang="en-US" dirty="0">
                <a:solidFill>
                  <a:schemeClr val="bg1"/>
                </a:solidFill>
              </a:rPr>
              <a:t>Purebreds cannot produce offspring.</a:t>
            </a:r>
          </a:p>
        </p:txBody>
      </p:sp>
      <p:pic>
        <p:nvPicPr>
          <p:cNvPr id="79876" name="Picture 5" descr="mai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5436" y="3352800"/>
            <a:ext cx="8816163" cy="3209925"/>
          </a:xfrm>
          <a:prstGeom prst="rect">
            <a:avLst/>
          </a:prstGeom>
          <a:noFill/>
          <a:ln w="38100">
            <a:solidFill>
              <a:srgbClr val="9900FF"/>
            </a:solidFill>
            <a:miter lim="800000"/>
            <a:headEnd/>
            <a:tailEnd/>
          </a:ln>
          <a:extLst>
            <a:ext uri="{909E8E84-426E-40DD-AFC4-6F175D3DCCD1}">
              <a14:hiddenFill xmlns:a14="http://schemas.microsoft.com/office/drawing/2010/main">
                <a:solidFill>
                  <a:srgbClr val="FFFFFF"/>
                </a:solidFill>
              </a14:hiddenFill>
            </a:ext>
          </a:extLst>
        </p:spPr>
      </p:pic>
      <p:sp>
        <p:nvSpPr>
          <p:cNvPr id="79877" name="Rectangle 9"/>
          <p:cNvSpPr>
            <a:spLocks noChangeArrowheads="1"/>
          </p:cNvSpPr>
          <p:nvPr/>
        </p:nvSpPr>
        <p:spPr bwMode="auto">
          <a:xfrm>
            <a:off x="5715000" y="6629400"/>
            <a:ext cx="3124200" cy="214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p>
            <a:pPr marL="342900" marR="0" lvl="0" indent="-342900" algn="r" defTabSz="914400" rtl="0" eaLnBrk="1" fontAlgn="base" latinLnBrk="0" hangingPunct="1">
              <a:lnSpc>
                <a:spcPct val="100000"/>
              </a:lnSpc>
              <a:spcBef>
                <a:spcPct val="20000"/>
              </a:spcBef>
              <a:spcAft>
                <a:spcPct val="0"/>
              </a:spcAft>
              <a:buClr>
                <a:srgbClr val="66CCFF"/>
              </a:buClr>
              <a:buSzPct val="65000"/>
              <a:buFont typeface="Wingdings" pitchFamily="2" charset="2"/>
              <a:buNone/>
              <a:tabLst/>
              <a:defRPr/>
            </a:pPr>
            <a:r>
              <a:rPr kumimoji="0" lang="en-US" sz="800" b="1" i="0" u="none" strike="noStrike" kern="1200" cap="none" spc="0" normalizeH="0" baseline="0" noProof="0" dirty="0">
                <a:ln>
                  <a:noFill/>
                </a:ln>
                <a:solidFill>
                  <a:srgbClr val="FFFFFF"/>
                </a:solidFill>
                <a:effectLst/>
                <a:uLnTx/>
                <a:uFillTx/>
                <a:latin typeface="Verdana" pitchFamily="34" charset="0"/>
                <a:ea typeface="+mn-ea"/>
                <a:cs typeface="+mn-cs"/>
              </a:rPr>
              <a:t>Copyright © 2024 </a:t>
            </a:r>
            <a:r>
              <a:rPr kumimoji="0" lang="en-US" sz="800" b="1" i="0" u="none" strike="noStrike" kern="1200" cap="none" spc="0" normalizeH="0" baseline="0" noProof="0" dirty="0" err="1">
                <a:ln>
                  <a:noFill/>
                </a:ln>
                <a:solidFill>
                  <a:srgbClr val="FFFFFF"/>
                </a:solidFill>
                <a:effectLst/>
                <a:uLnTx/>
                <a:uFillTx/>
                <a:latin typeface="Verdana" pitchFamily="34" charset="0"/>
                <a:ea typeface="+mn-ea"/>
                <a:cs typeface="+mn-cs"/>
              </a:rPr>
              <a:t>SlideSpark</a:t>
            </a:r>
            <a:r>
              <a:rPr kumimoji="0" lang="en-US" sz="800" b="1" i="0" u="none" strike="noStrike" kern="1200" cap="none" spc="0" normalizeH="0" baseline="0" noProof="0" dirty="0">
                <a:ln>
                  <a:noFill/>
                </a:ln>
                <a:solidFill>
                  <a:srgbClr val="FFFFFF"/>
                </a:solidFill>
                <a:effectLst/>
                <a:uLnTx/>
                <a:uFillTx/>
                <a:latin typeface="Verdana" pitchFamily="34" charset="0"/>
                <a:ea typeface="+mn-ea"/>
                <a:cs typeface="+mn-cs"/>
              </a:rPr>
              <a:t> .LLC</a:t>
            </a:r>
          </a:p>
        </p:txBody>
      </p:sp>
      <p:sp>
        <p:nvSpPr>
          <p:cNvPr id="2" name="Rectangle 1"/>
          <p:cNvSpPr/>
          <p:nvPr/>
        </p:nvSpPr>
        <p:spPr>
          <a:xfrm>
            <a:off x="7914967" y="3371372"/>
            <a:ext cx="968535" cy="1569660"/>
          </a:xfrm>
          <a:prstGeom prst="rect">
            <a:avLst/>
          </a:prstGeom>
          <a:noFill/>
        </p:spPr>
        <p:txBody>
          <a:bodyPr wrap="none" lIns="91440" tIns="45720" rIns="91440" bIns="45720">
            <a:spAutoFit/>
          </a:bodyPr>
          <a:lstStyle/>
          <a:p>
            <a:pPr marL="0" marR="0" lvl="0" indent="0" algn="ctr" defTabSz="914400" rtl="0" eaLnBrk="1" fontAlgn="base" latinLnBrk="0" hangingPunct="1">
              <a:lnSpc>
                <a:spcPct val="100000"/>
              </a:lnSpc>
              <a:spcBef>
                <a:spcPct val="20000"/>
              </a:spcBef>
              <a:spcAft>
                <a:spcPct val="0"/>
              </a:spcAft>
              <a:buClr>
                <a:srgbClr val="66CCFF"/>
              </a:buClr>
              <a:buSzPct val="65000"/>
              <a:buFont typeface="Wingdings" pitchFamily="2" charset="2"/>
              <a:buNone/>
              <a:tabLst/>
              <a:defRPr/>
            </a:pPr>
            <a:r>
              <a:rPr kumimoji="0" lang="en-US" sz="9600" b="1" i="0" u="none" strike="noStrike" kern="1200" cap="none" spc="0" normalizeH="0" baseline="0" noProof="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uLnTx/>
                <a:uFillTx/>
                <a:latin typeface="Tahoma" pitchFamily="34" charset="0"/>
                <a:ea typeface="+mn-ea"/>
                <a:cs typeface="+mn-cs"/>
              </a:rPr>
              <a:t>3</a:t>
            </a:r>
          </a:p>
        </p:txBody>
      </p:sp>
      <p:pic>
        <p:nvPicPr>
          <p:cNvPr id="6" name="Picture 4" descr="http://www.clker.com/cliparts/9/a/e/e/12154415151126295659lemmling_Cartoon_owl.svg.hi.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657600" y="4267200"/>
            <a:ext cx="175436" cy="159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Picture 2">
            <a:extLst>
              <a:ext uri="{FF2B5EF4-FFF2-40B4-BE49-F238E27FC236}">
                <a16:creationId xmlns:a16="http://schemas.microsoft.com/office/drawing/2014/main" id="{5AE5368E-E31D-A5B1-C00C-9325B89E8837}"/>
              </a:ext>
            </a:extLst>
          </p:cNvPr>
          <p:cNvPicPr>
            <a:picLocks noChangeAspect="1"/>
          </p:cNvPicPr>
          <p:nvPr/>
        </p:nvPicPr>
        <p:blipFill>
          <a:blip r:embed="rId4"/>
          <a:stretch>
            <a:fillRect/>
          </a:stretch>
        </p:blipFill>
        <p:spPr>
          <a:xfrm>
            <a:off x="7086600" y="4267200"/>
            <a:ext cx="430817" cy="190370"/>
          </a:xfrm>
          <a:prstGeom prst="rect">
            <a:avLst/>
          </a:prstGeom>
        </p:spPr>
      </p:pic>
    </p:spTree>
    <p:extLst>
      <p:ext uri="{BB962C8B-B14F-4D97-AF65-F5344CB8AC3E}">
        <p14:creationId xmlns:p14="http://schemas.microsoft.com/office/powerpoint/2010/main" val="2939514299"/>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5" name="Rectangle 3"/>
          <p:cNvSpPr>
            <a:spLocks noGrp="1" noChangeArrowheads="1"/>
          </p:cNvSpPr>
          <p:nvPr>
            <p:ph type="body" idx="1"/>
          </p:nvPr>
        </p:nvSpPr>
        <p:spPr>
          <a:xfrm>
            <a:off x="228600" y="152400"/>
            <a:ext cx="8686800" cy="5943600"/>
          </a:xfrm>
        </p:spPr>
        <p:txBody>
          <a:bodyPr/>
          <a:lstStyle/>
          <a:p>
            <a:pPr eaLnBrk="1" hangingPunct="1"/>
            <a:r>
              <a:rPr lang="en-US" dirty="0"/>
              <a:t>When two purebreds mate, they always produce…</a:t>
            </a:r>
          </a:p>
          <a:p>
            <a:pPr lvl="1" eaLnBrk="1" hangingPunct="1"/>
            <a:r>
              <a:rPr lang="en-US" dirty="0">
                <a:solidFill>
                  <a:srgbClr val="FF99FF"/>
                </a:solidFill>
              </a:rPr>
              <a:t>A.) Offspring with different traits as the parent.</a:t>
            </a:r>
          </a:p>
          <a:p>
            <a:pPr lvl="1" eaLnBrk="1" hangingPunct="1"/>
            <a:r>
              <a:rPr lang="en-US" dirty="0">
                <a:solidFill>
                  <a:schemeClr val="accent1">
                    <a:lumMod val="40000"/>
                    <a:lumOff val="60000"/>
                  </a:schemeClr>
                </a:solidFill>
              </a:rPr>
              <a:t>B.) </a:t>
            </a:r>
            <a:r>
              <a:rPr lang="en-US" dirty="0">
                <a:solidFill>
                  <a:schemeClr val="bg1"/>
                </a:solidFill>
              </a:rPr>
              <a:t>Offspring with the same traits as the parent.</a:t>
            </a:r>
          </a:p>
          <a:p>
            <a:pPr lvl="1" eaLnBrk="1" hangingPunct="1"/>
            <a:r>
              <a:rPr lang="en-US" dirty="0">
                <a:solidFill>
                  <a:srgbClr val="FFCC99"/>
                </a:solidFill>
              </a:rPr>
              <a:t>C.) </a:t>
            </a:r>
            <a:r>
              <a:rPr lang="en-US" dirty="0">
                <a:solidFill>
                  <a:schemeClr val="bg1"/>
                </a:solidFill>
              </a:rPr>
              <a:t>Offspring without any traits.</a:t>
            </a:r>
          </a:p>
          <a:p>
            <a:pPr lvl="1" eaLnBrk="1" hangingPunct="1"/>
            <a:r>
              <a:rPr lang="en-US" dirty="0">
                <a:solidFill>
                  <a:srgbClr val="FF00FF"/>
                </a:solidFill>
              </a:rPr>
              <a:t>D.) </a:t>
            </a:r>
            <a:r>
              <a:rPr lang="en-US" dirty="0">
                <a:solidFill>
                  <a:schemeClr val="bg1"/>
                </a:solidFill>
              </a:rPr>
              <a:t>Purebreds cannot produce offspring.</a:t>
            </a:r>
          </a:p>
        </p:txBody>
      </p:sp>
      <p:pic>
        <p:nvPicPr>
          <p:cNvPr id="79876" name="Picture 5" descr="mai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5436" y="3352800"/>
            <a:ext cx="8816163" cy="3209925"/>
          </a:xfrm>
          <a:prstGeom prst="rect">
            <a:avLst/>
          </a:prstGeom>
          <a:noFill/>
          <a:ln w="38100">
            <a:solidFill>
              <a:srgbClr val="9900FF"/>
            </a:solidFill>
            <a:miter lim="800000"/>
            <a:headEnd/>
            <a:tailEnd/>
          </a:ln>
          <a:extLst>
            <a:ext uri="{909E8E84-426E-40DD-AFC4-6F175D3DCCD1}">
              <a14:hiddenFill xmlns:a14="http://schemas.microsoft.com/office/drawing/2010/main">
                <a:solidFill>
                  <a:srgbClr val="FFFFFF"/>
                </a:solidFill>
              </a14:hiddenFill>
            </a:ext>
          </a:extLst>
        </p:spPr>
      </p:pic>
      <p:sp>
        <p:nvSpPr>
          <p:cNvPr id="79877" name="Rectangle 9"/>
          <p:cNvSpPr>
            <a:spLocks noChangeArrowheads="1"/>
          </p:cNvSpPr>
          <p:nvPr/>
        </p:nvSpPr>
        <p:spPr bwMode="auto">
          <a:xfrm>
            <a:off x="5715000" y="6629400"/>
            <a:ext cx="3124200" cy="214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p>
            <a:pPr marL="342900" marR="0" lvl="0" indent="-342900" algn="r" defTabSz="914400" rtl="0" eaLnBrk="1" fontAlgn="base" latinLnBrk="0" hangingPunct="1">
              <a:lnSpc>
                <a:spcPct val="100000"/>
              </a:lnSpc>
              <a:spcBef>
                <a:spcPct val="20000"/>
              </a:spcBef>
              <a:spcAft>
                <a:spcPct val="0"/>
              </a:spcAft>
              <a:buClr>
                <a:srgbClr val="66CCFF"/>
              </a:buClr>
              <a:buSzPct val="65000"/>
              <a:buFont typeface="Wingdings" pitchFamily="2" charset="2"/>
              <a:buNone/>
              <a:tabLst/>
              <a:defRPr/>
            </a:pPr>
            <a:r>
              <a:rPr kumimoji="0" lang="en-US" sz="800" b="1" i="0" u="none" strike="noStrike" kern="1200" cap="none" spc="0" normalizeH="0" baseline="0" noProof="0" dirty="0">
                <a:ln>
                  <a:noFill/>
                </a:ln>
                <a:solidFill>
                  <a:srgbClr val="FFFFFF"/>
                </a:solidFill>
                <a:effectLst/>
                <a:uLnTx/>
                <a:uFillTx/>
                <a:latin typeface="Verdana" pitchFamily="34" charset="0"/>
                <a:ea typeface="+mn-ea"/>
                <a:cs typeface="+mn-cs"/>
              </a:rPr>
              <a:t>Copyright © 2024 </a:t>
            </a:r>
            <a:r>
              <a:rPr kumimoji="0" lang="en-US" sz="800" b="1" i="0" u="none" strike="noStrike" kern="1200" cap="none" spc="0" normalizeH="0" baseline="0" noProof="0" dirty="0" err="1">
                <a:ln>
                  <a:noFill/>
                </a:ln>
                <a:solidFill>
                  <a:srgbClr val="FFFFFF"/>
                </a:solidFill>
                <a:effectLst/>
                <a:uLnTx/>
                <a:uFillTx/>
                <a:latin typeface="Verdana" pitchFamily="34" charset="0"/>
                <a:ea typeface="+mn-ea"/>
                <a:cs typeface="+mn-cs"/>
              </a:rPr>
              <a:t>SlideSpark</a:t>
            </a:r>
            <a:r>
              <a:rPr kumimoji="0" lang="en-US" sz="800" b="1" i="0" u="none" strike="noStrike" kern="1200" cap="none" spc="0" normalizeH="0" baseline="0" noProof="0" dirty="0">
                <a:ln>
                  <a:noFill/>
                </a:ln>
                <a:solidFill>
                  <a:srgbClr val="FFFFFF"/>
                </a:solidFill>
                <a:effectLst/>
                <a:uLnTx/>
                <a:uFillTx/>
                <a:latin typeface="Verdana" pitchFamily="34" charset="0"/>
                <a:ea typeface="+mn-ea"/>
                <a:cs typeface="+mn-cs"/>
              </a:rPr>
              <a:t> .LLC</a:t>
            </a:r>
          </a:p>
        </p:txBody>
      </p:sp>
      <p:sp>
        <p:nvSpPr>
          <p:cNvPr id="2" name="Rectangle 1"/>
          <p:cNvSpPr/>
          <p:nvPr/>
        </p:nvSpPr>
        <p:spPr>
          <a:xfrm>
            <a:off x="7914967" y="3371372"/>
            <a:ext cx="968535" cy="1569660"/>
          </a:xfrm>
          <a:prstGeom prst="rect">
            <a:avLst/>
          </a:prstGeom>
          <a:noFill/>
        </p:spPr>
        <p:txBody>
          <a:bodyPr wrap="none" lIns="91440" tIns="45720" rIns="91440" bIns="45720">
            <a:spAutoFit/>
          </a:bodyPr>
          <a:lstStyle/>
          <a:p>
            <a:pPr marL="0" marR="0" lvl="0" indent="0" algn="ctr" defTabSz="914400" rtl="0" eaLnBrk="1" fontAlgn="base" latinLnBrk="0" hangingPunct="1">
              <a:lnSpc>
                <a:spcPct val="100000"/>
              </a:lnSpc>
              <a:spcBef>
                <a:spcPct val="20000"/>
              </a:spcBef>
              <a:spcAft>
                <a:spcPct val="0"/>
              </a:spcAft>
              <a:buClr>
                <a:srgbClr val="66CCFF"/>
              </a:buClr>
              <a:buSzPct val="65000"/>
              <a:buFont typeface="Wingdings" pitchFamily="2" charset="2"/>
              <a:buNone/>
              <a:tabLst/>
              <a:defRPr/>
            </a:pPr>
            <a:r>
              <a:rPr kumimoji="0" lang="en-US" sz="9600" b="1" i="0" u="none" strike="noStrike" kern="1200" cap="none" spc="0" normalizeH="0" baseline="0" noProof="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uLnTx/>
                <a:uFillTx/>
                <a:latin typeface="Tahoma" pitchFamily="34" charset="0"/>
                <a:ea typeface="+mn-ea"/>
                <a:cs typeface="+mn-cs"/>
              </a:rPr>
              <a:t>3</a:t>
            </a:r>
          </a:p>
        </p:txBody>
      </p:sp>
      <p:pic>
        <p:nvPicPr>
          <p:cNvPr id="6" name="Picture 4" descr="http://www.clker.com/cliparts/9/a/e/e/12154415151126295659lemmling_Cartoon_owl.svg.hi.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657600" y="4267200"/>
            <a:ext cx="175436" cy="159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Picture 2">
            <a:extLst>
              <a:ext uri="{FF2B5EF4-FFF2-40B4-BE49-F238E27FC236}">
                <a16:creationId xmlns:a16="http://schemas.microsoft.com/office/drawing/2014/main" id="{CB9B0B18-4D35-1513-AB23-527C4ABB387E}"/>
              </a:ext>
            </a:extLst>
          </p:cNvPr>
          <p:cNvPicPr>
            <a:picLocks noChangeAspect="1"/>
          </p:cNvPicPr>
          <p:nvPr/>
        </p:nvPicPr>
        <p:blipFill>
          <a:blip r:embed="rId4"/>
          <a:stretch>
            <a:fillRect/>
          </a:stretch>
        </p:blipFill>
        <p:spPr>
          <a:xfrm>
            <a:off x="7086600" y="4267200"/>
            <a:ext cx="430817" cy="190370"/>
          </a:xfrm>
          <a:prstGeom prst="rect">
            <a:avLst/>
          </a:prstGeom>
        </p:spPr>
      </p:pic>
    </p:spTree>
    <p:extLst>
      <p:ext uri="{BB962C8B-B14F-4D97-AF65-F5344CB8AC3E}">
        <p14:creationId xmlns:p14="http://schemas.microsoft.com/office/powerpoint/2010/main" val="2895625014"/>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5" name="Rectangle 3"/>
          <p:cNvSpPr>
            <a:spLocks noGrp="1" noChangeArrowheads="1"/>
          </p:cNvSpPr>
          <p:nvPr>
            <p:ph type="body" idx="1"/>
          </p:nvPr>
        </p:nvSpPr>
        <p:spPr>
          <a:xfrm>
            <a:off x="228600" y="152400"/>
            <a:ext cx="8686800" cy="5943600"/>
          </a:xfrm>
        </p:spPr>
        <p:txBody>
          <a:bodyPr/>
          <a:lstStyle/>
          <a:p>
            <a:pPr eaLnBrk="1" hangingPunct="1"/>
            <a:r>
              <a:rPr lang="en-US" dirty="0"/>
              <a:t>When two purebreds mate, they always produce…</a:t>
            </a:r>
          </a:p>
          <a:p>
            <a:pPr lvl="1" eaLnBrk="1" hangingPunct="1"/>
            <a:r>
              <a:rPr lang="en-US" dirty="0">
                <a:solidFill>
                  <a:srgbClr val="FF99FF"/>
                </a:solidFill>
              </a:rPr>
              <a:t>A.) Offspring with different traits as the parent.</a:t>
            </a:r>
          </a:p>
          <a:p>
            <a:pPr lvl="1" eaLnBrk="1" hangingPunct="1"/>
            <a:r>
              <a:rPr lang="en-US" dirty="0">
                <a:solidFill>
                  <a:schemeClr val="accent1">
                    <a:lumMod val="40000"/>
                    <a:lumOff val="60000"/>
                  </a:schemeClr>
                </a:solidFill>
              </a:rPr>
              <a:t>B.) Offspring with the same traits as the parent.</a:t>
            </a:r>
          </a:p>
          <a:p>
            <a:pPr lvl="1" eaLnBrk="1" hangingPunct="1"/>
            <a:r>
              <a:rPr lang="en-US" dirty="0">
                <a:solidFill>
                  <a:srgbClr val="FFCC99"/>
                </a:solidFill>
              </a:rPr>
              <a:t>C.) </a:t>
            </a:r>
            <a:r>
              <a:rPr lang="en-US" dirty="0">
                <a:solidFill>
                  <a:schemeClr val="bg1"/>
                </a:solidFill>
              </a:rPr>
              <a:t>Offspring without any traits.</a:t>
            </a:r>
          </a:p>
          <a:p>
            <a:pPr lvl="1" eaLnBrk="1" hangingPunct="1"/>
            <a:r>
              <a:rPr lang="en-US" dirty="0">
                <a:solidFill>
                  <a:srgbClr val="FF00FF"/>
                </a:solidFill>
              </a:rPr>
              <a:t>D.) </a:t>
            </a:r>
            <a:r>
              <a:rPr lang="en-US" dirty="0">
                <a:solidFill>
                  <a:schemeClr val="bg1"/>
                </a:solidFill>
              </a:rPr>
              <a:t>Purebreds cannot produce offspring.</a:t>
            </a:r>
          </a:p>
        </p:txBody>
      </p:sp>
      <p:pic>
        <p:nvPicPr>
          <p:cNvPr id="79876" name="Picture 5" descr="mai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5436" y="3352800"/>
            <a:ext cx="8816163" cy="3209925"/>
          </a:xfrm>
          <a:prstGeom prst="rect">
            <a:avLst/>
          </a:prstGeom>
          <a:noFill/>
          <a:ln w="38100">
            <a:solidFill>
              <a:srgbClr val="9900FF"/>
            </a:solidFill>
            <a:miter lim="800000"/>
            <a:headEnd/>
            <a:tailEnd/>
          </a:ln>
          <a:extLst>
            <a:ext uri="{909E8E84-426E-40DD-AFC4-6F175D3DCCD1}">
              <a14:hiddenFill xmlns:a14="http://schemas.microsoft.com/office/drawing/2010/main">
                <a:solidFill>
                  <a:srgbClr val="FFFFFF"/>
                </a:solidFill>
              </a14:hiddenFill>
            </a:ext>
          </a:extLst>
        </p:spPr>
      </p:pic>
      <p:sp>
        <p:nvSpPr>
          <p:cNvPr id="79877" name="Rectangle 9"/>
          <p:cNvSpPr>
            <a:spLocks noChangeArrowheads="1"/>
          </p:cNvSpPr>
          <p:nvPr/>
        </p:nvSpPr>
        <p:spPr bwMode="auto">
          <a:xfrm>
            <a:off x="5715000" y="6629400"/>
            <a:ext cx="3124200" cy="214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p>
            <a:pPr marL="342900" marR="0" lvl="0" indent="-342900" algn="r" defTabSz="914400" rtl="0" eaLnBrk="1" fontAlgn="base" latinLnBrk="0" hangingPunct="1">
              <a:lnSpc>
                <a:spcPct val="100000"/>
              </a:lnSpc>
              <a:spcBef>
                <a:spcPct val="20000"/>
              </a:spcBef>
              <a:spcAft>
                <a:spcPct val="0"/>
              </a:spcAft>
              <a:buClr>
                <a:srgbClr val="66CCFF"/>
              </a:buClr>
              <a:buSzPct val="65000"/>
              <a:buFont typeface="Wingdings" pitchFamily="2" charset="2"/>
              <a:buNone/>
              <a:tabLst/>
              <a:defRPr/>
            </a:pPr>
            <a:r>
              <a:rPr kumimoji="0" lang="en-US" sz="800" b="1" i="0" u="none" strike="noStrike" kern="1200" cap="none" spc="0" normalizeH="0" baseline="0" noProof="0" dirty="0">
                <a:ln>
                  <a:noFill/>
                </a:ln>
                <a:solidFill>
                  <a:srgbClr val="FFFFFF"/>
                </a:solidFill>
                <a:effectLst/>
                <a:uLnTx/>
                <a:uFillTx/>
                <a:latin typeface="Verdana" pitchFamily="34" charset="0"/>
                <a:ea typeface="+mn-ea"/>
                <a:cs typeface="+mn-cs"/>
              </a:rPr>
              <a:t>Copyright © 2024 </a:t>
            </a:r>
            <a:r>
              <a:rPr kumimoji="0" lang="en-US" sz="800" b="1" i="0" u="none" strike="noStrike" kern="1200" cap="none" spc="0" normalizeH="0" baseline="0" noProof="0" dirty="0" err="1">
                <a:ln>
                  <a:noFill/>
                </a:ln>
                <a:solidFill>
                  <a:srgbClr val="FFFFFF"/>
                </a:solidFill>
                <a:effectLst/>
                <a:uLnTx/>
                <a:uFillTx/>
                <a:latin typeface="Verdana" pitchFamily="34" charset="0"/>
                <a:ea typeface="+mn-ea"/>
                <a:cs typeface="+mn-cs"/>
              </a:rPr>
              <a:t>SlideSpark</a:t>
            </a:r>
            <a:r>
              <a:rPr kumimoji="0" lang="en-US" sz="800" b="1" i="0" u="none" strike="noStrike" kern="1200" cap="none" spc="0" normalizeH="0" baseline="0" noProof="0" dirty="0">
                <a:ln>
                  <a:noFill/>
                </a:ln>
                <a:solidFill>
                  <a:srgbClr val="FFFFFF"/>
                </a:solidFill>
                <a:effectLst/>
                <a:uLnTx/>
                <a:uFillTx/>
                <a:latin typeface="Verdana" pitchFamily="34" charset="0"/>
                <a:ea typeface="+mn-ea"/>
                <a:cs typeface="+mn-cs"/>
              </a:rPr>
              <a:t> .LLC</a:t>
            </a:r>
          </a:p>
        </p:txBody>
      </p:sp>
      <p:sp>
        <p:nvSpPr>
          <p:cNvPr id="2" name="Rectangle 1"/>
          <p:cNvSpPr/>
          <p:nvPr/>
        </p:nvSpPr>
        <p:spPr>
          <a:xfrm>
            <a:off x="7914967" y="3371372"/>
            <a:ext cx="968535" cy="1569660"/>
          </a:xfrm>
          <a:prstGeom prst="rect">
            <a:avLst/>
          </a:prstGeom>
          <a:noFill/>
        </p:spPr>
        <p:txBody>
          <a:bodyPr wrap="none" lIns="91440" tIns="45720" rIns="91440" bIns="45720">
            <a:spAutoFit/>
          </a:bodyPr>
          <a:lstStyle/>
          <a:p>
            <a:pPr marL="0" marR="0" lvl="0" indent="0" algn="ctr" defTabSz="914400" rtl="0" eaLnBrk="1" fontAlgn="base" latinLnBrk="0" hangingPunct="1">
              <a:lnSpc>
                <a:spcPct val="100000"/>
              </a:lnSpc>
              <a:spcBef>
                <a:spcPct val="20000"/>
              </a:spcBef>
              <a:spcAft>
                <a:spcPct val="0"/>
              </a:spcAft>
              <a:buClr>
                <a:srgbClr val="66CCFF"/>
              </a:buClr>
              <a:buSzPct val="65000"/>
              <a:buFont typeface="Wingdings" pitchFamily="2" charset="2"/>
              <a:buNone/>
              <a:tabLst/>
              <a:defRPr/>
            </a:pPr>
            <a:r>
              <a:rPr kumimoji="0" lang="en-US" sz="9600" b="1" i="0" u="none" strike="noStrike" kern="1200" cap="none" spc="0" normalizeH="0" baseline="0" noProof="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uLnTx/>
                <a:uFillTx/>
                <a:latin typeface="Tahoma" pitchFamily="34" charset="0"/>
                <a:ea typeface="+mn-ea"/>
                <a:cs typeface="+mn-cs"/>
              </a:rPr>
              <a:t>3</a:t>
            </a:r>
          </a:p>
        </p:txBody>
      </p:sp>
      <p:pic>
        <p:nvPicPr>
          <p:cNvPr id="6" name="Picture 4" descr="http://www.clker.com/cliparts/9/a/e/e/12154415151126295659lemmling_Cartoon_owl.svg.hi.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657600" y="4267200"/>
            <a:ext cx="175436" cy="159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Picture 2">
            <a:extLst>
              <a:ext uri="{FF2B5EF4-FFF2-40B4-BE49-F238E27FC236}">
                <a16:creationId xmlns:a16="http://schemas.microsoft.com/office/drawing/2014/main" id="{2213B223-36DA-2D7D-83C5-7FEB19B68CA6}"/>
              </a:ext>
            </a:extLst>
          </p:cNvPr>
          <p:cNvPicPr>
            <a:picLocks noChangeAspect="1"/>
          </p:cNvPicPr>
          <p:nvPr/>
        </p:nvPicPr>
        <p:blipFill>
          <a:blip r:embed="rId4"/>
          <a:stretch>
            <a:fillRect/>
          </a:stretch>
        </p:blipFill>
        <p:spPr>
          <a:xfrm>
            <a:off x="7086600" y="4267200"/>
            <a:ext cx="430817" cy="190370"/>
          </a:xfrm>
          <a:prstGeom prst="rect">
            <a:avLst/>
          </a:prstGeom>
        </p:spPr>
      </p:pic>
    </p:spTree>
    <p:extLst>
      <p:ext uri="{BB962C8B-B14F-4D97-AF65-F5344CB8AC3E}">
        <p14:creationId xmlns:p14="http://schemas.microsoft.com/office/powerpoint/2010/main" val="82393940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Text Box 2"/>
          <p:cNvSpPr txBox="1">
            <a:spLocks noChangeArrowheads="1"/>
          </p:cNvSpPr>
          <p:nvPr/>
        </p:nvSpPr>
        <p:spPr bwMode="auto">
          <a:xfrm>
            <a:off x="304800" y="228600"/>
            <a:ext cx="8610600" cy="12003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buNone/>
            </a:pPr>
            <a:r>
              <a:rPr lang="en-US" sz="3600" dirty="0">
                <a:latin typeface="Times New Roman" pitchFamily="18" charset="0"/>
              </a:rPr>
              <a:t>This Monk is known as the father of modern genetics for his work with pea plants.</a:t>
            </a:r>
          </a:p>
        </p:txBody>
      </p:sp>
      <p:pic>
        <p:nvPicPr>
          <p:cNvPr id="100355"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 y="1600200"/>
            <a:ext cx="8686800" cy="4876800"/>
          </a:xfrm>
          <a:prstGeom prst="rect">
            <a:avLst/>
          </a:prstGeom>
          <a:noFill/>
          <a:ln w="57150">
            <a:solidFill>
              <a:srgbClr val="00B05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0356" name="Rectangle 4"/>
          <p:cNvSpPr>
            <a:spLocks noChangeArrowheads="1"/>
          </p:cNvSpPr>
          <p:nvPr/>
        </p:nvSpPr>
        <p:spPr bwMode="auto">
          <a:xfrm>
            <a:off x="5638800" y="6643688"/>
            <a:ext cx="3124200" cy="2143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r"/>
            <a:r>
              <a:rPr lang="en-US" sz="800" b="1" dirty="0">
                <a:solidFill>
                  <a:schemeClr val="bg1"/>
                </a:solidFill>
                <a:latin typeface="Tahoma" pitchFamily="34" charset="0"/>
              </a:rPr>
              <a:t>Copyright © 2024 </a:t>
            </a:r>
            <a:r>
              <a:rPr lang="en-US" sz="800" b="1" dirty="0" err="1">
                <a:solidFill>
                  <a:schemeClr val="bg1"/>
                </a:solidFill>
                <a:latin typeface="Tahoma" pitchFamily="34" charset="0"/>
              </a:rPr>
              <a:t>SlideSpark</a:t>
            </a:r>
            <a:r>
              <a:rPr lang="en-US" sz="800" b="1" dirty="0">
                <a:solidFill>
                  <a:schemeClr val="bg1"/>
                </a:solidFill>
                <a:latin typeface="Tahoma" pitchFamily="34" charset="0"/>
              </a:rPr>
              <a:t> .LLC</a:t>
            </a:r>
            <a:endParaRPr lang="en-US" dirty="0"/>
          </a:p>
        </p:txBody>
      </p:sp>
      <p:sp>
        <p:nvSpPr>
          <p:cNvPr id="2" name="Rectangle 1"/>
          <p:cNvSpPr/>
          <p:nvPr/>
        </p:nvSpPr>
        <p:spPr>
          <a:xfrm>
            <a:off x="304800" y="1752600"/>
            <a:ext cx="968535" cy="1569660"/>
          </a:xfrm>
          <a:prstGeom prst="rect">
            <a:avLst/>
          </a:prstGeom>
          <a:noFill/>
        </p:spPr>
        <p:txBody>
          <a:bodyPr wrap="none" lIns="91440" tIns="45720" rIns="91440" bIns="45720">
            <a:spAutoFit/>
          </a:bodyPr>
          <a:lstStyle/>
          <a:p>
            <a:pPr algn="ctr">
              <a:buNone/>
            </a:pPr>
            <a:r>
              <a:rPr lang="en-US" b="1" cap="none" spc="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1</a:t>
            </a:r>
          </a:p>
        </p:txBody>
      </p:sp>
      <p:pic>
        <p:nvPicPr>
          <p:cNvPr id="6" name="Picture 1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781800" y="1752600"/>
            <a:ext cx="1981200" cy="2299923"/>
          </a:xfrm>
          <a:prstGeom prst="rect">
            <a:avLst/>
          </a:prstGeom>
          <a:noFill/>
          <a:ln w="57150" cmpd="thinThick" algn="ctr">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116108257"/>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5" name="Rectangle 3"/>
          <p:cNvSpPr>
            <a:spLocks noGrp="1" noChangeArrowheads="1"/>
          </p:cNvSpPr>
          <p:nvPr>
            <p:ph type="body" idx="1"/>
          </p:nvPr>
        </p:nvSpPr>
        <p:spPr>
          <a:xfrm>
            <a:off x="228600" y="152400"/>
            <a:ext cx="8686800" cy="5943600"/>
          </a:xfrm>
        </p:spPr>
        <p:txBody>
          <a:bodyPr/>
          <a:lstStyle/>
          <a:p>
            <a:pPr eaLnBrk="1" hangingPunct="1"/>
            <a:r>
              <a:rPr lang="en-US" dirty="0"/>
              <a:t>When two purebreds mate, they always produce…</a:t>
            </a:r>
          </a:p>
          <a:p>
            <a:pPr lvl="1" eaLnBrk="1" hangingPunct="1"/>
            <a:r>
              <a:rPr lang="en-US" dirty="0">
                <a:solidFill>
                  <a:srgbClr val="FF99FF"/>
                </a:solidFill>
              </a:rPr>
              <a:t>A.) Offspring with different traits as the parent.</a:t>
            </a:r>
          </a:p>
          <a:p>
            <a:pPr lvl="1" eaLnBrk="1" hangingPunct="1"/>
            <a:r>
              <a:rPr lang="en-US" dirty="0">
                <a:solidFill>
                  <a:schemeClr val="accent1">
                    <a:lumMod val="40000"/>
                    <a:lumOff val="60000"/>
                  </a:schemeClr>
                </a:solidFill>
              </a:rPr>
              <a:t>B.) Offspring with the same traits as the parent.</a:t>
            </a:r>
          </a:p>
          <a:p>
            <a:pPr lvl="1" eaLnBrk="1" hangingPunct="1"/>
            <a:r>
              <a:rPr lang="en-US" dirty="0">
                <a:solidFill>
                  <a:srgbClr val="FFCC99"/>
                </a:solidFill>
              </a:rPr>
              <a:t>C.) Offspring without any traits.</a:t>
            </a:r>
          </a:p>
          <a:p>
            <a:pPr lvl="1" eaLnBrk="1" hangingPunct="1"/>
            <a:r>
              <a:rPr lang="en-US" dirty="0">
                <a:solidFill>
                  <a:srgbClr val="FF00FF"/>
                </a:solidFill>
              </a:rPr>
              <a:t>D.) </a:t>
            </a:r>
            <a:r>
              <a:rPr lang="en-US" dirty="0">
                <a:solidFill>
                  <a:schemeClr val="bg1"/>
                </a:solidFill>
              </a:rPr>
              <a:t>Purebreds cannot produce offspring.</a:t>
            </a:r>
          </a:p>
        </p:txBody>
      </p:sp>
      <p:pic>
        <p:nvPicPr>
          <p:cNvPr id="79876" name="Picture 5" descr="mai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5436" y="3352800"/>
            <a:ext cx="8816163" cy="3209925"/>
          </a:xfrm>
          <a:prstGeom prst="rect">
            <a:avLst/>
          </a:prstGeom>
          <a:noFill/>
          <a:ln w="38100">
            <a:solidFill>
              <a:srgbClr val="9900FF"/>
            </a:solidFill>
            <a:miter lim="800000"/>
            <a:headEnd/>
            <a:tailEnd/>
          </a:ln>
          <a:extLst>
            <a:ext uri="{909E8E84-426E-40DD-AFC4-6F175D3DCCD1}">
              <a14:hiddenFill xmlns:a14="http://schemas.microsoft.com/office/drawing/2010/main">
                <a:solidFill>
                  <a:srgbClr val="FFFFFF"/>
                </a:solidFill>
              </a14:hiddenFill>
            </a:ext>
          </a:extLst>
        </p:spPr>
      </p:pic>
      <p:sp>
        <p:nvSpPr>
          <p:cNvPr id="79877" name="Rectangle 9"/>
          <p:cNvSpPr>
            <a:spLocks noChangeArrowheads="1"/>
          </p:cNvSpPr>
          <p:nvPr/>
        </p:nvSpPr>
        <p:spPr bwMode="auto">
          <a:xfrm>
            <a:off x="5715000" y="6629400"/>
            <a:ext cx="3124200" cy="214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p>
            <a:pPr marL="342900" marR="0" lvl="0" indent="-342900" algn="r" defTabSz="914400" rtl="0" eaLnBrk="1" fontAlgn="base" latinLnBrk="0" hangingPunct="1">
              <a:lnSpc>
                <a:spcPct val="100000"/>
              </a:lnSpc>
              <a:spcBef>
                <a:spcPct val="20000"/>
              </a:spcBef>
              <a:spcAft>
                <a:spcPct val="0"/>
              </a:spcAft>
              <a:buClr>
                <a:srgbClr val="66CCFF"/>
              </a:buClr>
              <a:buSzPct val="65000"/>
              <a:buFont typeface="Wingdings" pitchFamily="2" charset="2"/>
              <a:buNone/>
              <a:tabLst/>
              <a:defRPr/>
            </a:pPr>
            <a:r>
              <a:rPr kumimoji="0" lang="en-US" sz="800" b="1" i="0" u="none" strike="noStrike" kern="1200" cap="none" spc="0" normalizeH="0" baseline="0" noProof="0" dirty="0">
                <a:ln>
                  <a:noFill/>
                </a:ln>
                <a:solidFill>
                  <a:srgbClr val="FFFFFF"/>
                </a:solidFill>
                <a:effectLst/>
                <a:uLnTx/>
                <a:uFillTx/>
                <a:latin typeface="Verdana" pitchFamily="34" charset="0"/>
                <a:ea typeface="+mn-ea"/>
                <a:cs typeface="+mn-cs"/>
              </a:rPr>
              <a:t>Copyright © 2024 </a:t>
            </a:r>
            <a:r>
              <a:rPr kumimoji="0" lang="en-US" sz="800" b="1" i="0" u="none" strike="noStrike" kern="1200" cap="none" spc="0" normalizeH="0" baseline="0" noProof="0" dirty="0" err="1">
                <a:ln>
                  <a:noFill/>
                </a:ln>
                <a:solidFill>
                  <a:srgbClr val="FFFFFF"/>
                </a:solidFill>
                <a:effectLst/>
                <a:uLnTx/>
                <a:uFillTx/>
                <a:latin typeface="Verdana" pitchFamily="34" charset="0"/>
                <a:ea typeface="+mn-ea"/>
                <a:cs typeface="+mn-cs"/>
              </a:rPr>
              <a:t>SlideSpark</a:t>
            </a:r>
            <a:r>
              <a:rPr kumimoji="0" lang="en-US" sz="800" b="1" i="0" u="none" strike="noStrike" kern="1200" cap="none" spc="0" normalizeH="0" baseline="0" noProof="0" dirty="0">
                <a:ln>
                  <a:noFill/>
                </a:ln>
                <a:solidFill>
                  <a:srgbClr val="FFFFFF"/>
                </a:solidFill>
                <a:effectLst/>
                <a:uLnTx/>
                <a:uFillTx/>
                <a:latin typeface="Verdana" pitchFamily="34" charset="0"/>
                <a:ea typeface="+mn-ea"/>
                <a:cs typeface="+mn-cs"/>
              </a:rPr>
              <a:t> .LLC</a:t>
            </a:r>
          </a:p>
        </p:txBody>
      </p:sp>
      <p:sp>
        <p:nvSpPr>
          <p:cNvPr id="2" name="Rectangle 1"/>
          <p:cNvSpPr/>
          <p:nvPr/>
        </p:nvSpPr>
        <p:spPr>
          <a:xfrm>
            <a:off x="7914967" y="3371372"/>
            <a:ext cx="968535" cy="1569660"/>
          </a:xfrm>
          <a:prstGeom prst="rect">
            <a:avLst/>
          </a:prstGeom>
          <a:noFill/>
        </p:spPr>
        <p:txBody>
          <a:bodyPr wrap="none" lIns="91440" tIns="45720" rIns="91440" bIns="45720">
            <a:spAutoFit/>
          </a:bodyPr>
          <a:lstStyle/>
          <a:p>
            <a:pPr marL="0" marR="0" lvl="0" indent="0" algn="ctr" defTabSz="914400" rtl="0" eaLnBrk="1" fontAlgn="base" latinLnBrk="0" hangingPunct="1">
              <a:lnSpc>
                <a:spcPct val="100000"/>
              </a:lnSpc>
              <a:spcBef>
                <a:spcPct val="20000"/>
              </a:spcBef>
              <a:spcAft>
                <a:spcPct val="0"/>
              </a:spcAft>
              <a:buClr>
                <a:srgbClr val="66CCFF"/>
              </a:buClr>
              <a:buSzPct val="65000"/>
              <a:buFont typeface="Wingdings" pitchFamily="2" charset="2"/>
              <a:buNone/>
              <a:tabLst/>
              <a:defRPr/>
            </a:pPr>
            <a:r>
              <a:rPr kumimoji="0" lang="en-US" sz="9600" b="1" i="0" u="none" strike="noStrike" kern="1200" cap="none" spc="0" normalizeH="0" baseline="0" noProof="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uLnTx/>
                <a:uFillTx/>
                <a:latin typeface="Tahoma" pitchFamily="34" charset="0"/>
                <a:ea typeface="+mn-ea"/>
                <a:cs typeface="+mn-cs"/>
              </a:rPr>
              <a:t>3</a:t>
            </a:r>
          </a:p>
        </p:txBody>
      </p:sp>
      <p:pic>
        <p:nvPicPr>
          <p:cNvPr id="6" name="Picture 4" descr="http://www.clker.com/cliparts/9/a/e/e/12154415151126295659lemmling_Cartoon_owl.svg.hi.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657600" y="4267200"/>
            <a:ext cx="175436" cy="159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Picture 2">
            <a:extLst>
              <a:ext uri="{FF2B5EF4-FFF2-40B4-BE49-F238E27FC236}">
                <a16:creationId xmlns:a16="http://schemas.microsoft.com/office/drawing/2014/main" id="{7943D432-4BFA-E29A-E14A-4752D11B483B}"/>
              </a:ext>
            </a:extLst>
          </p:cNvPr>
          <p:cNvPicPr>
            <a:picLocks noChangeAspect="1"/>
          </p:cNvPicPr>
          <p:nvPr/>
        </p:nvPicPr>
        <p:blipFill>
          <a:blip r:embed="rId4"/>
          <a:stretch>
            <a:fillRect/>
          </a:stretch>
        </p:blipFill>
        <p:spPr>
          <a:xfrm>
            <a:off x="7086600" y="4267200"/>
            <a:ext cx="430817" cy="190370"/>
          </a:xfrm>
          <a:prstGeom prst="rect">
            <a:avLst/>
          </a:prstGeom>
        </p:spPr>
      </p:pic>
    </p:spTree>
    <p:extLst>
      <p:ext uri="{BB962C8B-B14F-4D97-AF65-F5344CB8AC3E}">
        <p14:creationId xmlns:p14="http://schemas.microsoft.com/office/powerpoint/2010/main" val="3177297564"/>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5" name="Rectangle 3"/>
          <p:cNvSpPr>
            <a:spLocks noGrp="1" noChangeArrowheads="1"/>
          </p:cNvSpPr>
          <p:nvPr>
            <p:ph type="body" idx="1"/>
          </p:nvPr>
        </p:nvSpPr>
        <p:spPr>
          <a:xfrm>
            <a:off x="228600" y="152400"/>
            <a:ext cx="8686800" cy="5943600"/>
          </a:xfrm>
        </p:spPr>
        <p:txBody>
          <a:bodyPr/>
          <a:lstStyle/>
          <a:p>
            <a:pPr eaLnBrk="1" hangingPunct="1"/>
            <a:r>
              <a:rPr lang="en-US" dirty="0"/>
              <a:t>When two purebreds mate, they always produce…</a:t>
            </a:r>
          </a:p>
          <a:p>
            <a:pPr lvl="1" eaLnBrk="1" hangingPunct="1"/>
            <a:r>
              <a:rPr lang="en-US" dirty="0">
                <a:solidFill>
                  <a:srgbClr val="FF99FF"/>
                </a:solidFill>
              </a:rPr>
              <a:t>A.) Offspring with different traits as the parent.</a:t>
            </a:r>
          </a:p>
          <a:p>
            <a:pPr lvl="1" eaLnBrk="1" hangingPunct="1"/>
            <a:r>
              <a:rPr lang="en-US" dirty="0">
                <a:solidFill>
                  <a:schemeClr val="accent1">
                    <a:lumMod val="40000"/>
                    <a:lumOff val="60000"/>
                  </a:schemeClr>
                </a:solidFill>
              </a:rPr>
              <a:t>B.) Offspring with the same traits as the parent.</a:t>
            </a:r>
          </a:p>
          <a:p>
            <a:pPr lvl="1" eaLnBrk="1" hangingPunct="1"/>
            <a:r>
              <a:rPr lang="en-US" dirty="0">
                <a:solidFill>
                  <a:srgbClr val="FFCC99"/>
                </a:solidFill>
              </a:rPr>
              <a:t>C.) Offspring without any traits.</a:t>
            </a:r>
          </a:p>
          <a:p>
            <a:pPr lvl="1" eaLnBrk="1" hangingPunct="1"/>
            <a:r>
              <a:rPr lang="en-US" dirty="0">
                <a:solidFill>
                  <a:srgbClr val="FF00FF"/>
                </a:solidFill>
              </a:rPr>
              <a:t>D.) Purebreds cannot produce offspring.</a:t>
            </a:r>
          </a:p>
        </p:txBody>
      </p:sp>
      <p:pic>
        <p:nvPicPr>
          <p:cNvPr id="79876" name="Picture 5" descr="mai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5436" y="3352800"/>
            <a:ext cx="8816163" cy="3209925"/>
          </a:xfrm>
          <a:prstGeom prst="rect">
            <a:avLst/>
          </a:prstGeom>
          <a:noFill/>
          <a:ln w="38100">
            <a:solidFill>
              <a:srgbClr val="9900FF"/>
            </a:solidFill>
            <a:miter lim="800000"/>
            <a:headEnd/>
            <a:tailEnd/>
          </a:ln>
          <a:extLst>
            <a:ext uri="{909E8E84-426E-40DD-AFC4-6F175D3DCCD1}">
              <a14:hiddenFill xmlns:a14="http://schemas.microsoft.com/office/drawing/2010/main">
                <a:solidFill>
                  <a:srgbClr val="FFFFFF"/>
                </a:solidFill>
              </a14:hiddenFill>
            </a:ext>
          </a:extLst>
        </p:spPr>
      </p:pic>
      <p:sp>
        <p:nvSpPr>
          <p:cNvPr id="79877" name="Rectangle 9"/>
          <p:cNvSpPr>
            <a:spLocks noChangeArrowheads="1"/>
          </p:cNvSpPr>
          <p:nvPr/>
        </p:nvSpPr>
        <p:spPr bwMode="auto">
          <a:xfrm>
            <a:off x="5715000" y="6629400"/>
            <a:ext cx="3124200" cy="214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p>
            <a:pPr marL="342900" marR="0" lvl="0" indent="-342900" algn="r" defTabSz="914400" rtl="0" eaLnBrk="1" fontAlgn="base" latinLnBrk="0" hangingPunct="1">
              <a:lnSpc>
                <a:spcPct val="100000"/>
              </a:lnSpc>
              <a:spcBef>
                <a:spcPct val="20000"/>
              </a:spcBef>
              <a:spcAft>
                <a:spcPct val="0"/>
              </a:spcAft>
              <a:buClr>
                <a:srgbClr val="66CCFF"/>
              </a:buClr>
              <a:buSzPct val="65000"/>
              <a:buFont typeface="Wingdings" pitchFamily="2" charset="2"/>
              <a:buNone/>
              <a:tabLst/>
              <a:defRPr/>
            </a:pPr>
            <a:r>
              <a:rPr kumimoji="0" lang="en-US" sz="800" b="1" i="0" u="none" strike="noStrike" kern="1200" cap="none" spc="0" normalizeH="0" baseline="0" noProof="0" dirty="0">
                <a:ln>
                  <a:noFill/>
                </a:ln>
                <a:solidFill>
                  <a:srgbClr val="FFFFFF"/>
                </a:solidFill>
                <a:effectLst/>
                <a:uLnTx/>
                <a:uFillTx/>
                <a:latin typeface="Verdana" pitchFamily="34" charset="0"/>
                <a:ea typeface="+mn-ea"/>
                <a:cs typeface="+mn-cs"/>
              </a:rPr>
              <a:t>Copyright © 2024 </a:t>
            </a:r>
            <a:r>
              <a:rPr kumimoji="0" lang="en-US" sz="800" b="1" i="0" u="none" strike="noStrike" kern="1200" cap="none" spc="0" normalizeH="0" baseline="0" noProof="0" dirty="0" err="1">
                <a:ln>
                  <a:noFill/>
                </a:ln>
                <a:solidFill>
                  <a:srgbClr val="FFFFFF"/>
                </a:solidFill>
                <a:effectLst/>
                <a:uLnTx/>
                <a:uFillTx/>
                <a:latin typeface="Verdana" pitchFamily="34" charset="0"/>
                <a:ea typeface="+mn-ea"/>
                <a:cs typeface="+mn-cs"/>
              </a:rPr>
              <a:t>SlideSpark</a:t>
            </a:r>
            <a:r>
              <a:rPr kumimoji="0" lang="en-US" sz="800" b="1" i="0" u="none" strike="noStrike" kern="1200" cap="none" spc="0" normalizeH="0" baseline="0" noProof="0" dirty="0">
                <a:ln>
                  <a:noFill/>
                </a:ln>
                <a:solidFill>
                  <a:srgbClr val="FFFFFF"/>
                </a:solidFill>
                <a:effectLst/>
                <a:uLnTx/>
                <a:uFillTx/>
                <a:latin typeface="Verdana" pitchFamily="34" charset="0"/>
                <a:ea typeface="+mn-ea"/>
                <a:cs typeface="+mn-cs"/>
              </a:rPr>
              <a:t> .LLC</a:t>
            </a:r>
          </a:p>
        </p:txBody>
      </p:sp>
      <p:sp>
        <p:nvSpPr>
          <p:cNvPr id="2" name="Rectangle 1"/>
          <p:cNvSpPr/>
          <p:nvPr/>
        </p:nvSpPr>
        <p:spPr>
          <a:xfrm>
            <a:off x="7914967" y="3371372"/>
            <a:ext cx="968535" cy="1569660"/>
          </a:xfrm>
          <a:prstGeom prst="rect">
            <a:avLst/>
          </a:prstGeom>
          <a:noFill/>
        </p:spPr>
        <p:txBody>
          <a:bodyPr wrap="none" lIns="91440" tIns="45720" rIns="91440" bIns="45720">
            <a:spAutoFit/>
          </a:bodyPr>
          <a:lstStyle/>
          <a:p>
            <a:pPr marL="0" marR="0" lvl="0" indent="0" algn="ctr" defTabSz="914400" rtl="0" eaLnBrk="1" fontAlgn="base" latinLnBrk="0" hangingPunct="1">
              <a:lnSpc>
                <a:spcPct val="100000"/>
              </a:lnSpc>
              <a:spcBef>
                <a:spcPct val="20000"/>
              </a:spcBef>
              <a:spcAft>
                <a:spcPct val="0"/>
              </a:spcAft>
              <a:buClr>
                <a:srgbClr val="66CCFF"/>
              </a:buClr>
              <a:buSzPct val="65000"/>
              <a:buFont typeface="Wingdings" pitchFamily="2" charset="2"/>
              <a:buNone/>
              <a:tabLst/>
              <a:defRPr/>
            </a:pPr>
            <a:r>
              <a:rPr kumimoji="0" lang="en-US" sz="9600" b="1" i="0" u="none" strike="noStrike" kern="1200" cap="none" spc="0" normalizeH="0" baseline="0" noProof="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uLnTx/>
                <a:uFillTx/>
                <a:latin typeface="Tahoma" pitchFamily="34" charset="0"/>
                <a:ea typeface="+mn-ea"/>
                <a:cs typeface="+mn-cs"/>
              </a:rPr>
              <a:t>3</a:t>
            </a:r>
          </a:p>
        </p:txBody>
      </p:sp>
      <p:pic>
        <p:nvPicPr>
          <p:cNvPr id="6" name="Picture 4" descr="http://www.clker.com/cliparts/9/a/e/e/12154415151126295659lemmling_Cartoon_owl.svg.hi.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657600" y="4267200"/>
            <a:ext cx="175436" cy="159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Picture 2">
            <a:extLst>
              <a:ext uri="{FF2B5EF4-FFF2-40B4-BE49-F238E27FC236}">
                <a16:creationId xmlns:a16="http://schemas.microsoft.com/office/drawing/2014/main" id="{B1B12A94-4BD5-8CC6-FE2E-3F3CA539FDFE}"/>
              </a:ext>
            </a:extLst>
          </p:cNvPr>
          <p:cNvPicPr>
            <a:picLocks noChangeAspect="1"/>
          </p:cNvPicPr>
          <p:nvPr/>
        </p:nvPicPr>
        <p:blipFill>
          <a:blip r:embed="rId4"/>
          <a:stretch>
            <a:fillRect/>
          </a:stretch>
        </p:blipFill>
        <p:spPr>
          <a:xfrm>
            <a:off x="7086600" y="4267200"/>
            <a:ext cx="430817" cy="190370"/>
          </a:xfrm>
          <a:prstGeom prst="rect">
            <a:avLst/>
          </a:prstGeom>
        </p:spPr>
      </p:pic>
    </p:spTree>
    <p:extLst>
      <p:ext uri="{BB962C8B-B14F-4D97-AF65-F5344CB8AC3E}">
        <p14:creationId xmlns:p14="http://schemas.microsoft.com/office/powerpoint/2010/main" val="4063817306"/>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5" name="Rectangle 3"/>
          <p:cNvSpPr>
            <a:spLocks noGrp="1" noChangeArrowheads="1"/>
          </p:cNvSpPr>
          <p:nvPr>
            <p:ph type="body" idx="1"/>
          </p:nvPr>
        </p:nvSpPr>
        <p:spPr>
          <a:xfrm>
            <a:off x="228600" y="152400"/>
            <a:ext cx="8686800" cy="5943600"/>
          </a:xfrm>
        </p:spPr>
        <p:txBody>
          <a:bodyPr/>
          <a:lstStyle/>
          <a:p>
            <a:pPr eaLnBrk="1" hangingPunct="1"/>
            <a:r>
              <a:rPr lang="en-US" dirty="0"/>
              <a:t>When two purebreds mate, they always produce…</a:t>
            </a:r>
          </a:p>
          <a:p>
            <a:pPr lvl="1" eaLnBrk="1" hangingPunct="1"/>
            <a:r>
              <a:rPr lang="en-US" dirty="0">
                <a:solidFill>
                  <a:srgbClr val="FF99FF"/>
                </a:solidFill>
              </a:rPr>
              <a:t>A.) Offspring with different traits as the parent.</a:t>
            </a:r>
          </a:p>
          <a:p>
            <a:pPr lvl="1" eaLnBrk="1" hangingPunct="1"/>
            <a:r>
              <a:rPr lang="en-US" dirty="0">
                <a:solidFill>
                  <a:schemeClr val="accent1">
                    <a:lumMod val="40000"/>
                    <a:lumOff val="60000"/>
                  </a:schemeClr>
                </a:solidFill>
              </a:rPr>
              <a:t>B.) Offspring with the same traits as the parent.</a:t>
            </a:r>
          </a:p>
          <a:p>
            <a:pPr lvl="1" eaLnBrk="1" hangingPunct="1"/>
            <a:r>
              <a:rPr lang="en-US" dirty="0">
                <a:solidFill>
                  <a:srgbClr val="FFCC99"/>
                </a:solidFill>
              </a:rPr>
              <a:t>C.) Offspring without any traits.</a:t>
            </a:r>
          </a:p>
          <a:p>
            <a:pPr lvl="1" eaLnBrk="1" hangingPunct="1"/>
            <a:r>
              <a:rPr lang="en-US" dirty="0">
                <a:solidFill>
                  <a:srgbClr val="FF00FF"/>
                </a:solidFill>
              </a:rPr>
              <a:t>D.) Purebreds cannot produce offspring.</a:t>
            </a:r>
          </a:p>
        </p:txBody>
      </p:sp>
      <p:pic>
        <p:nvPicPr>
          <p:cNvPr id="79876" name="Picture 5" descr="mai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5436" y="3352800"/>
            <a:ext cx="8816163" cy="3209925"/>
          </a:xfrm>
          <a:prstGeom prst="rect">
            <a:avLst/>
          </a:prstGeom>
          <a:noFill/>
          <a:ln w="38100">
            <a:solidFill>
              <a:srgbClr val="9900FF"/>
            </a:solidFill>
            <a:miter lim="800000"/>
            <a:headEnd/>
            <a:tailEnd/>
          </a:ln>
          <a:extLst>
            <a:ext uri="{909E8E84-426E-40DD-AFC4-6F175D3DCCD1}">
              <a14:hiddenFill xmlns:a14="http://schemas.microsoft.com/office/drawing/2010/main">
                <a:solidFill>
                  <a:srgbClr val="FFFFFF"/>
                </a:solidFill>
              </a14:hiddenFill>
            </a:ext>
          </a:extLst>
        </p:spPr>
      </p:pic>
      <p:sp>
        <p:nvSpPr>
          <p:cNvPr id="79877" name="Rectangle 9"/>
          <p:cNvSpPr>
            <a:spLocks noChangeArrowheads="1"/>
          </p:cNvSpPr>
          <p:nvPr/>
        </p:nvSpPr>
        <p:spPr bwMode="auto">
          <a:xfrm>
            <a:off x="5715000" y="6629400"/>
            <a:ext cx="3124200" cy="214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p>
            <a:pPr marL="342900" marR="0" lvl="0" indent="-342900" algn="r" defTabSz="914400" rtl="0" eaLnBrk="1" fontAlgn="base" latinLnBrk="0" hangingPunct="1">
              <a:lnSpc>
                <a:spcPct val="100000"/>
              </a:lnSpc>
              <a:spcBef>
                <a:spcPct val="20000"/>
              </a:spcBef>
              <a:spcAft>
                <a:spcPct val="0"/>
              </a:spcAft>
              <a:buClr>
                <a:srgbClr val="66CCFF"/>
              </a:buClr>
              <a:buSzPct val="65000"/>
              <a:buFont typeface="Wingdings" pitchFamily="2" charset="2"/>
              <a:buNone/>
              <a:tabLst/>
              <a:defRPr/>
            </a:pPr>
            <a:r>
              <a:rPr kumimoji="0" lang="en-US" sz="800" b="1" i="0" u="none" strike="noStrike" kern="1200" cap="none" spc="0" normalizeH="0" baseline="0" noProof="0" dirty="0">
                <a:ln>
                  <a:noFill/>
                </a:ln>
                <a:solidFill>
                  <a:srgbClr val="FFFFFF"/>
                </a:solidFill>
                <a:effectLst/>
                <a:uLnTx/>
                <a:uFillTx/>
                <a:latin typeface="Verdana" pitchFamily="34" charset="0"/>
                <a:ea typeface="+mn-ea"/>
                <a:cs typeface="+mn-cs"/>
              </a:rPr>
              <a:t>Copyright © 2024 </a:t>
            </a:r>
            <a:r>
              <a:rPr kumimoji="0" lang="en-US" sz="800" b="1" i="0" u="none" strike="noStrike" kern="1200" cap="none" spc="0" normalizeH="0" baseline="0" noProof="0" dirty="0" err="1">
                <a:ln>
                  <a:noFill/>
                </a:ln>
                <a:solidFill>
                  <a:srgbClr val="FFFFFF"/>
                </a:solidFill>
                <a:effectLst/>
                <a:uLnTx/>
                <a:uFillTx/>
                <a:latin typeface="Verdana" pitchFamily="34" charset="0"/>
                <a:ea typeface="+mn-ea"/>
                <a:cs typeface="+mn-cs"/>
              </a:rPr>
              <a:t>SlideSpark</a:t>
            </a:r>
            <a:r>
              <a:rPr kumimoji="0" lang="en-US" sz="800" b="1" i="0" u="none" strike="noStrike" kern="1200" cap="none" spc="0" normalizeH="0" baseline="0" noProof="0" dirty="0">
                <a:ln>
                  <a:noFill/>
                </a:ln>
                <a:solidFill>
                  <a:srgbClr val="FFFFFF"/>
                </a:solidFill>
                <a:effectLst/>
                <a:uLnTx/>
                <a:uFillTx/>
                <a:latin typeface="Verdana" pitchFamily="34" charset="0"/>
                <a:ea typeface="+mn-ea"/>
                <a:cs typeface="+mn-cs"/>
              </a:rPr>
              <a:t> .LLC</a:t>
            </a:r>
          </a:p>
        </p:txBody>
      </p:sp>
      <p:sp>
        <p:nvSpPr>
          <p:cNvPr id="2" name="Rectangle 1"/>
          <p:cNvSpPr/>
          <p:nvPr/>
        </p:nvSpPr>
        <p:spPr>
          <a:xfrm>
            <a:off x="7914967" y="3371372"/>
            <a:ext cx="968535" cy="1569660"/>
          </a:xfrm>
          <a:prstGeom prst="rect">
            <a:avLst/>
          </a:prstGeom>
          <a:noFill/>
        </p:spPr>
        <p:txBody>
          <a:bodyPr wrap="none" lIns="91440" tIns="45720" rIns="91440" bIns="45720">
            <a:spAutoFit/>
          </a:bodyPr>
          <a:lstStyle/>
          <a:p>
            <a:pPr marL="0" marR="0" lvl="0" indent="0" algn="ctr" defTabSz="914400" rtl="0" eaLnBrk="1" fontAlgn="base" latinLnBrk="0" hangingPunct="1">
              <a:lnSpc>
                <a:spcPct val="100000"/>
              </a:lnSpc>
              <a:spcBef>
                <a:spcPct val="20000"/>
              </a:spcBef>
              <a:spcAft>
                <a:spcPct val="0"/>
              </a:spcAft>
              <a:buClr>
                <a:srgbClr val="66CCFF"/>
              </a:buClr>
              <a:buSzPct val="65000"/>
              <a:buFont typeface="Wingdings" pitchFamily="2" charset="2"/>
              <a:buNone/>
              <a:tabLst/>
              <a:defRPr/>
            </a:pPr>
            <a:r>
              <a:rPr kumimoji="0" lang="en-US" sz="9600" b="1" i="0" u="none" strike="noStrike" kern="1200" cap="none" spc="0" normalizeH="0" baseline="0" noProof="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uLnTx/>
                <a:uFillTx/>
                <a:latin typeface="Tahoma" pitchFamily="34" charset="0"/>
                <a:ea typeface="+mn-ea"/>
                <a:cs typeface="+mn-cs"/>
              </a:rPr>
              <a:t>3</a:t>
            </a:r>
          </a:p>
        </p:txBody>
      </p:sp>
      <p:sp>
        <p:nvSpPr>
          <p:cNvPr id="3" name="Rectangle 2"/>
          <p:cNvSpPr/>
          <p:nvPr/>
        </p:nvSpPr>
        <p:spPr>
          <a:xfrm>
            <a:off x="457200" y="5639395"/>
            <a:ext cx="7034298" cy="923330"/>
          </a:xfrm>
          <a:prstGeom prst="rect">
            <a:avLst/>
          </a:prstGeom>
          <a:noFill/>
        </p:spPr>
        <p:txBody>
          <a:bodyPr wrap="none" lIns="91440" tIns="45720" rIns="91440" bIns="45720">
            <a:spAutoFit/>
          </a:bodyPr>
          <a:lstStyle/>
          <a:p>
            <a:pPr marL="0" marR="0" lvl="0" indent="0" algn="ctr" defTabSz="914400" rtl="0" eaLnBrk="1" fontAlgn="base" latinLnBrk="0" hangingPunct="1">
              <a:lnSpc>
                <a:spcPct val="100000"/>
              </a:lnSpc>
              <a:spcBef>
                <a:spcPct val="20000"/>
              </a:spcBef>
              <a:spcAft>
                <a:spcPct val="0"/>
              </a:spcAft>
              <a:buClr>
                <a:srgbClr val="66CCFF"/>
              </a:buClr>
              <a:buSzPct val="65000"/>
              <a:buFont typeface="Wingdings" pitchFamily="2" charset="2"/>
              <a:buNone/>
              <a:tabLst/>
              <a:defRPr/>
            </a:pPr>
            <a:r>
              <a:rPr kumimoji="0" lang="en-US" sz="5400" b="1" i="0" u="none" strike="noStrike" kern="1200" cap="none" spc="0" normalizeH="0" baseline="0" noProof="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uLnTx/>
                <a:uFillTx/>
                <a:latin typeface="Tahoma" pitchFamily="34" charset="0"/>
                <a:ea typeface="+mn-ea"/>
                <a:cs typeface="+mn-cs"/>
              </a:rPr>
              <a:t>and the answer is…</a:t>
            </a:r>
          </a:p>
        </p:txBody>
      </p:sp>
      <p:pic>
        <p:nvPicPr>
          <p:cNvPr id="7" name="Picture 4" descr="http://www.clker.com/cliparts/9/a/e/e/12154415151126295659lemmling_Cartoon_owl.svg.hi.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657600" y="4267200"/>
            <a:ext cx="175436" cy="159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Picture 3">
            <a:extLst>
              <a:ext uri="{FF2B5EF4-FFF2-40B4-BE49-F238E27FC236}">
                <a16:creationId xmlns:a16="http://schemas.microsoft.com/office/drawing/2014/main" id="{0C1111FC-FF46-00B2-F852-96B811C64618}"/>
              </a:ext>
            </a:extLst>
          </p:cNvPr>
          <p:cNvPicPr>
            <a:picLocks noChangeAspect="1"/>
          </p:cNvPicPr>
          <p:nvPr/>
        </p:nvPicPr>
        <p:blipFill>
          <a:blip r:embed="rId4"/>
          <a:stretch>
            <a:fillRect/>
          </a:stretch>
        </p:blipFill>
        <p:spPr>
          <a:xfrm>
            <a:off x="7086600" y="4267200"/>
            <a:ext cx="430817" cy="190370"/>
          </a:xfrm>
          <a:prstGeom prst="rect">
            <a:avLst/>
          </a:prstGeom>
        </p:spPr>
      </p:pic>
    </p:spTree>
    <p:extLst>
      <p:ext uri="{BB962C8B-B14F-4D97-AF65-F5344CB8AC3E}">
        <p14:creationId xmlns:p14="http://schemas.microsoft.com/office/powerpoint/2010/main" val="1112537778"/>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5" name="Rectangle 3"/>
          <p:cNvSpPr>
            <a:spLocks noGrp="1" noChangeArrowheads="1"/>
          </p:cNvSpPr>
          <p:nvPr>
            <p:ph type="body" idx="1"/>
          </p:nvPr>
        </p:nvSpPr>
        <p:spPr>
          <a:xfrm>
            <a:off x="228600" y="152400"/>
            <a:ext cx="8686800" cy="5943600"/>
          </a:xfrm>
        </p:spPr>
        <p:txBody>
          <a:bodyPr/>
          <a:lstStyle/>
          <a:p>
            <a:pPr eaLnBrk="1" hangingPunct="1"/>
            <a:r>
              <a:rPr lang="en-US" dirty="0"/>
              <a:t>When two purebreds mate, they always produce…</a:t>
            </a:r>
          </a:p>
          <a:p>
            <a:pPr lvl="1" eaLnBrk="1" hangingPunct="1"/>
            <a:r>
              <a:rPr lang="en-US" dirty="0">
                <a:solidFill>
                  <a:srgbClr val="FF99FF"/>
                </a:solidFill>
              </a:rPr>
              <a:t>A.) Offspring with different traits as the parent.</a:t>
            </a:r>
          </a:p>
          <a:p>
            <a:pPr lvl="1" eaLnBrk="1" hangingPunct="1"/>
            <a:r>
              <a:rPr lang="en-US" dirty="0">
                <a:solidFill>
                  <a:schemeClr val="accent1">
                    <a:lumMod val="40000"/>
                    <a:lumOff val="60000"/>
                  </a:schemeClr>
                </a:solidFill>
              </a:rPr>
              <a:t>B.) Offspring with the same traits as the parent.</a:t>
            </a:r>
          </a:p>
          <a:p>
            <a:pPr lvl="1" eaLnBrk="1" hangingPunct="1"/>
            <a:r>
              <a:rPr lang="en-US" dirty="0">
                <a:solidFill>
                  <a:srgbClr val="FFCC99"/>
                </a:solidFill>
              </a:rPr>
              <a:t>C.) Offspring without any traits.</a:t>
            </a:r>
          </a:p>
          <a:p>
            <a:pPr lvl="1" eaLnBrk="1" hangingPunct="1"/>
            <a:r>
              <a:rPr lang="en-US" dirty="0">
                <a:solidFill>
                  <a:srgbClr val="FF00FF"/>
                </a:solidFill>
              </a:rPr>
              <a:t>D.) Purebreds cannot produce offspring.</a:t>
            </a:r>
          </a:p>
        </p:txBody>
      </p:sp>
      <p:pic>
        <p:nvPicPr>
          <p:cNvPr id="79876" name="Picture 5" descr="mai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5436" y="3352800"/>
            <a:ext cx="8816163" cy="3209925"/>
          </a:xfrm>
          <a:prstGeom prst="rect">
            <a:avLst/>
          </a:prstGeom>
          <a:noFill/>
          <a:ln w="38100">
            <a:solidFill>
              <a:srgbClr val="9900FF"/>
            </a:solidFill>
            <a:miter lim="800000"/>
            <a:headEnd/>
            <a:tailEnd/>
          </a:ln>
          <a:extLst>
            <a:ext uri="{909E8E84-426E-40DD-AFC4-6F175D3DCCD1}">
              <a14:hiddenFill xmlns:a14="http://schemas.microsoft.com/office/drawing/2010/main">
                <a:solidFill>
                  <a:srgbClr val="FFFFFF"/>
                </a:solidFill>
              </a14:hiddenFill>
            </a:ext>
          </a:extLst>
        </p:spPr>
      </p:pic>
      <p:sp>
        <p:nvSpPr>
          <p:cNvPr id="79877" name="Rectangle 9"/>
          <p:cNvSpPr>
            <a:spLocks noChangeArrowheads="1"/>
          </p:cNvSpPr>
          <p:nvPr/>
        </p:nvSpPr>
        <p:spPr bwMode="auto">
          <a:xfrm>
            <a:off x="5715000" y="6629400"/>
            <a:ext cx="3124200" cy="214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p>
            <a:pPr marL="342900" marR="0" lvl="0" indent="-342900" algn="r" defTabSz="914400" rtl="0" eaLnBrk="1" fontAlgn="base" latinLnBrk="0" hangingPunct="1">
              <a:lnSpc>
                <a:spcPct val="100000"/>
              </a:lnSpc>
              <a:spcBef>
                <a:spcPct val="20000"/>
              </a:spcBef>
              <a:spcAft>
                <a:spcPct val="0"/>
              </a:spcAft>
              <a:buClr>
                <a:srgbClr val="66CCFF"/>
              </a:buClr>
              <a:buSzPct val="65000"/>
              <a:buFont typeface="Wingdings" pitchFamily="2" charset="2"/>
              <a:buNone/>
              <a:tabLst/>
              <a:defRPr/>
            </a:pPr>
            <a:r>
              <a:rPr kumimoji="0" lang="en-US" sz="800" b="1" i="0" u="none" strike="noStrike" kern="1200" cap="none" spc="0" normalizeH="0" baseline="0" noProof="0" dirty="0">
                <a:ln>
                  <a:noFill/>
                </a:ln>
                <a:solidFill>
                  <a:srgbClr val="FFFFFF"/>
                </a:solidFill>
                <a:effectLst/>
                <a:uLnTx/>
                <a:uFillTx/>
                <a:latin typeface="Verdana" pitchFamily="34" charset="0"/>
                <a:ea typeface="+mn-ea"/>
                <a:cs typeface="+mn-cs"/>
              </a:rPr>
              <a:t>Copyright © 2024 </a:t>
            </a:r>
            <a:r>
              <a:rPr kumimoji="0" lang="en-US" sz="800" b="1" i="0" u="none" strike="noStrike" kern="1200" cap="none" spc="0" normalizeH="0" baseline="0" noProof="0" dirty="0" err="1">
                <a:ln>
                  <a:noFill/>
                </a:ln>
                <a:solidFill>
                  <a:srgbClr val="FFFFFF"/>
                </a:solidFill>
                <a:effectLst/>
                <a:uLnTx/>
                <a:uFillTx/>
                <a:latin typeface="Verdana" pitchFamily="34" charset="0"/>
                <a:ea typeface="+mn-ea"/>
                <a:cs typeface="+mn-cs"/>
              </a:rPr>
              <a:t>SlideSpark</a:t>
            </a:r>
            <a:r>
              <a:rPr kumimoji="0" lang="en-US" sz="800" b="1" i="0" u="none" strike="noStrike" kern="1200" cap="none" spc="0" normalizeH="0" baseline="0" noProof="0" dirty="0">
                <a:ln>
                  <a:noFill/>
                </a:ln>
                <a:solidFill>
                  <a:srgbClr val="FFFFFF"/>
                </a:solidFill>
                <a:effectLst/>
                <a:uLnTx/>
                <a:uFillTx/>
                <a:latin typeface="Verdana" pitchFamily="34" charset="0"/>
                <a:ea typeface="+mn-ea"/>
                <a:cs typeface="+mn-cs"/>
              </a:rPr>
              <a:t> .LLC</a:t>
            </a:r>
          </a:p>
        </p:txBody>
      </p:sp>
      <p:sp>
        <p:nvSpPr>
          <p:cNvPr id="2" name="Rectangle 1"/>
          <p:cNvSpPr/>
          <p:nvPr/>
        </p:nvSpPr>
        <p:spPr>
          <a:xfrm>
            <a:off x="7914967" y="3371372"/>
            <a:ext cx="968535" cy="1569660"/>
          </a:xfrm>
          <a:prstGeom prst="rect">
            <a:avLst/>
          </a:prstGeom>
          <a:noFill/>
        </p:spPr>
        <p:txBody>
          <a:bodyPr wrap="none" lIns="91440" tIns="45720" rIns="91440" bIns="45720">
            <a:spAutoFit/>
          </a:bodyPr>
          <a:lstStyle/>
          <a:p>
            <a:pPr marL="0" marR="0" lvl="0" indent="0" algn="ctr" defTabSz="914400" rtl="0" eaLnBrk="1" fontAlgn="base" latinLnBrk="0" hangingPunct="1">
              <a:lnSpc>
                <a:spcPct val="100000"/>
              </a:lnSpc>
              <a:spcBef>
                <a:spcPct val="20000"/>
              </a:spcBef>
              <a:spcAft>
                <a:spcPct val="0"/>
              </a:spcAft>
              <a:buClr>
                <a:srgbClr val="66CCFF"/>
              </a:buClr>
              <a:buSzPct val="65000"/>
              <a:buFont typeface="Wingdings" pitchFamily="2" charset="2"/>
              <a:buNone/>
              <a:tabLst/>
              <a:defRPr/>
            </a:pPr>
            <a:r>
              <a:rPr kumimoji="0" lang="en-US" sz="9600" b="1" i="0" u="none" strike="noStrike" kern="1200" cap="none" spc="0" normalizeH="0" baseline="0" noProof="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uLnTx/>
                <a:uFillTx/>
                <a:latin typeface="Tahoma" pitchFamily="34" charset="0"/>
                <a:ea typeface="+mn-ea"/>
                <a:cs typeface="+mn-cs"/>
              </a:rPr>
              <a:t>3</a:t>
            </a:r>
          </a:p>
        </p:txBody>
      </p:sp>
      <p:sp>
        <p:nvSpPr>
          <p:cNvPr id="3" name="Rectangle 2"/>
          <p:cNvSpPr/>
          <p:nvPr/>
        </p:nvSpPr>
        <p:spPr>
          <a:xfrm>
            <a:off x="457200" y="5639395"/>
            <a:ext cx="7034298" cy="923330"/>
          </a:xfrm>
          <a:prstGeom prst="rect">
            <a:avLst/>
          </a:prstGeom>
          <a:noFill/>
        </p:spPr>
        <p:txBody>
          <a:bodyPr wrap="none" lIns="91440" tIns="45720" rIns="91440" bIns="45720">
            <a:spAutoFit/>
          </a:bodyPr>
          <a:lstStyle/>
          <a:p>
            <a:pPr marL="0" marR="0" lvl="0" indent="0" algn="ctr" defTabSz="914400" rtl="0" eaLnBrk="1" fontAlgn="base" latinLnBrk="0" hangingPunct="1">
              <a:lnSpc>
                <a:spcPct val="100000"/>
              </a:lnSpc>
              <a:spcBef>
                <a:spcPct val="20000"/>
              </a:spcBef>
              <a:spcAft>
                <a:spcPct val="0"/>
              </a:spcAft>
              <a:buClr>
                <a:srgbClr val="66CCFF"/>
              </a:buClr>
              <a:buSzPct val="65000"/>
              <a:buFont typeface="Wingdings" pitchFamily="2" charset="2"/>
              <a:buNone/>
              <a:tabLst/>
              <a:defRPr/>
            </a:pPr>
            <a:r>
              <a:rPr kumimoji="0" lang="en-US" sz="5400" b="1" i="0" u="none" strike="noStrike" kern="1200" cap="none" spc="0" normalizeH="0" baseline="0" noProof="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uLnTx/>
                <a:uFillTx/>
                <a:latin typeface="Tahoma" pitchFamily="34" charset="0"/>
                <a:ea typeface="+mn-ea"/>
                <a:cs typeface="+mn-cs"/>
              </a:rPr>
              <a:t>and the answer is…</a:t>
            </a:r>
          </a:p>
        </p:txBody>
      </p:sp>
      <p:sp>
        <p:nvSpPr>
          <p:cNvPr id="7" name="Rounded Rectangle 6"/>
          <p:cNvSpPr/>
          <p:nvPr/>
        </p:nvSpPr>
        <p:spPr bwMode="auto">
          <a:xfrm>
            <a:off x="609600" y="1752600"/>
            <a:ext cx="8077200" cy="533400"/>
          </a:xfrm>
          <a:prstGeom prst="roundRect">
            <a:avLst/>
          </a:prstGeom>
          <a:solidFill>
            <a:srgbClr val="00B0F0">
              <a:alpha val="17000"/>
            </a:srgbClr>
          </a:solidFill>
          <a:ln w="57150" cap="flat" cmpd="sng" algn="ctr">
            <a:solidFill>
              <a:schemeClr val="accent1">
                <a:lumMod val="60000"/>
                <a:lumOff val="40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342900" marR="0" lvl="0" indent="-342900" algn="l" defTabSz="914400" rtl="0" eaLnBrk="1" fontAlgn="base" latinLnBrk="0" hangingPunct="1">
              <a:lnSpc>
                <a:spcPct val="100000"/>
              </a:lnSpc>
              <a:spcBef>
                <a:spcPct val="20000"/>
              </a:spcBef>
              <a:spcAft>
                <a:spcPct val="0"/>
              </a:spcAft>
              <a:buClr>
                <a:srgbClr val="66CCFF"/>
              </a:buClr>
              <a:buSzPct val="65000"/>
              <a:buFont typeface="Wingdings" pitchFamily="2" charset="2"/>
              <a:buChar char="n"/>
              <a:tabLst/>
              <a:defRPr/>
            </a:pPr>
            <a:endParaRPr kumimoji="0" lang="en-US" sz="9600" b="0" i="0" u="none" strike="noStrike" kern="1200" cap="none" spc="0" normalizeH="0" baseline="0" noProof="0">
              <a:ln>
                <a:noFill/>
              </a:ln>
              <a:solidFill>
                <a:srgbClr val="FFFFFF"/>
              </a:solidFill>
              <a:effectLst>
                <a:outerShdw blurRad="38100" dist="38100" dir="2700000" algn="tl">
                  <a:srgbClr val="000000">
                    <a:alpha val="43137"/>
                  </a:srgbClr>
                </a:outerShdw>
              </a:effectLst>
              <a:uLnTx/>
              <a:uFillTx/>
              <a:latin typeface="Tahoma" pitchFamily="34" charset="0"/>
              <a:ea typeface="+mn-ea"/>
              <a:cs typeface="+mn-cs"/>
            </a:endParaRPr>
          </a:p>
        </p:txBody>
      </p:sp>
      <p:pic>
        <p:nvPicPr>
          <p:cNvPr id="8" name="Picture 4" descr="http://www.clker.com/cliparts/9/a/e/e/12154415151126295659lemmling_Cartoon_owl.svg.hi.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657600" y="4267200"/>
            <a:ext cx="175436" cy="159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Picture 3">
            <a:extLst>
              <a:ext uri="{FF2B5EF4-FFF2-40B4-BE49-F238E27FC236}">
                <a16:creationId xmlns:a16="http://schemas.microsoft.com/office/drawing/2014/main" id="{5995E93D-283A-CE27-8227-32A5B34BBF33}"/>
              </a:ext>
            </a:extLst>
          </p:cNvPr>
          <p:cNvPicPr>
            <a:picLocks noChangeAspect="1"/>
          </p:cNvPicPr>
          <p:nvPr/>
        </p:nvPicPr>
        <p:blipFill>
          <a:blip r:embed="rId4"/>
          <a:stretch>
            <a:fillRect/>
          </a:stretch>
        </p:blipFill>
        <p:spPr>
          <a:xfrm>
            <a:off x="7086600" y="4267200"/>
            <a:ext cx="430817" cy="190370"/>
          </a:xfrm>
          <a:prstGeom prst="rect">
            <a:avLst/>
          </a:prstGeom>
        </p:spPr>
      </p:pic>
    </p:spTree>
    <p:extLst>
      <p:ext uri="{BB962C8B-B14F-4D97-AF65-F5344CB8AC3E}">
        <p14:creationId xmlns:p14="http://schemas.microsoft.com/office/powerpoint/2010/main" val="5100624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1000" fill="hold"/>
                                        <p:tgtEl>
                                          <p:spTgt spid="7"/>
                                        </p:tgtEl>
                                        <p:attrNameLst>
                                          <p:attrName>ppt_w</p:attrName>
                                        </p:attrNameLst>
                                      </p:cBhvr>
                                      <p:tavLst>
                                        <p:tav tm="0">
                                          <p:val>
                                            <p:fltVal val="0"/>
                                          </p:val>
                                        </p:tav>
                                        <p:tav tm="100000">
                                          <p:val>
                                            <p:strVal val="#ppt_w"/>
                                          </p:val>
                                        </p:tav>
                                      </p:tavLst>
                                    </p:anim>
                                    <p:anim calcmode="lin" valueType="num">
                                      <p:cBhvr>
                                        <p:cTn id="8" dur="1000" fill="hold"/>
                                        <p:tgtEl>
                                          <p:spTgt spid="7"/>
                                        </p:tgtEl>
                                        <p:attrNameLst>
                                          <p:attrName>ppt_h</p:attrName>
                                        </p:attrNameLst>
                                      </p:cBhvr>
                                      <p:tavLst>
                                        <p:tav tm="0">
                                          <p:val>
                                            <p:fltVal val="0"/>
                                          </p:val>
                                        </p:tav>
                                        <p:tav tm="100000">
                                          <p:val>
                                            <p:strVal val="#ppt_h"/>
                                          </p:val>
                                        </p:tav>
                                      </p:tavLst>
                                    </p:anim>
                                    <p:anim calcmode="lin" valueType="num">
                                      <p:cBhvr>
                                        <p:cTn id="9" dur="1000" fill="hold"/>
                                        <p:tgtEl>
                                          <p:spTgt spid="7"/>
                                        </p:tgtEl>
                                        <p:attrNameLst>
                                          <p:attrName>style.rotation</p:attrName>
                                        </p:attrNameLst>
                                      </p:cBhvr>
                                      <p:tavLst>
                                        <p:tav tm="0">
                                          <p:val>
                                            <p:fltVal val="90"/>
                                          </p:val>
                                        </p:tav>
                                        <p:tav tm="100000">
                                          <p:val>
                                            <p:fltVal val="0"/>
                                          </p:val>
                                        </p:tav>
                                      </p:tavLst>
                                    </p:anim>
                                    <p:animEffect transition="in" filter="fade">
                                      <p:cBhvr>
                                        <p:cTn id="10"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5" name="Rectangle 3"/>
          <p:cNvSpPr>
            <a:spLocks noGrp="1" noChangeArrowheads="1"/>
          </p:cNvSpPr>
          <p:nvPr>
            <p:ph type="body" idx="1"/>
          </p:nvPr>
        </p:nvSpPr>
        <p:spPr>
          <a:xfrm>
            <a:off x="228600" y="152400"/>
            <a:ext cx="8686800" cy="5943600"/>
          </a:xfrm>
        </p:spPr>
        <p:txBody>
          <a:bodyPr/>
          <a:lstStyle/>
          <a:p>
            <a:pPr eaLnBrk="1" hangingPunct="1"/>
            <a:r>
              <a:rPr lang="en-US" dirty="0"/>
              <a:t>When two purebreds mate, they always produce…</a:t>
            </a:r>
          </a:p>
          <a:p>
            <a:pPr lvl="1" eaLnBrk="1" hangingPunct="1"/>
            <a:r>
              <a:rPr lang="en-US" dirty="0">
                <a:solidFill>
                  <a:srgbClr val="FF99FF"/>
                </a:solidFill>
              </a:rPr>
              <a:t>A.) Offspring with different traits as the parent.</a:t>
            </a:r>
          </a:p>
          <a:p>
            <a:pPr lvl="1" eaLnBrk="1" hangingPunct="1"/>
            <a:r>
              <a:rPr lang="en-US" dirty="0">
                <a:solidFill>
                  <a:schemeClr val="accent1">
                    <a:lumMod val="40000"/>
                    <a:lumOff val="60000"/>
                  </a:schemeClr>
                </a:solidFill>
              </a:rPr>
              <a:t>B.) Offspring with the same traits as the parent.</a:t>
            </a:r>
          </a:p>
          <a:p>
            <a:pPr lvl="1" eaLnBrk="1" hangingPunct="1"/>
            <a:r>
              <a:rPr lang="en-US" dirty="0">
                <a:solidFill>
                  <a:srgbClr val="FFCC99"/>
                </a:solidFill>
              </a:rPr>
              <a:t>C.) Offspring without any traits.</a:t>
            </a:r>
          </a:p>
          <a:p>
            <a:pPr lvl="1" eaLnBrk="1" hangingPunct="1"/>
            <a:r>
              <a:rPr lang="en-US" dirty="0">
                <a:solidFill>
                  <a:srgbClr val="FF00FF"/>
                </a:solidFill>
              </a:rPr>
              <a:t>D.) Purebreds cannot produce offspring.</a:t>
            </a:r>
          </a:p>
        </p:txBody>
      </p:sp>
      <p:pic>
        <p:nvPicPr>
          <p:cNvPr id="79876" name="Picture 5" descr="mai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5436" y="3352800"/>
            <a:ext cx="8816163" cy="3209925"/>
          </a:xfrm>
          <a:prstGeom prst="rect">
            <a:avLst/>
          </a:prstGeom>
          <a:noFill/>
          <a:ln w="38100">
            <a:solidFill>
              <a:srgbClr val="9900FF"/>
            </a:solidFill>
            <a:miter lim="800000"/>
            <a:headEnd/>
            <a:tailEnd/>
          </a:ln>
          <a:extLst>
            <a:ext uri="{909E8E84-426E-40DD-AFC4-6F175D3DCCD1}">
              <a14:hiddenFill xmlns:a14="http://schemas.microsoft.com/office/drawing/2010/main">
                <a:solidFill>
                  <a:srgbClr val="FFFFFF"/>
                </a:solidFill>
              </a14:hiddenFill>
            </a:ext>
          </a:extLst>
        </p:spPr>
      </p:pic>
      <p:sp>
        <p:nvSpPr>
          <p:cNvPr id="79877" name="Rectangle 9"/>
          <p:cNvSpPr>
            <a:spLocks noChangeArrowheads="1"/>
          </p:cNvSpPr>
          <p:nvPr/>
        </p:nvSpPr>
        <p:spPr bwMode="auto">
          <a:xfrm>
            <a:off x="5715000" y="6629400"/>
            <a:ext cx="3124200" cy="214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p>
            <a:pPr marL="342900" marR="0" lvl="0" indent="-342900" algn="r" defTabSz="914400" rtl="0" eaLnBrk="1" fontAlgn="base" latinLnBrk="0" hangingPunct="1">
              <a:lnSpc>
                <a:spcPct val="100000"/>
              </a:lnSpc>
              <a:spcBef>
                <a:spcPct val="20000"/>
              </a:spcBef>
              <a:spcAft>
                <a:spcPct val="0"/>
              </a:spcAft>
              <a:buClr>
                <a:srgbClr val="66CCFF"/>
              </a:buClr>
              <a:buSzPct val="65000"/>
              <a:buFont typeface="Wingdings" pitchFamily="2" charset="2"/>
              <a:buNone/>
              <a:tabLst/>
              <a:defRPr/>
            </a:pPr>
            <a:r>
              <a:rPr kumimoji="0" lang="en-US" sz="800" b="1" i="0" u="none" strike="noStrike" kern="1200" cap="none" spc="0" normalizeH="0" baseline="0" noProof="0" dirty="0">
                <a:ln>
                  <a:noFill/>
                </a:ln>
                <a:solidFill>
                  <a:srgbClr val="FFFFFF"/>
                </a:solidFill>
                <a:effectLst/>
                <a:uLnTx/>
                <a:uFillTx/>
                <a:latin typeface="Verdana" pitchFamily="34" charset="0"/>
                <a:ea typeface="+mn-ea"/>
                <a:cs typeface="+mn-cs"/>
              </a:rPr>
              <a:t>Copyright © 2024 </a:t>
            </a:r>
            <a:r>
              <a:rPr kumimoji="0" lang="en-US" sz="800" b="1" i="0" u="none" strike="noStrike" kern="1200" cap="none" spc="0" normalizeH="0" baseline="0" noProof="0" dirty="0" err="1">
                <a:ln>
                  <a:noFill/>
                </a:ln>
                <a:solidFill>
                  <a:srgbClr val="FFFFFF"/>
                </a:solidFill>
                <a:effectLst/>
                <a:uLnTx/>
                <a:uFillTx/>
                <a:latin typeface="Verdana" pitchFamily="34" charset="0"/>
                <a:ea typeface="+mn-ea"/>
                <a:cs typeface="+mn-cs"/>
              </a:rPr>
              <a:t>SlideSpark</a:t>
            </a:r>
            <a:r>
              <a:rPr kumimoji="0" lang="en-US" sz="800" b="1" i="0" u="none" strike="noStrike" kern="1200" cap="none" spc="0" normalizeH="0" baseline="0" noProof="0" dirty="0">
                <a:ln>
                  <a:noFill/>
                </a:ln>
                <a:solidFill>
                  <a:srgbClr val="FFFFFF"/>
                </a:solidFill>
                <a:effectLst/>
                <a:uLnTx/>
                <a:uFillTx/>
                <a:latin typeface="Verdana" pitchFamily="34" charset="0"/>
                <a:ea typeface="+mn-ea"/>
                <a:cs typeface="+mn-cs"/>
              </a:rPr>
              <a:t> .LLC</a:t>
            </a:r>
          </a:p>
        </p:txBody>
      </p:sp>
      <p:sp>
        <p:nvSpPr>
          <p:cNvPr id="2" name="Rectangle 1"/>
          <p:cNvSpPr/>
          <p:nvPr/>
        </p:nvSpPr>
        <p:spPr>
          <a:xfrm>
            <a:off x="7914967" y="3371372"/>
            <a:ext cx="968535" cy="1569660"/>
          </a:xfrm>
          <a:prstGeom prst="rect">
            <a:avLst/>
          </a:prstGeom>
          <a:noFill/>
        </p:spPr>
        <p:txBody>
          <a:bodyPr wrap="none" lIns="91440" tIns="45720" rIns="91440" bIns="45720">
            <a:spAutoFit/>
          </a:bodyPr>
          <a:lstStyle/>
          <a:p>
            <a:pPr marL="0" marR="0" lvl="0" indent="0" algn="ctr" defTabSz="914400" rtl="0" eaLnBrk="1" fontAlgn="base" latinLnBrk="0" hangingPunct="1">
              <a:lnSpc>
                <a:spcPct val="100000"/>
              </a:lnSpc>
              <a:spcBef>
                <a:spcPct val="20000"/>
              </a:spcBef>
              <a:spcAft>
                <a:spcPct val="0"/>
              </a:spcAft>
              <a:buClr>
                <a:srgbClr val="66CCFF"/>
              </a:buClr>
              <a:buSzPct val="65000"/>
              <a:buFont typeface="Wingdings" pitchFamily="2" charset="2"/>
              <a:buNone/>
              <a:tabLst/>
              <a:defRPr/>
            </a:pPr>
            <a:r>
              <a:rPr kumimoji="0" lang="en-US" sz="9600" b="1" i="0" u="none" strike="noStrike" kern="1200" cap="none" spc="0" normalizeH="0" baseline="0" noProof="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uLnTx/>
                <a:uFillTx/>
                <a:latin typeface="Tahoma" pitchFamily="34" charset="0"/>
                <a:ea typeface="+mn-ea"/>
                <a:cs typeface="+mn-cs"/>
              </a:rPr>
              <a:t>3</a:t>
            </a:r>
          </a:p>
        </p:txBody>
      </p:sp>
      <p:sp>
        <p:nvSpPr>
          <p:cNvPr id="3" name="Rectangle 2"/>
          <p:cNvSpPr/>
          <p:nvPr/>
        </p:nvSpPr>
        <p:spPr>
          <a:xfrm>
            <a:off x="457200" y="5639395"/>
            <a:ext cx="7034298" cy="923330"/>
          </a:xfrm>
          <a:prstGeom prst="rect">
            <a:avLst/>
          </a:prstGeom>
          <a:noFill/>
        </p:spPr>
        <p:txBody>
          <a:bodyPr wrap="none" lIns="91440" tIns="45720" rIns="91440" bIns="45720">
            <a:spAutoFit/>
          </a:bodyPr>
          <a:lstStyle/>
          <a:p>
            <a:pPr marL="0" marR="0" lvl="0" indent="0" algn="ctr" defTabSz="914400" rtl="0" eaLnBrk="1" fontAlgn="base" latinLnBrk="0" hangingPunct="1">
              <a:lnSpc>
                <a:spcPct val="100000"/>
              </a:lnSpc>
              <a:spcBef>
                <a:spcPct val="20000"/>
              </a:spcBef>
              <a:spcAft>
                <a:spcPct val="0"/>
              </a:spcAft>
              <a:buClr>
                <a:srgbClr val="66CCFF"/>
              </a:buClr>
              <a:buSzPct val="65000"/>
              <a:buFont typeface="Wingdings" pitchFamily="2" charset="2"/>
              <a:buNone/>
              <a:tabLst/>
              <a:defRPr/>
            </a:pPr>
            <a:r>
              <a:rPr kumimoji="0" lang="en-US" sz="5400" b="1" i="0" u="none" strike="noStrike" kern="1200" cap="none" spc="0" normalizeH="0" baseline="0" noProof="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uLnTx/>
                <a:uFillTx/>
                <a:latin typeface="Tahoma" pitchFamily="34" charset="0"/>
                <a:ea typeface="+mn-ea"/>
                <a:cs typeface="+mn-cs"/>
              </a:rPr>
              <a:t>and the answer is…</a:t>
            </a:r>
          </a:p>
        </p:txBody>
      </p:sp>
      <p:sp>
        <p:nvSpPr>
          <p:cNvPr id="7" name="Rounded Rectangle 6"/>
          <p:cNvSpPr/>
          <p:nvPr/>
        </p:nvSpPr>
        <p:spPr bwMode="auto">
          <a:xfrm>
            <a:off x="609600" y="1752600"/>
            <a:ext cx="8077200" cy="533400"/>
          </a:xfrm>
          <a:prstGeom prst="roundRect">
            <a:avLst/>
          </a:prstGeom>
          <a:solidFill>
            <a:srgbClr val="00B0F0">
              <a:alpha val="17000"/>
            </a:srgbClr>
          </a:solidFill>
          <a:ln w="57150" cap="flat" cmpd="sng" algn="ctr">
            <a:solidFill>
              <a:schemeClr val="accent1">
                <a:lumMod val="60000"/>
                <a:lumOff val="40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342900" marR="0" lvl="0" indent="-342900" algn="l" defTabSz="914400" rtl="0" eaLnBrk="1" fontAlgn="base" latinLnBrk="0" hangingPunct="1">
              <a:lnSpc>
                <a:spcPct val="100000"/>
              </a:lnSpc>
              <a:spcBef>
                <a:spcPct val="20000"/>
              </a:spcBef>
              <a:spcAft>
                <a:spcPct val="0"/>
              </a:spcAft>
              <a:buClr>
                <a:srgbClr val="66CCFF"/>
              </a:buClr>
              <a:buSzPct val="65000"/>
              <a:buFont typeface="Wingdings" pitchFamily="2" charset="2"/>
              <a:buChar char="n"/>
              <a:tabLst/>
              <a:defRPr/>
            </a:pPr>
            <a:endParaRPr kumimoji="0" lang="en-US" sz="9600" b="0" i="0" u="none" strike="noStrike" kern="1200" cap="none" spc="0" normalizeH="0" baseline="0" noProof="0">
              <a:ln>
                <a:noFill/>
              </a:ln>
              <a:solidFill>
                <a:srgbClr val="FFFFFF"/>
              </a:solidFill>
              <a:effectLst>
                <a:outerShdw blurRad="38100" dist="38100" dir="2700000" algn="tl">
                  <a:srgbClr val="000000">
                    <a:alpha val="43137"/>
                  </a:srgbClr>
                </a:outerShdw>
              </a:effectLst>
              <a:uLnTx/>
              <a:uFillTx/>
              <a:latin typeface="Tahoma" pitchFamily="34" charset="0"/>
              <a:ea typeface="+mn-ea"/>
              <a:cs typeface="+mn-cs"/>
            </a:endParaRPr>
          </a:p>
        </p:txBody>
      </p:sp>
      <p:pic>
        <p:nvPicPr>
          <p:cNvPr id="8" name="Picture 4" descr="http://www.clker.com/cliparts/9/a/e/e/12154415151126295659lemmling_Cartoon_owl.svg.hi.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657600" y="4267200"/>
            <a:ext cx="175436" cy="159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4" descr="http://www.clker.com/cliparts/9/a/e/e/12154415151126295659lemmling_Cartoon_owl.svg.hi.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010400" y="1371600"/>
            <a:ext cx="2286000" cy="20781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Picture 3">
            <a:extLst>
              <a:ext uri="{FF2B5EF4-FFF2-40B4-BE49-F238E27FC236}">
                <a16:creationId xmlns:a16="http://schemas.microsoft.com/office/drawing/2014/main" id="{C0FBC303-9627-AB01-4EFC-15BC1B458C3E}"/>
              </a:ext>
            </a:extLst>
          </p:cNvPr>
          <p:cNvPicPr>
            <a:picLocks noChangeAspect="1"/>
          </p:cNvPicPr>
          <p:nvPr/>
        </p:nvPicPr>
        <p:blipFill>
          <a:blip r:embed="rId5"/>
          <a:stretch>
            <a:fillRect/>
          </a:stretch>
        </p:blipFill>
        <p:spPr>
          <a:xfrm>
            <a:off x="7086600" y="4267200"/>
            <a:ext cx="430817" cy="190370"/>
          </a:xfrm>
          <a:prstGeom prst="rect">
            <a:avLst/>
          </a:prstGeom>
        </p:spPr>
      </p:pic>
    </p:spTree>
    <p:extLst>
      <p:ext uri="{BB962C8B-B14F-4D97-AF65-F5344CB8AC3E}">
        <p14:creationId xmlns:p14="http://schemas.microsoft.com/office/powerpoint/2010/main" val="2400677927"/>
      </p:ext>
    </p:extLst>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1" name="Rectangle 3"/>
          <p:cNvSpPr>
            <a:spLocks noGrp="1" noChangeArrowheads="1"/>
          </p:cNvSpPr>
          <p:nvPr>
            <p:ph type="body" idx="1"/>
          </p:nvPr>
        </p:nvSpPr>
        <p:spPr>
          <a:xfrm>
            <a:off x="228600" y="228600"/>
            <a:ext cx="8763000" cy="5867400"/>
          </a:xfrm>
        </p:spPr>
        <p:txBody>
          <a:bodyPr/>
          <a:lstStyle/>
          <a:p>
            <a:pPr eaLnBrk="1" hangingPunct="1"/>
            <a:r>
              <a:rPr lang="en-US" dirty="0">
                <a:solidFill>
                  <a:srgbClr val="FFCC99"/>
                </a:solidFill>
              </a:rPr>
              <a:t>What were Mendel’s results in the F</a:t>
            </a:r>
            <a:r>
              <a:rPr lang="en-US" sz="2800" dirty="0">
                <a:solidFill>
                  <a:srgbClr val="FFCC99"/>
                </a:solidFill>
              </a:rPr>
              <a:t>2 Generation?</a:t>
            </a:r>
          </a:p>
          <a:p>
            <a:pPr eaLnBrk="1" hangingPunct="1"/>
            <a:endParaRPr lang="en-US" dirty="0">
              <a:solidFill>
                <a:srgbClr val="66FF99"/>
              </a:solidFill>
            </a:endParaRPr>
          </a:p>
        </p:txBody>
      </p:sp>
      <p:pic>
        <p:nvPicPr>
          <p:cNvPr id="99332" name="Picture 6" descr="ch10_0_h"/>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 y="2209800"/>
            <a:ext cx="8763000" cy="4267200"/>
          </a:xfrm>
          <a:prstGeom prst="rect">
            <a:avLst/>
          </a:prstGeom>
          <a:noFill/>
          <a:ln w="57150">
            <a:solidFill>
              <a:schemeClr val="accent2"/>
            </a:solidFill>
            <a:miter lim="800000"/>
            <a:headEnd/>
            <a:tailEnd/>
          </a:ln>
          <a:extLst>
            <a:ext uri="{909E8E84-426E-40DD-AFC4-6F175D3DCCD1}">
              <a14:hiddenFill xmlns:a14="http://schemas.microsoft.com/office/drawing/2010/main">
                <a:solidFill>
                  <a:srgbClr val="FFFFFF"/>
                </a:solidFill>
              </a14:hiddenFill>
            </a:ext>
          </a:extLst>
        </p:spPr>
      </p:pic>
      <p:sp>
        <p:nvSpPr>
          <p:cNvPr id="99333" name="Rectangle 9"/>
          <p:cNvSpPr>
            <a:spLocks noChangeArrowheads="1"/>
          </p:cNvSpPr>
          <p:nvPr/>
        </p:nvSpPr>
        <p:spPr bwMode="auto">
          <a:xfrm>
            <a:off x="5715000" y="6629400"/>
            <a:ext cx="3124200" cy="214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p>
            <a:pPr marL="342900" marR="0" lvl="0" indent="-342900" algn="r" defTabSz="914400" rtl="0" eaLnBrk="1" fontAlgn="base" latinLnBrk="0" hangingPunct="1">
              <a:lnSpc>
                <a:spcPct val="100000"/>
              </a:lnSpc>
              <a:spcBef>
                <a:spcPct val="20000"/>
              </a:spcBef>
              <a:spcAft>
                <a:spcPct val="0"/>
              </a:spcAft>
              <a:buClr>
                <a:srgbClr val="66CCFF"/>
              </a:buClr>
              <a:buSzPct val="65000"/>
              <a:buFont typeface="Wingdings" pitchFamily="2" charset="2"/>
              <a:buNone/>
              <a:tabLst/>
              <a:defRPr/>
            </a:pPr>
            <a:r>
              <a:rPr kumimoji="0" lang="en-US" sz="800" b="1" i="0" u="none" strike="noStrike" kern="1200" cap="none" spc="0" normalizeH="0" baseline="0" noProof="0" dirty="0">
                <a:ln>
                  <a:noFill/>
                </a:ln>
                <a:solidFill>
                  <a:srgbClr val="FFFFFF"/>
                </a:solidFill>
                <a:effectLst/>
                <a:uLnTx/>
                <a:uFillTx/>
                <a:latin typeface="Verdana" pitchFamily="34" charset="0"/>
                <a:ea typeface="+mn-ea"/>
                <a:cs typeface="+mn-cs"/>
              </a:rPr>
              <a:t>Copyright © 2024 </a:t>
            </a:r>
            <a:r>
              <a:rPr kumimoji="0" lang="en-US" sz="800" b="1" i="0" u="none" strike="noStrike" kern="1200" cap="none" spc="0" normalizeH="0" baseline="0" noProof="0" dirty="0" err="1">
                <a:ln>
                  <a:noFill/>
                </a:ln>
                <a:solidFill>
                  <a:srgbClr val="FFFFFF"/>
                </a:solidFill>
                <a:effectLst/>
                <a:uLnTx/>
                <a:uFillTx/>
                <a:latin typeface="Verdana" pitchFamily="34" charset="0"/>
                <a:ea typeface="+mn-ea"/>
                <a:cs typeface="+mn-cs"/>
              </a:rPr>
              <a:t>SlideSpark</a:t>
            </a:r>
            <a:r>
              <a:rPr kumimoji="0" lang="en-US" sz="800" b="1" i="0" u="none" strike="noStrike" kern="1200" cap="none" spc="0" normalizeH="0" baseline="0" noProof="0" dirty="0">
                <a:ln>
                  <a:noFill/>
                </a:ln>
                <a:solidFill>
                  <a:srgbClr val="FFFFFF"/>
                </a:solidFill>
                <a:effectLst/>
                <a:uLnTx/>
                <a:uFillTx/>
                <a:latin typeface="Verdana" pitchFamily="34" charset="0"/>
                <a:ea typeface="+mn-ea"/>
                <a:cs typeface="+mn-cs"/>
              </a:rPr>
              <a:t> .LLC</a:t>
            </a:r>
          </a:p>
        </p:txBody>
      </p:sp>
      <p:sp>
        <p:nvSpPr>
          <p:cNvPr id="17" name="Freeform 16"/>
          <p:cNvSpPr/>
          <p:nvPr/>
        </p:nvSpPr>
        <p:spPr bwMode="auto">
          <a:xfrm>
            <a:off x="614363" y="5372100"/>
            <a:ext cx="276225" cy="292100"/>
          </a:xfrm>
          <a:custGeom>
            <a:avLst/>
            <a:gdLst>
              <a:gd name="connsiteX0" fmla="*/ 156755 w 277058"/>
              <a:gd name="connsiteY0" fmla="*/ 10248 h 293229"/>
              <a:gd name="connsiteX1" fmla="*/ 78377 w 277058"/>
              <a:gd name="connsiteY1" fmla="*/ 23311 h 293229"/>
              <a:gd name="connsiteX2" fmla="*/ 26126 w 277058"/>
              <a:gd name="connsiteY2" fmla="*/ 36374 h 293229"/>
              <a:gd name="connsiteX3" fmla="*/ 13063 w 277058"/>
              <a:gd name="connsiteY3" fmla="*/ 75562 h 293229"/>
              <a:gd name="connsiteX4" fmla="*/ 0 w 277058"/>
              <a:gd name="connsiteY4" fmla="*/ 140877 h 293229"/>
              <a:gd name="connsiteX5" fmla="*/ 26126 w 277058"/>
              <a:gd name="connsiteY5" fmla="*/ 232317 h 293229"/>
              <a:gd name="connsiteX6" fmla="*/ 65315 w 277058"/>
              <a:gd name="connsiteY6" fmla="*/ 271505 h 293229"/>
              <a:gd name="connsiteX7" fmla="*/ 248195 w 277058"/>
              <a:gd name="connsiteY7" fmla="*/ 258442 h 293229"/>
              <a:gd name="connsiteX8" fmla="*/ 235132 w 277058"/>
              <a:gd name="connsiteY8" fmla="*/ 153940 h 293229"/>
              <a:gd name="connsiteX9" fmla="*/ 169817 w 277058"/>
              <a:gd name="connsiteY9" fmla="*/ 49437 h 293229"/>
              <a:gd name="connsiteX10" fmla="*/ 156755 w 277058"/>
              <a:gd name="connsiteY10" fmla="*/ 10248 h 2932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77058" h="293229">
                <a:moveTo>
                  <a:pt x="156755" y="10248"/>
                </a:moveTo>
                <a:cubicBezTo>
                  <a:pt x="141515" y="5894"/>
                  <a:pt x="104349" y="18117"/>
                  <a:pt x="78377" y="23311"/>
                </a:cubicBezTo>
                <a:cubicBezTo>
                  <a:pt x="60773" y="26832"/>
                  <a:pt x="40145" y="25159"/>
                  <a:pt x="26126" y="36374"/>
                </a:cubicBezTo>
                <a:cubicBezTo>
                  <a:pt x="15374" y="44976"/>
                  <a:pt x="16403" y="62204"/>
                  <a:pt x="13063" y="75562"/>
                </a:cubicBezTo>
                <a:cubicBezTo>
                  <a:pt x="7678" y="97102"/>
                  <a:pt x="4354" y="119105"/>
                  <a:pt x="0" y="140877"/>
                </a:cubicBezTo>
                <a:cubicBezTo>
                  <a:pt x="1742" y="147844"/>
                  <a:pt x="18630" y="221074"/>
                  <a:pt x="26126" y="232317"/>
                </a:cubicBezTo>
                <a:cubicBezTo>
                  <a:pt x="36373" y="247688"/>
                  <a:pt x="52252" y="258442"/>
                  <a:pt x="65315" y="271505"/>
                </a:cubicBezTo>
                <a:cubicBezTo>
                  <a:pt x="126275" y="267151"/>
                  <a:pt x="197946" y="293229"/>
                  <a:pt x="248195" y="258442"/>
                </a:cubicBezTo>
                <a:cubicBezTo>
                  <a:pt x="277058" y="238460"/>
                  <a:pt x="242488" y="188266"/>
                  <a:pt x="235132" y="153940"/>
                </a:cubicBezTo>
                <a:cubicBezTo>
                  <a:pt x="216995" y="69304"/>
                  <a:pt x="224535" y="85915"/>
                  <a:pt x="169817" y="49437"/>
                </a:cubicBezTo>
                <a:cubicBezTo>
                  <a:pt x="136861" y="0"/>
                  <a:pt x="171995" y="14602"/>
                  <a:pt x="156755" y="10248"/>
                </a:cubicBezTo>
                <a:close/>
              </a:path>
            </a:pathLst>
          </a:custGeom>
          <a:solidFill>
            <a:schemeClr val="tx1"/>
          </a:solidFill>
          <a:ln w="9525" cap="flat" cmpd="sng" algn="ctr">
            <a:noFill/>
            <a:prstDash val="solid"/>
            <a:round/>
            <a:headEnd type="none" w="med" len="med"/>
            <a:tailEnd type="none" w="med" len="med"/>
          </a:ln>
          <a:effectLst/>
        </p:spPr>
        <p:txBody>
          <a:bodyPr/>
          <a:lstStyle/>
          <a:p>
            <a:pPr marL="342900" marR="0" lvl="0" indent="-342900" algn="l" defTabSz="914400" rtl="0" eaLnBrk="1" fontAlgn="base" latinLnBrk="0" hangingPunct="1">
              <a:lnSpc>
                <a:spcPct val="100000"/>
              </a:lnSpc>
              <a:spcBef>
                <a:spcPct val="20000"/>
              </a:spcBef>
              <a:spcAft>
                <a:spcPct val="0"/>
              </a:spcAft>
              <a:buClr>
                <a:srgbClr val="66CCFF"/>
              </a:buClr>
              <a:buSzPct val="65000"/>
              <a:buFont typeface="Wingdings" pitchFamily="2" charset="2"/>
              <a:buChar char="n"/>
              <a:tabLst/>
              <a:defRPr/>
            </a:pPr>
            <a:endParaRPr kumimoji="0" lang="en-US" sz="9600" b="0" i="0" u="none" strike="noStrike" kern="1200" cap="none" spc="0" normalizeH="0" baseline="0" noProof="0">
              <a:ln>
                <a:noFill/>
              </a:ln>
              <a:solidFill>
                <a:srgbClr val="FFFFFF"/>
              </a:solidFill>
              <a:effectLst>
                <a:outerShdw blurRad="38100" dist="38100" dir="2700000" algn="tl">
                  <a:srgbClr val="000000">
                    <a:alpha val="43137"/>
                  </a:srgbClr>
                </a:outerShdw>
              </a:effectLst>
              <a:uLnTx/>
              <a:uFillTx/>
              <a:latin typeface="Tahoma" pitchFamily="34" charset="0"/>
              <a:ea typeface="+mn-ea"/>
              <a:cs typeface="+mn-cs"/>
            </a:endParaRPr>
          </a:p>
        </p:txBody>
      </p:sp>
      <p:sp>
        <p:nvSpPr>
          <p:cNvPr id="2" name="Rectangle 1"/>
          <p:cNvSpPr/>
          <p:nvPr/>
        </p:nvSpPr>
        <p:spPr bwMode="auto">
          <a:xfrm>
            <a:off x="752475" y="5029200"/>
            <a:ext cx="8239125" cy="1447800"/>
          </a:xfrm>
          <a:prstGeom prst="rect">
            <a:avLst/>
          </a:prstGeom>
          <a:solidFill>
            <a:schemeClr val="tx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342900" marR="0" lvl="0" indent="-342900" algn="l" defTabSz="914400" rtl="0" eaLnBrk="1" fontAlgn="base" latinLnBrk="0" hangingPunct="1">
              <a:lnSpc>
                <a:spcPct val="100000"/>
              </a:lnSpc>
              <a:spcBef>
                <a:spcPct val="20000"/>
              </a:spcBef>
              <a:spcAft>
                <a:spcPct val="0"/>
              </a:spcAft>
              <a:buClr>
                <a:srgbClr val="66CCFF"/>
              </a:buClr>
              <a:buSzPct val="65000"/>
              <a:buFont typeface="Wingdings" pitchFamily="2" charset="2"/>
              <a:buChar char="n"/>
              <a:tabLst/>
              <a:defRPr/>
            </a:pPr>
            <a:endParaRPr kumimoji="0" lang="en-US" sz="9600" b="0" i="0" u="none" strike="noStrike" kern="1200" cap="none" spc="0" normalizeH="0" baseline="0" noProof="0">
              <a:ln>
                <a:noFill/>
              </a:ln>
              <a:solidFill>
                <a:srgbClr val="FFFFFF"/>
              </a:solidFill>
              <a:effectLst>
                <a:outerShdw blurRad="38100" dist="38100" dir="2700000" algn="tl">
                  <a:srgbClr val="000000">
                    <a:alpha val="43137"/>
                  </a:srgbClr>
                </a:outerShdw>
              </a:effectLst>
              <a:uLnTx/>
              <a:uFillTx/>
              <a:latin typeface="Tahoma" pitchFamily="34" charset="0"/>
              <a:ea typeface="+mn-ea"/>
              <a:cs typeface="+mn-cs"/>
            </a:endParaRPr>
          </a:p>
        </p:txBody>
      </p:sp>
      <p:sp>
        <p:nvSpPr>
          <p:cNvPr id="3" name="Rectangle 2"/>
          <p:cNvSpPr/>
          <p:nvPr/>
        </p:nvSpPr>
        <p:spPr>
          <a:xfrm>
            <a:off x="1143000" y="4940089"/>
            <a:ext cx="881973" cy="1569660"/>
          </a:xfrm>
          <a:prstGeom prst="rect">
            <a:avLst/>
          </a:prstGeom>
          <a:noFill/>
        </p:spPr>
        <p:txBody>
          <a:bodyPr wrap="none" lIns="91440" tIns="45720" rIns="91440" bIns="45720">
            <a:spAutoFit/>
          </a:bodyPr>
          <a:lstStyle/>
          <a:p>
            <a:pPr marL="0" marR="0" lvl="0" indent="0" algn="ctr" defTabSz="914400" rtl="0" eaLnBrk="1" fontAlgn="base" latinLnBrk="0" hangingPunct="1">
              <a:lnSpc>
                <a:spcPct val="100000"/>
              </a:lnSpc>
              <a:spcBef>
                <a:spcPct val="20000"/>
              </a:spcBef>
              <a:spcAft>
                <a:spcPct val="0"/>
              </a:spcAft>
              <a:buClr>
                <a:srgbClr val="66CCFF"/>
              </a:buClr>
              <a:buSzPct val="65000"/>
              <a:buFont typeface="Wingdings" pitchFamily="2" charset="2"/>
              <a:buNone/>
              <a:tabLst/>
              <a:defRPr/>
            </a:pPr>
            <a:r>
              <a:rPr kumimoji="0" lang="en-US" sz="9600" b="1" i="0" u="none" strike="noStrike" kern="1200" cap="none" spc="0" normalizeH="0" baseline="0" noProof="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uLnTx/>
                <a:uFillTx/>
                <a:latin typeface="Tahoma" pitchFamily="34" charset="0"/>
                <a:ea typeface="+mn-ea"/>
                <a:cs typeface="+mn-cs"/>
              </a:rPr>
              <a:t>?</a:t>
            </a:r>
          </a:p>
        </p:txBody>
      </p:sp>
      <p:sp>
        <p:nvSpPr>
          <p:cNvPr id="9" name="Rectangle 8"/>
          <p:cNvSpPr/>
          <p:nvPr/>
        </p:nvSpPr>
        <p:spPr>
          <a:xfrm>
            <a:off x="3124200" y="5028694"/>
            <a:ext cx="881973" cy="1569660"/>
          </a:xfrm>
          <a:prstGeom prst="rect">
            <a:avLst/>
          </a:prstGeom>
          <a:noFill/>
        </p:spPr>
        <p:txBody>
          <a:bodyPr wrap="none" lIns="91440" tIns="45720" rIns="91440" bIns="45720">
            <a:spAutoFit/>
          </a:bodyPr>
          <a:lstStyle/>
          <a:p>
            <a:pPr marL="0" marR="0" lvl="0" indent="0" algn="ctr" defTabSz="914400" rtl="0" eaLnBrk="1" fontAlgn="base" latinLnBrk="0" hangingPunct="1">
              <a:lnSpc>
                <a:spcPct val="100000"/>
              </a:lnSpc>
              <a:spcBef>
                <a:spcPct val="20000"/>
              </a:spcBef>
              <a:spcAft>
                <a:spcPct val="0"/>
              </a:spcAft>
              <a:buClr>
                <a:srgbClr val="66CCFF"/>
              </a:buClr>
              <a:buSzPct val="65000"/>
              <a:buFont typeface="Wingdings" pitchFamily="2" charset="2"/>
              <a:buNone/>
              <a:tabLst/>
              <a:defRPr/>
            </a:pPr>
            <a:r>
              <a:rPr kumimoji="0" lang="en-US" sz="9600" b="1" i="0" u="none" strike="noStrike" kern="1200" cap="none" spc="0" normalizeH="0" baseline="0" noProof="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uLnTx/>
                <a:uFillTx/>
                <a:latin typeface="Tahoma" pitchFamily="34" charset="0"/>
                <a:ea typeface="+mn-ea"/>
                <a:cs typeface="+mn-cs"/>
              </a:rPr>
              <a:t>?</a:t>
            </a:r>
          </a:p>
        </p:txBody>
      </p:sp>
      <p:sp>
        <p:nvSpPr>
          <p:cNvPr id="10" name="Rectangle 9"/>
          <p:cNvSpPr/>
          <p:nvPr/>
        </p:nvSpPr>
        <p:spPr>
          <a:xfrm>
            <a:off x="5274013" y="4968270"/>
            <a:ext cx="881973" cy="1569660"/>
          </a:xfrm>
          <a:prstGeom prst="rect">
            <a:avLst/>
          </a:prstGeom>
          <a:noFill/>
        </p:spPr>
        <p:txBody>
          <a:bodyPr wrap="none" lIns="91440" tIns="45720" rIns="91440" bIns="45720">
            <a:spAutoFit/>
          </a:bodyPr>
          <a:lstStyle/>
          <a:p>
            <a:pPr marL="0" marR="0" lvl="0" indent="0" algn="ctr" defTabSz="914400" rtl="0" eaLnBrk="1" fontAlgn="base" latinLnBrk="0" hangingPunct="1">
              <a:lnSpc>
                <a:spcPct val="100000"/>
              </a:lnSpc>
              <a:spcBef>
                <a:spcPct val="20000"/>
              </a:spcBef>
              <a:spcAft>
                <a:spcPct val="0"/>
              </a:spcAft>
              <a:buClr>
                <a:srgbClr val="66CCFF"/>
              </a:buClr>
              <a:buSzPct val="65000"/>
              <a:buFont typeface="Wingdings" pitchFamily="2" charset="2"/>
              <a:buNone/>
              <a:tabLst/>
              <a:defRPr/>
            </a:pPr>
            <a:r>
              <a:rPr kumimoji="0" lang="en-US" sz="9600" b="1" i="0" u="none" strike="noStrike" kern="1200" cap="none" spc="0" normalizeH="0" baseline="0" noProof="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uLnTx/>
                <a:uFillTx/>
                <a:latin typeface="Tahoma" pitchFamily="34" charset="0"/>
                <a:ea typeface="+mn-ea"/>
                <a:cs typeface="+mn-cs"/>
              </a:rPr>
              <a:t>?</a:t>
            </a:r>
          </a:p>
        </p:txBody>
      </p:sp>
      <p:sp>
        <p:nvSpPr>
          <p:cNvPr id="11" name="Rectangle 10"/>
          <p:cNvSpPr/>
          <p:nvPr/>
        </p:nvSpPr>
        <p:spPr>
          <a:xfrm>
            <a:off x="7246974" y="4968270"/>
            <a:ext cx="881973" cy="1569660"/>
          </a:xfrm>
          <a:prstGeom prst="rect">
            <a:avLst/>
          </a:prstGeom>
          <a:noFill/>
        </p:spPr>
        <p:txBody>
          <a:bodyPr wrap="none" lIns="91440" tIns="45720" rIns="91440" bIns="45720">
            <a:spAutoFit/>
          </a:bodyPr>
          <a:lstStyle/>
          <a:p>
            <a:pPr marL="0" marR="0" lvl="0" indent="0" algn="ctr" defTabSz="914400" rtl="0" eaLnBrk="1" fontAlgn="base" latinLnBrk="0" hangingPunct="1">
              <a:lnSpc>
                <a:spcPct val="100000"/>
              </a:lnSpc>
              <a:spcBef>
                <a:spcPct val="20000"/>
              </a:spcBef>
              <a:spcAft>
                <a:spcPct val="0"/>
              </a:spcAft>
              <a:buClr>
                <a:srgbClr val="66CCFF"/>
              </a:buClr>
              <a:buSzPct val="65000"/>
              <a:buFont typeface="Wingdings" pitchFamily="2" charset="2"/>
              <a:buNone/>
              <a:tabLst/>
              <a:defRPr/>
            </a:pPr>
            <a:r>
              <a:rPr kumimoji="0" lang="en-US" sz="9600" b="1" i="0" u="none" strike="noStrike" kern="1200" cap="none" spc="0" normalizeH="0" baseline="0" noProof="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uLnTx/>
                <a:uFillTx/>
                <a:latin typeface="Tahoma" pitchFamily="34" charset="0"/>
                <a:ea typeface="+mn-ea"/>
                <a:cs typeface="+mn-cs"/>
              </a:rPr>
              <a:t>?</a:t>
            </a:r>
          </a:p>
        </p:txBody>
      </p:sp>
      <p:sp>
        <p:nvSpPr>
          <p:cNvPr id="4" name="Rectangle 3"/>
          <p:cNvSpPr/>
          <p:nvPr/>
        </p:nvSpPr>
        <p:spPr>
          <a:xfrm>
            <a:off x="8128947" y="11484"/>
            <a:ext cx="968535" cy="1569660"/>
          </a:xfrm>
          <a:prstGeom prst="rect">
            <a:avLst/>
          </a:prstGeom>
          <a:noFill/>
        </p:spPr>
        <p:txBody>
          <a:bodyPr wrap="none" lIns="91440" tIns="45720" rIns="91440" bIns="45720">
            <a:spAutoFit/>
          </a:bodyPr>
          <a:lstStyle/>
          <a:p>
            <a:pPr marL="0" marR="0" lvl="0" indent="0" algn="ctr" defTabSz="914400" rtl="0" eaLnBrk="1" fontAlgn="base" latinLnBrk="0" hangingPunct="1">
              <a:lnSpc>
                <a:spcPct val="100000"/>
              </a:lnSpc>
              <a:spcBef>
                <a:spcPct val="20000"/>
              </a:spcBef>
              <a:spcAft>
                <a:spcPct val="0"/>
              </a:spcAft>
              <a:buClr>
                <a:srgbClr val="66CCFF"/>
              </a:buClr>
              <a:buSzPct val="65000"/>
              <a:buFont typeface="Wingdings" pitchFamily="2" charset="2"/>
              <a:buNone/>
              <a:tabLst/>
              <a:defRPr/>
            </a:pPr>
            <a:r>
              <a:rPr kumimoji="0" lang="en-US" sz="9600" b="1" i="0" u="none" strike="noStrike" kern="1200" cap="none" spc="0" normalizeH="0" baseline="0" noProof="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uLnTx/>
                <a:uFillTx/>
                <a:latin typeface="Tahoma" pitchFamily="34" charset="0"/>
                <a:ea typeface="+mn-ea"/>
                <a:cs typeface="+mn-cs"/>
              </a:rPr>
              <a:t>4</a:t>
            </a:r>
          </a:p>
        </p:txBody>
      </p:sp>
    </p:spTree>
    <p:extLst>
      <p:ext uri="{BB962C8B-B14F-4D97-AF65-F5344CB8AC3E}">
        <p14:creationId xmlns:p14="http://schemas.microsoft.com/office/powerpoint/2010/main" val="3721079232"/>
      </p:ext>
    </p:extLst>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1" name="Rectangle 3"/>
          <p:cNvSpPr>
            <a:spLocks noGrp="1" noChangeArrowheads="1"/>
          </p:cNvSpPr>
          <p:nvPr>
            <p:ph type="body" idx="1"/>
          </p:nvPr>
        </p:nvSpPr>
        <p:spPr>
          <a:xfrm>
            <a:off x="228600" y="228600"/>
            <a:ext cx="8763000" cy="5867400"/>
          </a:xfrm>
        </p:spPr>
        <p:txBody>
          <a:bodyPr/>
          <a:lstStyle/>
          <a:p>
            <a:pPr eaLnBrk="1" hangingPunct="1"/>
            <a:r>
              <a:rPr lang="en-US" dirty="0">
                <a:solidFill>
                  <a:srgbClr val="FFCC99"/>
                </a:solidFill>
              </a:rPr>
              <a:t>What were Mendel’s results in the F</a:t>
            </a:r>
            <a:r>
              <a:rPr lang="en-US" sz="2800" dirty="0">
                <a:solidFill>
                  <a:srgbClr val="FFCC99"/>
                </a:solidFill>
              </a:rPr>
              <a:t>2 Generation?</a:t>
            </a:r>
          </a:p>
          <a:p>
            <a:pPr eaLnBrk="1" hangingPunct="1"/>
            <a:endParaRPr lang="en-US" dirty="0">
              <a:solidFill>
                <a:srgbClr val="66FF99"/>
              </a:solidFill>
            </a:endParaRPr>
          </a:p>
        </p:txBody>
      </p:sp>
      <p:pic>
        <p:nvPicPr>
          <p:cNvPr id="99332" name="Picture 6" descr="ch10_0_h"/>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 y="2209800"/>
            <a:ext cx="8763000" cy="4267200"/>
          </a:xfrm>
          <a:prstGeom prst="rect">
            <a:avLst/>
          </a:prstGeom>
          <a:noFill/>
          <a:ln w="57150">
            <a:solidFill>
              <a:schemeClr val="accent2"/>
            </a:solidFill>
            <a:miter lim="800000"/>
            <a:headEnd/>
            <a:tailEnd/>
          </a:ln>
          <a:extLst>
            <a:ext uri="{909E8E84-426E-40DD-AFC4-6F175D3DCCD1}">
              <a14:hiddenFill xmlns:a14="http://schemas.microsoft.com/office/drawing/2010/main">
                <a:solidFill>
                  <a:srgbClr val="FFFFFF"/>
                </a:solidFill>
              </a14:hiddenFill>
            </a:ext>
          </a:extLst>
        </p:spPr>
      </p:pic>
      <p:sp>
        <p:nvSpPr>
          <p:cNvPr id="99333" name="Rectangle 9"/>
          <p:cNvSpPr>
            <a:spLocks noChangeArrowheads="1"/>
          </p:cNvSpPr>
          <p:nvPr/>
        </p:nvSpPr>
        <p:spPr bwMode="auto">
          <a:xfrm>
            <a:off x="5715000" y="6629400"/>
            <a:ext cx="3124200" cy="214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p>
            <a:pPr marL="342900" marR="0" lvl="0" indent="-342900" algn="r" defTabSz="914400" rtl="0" eaLnBrk="1" fontAlgn="base" latinLnBrk="0" hangingPunct="1">
              <a:lnSpc>
                <a:spcPct val="100000"/>
              </a:lnSpc>
              <a:spcBef>
                <a:spcPct val="20000"/>
              </a:spcBef>
              <a:spcAft>
                <a:spcPct val="0"/>
              </a:spcAft>
              <a:buClr>
                <a:srgbClr val="66CCFF"/>
              </a:buClr>
              <a:buSzPct val="65000"/>
              <a:buFont typeface="Wingdings" pitchFamily="2" charset="2"/>
              <a:buNone/>
              <a:tabLst/>
              <a:defRPr/>
            </a:pPr>
            <a:r>
              <a:rPr kumimoji="0" lang="en-US" sz="800" b="1" i="0" u="none" strike="noStrike" kern="1200" cap="none" spc="0" normalizeH="0" baseline="0" noProof="0" dirty="0">
                <a:ln>
                  <a:noFill/>
                </a:ln>
                <a:solidFill>
                  <a:srgbClr val="FFFFFF"/>
                </a:solidFill>
                <a:effectLst/>
                <a:uLnTx/>
                <a:uFillTx/>
                <a:latin typeface="Verdana" pitchFamily="34" charset="0"/>
                <a:ea typeface="+mn-ea"/>
                <a:cs typeface="+mn-cs"/>
              </a:rPr>
              <a:t>Copyright © 2024 </a:t>
            </a:r>
            <a:r>
              <a:rPr kumimoji="0" lang="en-US" sz="800" b="1" i="0" u="none" strike="noStrike" kern="1200" cap="none" spc="0" normalizeH="0" baseline="0" noProof="0" dirty="0" err="1">
                <a:ln>
                  <a:noFill/>
                </a:ln>
                <a:solidFill>
                  <a:srgbClr val="FFFFFF"/>
                </a:solidFill>
                <a:effectLst/>
                <a:uLnTx/>
                <a:uFillTx/>
                <a:latin typeface="Verdana" pitchFamily="34" charset="0"/>
                <a:ea typeface="+mn-ea"/>
                <a:cs typeface="+mn-cs"/>
              </a:rPr>
              <a:t>SlideSpark</a:t>
            </a:r>
            <a:r>
              <a:rPr kumimoji="0" lang="en-US" sz="800" b="1" i="0" u="none" strike="noStrike" kern="1200" cap="none" spc="0" normalizeH="0" baseline="0" noProof="0" dirty="0">
                <a:ln>
                  <a:noFill/>
                </a:ln>
                <a:solidFill>
                  <a:srgbClr val="FFFFFF"/>
                </a:solidFill>
                <a:effectLst/>
                <a:uLnTx/>
                <a:uFillTx/>
                <a:latin typeface="Verdana" pitchFamily="34" charset="0"/>
                <a:ea typeface="+mn-ea"/>
                <a:cs typeface="+mn-cs"/>
              </a:rPr>
              <a:t> .LLC</a:t>
            </a:r>
          </a:p>
        </p:txBody>
      </p:sp>
      <p:sp>
        <p:nvSpPr>
          <p:cNvPr id="17" name="Freeform 16"/>
          <p:cNvSpPr/>
          <p:nvPr/>
        </p:nvSpPr>
        <p:spPr bwMode="auto">
          <a:xfrm>
            <a:off x="614363" y="5372100"/>
            <a:ext cx="276225" cy="292100"/>
          </a:xfrm>
          <a:custGeom>
            <a:avLst/>
            <a:gdLst>
              <a:gd name="connsiteX0" fmla="*/ 156755 w 277058"/>
              <a:gd name="connsiteY0" fmla="*/ 10248 h 293229"/>
              <a:gd name="connsiteX1" fmla="*/ 78377 w 277058"/>
              <a:gd name="connsiteY1" fmla="*/ 23311 h 293229"/>
              <a:gd name="connsiteX2" fmla="*/ 26126 w 277058"/>
              <a:gd name="connsiteY2" fmla="*/ 36374 h 293229"/>
              <a:gd name="connsiteX3" fmla="*/ 13063 w 277058"/>
              <a:gd name="connsiteY3" fmla="*/ 75562 h 293229"/>
              <a:gd name="connsiteX4" fmla="*/ 0 w 277058"/>
              <a:gd name="connsiteY4" fmla="*/ 140877 h 293229"/>
              <a:gd name="connsiteX5" fmla="*/ 26126 w 277058"/>
              <a:gd name="connsiteY5" fmla="*/ 232317 h 293229"/>
              <a:gd name="connsiteX6" fmla="*/ 65315 w 277058"/>
              <a:gd name="connsiteY6" fmla="*/ 271505 h 293229"/>
              <a:gd name="connsiteX7" fmla="*/ 248195 w 277058"/>
              <a:gd name="connsiteY7" fmla="*/ 258442 h 293229"/>
              <a:gd name="connsiteX8" fmla="*/ 235132 w 277058"/>
              <a:gd name="connsiteY8" fmla="*/ 153940 h 293229"/>
              <a:gd name="connsiteX9" fmla="*/ 169817 w 277058"/>
              <a:gd name="connsiteY9" fmla="*/ 49437 h 293229"/>
              <a:gd name="connsiteX10" fmla="*/ 156755 w 277058"/>
              <a:gd name="connsiteY10" fmla="*/ 10248 h 2932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77058" h="293229">
                <a:moveTo>
                  <a:pt x="156755" y="10248"/>
                </a:moveTo>
                <a:cubicBezTo>
                  <a:pt x="141515" y="5894"/>
                  <a:pt x="104349" y="18117"/>
                  <a:pt x="78377" y="23311"/>
                </a:cubicBezTo>
                <a:cubicBezTo>
                  <a:pt x="60773" y="26832"/>
                  <a:pt x="40145" y="25159"/>
                  <a:pt x="26126" y="36374"/>
                </a:cubicBezTo>
                <a:cubicBezTo>
                  <a:pt x="15374" y="44976"/>
                  <a:pt x="16403" y="62204"/>
                  <a:pt x="13063" y="75562"/>
                </a:cubicBezTo>
                <a:cubicBezTo>
                  <a:pt x="7678" y="97102"/>
                  <a:pt x="4354" y="119105"/>
                  <a:pt x="0" y="140877"/>
                </a:cubicBezTo>
                <a:cubicBezTo>
                  <a:pt x="1742" y="147844"/>
                  <a:pt x="18630" y="221074"/>
                  <a:pt x="26126" y="232317"/>
                </a:cubicBezTo>
                <a:cubicBezTo>
                  <a:pt x="36373" y="247688"/>
                  <a:pt x="52252" y="258442"/>
                  <a:pt x="65315" y="271505"/>
                </a:cubicBezTo>
                <a:cubicBezTo>
                  <a:pt x="126275" y="267151"/>
                  <a:pt x="197946" y="293229"/>
                  <a:pt x="248195" y="258442"/>
                </a:cubicBezTo>
                <a:cubicBezTo>
                  <a:pt x="277058" y="238460"/>
                  <a:pt x="242488" y="188266"/>
                  <a:pt x="235132" y="153940"/>
                </a:cubicBezTo>
                <a:cubicBezTo>
                  <a:pt x="216995" y="69304"/>
                  <a:pt x="224535" y="85915"/>
                  <a:pt x="169817" y="49437"/>
                </a:cubicBezTo>
                <a:cubicBezTo>
                  <a:pt x="136861" y="0"/>
                  <a:pt x="171995" y="14602"/>
                  <a:pt x="156755" y="10248"/>
                </a:cubicBezTo>
                <a:close/>
              </a:path>
            </a:pathLst>
          </a:custGeom>
          <a:solidFill>
            <a:schemeClr val="tx1"/>
          </a:solidFill>
          <a:ln w="9525" cap="flat" cmpd="sng" algn="ctr">
            <a:noFill/>
            <a:prstDash val="solid"/>
            <a:round/>
            <a:headEnd type="none" w="med" len="med"/>
            <a:tailEnd type="none" w="med" len="med"/>
          </a:ln>
          <a:effectLst/>
        </p:spPr>
        <p:txBody>
          <a:bodyPr/>
          <a:lstStyle/>
          <a:p>
            <a:pPr marL="342900" marR="0" lvl="0" indent="-342900" algn="l" defTabSz="914400" rtl="0" eaLnBrk="1" fontAlgn="base" latinLnBrk="0" hangingPunct="1">
              <a:lnSpc>
                <a:spcPct val="100000"/>
              </a:lnSpc>
              <a:spcBef>
                <a:spcPct val="20000"/>
              </a:spcBef>
              <a:spcAft>
                <a:spcPct val="0"/>
              </a:spcAft>
              <a:buClr>
                <a:srgbClr val="66CCFF"/>
              </a:buClr>
              <a:buSzPct val="65000"/>
              <a:buFont typeface="Wingdings" pitchFamily="2" charset="2"/>
              <a:buChar char="n"/>
              <a:tabLst/>
              <a:defRPr/>
            </a:pPr>
            <a:endParaRPr kumimoji="0" lang="en-US" sz="9600" b="0" i="0" u="none" strike="noStrike" kern="1200" cap="none" spc="0" normalizeH="0" baseline="0" noProof="0">
              <a:ln>
                <a:noFill/>
              </a:ln>
              <a:solidFill>
                <a:srgbClr val="FFFFFF"/>
              </a:solidFill>
              <a:effectLst>
                <a:outerShdw blurRad="38100" dist="38100" dir="2700000" algn="tl">
                  <a:srgbClr val="000000">
                    <a:alpha val="43137"/>
                  </a:srgbClr>
                </a:outerShdw>
              </a:effectLst>
              <a:uLnTx/>
              <a:uFillTx/>
              <a:latin typeface="Tahoma" pitchFamily="34" charset="0"/>
              <a:ea typeface="+mn-ea"/>
              <a:cs typeface="+mn-cs"/>
            </a:endParaRPr>
          </a:p>
        </p:txBody>
      </p:sp>
      <p:sp>
        <p:nvSpPr>
          <p:cNvPr id="2" name="Rectangle 1"/>
          <p:cNvSpPr/>
          <p:nvPr/>
        </p:nvSpPr>
        <p:spPr bwMode="auto">
          <a:xfrm>
            <a:off x="752475" y="5029200"/>
            <a:ext cx="8239125" cy="1447800"/>
          </a:xfrm>
          <a:prstGeom prst="rect">
            <a:avLst/>
          </a:prstGeom>
          <a:solidFill>
            <a:schemeClr val="tx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342900" marR="0" lvl="0" indent="-342900" algn="l" defTabSz="914400" rtl="0" eaLnBrk="1" fontAlgn="base" latinLnBrk="0" hangingPunct="1">
              <a:lnSpc>
                <a:spcPct val="100000"/>
              </a:lnSpc>
              <a:spcBef>
                <a:spcPct val="20000"/>
              </a:spcBef>
              <a:spcAft>
                <a:spcPct val="0"/>
              </a:spcAft>
              <a:buClr>
                <a:srgbClr val="66CCFF"/>
              </a:buClr>
              <a:buSzPct val="65000"/>
              <a:buFont typeface="Wingdings" pitchFamily="2" charset="2"/>
              <a:buChar char="n"/>
              <a:tabLst/>
              <a:defRPr/>
            </a:pPr>
            <a:endParaRPr kumimoji="0" lang="en-US" sz="9600" b="0" i="0" u="none" strike="noStrike" kern="1200" cap="none" spc="0" normalizeH="0" baseline="0" noProof="0">
              <a:ln>
                <a:noFill/>
              </a:ln>
              <a:solidFill>
                <a:srgbClr val="FFFFFF"/>
              </a:solidFill>
              <a:effectLst>
                <a:outerShdw blurRad="38100" dist="38100" dir="2700000" algn="tl">
                  <a:srgbClr val="000000">
                    <a:alpha val="43137"/>
                  </a:srgbClr>
                </a:outerShdw>
              </a:effectLst>
              <a:uLnTx/>
              <a:uFillTx/>
              <a:latin typeface="Tahoma" pitchFamily="34" charset="0"/>
              <a:ea typeface="+mn-ea"/>
              <a:cs typeface="+mn-cs"/>
            </a:endParaRPr>
          </a:p>
        </p:txBody>
      </p:sp>
      <p:sp>
        <p:nvSpPr>
          <p:cNvPr id="3" name="Rectangle 2"/>
          <p:cNvSpPr/>
          <p:nvPr/>
        </p:nvSpPr>
        <p:spPr>
          <a:xfrm>
            <a:off x="1143000" y="4940089"/>
            <a:ext cx="881973" cy="1569660"/>
          </a:xfrm>
          <a:prstGeom prst="rect">
            <a:avLst/>
          </a:prstGeom>
          <a:noFill/>
        </p:spPr>
        <p:txBody>
          <a:bodyPr wrap="none" lIns="91440" tIns="45720" rIns="91440" bIns="45720">
            <a:spAutoFit/>
          </a:bodyPr>
          <a:lstStyle/>
          <a:p>
            <a:pPr marL="0" marR="0" lvl="0" indent="0" algn="ctr" defTabSz="914400" rtl="0" eaLnBrk="1" fontAlgn="base" latinLnBrk="0" hangingPunct="1">
              <a:lnSpc>
                <a:spcPct val="100000"/>
              </a:lnSpc>
              <a:spcBef>
                <a:spcPct val="20000"/>
              </a:spcBef>
              <a:spcAft>
                <a:spcPct val="0"/>
              </a:spcAft>
              <a:buClr>
                <a:srgbClr val="66CCFF"/>
              </a:buClr>
              <a:buSzPct val="65000"/>
              <a:buFont typeface="Wingdings" pitchFamily="2" charset="2"/>
              <a:buNone/>
              <a:tabLst/>
              <a:defRPr/>
            </a:pPr>
            <a:r>
              <a:rPr kumimoji="0" lang="en-US" sz="9600" b="1" i="0" u="none" strike="noStrike" kern="1200" cap="none" spc="0" normalizeH="0" baseline="0" noProof="0" dirty="0">
                <a:ln w="17780" cmpd="sng">
                  <a:solidFill>
                    <a:sysClr val="windowText" lastClr="000000"/>
                  </a:solidFill>
                  <a:prstDash val="solid"/>
                  <a:miter lim="800000"/>
                </a:ln>
                <a:solidFill>
                  <a:srgbClr val="FF00FF"/>
                </a:solidFill>
                <a:effectLst>
                  <a:outerShdw blurRad="50800" algn="tl" rotWithShape="0">
                    <a:srgbClr val="000000"/>
                  </a:outerShdw>
                </a:effectLst>
                <a:uLnTx/>
                <a:uFillTx/>
                <a:latin typeface="Tahoma" pitchFamily="34" charset="0"/>
                <a:ea typeface="+mn-ea"/>
                <a:cs typeface="+mn-cs"/>
              </a:rPr>
              <a:t>?</a:t>
            </a:r>
          </a:p>
        </p:txBody>
      </p:sp>
      <p:sp>
        <p:nvSpPr>
          <p:cNvPr id="9" name="Rectangle 8"/>
          <p:cNvSpPr/>
          <p:nvPr/>
        </p:nvSpPr>
        <p:spPr>
          <a:xfrm>
            <a:off x="3124200" y="5028694"/>
            <a:ext cx="881973" cy="1569660"/>
          </a:xfrm>
          <a:prstGeom prst="rect">
            <a:avLst/>
          </a:prstGeom>
          <a:noFill/>
        </p:spPr>
        <p:txBody>
          <a:bodyPr wrap="none" lIns="91440" tIns="45720" rIns="91440" bIns="45720">
            <a:spAutoFit/>
          </a:bodyPr>
          <a:lstStyle/>
          <a:p>
            <a:pPr marL="0" marR="0" lvl="0" indent="0" algn="ctr" defTabSz="914400" rtl="0" eaLnBrk="1" fontAlgn="base" latinLnBrk="0" hangingPunct="1">
              <a:lnSpc>
                <a:spcPct val="100000"/>
              </a:lnSpc>
              <a:spcBef>
                <a:spcPct val="20000"/>
              </a:spcBef>
              <a:spcAft>
                <a:spcPct val="0"/>
              </a:spcAft>
              <a:buClr>
                <a:srgbClr val="66CCFF"/>
              </a:buClr>
              <a:buSzPct val="65000"/>
              <a:buFont typeface="Wingdings" pitchFamily="2" charset="2"/>
              <a:buNone/>
              <a:tabLst/>
              <a:defRPr/>
            </a:pPr>
            <a:r>
              <a:rPr kumimoji="0" lang="en-US" sz="9600" b="1" i="0" u="none" strike="noStrike" kern="1200" cap="none" spc="0" normalizeH="0" baseline="0" noProof="0" dirty="0">
                <a:ln w="17780" cmpd="sng">
                  <a:solidFill>
                    <a:sysClr val="windowText" lastClr="000000"/>
                  </a:solidFill>
                  <a:prstDash val="solid"/>
                  <a:miter lim="800000"/>
                </a:ln>
                <a:solidFill>
                  <a:srgbClr val="FF00FF"/>
                </a:solidFill>
                <a:effectLst>
                  <a:outerShdw blurRad="50800" algn="tl" rotWithShape="0">
                    <a:srgbClr val="000000"/>
                  </a:outerShdw>
                </a:effectLst>
                <a:uLnTx/>
                <a:uFillTx/>
                <a:latin typeface="Tahoma" pitchFamily="34" charset="0"/>
                <a:ea typeface="+mn-ea"/>
                <a:cs typeface="+mn-cs"/>
              </a:rPr>
              <a:t>?</a:t>
            </a:r>
          </a:p>
        </p:txBody>
      </p:sp>
      <p:sp>
        <p:nvSpPr>
          <p:cNvPr id="10" name="Rectangle 9"/>
          <p:cNvSpPr/>
          <p:nvPr/>
        </p:nvSpPr>
        <p:spPr>
          <a:xfrm>
            <a:off x="5274013" y="4968270"/>
            <a:ext cx="881973" cy="1569660"/>
          </a:xfrm>
          <a:prstGeom prst="rect">
            <a:avLst/>
          </a:prstGeom>
          <a:noFill/>
        </p:spPr>
        <p:txBody>
          <a:bodyPr wrap="none" lIns="91440" tIns="45720" rIns="91440" bIns="45720">
            <a:spAutoFit/>
          </a:bodyPr>
          <a:lstStyle/>
          <a:p>
            <a:pPr marL="0" marR="0" lvl="0" indent="0" algn="ctr" defTabSz="914400" rtl="0" eaLnBrk="1" fontAlgn="base" latinLnBrk="0" hangingPunct="1">
              <a:lnSpc>
                <a:spcPct val="100000"/>
              </a:lnSpc>
              <a:spcBef>
                <a:spcPct val="20000"/>
              </a:spcBef>
              <a:spcAft>
                <a:spcPct val="0"/>
              </a:spcAft>
              <a:buClr>
                <a:srgbClr val="66CCFF"/>
              </a:buClr>
              <a:buSzPct val="65000"/>
              <a:buFont typeface="Wingdings" pitchFamily="2" charset="2"/>
              <a:buNone/>
              <a:tabLst/>
              <a:defRPr/>
            </a:pPr>
            <a:r>
              <a:rPr kumimoji="0" lang="en-US" sz="9600" b="1" i="0" u="none" strike="noStrike" kern="1200" cap="none" spc="0" normalizeH="0" baseline="0" noProof="0" dirty="0">
                <a:ln w="17780" cmpd="sng">
                  <a:solidFill>
                    <a:sysClr val="windowText" lastClr="000000"/>
                  </a:solidFill>
                  <a:prstDash val="solid"/>
                  <a:miter lim="800000"/>
                </a:ln>
                <a:solidFill>
                  <a:srgbClr val="FF00FF"/>
                </a:solidFill>
                <a:effectLst>
                  <a:outerShdw blurRad="50800" algn="tl" rotWithShape="0">
                    <a:srgbClr val="000000"/>
                  </a:outerShdw>
                </a:effectLst>
                <a:uLnTx/>
                <a:uFillTx/>
                <a:latin typeface="Tahoma" pitchFamily="34" charset="0"/>
                <a:ea typeface="+mn-ea"/>
                <a:cs typeface="+mn-cs"/>
              </a:rPr>
              <a:t>?</a:t>
            </a:r>
          </a:p>
        </p:txBody>
      </p:sp>
      <p:sp>
        <p:nvSpPr>
          <p:cNvPr id="11" name="Rectangle 10"/>
          <p:cNvSpPr/>
          <p:nvPr/>
        </p:nvSpPr>
        <p:spPr>
          <a:xfrm>
            <a:off x="7246974" y="4968270"/>
            <a:ext cx="881973" cy="1569660"/>
          </a:xfrm>
          <a:prstGeom prst="rect">
            <a:avLst/>
          </a:prstGeom>
          <a:noFill/>
        </p:spPr>
        <p:txBody>
          <a:bodyPr wrap="none" lIns="91440" tIns="45720" rIns="91440" bIns="45720">
            <a:spAutoFit/>
          </a:bodyPr>
          <a:lstStyle/>
          <a:p>
            <a:pPr marL="0" marR="0" lvl="0" indent="0" algn="ctr" defTabSz="914400" rtl="0" eaLnBrk="1" fontAlgn="base" latinLnBrk="0" hangingPunct="1">
              <a:lnSpc>
                <a:spcPct val="100000"/>
              </a:lnSpc>
              <a:spcBef>
                <a:spcPct val="20000"/>
              </a:spcBef>
              <a:spcAft>
                <a:spcPct val="0"/>
              </a:spcAft>
              <a:buClr>
                <a:srgbClr val="66CCFF"/>
              </a:buClr>
              <a:buSzPct val="65000"/>
              <a:buFont typeface="Wingdings" pitchFamily="2" charset="2"/>
              <a:buNone/>
              <a:tabLst/>
              <a:defRPr/>
            </a:pPr>
            <a:r>
              <a:rPr kumimoji="0" lang="en-US" sz="9600" b="1" i="0" u="none" strike="noStrike" kern="1200" cap="none" spc="0" normalizeH="0" baseline="0" noProof="0" dirty="0">
                <a:ln w="17780" cmpd="sng">
                  <a:solidFill>
                    <a:sysClr val="windowText" lastClr="000000"/>
                  </a:solidFill>
                  <a:prstDash val="solid"/>
                  <a:miter lim="800000"/>
                </a:ln>
                <a:solidFill>
                  <a:srgbClr val="FF00FF"/>
                </a:solidFill>
                <a:effectLst>
                  <a:outerShdw blurRad="50800" algn="tl" rotWithShape="0">
                    <a:srgbClr val="000000"/>
                  </a:outerShdw>
                </a:effectLst>
                <a:uLnTx/>
                <a:uFillTx/>
                <a:latin typeface="Tahoma" pitchFamily="34" charset="0"/>
                <a:ea typeface="+mn-ea"/>
                <a:cs typeface="+mn-cs"/>
              </a:rPr>
              <a:t>?</a:t>
            </a:r>
          </a:p>
        </p:txBody>
      </p:sp>
      <p:sp>
        <p:nvSpPr>
          <p:cNvPr id="4" name="Rectangle 3"/>
          <p:cNvSpPr/>
          <p:nvPr/>
        </p:nvSpPr>
        <p:spPr>
          <a:xfrm>
            <a:off x="8128947" y="11484"/>
            <a:ext cx="968535" cy="1569660"/>
          </a:xfrm>
          <a:prstGeom prst="rect">
            <a:avLst/>
          </a:prstGeom>
          <a:noFill/>
        </p:spPr>
        <p:txBody>
          <a:bodyPr wrap="none" lIns="91440" tIns="45720" rIns="91440" bIns="45720">
            <a:spAutoFit/>
          </a:bodyPr>
          <a:lstStyle/>
          <a:p>
            <a:pPr marL="0" marR="0" lvl="0" indent="0" algn="ctr" defTabSz="914400" rtl="0" eaLnBrk="1" fontAlgn="base" latinLnBrk="0" hangingPunct="1">
              <a:lnSpc>
                <a:spcPct val="100000"/>
              </a:lnSpc>
              <a:spcBef>
                <a:spcPct val="20000"/>
              </a:spcBef>
              <a:spcAft>
                <a:spcPct val="0"/>
              </a:spcAft>
              <a:buClr>
                <a:srgbClr val="66CCFF"/>
              </a:buClr>
              <a:buSzPct val="65000"/>
              <a:buFont typeface="Wingdings" pitchFamily="2" charset="2"/>
              <a:buNone/>
              <a:tabLst/>
              <a:defRPr/>
            </a:pPr>
            <a:r>
              <a:rPr kumimoji="0" lang="en-US" sz="9600" b="1" i="0" u="none" strike="noStrike" kern="1200" cap="none" spc="0" normalizeH="0" baseline="0" noProof="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uLnTx/>
                <a:uFillTx/>
                <a:latin typeface="Tahoma" pitchFamily="34" charset="0"/>
                <a:ea typeface="+mn-ea"/>
                <a:cs typeface="+mn-cs"/>
              </a:rPr>
              <a:t>4</a:t>
            </a:r>
          </a:p>
        </p:txBody>
      </p:sp>
    </p:spTree>
    <p:extLst>
      <p:ext uri="{BB962C8B-B14F-4D97-AF65-F5344CB8AC3E}">
        <p14:creationId xmlns:p14="http://schemas.microsoft.com/office/powerpoint/2010/main" val="1220789141"/>
      </p:ext>
    </p:extLst>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1" name="Rectangle 3"/>
          <p:cNvSpPr>
            <a:spLocks noGrp="1" noChangeArrowheads="1"/>
          </p:cNvSpPr>
          <p:nvPr>
            <p:ph type="body" idx="1"/>
          </p:nvPr>
        </p:nvSpPr>
        <p:spPr>
          <a:xfrm>
            <a:off x="228600" y="228600"/>
            <a:ext cx="8763000" cy="5867400"/>
          </a:xfrm>
        </p:spPr>
        <p:txBody>
          <a:bodyPr/>
          <a:lstStyle/>
          <a:p>
            <a:pPr eaLnBrk="1" hangingPunct="1"/>
            <a:r>
              <a:rPr lang="en-US" dirty="0">
                <a:solidFill>
                  <a:srgbClr val="FFCC99"/>
                </a:solidFill>
              </a:rPr>
              <a:t>What were Mendel’s results in the F</a:t>
            </a:r>
            <a:r>
              <a:rPr lang="en-US" sz="2800" dirty="0">
                <a:solidFill>
                  <a:srgbClr val="FFCC99"/>
                </a:solidFill>
              </a:rPr>
              <a:t>2 Generation?</a:t>
            </a:r>
          </a:p>
          <a:p>
            <a:pPr eaLnBrk="1" hangingPunct="1"/>
            <a:endParaRPr lang="en-US" dirty="0">
              <a:solidFill>
                <a:srgbClr val="66FF99"/>
              </a:solidFill>
            </a:endParaRPr>
          </a:p>
        </p:txBody>
      </p:sp>
      <p:pic>
        <p:nvPicPr>
          <p:cNvPr id="99332" name="Picture 6" descr="ch10_0_h"/>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 y="2209800"/>
            <a:ext cx="8763000" cy="4267200"/>
          </a:xfrm>
          <a:prstGeom prst="rect">
            <a:avLst/>
          </a:prstGeom>
          <a:noFill/>
          <a:ln w="57150">
            <a:solidFill>
              <a:schemeClr val="accent2"/>
            </a:solidFill>
            <a:miter lim="800000"/>
            <a:headEnd/>
            <a:tailEnd/>
          </a:ln>
          <a:extLst>
            <a:ext uri="{909E8E84-426E-40DD-AFC4-6F175D3DCCD1}">
              <a14:hiddenFill xmlns:a14="http://schemas.microsoft.com/office/drawing/2010/main">
                <a:solidFill>
                  <a:srgbClr val="FFFFFF"/>
                </a:solidFill>
              </a14:hiddenFill>
            </a:ext>
          </a:extLst>
        </p:spPr>
      </p:pic>
      <p:sp>
        <p:nvSpPr>
          <p:cNvPr id="99333" name="Rectangle 9"/>
          <p:cNvSpPr>
            <a:spLocks noChangeArrowheads="1"/>
          </p:cNvSpPr>
          <p:nvPr/>
        </p:nvSpPr>
        <p:spPr bwMode="auto">
          <a:xfrm>
            <a:off x="5715000" y="6629400"/>
            <a:ext cx="3124200" cy="214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p>
            <a:pPr marL="342900" marR="0" lvl="0" indent="-342900" algn="r" defTabSz="914400" rtl="0" eaLnBrk="1" fontAlgn="base" latinLnBrk="0" hangingPunct="1">
              <a:lnSpc>
                <a:spcPct val="100000"/>
              </a:lnSpc>
              <a:spcBef>
                <a:spcPct val="20000"/>
              </a:spcBef>
              <a:spcAft>
                <a:spcPct val="0"/>
              </a:spcAft>
              <a:buClr>
                <a:srgbClr val="66CCFF"/>
              </a:buClr>
              <a:buSzPct val="65000"/>
              <a:buFont typeface="Wingdings" pitchFamily="2" charset="2"/>
              <a:buNone/>
              <a:tabLst/>
              <a:defRPr/>
            </a:pPr>
            <a:r>
              <a:rPr kumimoji="0" lang="en-US" sz="800" b="1" i="0" u="none" strike="noStrike" kern="1200" cap="none" spc="0" normalizeH="0" baseline="0" noProof="0" dirty="0">
                <a:ln>
                  <a:noFill/>
                </a:ln>
                <a:solidFill>
                  <a:srgbClr val="FFFFFF"/>
                </a:solidFill>
                <a:effectLst/>
                <a:uLnTx/>
                <a:uFillTx/>
                <a:latin typeface="Verdana" pitchFamily="34" charset="0"/>
                <a:ea typeface="+mn-ea"/>
                <a:cs typeface="+mn-cs"/>
              </a:rPr>
              <a:t>Copyright © 2024 </a:t>
            </a:r>
            <a:r>
              <a:rPr kumimoji="0" lang="en-US" sz="800" b="1" i="0" u="none" strike="noStrike" kern="1200" cap="none" spc="0" normalizeH="0" baseline="0" noProof="0" dirty="0" err="1">
                <a:ln>
                  <a:noFill/>
                </a:ln>
                <a:solidFill>
                  <a:srgbClr val="FFFFFF"/>
                </a:solidFill>
                <a:effectLst/>
                <a:uLnTx/>
                <a:uFillTx/>
                <a:latin typeface="Verdana" pitchFamily="34" charset="0"/>
                <a:ea typeface="+mn-ea"/>
                <a:cs typeface="+mn-cs"/>
              </a:rPr>
              <a:t>SlideSpark</a:t>
            </a:r>
            <a:r>
              <a:rPr kumimoji="0" lang="en-US" sz="800" b="1" i="0" u="none" strike="noStrike" kern="1200" cap="none" spc="0" normalizeH="0" baseline="0" noProof="0" dirty="0">
                <a:ln>
                  <a:noFill/>
                </a:ln>
                <a:solidFill>
                  <a:srgbClr val="FFFFFF"/>
                </a:solidFill>
                <a:effectLst/>
                <a:uLnTx/>
                <a:uFillTx/>
                <a:latin typeface="Verdana" pitchFamily="34" charset="0"/>
                <a:ea typeface="+mn-ea"/>
                <a:cs typeface="+mn-cs"/>
              </a:rPr>
              <a:t> .LLC</a:t>
            </a:r>
          </a:p>
        </p:txBody>
      </p:sp>
      <p:sp>
        <p:nvSpPr>
          <p:cNvPr id="17" name="Freeform 16"/>
          <p:cNvSpPr/>
          <p:nvPr/>
        </p:nvSpPr>
        <p:spPr bwMode="auto">
          <a:xfrm>
            <a:off x="614363" y="5372100"/>
            <a:ext cx="276225" cy="292100"/>
          </a:xfrm>
          <a:custGeom>
            <a:avLst/>
            <a:gdLst>
              <a:gd name="connsiteX0" fmla="*/ 156755 w 277058"/>
              <a:gd name="connsiteY0" fmla="*/ 10248 h 293229"/>
              <a:gd name="connsiteX1" fmla="*/ 78377 w 277058"/>
              <a:gd name="connsiteY1" fmla="*/ 23311 h 293229"/>
              <a:gd name="connsiteX2" fmla="*/ 26126 w 277058"/>
              <a:gd name="connsiteY2" fmla="*/ 36374 h 293229"/>
              <a:gd name="connsiteX3" fmla="*/ 13063 w 277058"/>
              <a:gd name="connsiteY3" fmla="*/ 75562 h 293229"/>
              <a:gd name="connsiteX4" fmla="*/ 0 w 277058"/>
              <a:gd name="connsiteY4" fmla="*/ 140877 h 293229"/>
              <a:gd name="connsiteX5" fmla="*/ 26126 w 277058"/>
              <a:gd name="connsiteY5" fmla="*/ 232317 h 293229"/>
              <a:gd name="connsiteX6" fmla="*/ 65315 w 277058"/>
              <a:gd name="connsiteY6" fmla="*/ 271505 h 293229"/>
              <a:gd name="connsiteX7" fmla="*/ 248195 w 277058"/>
              <a:gd name="connsiteY7" fmla="*/ 258442 h 293229"/>
              <a:gd name="connsiteX8" fmla="*/ 235132 w 277058"/>
              <a:gd name="connsiteY8" fmla="*/ 153940 h 293229"/>
              <a:gd name="connsiteX9" fmla="*/ 169817 w 277058"/>
              <a:gd name="connsiteY9" fmla="*/ 49437 h 293229"/>
              <a:gd name="connsiteX10" fmla="*/ 156755 w 277058"/>
              <a:gd name="connsiteY10" fmla="*/ 10248 h 2932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77058" h="293229">
                <a:moveTo>
                  <a:pt x="156755" y="10248"/>
                </a:moveTo>
                <a:cubicBezTo>
                  <a:pt x="141515" y="5894"/>
                  <a:pt x="104349" y="18117"/>
                  <a:pt x="78377" y="23311"/>
                </a:cubicBezTo>
                <a:cubicBezTo>
                  <a:pt x="60773" y="26832"/>
                  <a:pt x="40145" y="25159"/>
                  <a:pt x="26126" y="36374"/>
                </a:cubicBezTo>
                <a:cubicBezTo>
                  <a:pt x="15374" y="44976"/>
                  <a:pt x="16403" y="62204"/>
                  <a:pt x="13063" y="75562"/>
                </a:cubicBezTo>
                <a:cubicBezTo>
                  <a:pt x="7678" y="97102"/>
                  <a:pt x="4354" y="119105"/>
                  <a:pt x="0" y="140877"/>
                </a:cubicBezTo>
                <a:cubicBezTo>
                  <a:pt x="1742" y="147844"/>
                  <a:pt x="18630" y="221074"/>
                  <a:pt x="26126" y="232317"/>
                </a:cubicBezTo>
                <a:cubicBezTo>
                  <a:pt x="36373" y="247688"/>
                  <a:pt x="52252" y="258442"/>
                  <a:pt x="65315" y="271505"/>
                </a:cubicBezTo>
                <a:cubicBezTo>
                  <a:pt x="126275" y="267151"/>
                  <a:pt x="197946" y="293229"/>
                  <a:pt x="248195" y="258442"/>
                </a:cubicBezTo>
                <a:cubicBezTo>
                  <a:pt x="277058" y="238460"/>
                  <a:pt x="242488" y="188266"/>
                  <a:pt x="235132" y="153940"/>
                </a:cubicBezTo>
                <a:cubicBezTo>
                  <a:pt x="216995" y="69304"/>
                  <a:pt x="224535" y="85915"/>
                  <a:pt x="169817" y="49437"/>
                </a:cubicBezTo>
                <a:cubicBezTo>
                  <a:pt x="136861" y="0"/>
                  <a:pt x="171995" y="14602"/>
                  <a:pt x="156755" y="10248"/>
                </a:cubicBezTo>
                <a:close/>
              </a:path>
            </a:pathLst>
          </a:custGeom>
          <a:solidFill>
            <a:schemeClr val="tx1"/>
          </a:solidFill>
          <a:ln w="9525" cap="flat" cmpd="sng" algn="ctr">
            <a:noFill/>
            <a:prstDash val="solid"/>
            <a:round/>
            <a:headEnd type="none" w="med" len="med"/>
            <a:tailEnd type="none" w="med" len="med"/>
          </a:ln>
          <a:effectLst/>
        </p:spPr>
        <p:txBody>
          <a:bodyPr/>
          <a:lstStyle/>
          <a:p>
            <a:pPr marL="342900" marR="0" lvl="0" indent="-342900" algn="l" defTabSz="914400" rtl="0" eaLnBrk="1" fontAlgn="base" latinLnBrk="0" hangingPunct="1">
              <a:lnSpc>
                <a:spcPct val="100000"/>
              </a:lnSpc>
              <a:spcBef>
                <a:spcPct val="20000"/>
              </a:spcBef>
              <a:spcAft>
                <a:spcPct val="0"/>
              </a:spcAft>
              <a:buClr>
                <a:srgbClr val="66CCFF"/>
              </a:buClr>
              <a:buSzPct val="65000"/>
              <a:buFont typeface="Wingdings" pitchFamily="2" charset="2"/>
              <a:buChar char="n"/>
              <a:tabLst/>
              <a:defRPr/>
            </a:pPr>
            <a:endParaRPr kumimoji="0" lang="en-US" sz="9600" b="0" i="0" u="none" strike="noStrike" kern="1200" cap="none" spc="0" normalizeH="0" baseline="0" noProof="0">
              <a:ln>
                <a:noFill/>
              </a:ln>
              <a:solidFill>
                <a:srgbClr val="FFFFFF"/>
              </a:solidFill>
              <a:effectLst>
                <a:outerShdw blurRad="38100" dist="38100" dir="2700000" algn="tl">
                  <a:srgbClr val="000000">
                    <a:alpha val="43137"/>
                  </a:srgbClr>
                </a:outerShdw>
              </a:effectLst>
              <a:uLnTx/>
              <a:uFillTx/>
              <a:latin typeface="Tahoma" pitchFamily="34" charset="0"/>
              <a:ea typeface="+mn-ea"/>
              <a:cs typeface="+mn-cs"/>
            </a:endParaRPr>
          </a:p>
        </p:txBody>
      </p:sp>
      <p:sp>
        <p:nvSpPr>
          <p:cNvPr id="4" name="Rectangle 3"/>
          <p:cNvSpPr/>
          <p:nvPr/>
        </p:nvSpPr>
        <p:spPr>
          <a:xfrm>
            <a:off x="8128947" y="11484"/>
            <a:ext cx="968535" cy="1569660"/>
          </a:xfrm>
          <a:prstGeom prst="rect">
            <a:avLst/>
          </a:prstGeom>
          <a:noFill/>
        </p:spPr>
        <p:txBody>
          <a:bodyPr wrap="none" lIns="91440" tIns="45720" rIns="91440" bIns="45720">
            <a:spAutoFit/>
          </a:bodyPr>
          <a:lstStyle/>
          <a:p>
            <a:pPr marL="0" marR="0" lvl="0" indent="0" algn="ctr" defTabSz="914400" rtl="0" eaLnBrk="1" fontAlgn="base" latinLnBrk="0" hangingPunct="1">
              <a:lnSpc>
                <a:spcPct val="100000"/>
              </a:lnSpc>
              <a:spcBef>
                <a:spcPct val="20000"/>
              </a:spcBef>
              <a:spcAft>
                <a:spcPct val="0"/>
              </a:spcAft>
              <a:buClr>
                <a:srgbClr val="66CCFF"/>
              </a:buClr>
              <a:buSzPct val="65000"/>
              <a:buFont typeface="Wingdings" pitchFamily="2" charset="2"/>
              <a:buNone/>
              <a:tabLst/>
              <a:defRPr/>
            </a:pPr>
            <a:r>
              <a:rPr kumimoji="0" lang="en-US" sz="9600" b="1" i="0" u="none" strike="noStrike" kern="1200" cap="none" spc="0" normalizeH="0" baseline="0" noProof="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uLnTx/>
                <a:uFillTx/>
                <a:latin typeface="Tahoma" pitchFamily="34" charset="0"/>
                <a:ea typeface="+mn-ea"/>
                <a:cs typeface="+mn-cs"/>
              </a:rPr>
              <a:t>4</a:t>
            </a:r>
          </a:p>
        </p:txBody>
      </p:sp>
      <p:sp>
        <p:nvSpPr>
          <p:cNvPr id="5" name="Rectangle 4"/>
          <p:cNvSpPr/>
          <p:nvPr/>
        </p:nvSpPr>
        <p:spPr>
          <a:xfrm>
            <a:off x="1600200" y="2209800"/>
            <a:ext cx="5391220" cy="923330"/>
          </a:xfrm>
          <a:prstGeom prst="rect">
            <a:avLst/>
          </a:prstGeom>
          <a:solidFill>
            <a:schemeClr val="bg1"/>
          </a:solid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marL="0" marR="0" lvl="0" indent="0" algn="ctr" defTabSz="914400" rtl="0" eaLnBrk="1" fontAlgn="base" latinLnBrk="0" hangingPunct="1">
              <a:lnSpc>
                <a:spcPct val="100000"/>
              </a:lnSpc>
              <a:spcBef>
                <a:spcPct val="20000"/>
              </a:spcBef>
              <a:spcAft>
                <a:spcPct val="0"/>
              </a:spcAft>
              <a:buClr>
                <a:srgbClr val="66CCFF"/>
              </a:buClr>
              <a:buSzPct val="65000"/>
              <a:buFont typeface="Wingdings" pitchFamily="2" charset="2"/>
              <a:buNone/>
              <a:tabLst/>
              <a:defRPr/>
            </a:pPr>
            <a:r>
              <a:rPr kumimoji="0" lang="en-US" sz="5400" b="1" i="0" u="none" strike="noStrike" kern="1200" cap="none" spc="50" normalizeH="0" baseline="0" noProof="0" dirty="0">
                <a:ln w="11430"/>
                <a:gradFill>
                  <a:gsLst>
                    <a:gs pos="25000">
                      <a:srgbClr val="468A4B">
                        <a:satMod val="155000"/>
                      </a:srgbClr>
                    </a:gs>
                    <a:gs pos="100000">
                      <a:srgbClr val="468A4B">
                        <a:shade val="45000"/>
                        <a:satMod val="165000"/>
                      </a:srgbClr>
                    </a:gs>
                  </a:gsLst>
                  <a:lin ang="5400000"/>
                </a:gradFill>
                <a:effectLst>
                  <a:outerShdw blurRad="76200" dist="50800" dir="5400000" algn="tl" rotWithShape="0">
                    <a:srgbClr val="000000">
                      <a:alpha val="65000"/>
                    </a:srgbClr>
                  </a:outerShdw>
                </a:effectLst>
                <a:uLnTx/>
                <a:uFillTx/>
                <a:latin typeface="Tahoma" pitchFamily="34" charset="0"/>
                <a:ea typeface="+mn-ea"/>
                <a:cs typeface="+mn-cs"/>
              </a:rPr>
              <a:t>3 Tall : 1 Short</a:t>
            </a:r>
          </a:p>
        </p:txBody>
      </p:sp>
    </p:spTree>
    <p:extLst>
      <p:ext uri="{BB962C8B-B14F-4D97-AF65-F5344CB8AC3E}">
        <p14:creationId xmlns:p14="http://schemas.microsoft.com/office/powerpoint/2010/main" val="3962138225"/>
      </p:ext>
    </p:extLst>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1" name="Rectangle 3"/>
          <p:cNvSpPr>
            <a:spLocks noGrp="1" noChangeArrowheads="1"/>
          </p:cNvSpPr>
          <p:nvPr>
            <p:ph type="body" idx="1"/>
          </p:nvPr>
        </p:nvSpPr>
        <p:spPr>
          <a:xfrm>
            <a:off x="228600" y="228600"/>
            <a:ext cx="8763000" cy="5867400"/>
          </a:xfrm>
        </p:spPr>
        <p:txBody>
          <a:bodyPr/>
          <a:lstStyle/>
          <a:p>
            <a:pPr eaLnBrk="1" hangingPunct="1"/>
            <a:r>
              <a:rPr lang="en-US" dirty="0">
                <a:solidFill>
                  <a:srgbClr val="FFCC99"/>
                </a:solidFill>
              </a:rPr>
              <a:t>What were Mendel’s results in the F</a:t>
            </a:r>
            <a:r>
              <a:rPr lang="en-US" sz="2800" dirty="0">
                <a:solidFill>
                  <a:srgbClr val="FFCC99"/>
                </a:solidFill>
              </a:rPr>
              <a:t>2 Generation?</a:t>
            </a:r>
          </a:p>
          <a:p>
            <a:pPr lvl="1" eaLnBrk="1" hangingPunct="1"/>
            <a:r>
              <a:rPr lang="en-US" dirty="0">
                <a:solidFill>
                  <a:srgbClr val="66FF99"/>
                </a:solidFill>
              </a:rPr>
              <a:t>In the next F</a:t>
            </a:r>
            <a:r>
              <a:rPr lang="en-US" sz="2400" dirty="0">
                <a:solidFill>
                  <a:srgbClr val="66FF99"/>
                </a:solidFill>
              </a:rPr>
              <a:t>2</a:t>
            </a:r>
            <a:r>
              <a:rPr lang="en-US" dirty="0">
                <a:solidFill>
                  <a:srgbClr val="66FF99"/>
                </a:solidFill>
              </a:rPr>
              <a:t> generation, ¼ of the pea plants were short, ¾ were tall.</a:t>
            </a:r>
          </a:p>
          <a:p>
            <a:pPr eaLnBrk="1" hangingPunct="1"/>
            <a:endParaRPr lang="en-US" dirty="0">
              <a:solidFill>
                <a:srgbClr val="66FF99"/>
              </a:solidFill>
            </a:endParaRPr>
          </a:p>
        </p:txBody>
      </p:sp>
      <p:pic>
        <p:nvPicPr>
          <p:cNvPr id="99332" name="Picture 6" descr="ch10_0_h"/>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 y="2209800"/>
            <a:ext cx="8763000" cy="4267200"/>
          </a:xfrm>
          <a:prstGeom prst="rect">
            <a:avLst/>
          </a:prstGeom>
          <a:noFill/>
          <a:ln w="57150">
            <a:solidFill>
              <a:schemeClr val="accent2"/>
            </a:solidFill>
            <a:miter lim="800000"/>
            <a:headEnd/>
            <a:tailEnd/>
          </a:ln>
          <a:extLst>
            <a:ext uri="{909E8E84-426E-40DD-AFC4-6F175D3DCCD1}">
              <a14:hiddenFill xmlns:a14="http://schemas.microsoft.com/office/drawing/2010/main">
                <a:solidFill>
                  <a:srgbClr val="FFFFFF"/>
                </a:solidFill>
              </a14:hiddenFill>
            </a:ext>
          </a:extLst>
        </p:spPr>
      </p:pic>
      <p:sp>
        <p:nvSpPr>
          <p:cNvPr id="99333" name="Rectangle 9"/>
          <p:cNvSpPr>
            <a:spLocks noChangeArrowheads="1"/>
          </p:cNvSpPr>
          <p:nvPr/>
        </p:nvSpPr>
        <p:spPr bwMode="auto">
          <a:xfrm>
            <a:off x="5715000" y="6629400"/>
            <a:ext cx="3124200" cy="214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p>
            <a:pPr marL="342900" marR="0" lvl="0" indent="-342900" algn="r" defTabSz="914400" rtl="0" eaLnBrk="1" fontAlgn="base" latinLnBrk="0" hangingPunct="1">
              <a:lnSpc>
                <a:spcPct val="100000"/>
              </a:lnSpc>
              <a:spcBef>
                <a:spcPct val="20000"/>
              </a:spcBef>
              <a:spcAft>
                <a:spcPct val="0"/>
              </a:spcAft>
              <a:buClr>
                <a:srgbClr val="66CCFF"/>
              </a:buClr>
              <a:buSzPct val="65000"/>
              <a:buFont typeface="Wingdings" pitchFamily="2" charset="2"/>
              <a:buNone/>
              <a:tabLst/>
              <a:defRPr/>
            </a:pPr>
            <a:r>
              <a:rPr kumimoji="0" lang="en-US" sz="800" b="1" i="0" u="none" strike="noStrike" kern="1200" cap="none" spc="0" normalizeH="0" baseline="0" noProof="0" dirty="0">
                <a:ln>
                  <a:noFill/>
                </a:ln>
                <a:solidFill>
                  <a:srgbClr val="FFFFFF"/>
                </a:solidFill>
                <a:effectLst/>
                <a:uLnTx/>
                <a:uFillTx/>
                <a:latin typeface="Verdana" pitchFamily="34" charset="0"/>
                <a:ea typeface="+mn-ea"/>
                <a:cs typeface="+mn-cs"/>
              </a:rPr>
              <a:t>Copyright © 2024 </a:t>
            </a:r>
            <a:r>
              <a:rPr kumimoji="0" lang="en-US" sz="800" b="1" i="0" u="none" strike="noStrike" kern="1200" cap="none" spc="0" normalizeH="0" baseline="0" noProof="0" dirty="0" err="1">
                <a:ln>
                  <a:noFill/>
                </a:ln>
                <a:solidFill>
                  <a:srgbClr val="FFFFFF"/>
                </a:solidFill>
                <a:effectLst/>
                <a:uLnTx/>
                <a:uFillTx/>
                <a:latin typeface="Verdana" pitchFamily="34" charset="0"/>
                <a:ea typeface="+mn-ea"/>
                <a:cs typeface="+mn-cs"/>
              </a:rPr>
              <a:t>SlideSpark</a:t>
            </a:r>
            <a:r>
              <a:rPr kumimoji="0" lang="en-US" sz="800" b="1" i="0" u="none" strike="noStrike" kern="1200" cap="none" spc="0" normalizeH="0" baseline="0" noProof="0" dirty="0">
                <a:ln>
                  <a:noFill/>
                </a:ln>
                <a:solidFill>
                  <a:srgbClr val="FFFFFF"/>
                </a:solidFill>
                <a:effectLst/>
                <a:uLnTx/>
                <a:uFillTx/>
                <a:latin typeface="Verdana" pitchFamily="34" charset="0"/>
                <a:ea typeface="+mn-ea"/>
                <a:cs typeface="+mn-cs"/>
              </a:rPr>
              <a:t> .LLC</a:t>
            </a:r>
          </a:p>
        </p:txBody>
      </p:sp>
      <p:sp>
        <p:nvSpPr>
          <p:cNvPr id="17" name="Freeform 16"/>
          <p:cNvSpPr/>
          <p:nvPr/>
        </p:nvSpPr>
        <p:spPr bwMode="auto">
          <a:xfrm>
            <a:off x="614363" y="5372100"/>
            <a:ext cx="276225" cy="292100"/>
          </a:xfrm>
          <a:custGeom>
            <a:avLst/>
            <a:gdLst>
              <a:gd name="connsiteX0" fmla="*/ 156755 w 277058"/>
              <a:gd name="connsiteY0" fmla="*/ 10248 h 293229"/>
              <a:gd name="connsiteX1" fmla="*/ 78377 w 277058"/>
              <a:gd name="connsiteY1" fmla="*/ 23311 h 293229"/>
              <a:gd name="connsiteX2" fmla="*/ 26126 w 277058"/>
              <a:gd name="connsiteY2" fmla="*/ 36374 h 293229"/>
              <a:gd name="connsiteX3" fmla="*/ 13063 w 277058"/>
              <a:gd name="connsiteY3" fmla="*/ 75562 h 293229"/>
              <a:gd name="connsiteX4" fmla="*/ 0 w 277058"/>
              <a:gd name="connsiteY4" fmla="*/ 140877 h 293229"/>
              <a:gd name="connsiteX5" fmla="*/ 26126 w 277058"/>
              <a:gd name="connsiteY5" fmla="*/ 232317 h 293229"/>
              <a:gd name="connsiteX6" fmla="*/ 65315 w 277058"/>
              <a:gd name="connsiteY6" fmla="*/ 271505 h 293229"/>
              <a:gd name="connsiteX7" fmla="*/ 248195 w 277058"/>
              <a:gd name="connsiteY7" fmla="*/ 258442 h 293229"/>
              <a:gd name="connsiteX8" fmla="*/ 235132 w 277058"/>
              <a:gd name="connsiteY8" fmla="*/ 153940 h 293229"/>
              <a:gd name="connsiteX9" fmla="*/ 169817 w 277058"/>
              <a:gd name="connsiteY9" fmla="*/ 49437 h 293229"/>
              <a:gd name="connsiteX10" fmla="*/ 156755 w 277058"/>
              <a:gd name="connsiteY10" fmla="*/ 10248 h 2932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77058" h="293229">
                <a:moveTo>
                  <a:pt x="156755" y="10248"/>
                </a:moveTo>
                <a:cubicBezTo>
                  <a:pt x="141515" y="5894"/>
                  <a:pt x="104349" y="18117"/>
                  <a:pt x="78377" y="23311"/>
                </a:cubicBezTo>
                <a:cubicBezTo>
                  <a:pt x="60773" y="26832"/>
                  <a:pt x="40145" y="25159"/>
                  <a:pt x="26126" y="36374"/>
                </a:cubicBezTo>
                <a:cubicBezTo>
                  <a:pt x="15374" y="44976"/>
                  <a:pt x="16403" y="62204"/>
                  <a:pt x="13063" y="75562"/>
                </a:cubicBezTo>
                <a:cubicBezTo>
                  <a:pt x="7678" y="97102"/>
                  <a:pt x="4354" y="119105"/>
                  <a:pt x="0" y="140877"/>
                </a:cubicBezTo>
                <a:cubicBezTo>
                  <a:pt x="1742" y="147844"/>
                  <a:pt x="18630" y="221074"/>
                  <a:pt x="26126" y="232317"/>
                </a:cubicBezTo>
                <a:cubicBezTo>
                  <a:pt x="36373" y="247688"/>
                  <a:pt x="52252" y="258442"/>
                  <a:pt x="65315" y="271505"/>
                </a:cubicBezTo>
                <a:cubicBezTo>
                  <a:pt x="126275" y="267151"/>
                  <a:pt x="197946" y="293229"/>
                  <a:pt x="248195" y="258442"/>
                </a:cubicBezTo>
                <a:cubicBezTo>
                  <a:pt x="277058" y="238460"/>
                  <a:pt x="242488" y="188266"/>
                  <a:pt x="235132" y="153940"/>
                </a:cubicBezTo>
                <a:cubicBezTo>
                  <a:pt x="216995" y="69304"/>
                  <a:pt x="224535" y="85915"/>
                  <a:pt x="169817" y="49437"/>
                </a:cubicBezTo>
                <a:cubicBezTo>
                  <a:pt x="136861" y="0"/>
                  <a:pt x="171995" y="14602"/>
                  <a:pt x="156755" y="10248"/>
                </a:cubicBezTo>
                <a:close/>
              </a:path>
            </a:pathLst>
          </a:custGeom>
          <a:solidFill>
            <a:schemeClr val="tx1"/>
          </a:solidFill>
          <a:ln w="9525" cap="flat" cmpd="sng" algn="ctr">
            <a:noFill/>
            <a:prstDash val="solid"/>
            <a:round/>
            <a:headEnd type="none" w="med" len="med"/>
            <a:tailEnd type="none" w="med" len="med"/>
          </a:ln>
          <a:effectLst/>
        </p:spPr>
        <p:txBody>
          <a:bodyPr/>
          <a:lstStyle/>
          <a:p>
            <a:pPr marL="342900" marR="0" lvl="0" indent="-342900" algn="l" defTabSz="914400" rtl="0" eaLnBrk="1" fontAlgn="base" latinLnBrk="0" hangingPunct="1">
              <a:lnSpc>
                <a:spcPct val="100000"/>
              </a:lnSpc>
              <a:spcBef>
                <a:spcPct val="20000"/>
              </a:spcBef>
              <a:spcAft>
                <a:spcPct val="0"/>
              </a:spcAft>
              <a:buClr>
                <a:srgbClr val="66CCFF"/>
              </a:buClr>
              <a:buSzPct val="65000"/>
              <a:buFont typeface="Wingdings" pitchFamily="2" charset="2"/>
              <a:buChar char="n"/>
              <a:tabLst/>
              <a:defRPr/>
            </a:pPr>
            <a:endParaRPr kumimoji="0" lang="en-US" sz="9600" b="0" i="0" u="none" strike="noStrike" kern="1200" cap="none" spc="0" normalizeH="0" baseline="0" noProof="0">
              <a:ln>
                <a:noFill/>
              </a:ln>
              <a:solidFill>
                <a:srgbClr val="FFFFFF"/>
              </a:solidFill>
              <a:effectLst>
                <a:outerShdw blurRad="38100" dist="38100" dir="2700000" algn="tl">
                  <a:srgbClr val="000000">
                    <a:alpha val="43137"/>
                  </a:srgbClr>
                </a:outerShdw>
              </a:effectLst>
              <a:uLnTx/>
              <a:uFillTx/>
              <a:latin typeface="Tahoma" pitchFamily="34" charset="0"/>
              <a:ea typeface="+mn-ea"/>
              <a:cs typeface="+mn-cs"/>
            </a:endParaRPr>
          </a:p>
        </p:txBody>
      </p:sp>
      <p:sp>
        <p:nvSpPr>
          <p:cNvPr id="4" name="Rectangle 3"/>
          <p:cNvSpPr/>
          <p:nvPr/>
        </p:nvSpPr>
        <p:spPr>
          <a:xfrm>
            <a:off x="8128947" y="11484"/>
            <a:ext cx="968535" cy="1569660"/>
          </a:xfrm>
          <a:prstGeom prst="rect">
            <a:avLst/>
          </a:prstGeom>
          <a:noFill/>
        </p:spPr>
        <p:txBody>
          <a:bodyPr wrap="none" lIns="91440" tIns="45720" rIns="91440" bIns="45720">
            <a:spAutoFit/>
          </a:bodyPr>
          <a:lstStyle/>
          <a:p>
            <a:pPr marL="0" marR="0" lvl="0" indent="0" algn="ctr" defTabSz="914400" rtl="0" eaLnBrk="1" fontAlgn="base" latinLnBrk="0" hangingPunct="1">
              <a:lnSpc>
                <a:spcPct val="100000"/>
              </a:lnSpc>
              <a:spcBef>
                <a:spcPct val="20000"/>
              </a:spcBef>
              <a:spcAft>
                <a:spcPct val="0"/>
              </a:spcAft>
              <a:buClr>
                <a:srgbClr val="66CCFF"/>
              </a:buClr>
              <a:buSzPct val="65000"/>
              <a:buFont typeface="Wingdings" pitchFamily="2" charset="2"/>
              <a:buNone/>
              <a:tabLst/>
              <a:defRPr/>
            </a:pPr>
            <a:r>
              <a:rPr kumimoji="0" lang="en-US" sz="9600" b="1" i="0" u="none" strike="noStrike" kern="1200" cap="none" spc="0" normalizeH="0" baseline="0" noProof="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uLnTx/>
                <a:uFillTx/>
                <a:latin typeface="Tahoma" pitchFamily="34" charset="0"/>
                <a:ea typeface="+mn-ea"/>
                <a:cs typeface="+mn-cs"/>
              </a:rPr>
              <a:t>4</a:t>
            </a:r>
          </a:p>
        </p:txBody>
      </p:sp>
      <p:sp>
        <p:nvSpPr>
          <p:cNvPr id="5" name="Rectangle 4"/>
          <p:cNvSpPr/>
          <p:nvPr/>
        </p:nvSpPr>
        <p:spPr>
          <a:xfrm>
            <a:off x="1600200" y="2209800"/>
            <a:ext cx="5391220" cy="923330"/>
          </a:xfrm>
          <a:prstGeom prst="rect">
            <a:avLst/>
          </a:prstGeom>
          <a:solidFill>
            <a:schemeClr val="bg1"/>
          </a:solid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marL="0" marR="0" lvl="0" indent="0" algn="ctr" defTabSz="914400" rtl="0" eaLnBrk="1" fontAlgn="base" latinLnBrk="0" hangingPunct="1">
              <a:lnSpc>
                <a:spcPct val="100000"/>
              </a:lnSpc>
              <a:spcBef>
                <a:spcPct val="20000"/>
              </a:spcBef>
              <a:spcAft>
                <a:spcPct val="0"/>
              </a:spcAft>
              <a:buClr>
                <a:srgbClr val="66CCFF"/>
              </a:buClr>
              <a:buSzPct val="65000"/>
              <a:buFont typeface="Wingdings" pitchFamily="2" charset="2"/>
              <a:buNone/>
              <a:tabLst/>
              <a:defRPr/>
            </a:pPr>
            <a:r>
              <a:rPr kumimoji="0" lang="en-US" sz="5400" b="1" i="0" u="none" strike="noStrike" kern="1200" cap="none" spc="50" normalizeH="0" baseline="0" noProof="0" dirty="0">
                <a:ln w="11430"/>
                <a:gradFill>
                  <a:gsLst>
                    <a:gs pos="25000">
                      <a:srgbClr val="468A4B">
                        <a:satMod val="155000"/>
                      </a:srgbClr>
                    </a:gs>
                    <a:gs pos="100000">
                      <a:srgbClr val="468A4B">
                        <a:shade val="45000"/>
                        <a:satMod val="165000"/>
                      </a:srgbClr>
                    </a:gs>
                  </a:gsLst>
                  <a:lin ang="5400000"/>
                </a:gradFill>
                <a:effectLst>
                  <a:outerShdw blurRad="76200" dist="50800" dir="5400000" algn="tl" rotWithShape="0">
                    <a:srgbClr val="000000">
                      <a:alpha val="65000"/>
                    </a:srgbClr>
                  </a:outerShdw>
                </a:effectLst>
                <a:uLnTx/>
                <a:uFillTx/>
                <a:latin typeface="Tahoma" pitchFamily="34" charset="0"/>
                <a:ea typeface="+mn-ea"/>
                <a:cs typeface="+mn-cs"/>
              </a:rPr>
              <a:t>3 Tall : 1 Short</a:t>
            </a:r>
          </a:p>
        </p:txBody>
      </p:sp>
    </p:spTree>
    <p:extLst>
      <p:ext uri="{BB962C8B-B14F-4D97-AF65-F5344CB8AC3E}">
        <p14:creationId xmlns:p14="http://schemas.microsoft.com/office/powerpoint/2010/main" val="2371138317"/>
      </p:ext>
    </p:extLst>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3" name="Rectangle 3"/>
          <p:cNvSpPr>
            <a:spLocks noGrp="1" noChangeArrowheads="1"/>
          </p:cNvSpPr>
          <p:nvPr>
            <p:ph type="body" idx="1"/>
          </p:nvPr>
        </p:nvSpPr>
        <p:spPr>
          <a:xfrm>
            <a:off x="228600" y="152400"/>
            <a:ext cx="8763000" cy="5943600"/>
          </a:xfrm>
        </p:spPr>
        <p:txBody>
          <a:bodyPr/>
          <a:lstStyle/>
          <a:p>
            <a:pPr eaLnBrk="1" hangingPunct="1">
              <a:defRPr/>
            </a:pPr>
            <a:r>
              <a:rPr lang="en-US" dirty="0"/>
              <a:t>This is the name for an organism’s physical appearance or its visible traits.  </a:t>
            </a:r>
          </a:p>
          <a:p>
            <a:pPr eaLnBrk="1" hangingPunct="1">
              <a:defRPr/>
            </a:pPr>
            <a:endParaRPr lang="en-US" dirty="0"/>
          </a:p>
        </p:txBody>
      </p:sp>
      <p:pic>
        <p:nvPicPr>
          <p:cNvPr id="101387" name="Picture 1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 y="1447800"/>
            <a:ext cx="4114800" cy="4876800"/>
          </a:xfrm>
          <a:prstGeom prst="rect">
            <a:avLst/>
          </a:prstGeom>
          <a:noFill/>
          <a:ln w="76200" algn="ctr">
            <a:solidFill>
              <a:srgbClr val="FF99FF"/>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1389" name="Picture 1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648200" y="1424763"/>
            <a:ext cx="4191000" cy="4899837"/>
          </a:xfrm>
          <a:prstGeom prst="rect">
            <a:avLst/>
          </a:prstGeom>
          <a:noFill/>
          <a:ln w="76200" algn="ctr">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Rectangle 1"/>
          <p:cNvSpPr/>
          <p:nvPr/>
        </p:nvSpPr>
        <p:spPr>
          <a:xfrm>
            <a:off x="7696200" y="1457512"/>
            <a:ext cx="968535" cy="1569660"/>
          </a:xfrm>
          <a:prstGeom prst="rect">
            <a:avLst/>
          </a:prstGeom>
          <a:noFill/>
        </p:spPr>
        <p:txBody>
          <a:bodyPr wrap="none" lIns="91440" tIns="45720" rIns="91440" bIns="45720">
            <a:spAutoFit/>
          </a:bodyPr>
          <a:lstStyle/>
          <a:p>
            <a:pPr marL="0" marR="0" lvl="0" indent="0" algn="ctr" defTabSz="914400" rtl="0" eaLnBrk="1" fontAlgn="base" latinLnBrk="0" hangingPunct="1">
              <a:lnSpc>
                <a:spcPct val="100000"/>
              </a:lnSpc>
              <a:spcBef>
                <a:spcPct val="20000"/>
              </a:spcBef>
              <a:spcAft>
                <a:spcPct val="0"/>
              </a:spcAft>
              <a:buClr>
                <a:srgbClr val="66CCFF"/>
              </a:buClr>
              <a:buSzPct val="65000"/>
              <a:buFont typeface="Wingdings" pitchFamily="2" charset="2"/>
              <a:buNone/>
              <a:tabLst/>
              <a:defRPr/>
            </a:pPr>
            <a:r>
              <a:rPr kumimoji="0" lang="en-US" sz="9600" b="1" i="0" u="none" strike="noStrike" kern="1200" cap="none" spc="0" normalizeH="0" baseline="0" noProof="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uLnTx/>
                <a:uFillTx/>
                <a:latin typeface="Tahoma" pitchFamily="34" charset="0"/>
                <a:ea typeface="+mn-ea"/>
                <a:cs typeface="+mn-cs"/>
              </a:rPr>
              <a:t>5</a:t>
            </a:r>
          </a:p>
        </p:txBody>
      </p:sp>
    </p:spTree>
    <p:extLst>
      <p:ext uri="{BB962C8B-B14F-4D97-AF65-F5344CB8AC3E}">
        <p14:creationId xmlns:p14="http://schemas.microsoft.com/office/powerpoint/2010/main" val="2524534485"/>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ISPRING_RESOURCE_PATHS_HASH_PRESENTER" val="25c9829c44a2cf9a3461d7f2e2bf5a9bcc1481"/>
</p:tagLst>
</file>

<file path=ppt/theme/theme1.xml><?xml version="1.0" encoding="utf-8"?>
<a:theme xmlns:a="http://schemas.openxmlformats.org/drawingml/2006/main" name="Default Design">
  <a:themeElements>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342900" marR="0" indent="-342900" algn="l" defTabSz="914400" rtl="0" eaLnBrk="1" fontAlgn="base" latinLnBrk="0" hangingPunct="1">
          <a:lnSpc>
            <a:spcPct val="100000"/>
          </a:lnSpc>
          <a:spcBef>
            <a:spcPct val="20000"/>
          </a:spcBef>
          <a:spcAft>
            <a:spcPct val="0"/>
          </a:spcAft>
          <a:buClr>
            <a:schemeClr val="hlink"/>
          </a:buClr>
          <a:buSzPct val="65000"/>
          <a:buFont typeface="Wingdings" pitchFamily="2" charset="2"/>
          <a:buChar char="n"/>
          <a:tabLst/>
          <a:defRPr kumimoji="0" lang="en-US" sz="9600" b="0" i="0" u="none" strike="noStrike" cap="none" normalizeH="0" baseline="0" smtClean="0">
            <a:ln>
              <a:noFill/>
            </a:ln>
            <a:solidFill>
              <a:schemeClr val="tx1"/>
            </a:solidFill>
            <a:effectLst>
              <a:outerShdw blurRad="38100" dist="38100" dir="2700000" algn="tl">
                <a:srgbClr val="000000">
                  <a:alpha val="43137"/>
                </a:srgbClr>
              </a:outerShdw>
            </a:effectLst>
            <a:latin typeface="Tahoma" pitchFamily="34"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342900" marR="0" indent="-342900" algn="l" defTabSz="914400" rtl="0" eaLnBrk="1" fontAlgn="base" latinLnBrk="0" hangingPunct="1">
          <a:lnSpc>
            <a:spcPct val="100000"/>
          </a:lnSpc>
          <a:spcBef>
            <a:spcPct val="20000"/>
          </a:spcBef>
          <a:spcAft>
            <a:spcPct val="0"/>
          </a:spcAft>
          <a:buClr>
            <a:schemeClr val="hlink"/>
          </a:buClr>
          <a:buSzPct val="65000"/>
          <a:buFont typeface="Wingdings" pitchFamily="2" charset="2"/>
          <a:buChar char="n"/>
          <a:tabLst/>
          <a:defRPr kumimoji="0" lang="en-US" sz="9600" b="0" i="0" u="none" strike="noStrike" cap="none" normalizeH="0" baseline="0" smtClean="0">
            <a:ln>
              <a:noFill/>
            </a:ln>
            <a:solidFill>
              <a:schemeClr val="tx1"/>
            </a:solidFill>
            <a:effectLst>
              <a:outerShdw blurRad="38100" dist="38100" dir="2700000" algn="tl">
                <a:srgbClr val="000000">
                  <a:alpha val="43137"/>
                </a:srgbClr>
              </a:outerShdw>
            </a:effectLst>
            <a:latin typeface="Tahoma" pitchFamily="34"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8_Default Design">
  <a:themeElements>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1440" tIns="45720" rIns="91440" bIns="45720" numCol="1" anchor="ctr"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3200" b="0" i="0" u="none" strike="noStrike" cap="none" normalizeH="0" baseline="0" smtClean="0">
            <a:ln>
              <a:noFill/>
            </a:ln>
            <a:solidFill>
              <a:schemeClr val="tx1"/>
            </a:solidFill>
            <a:effectLst/>
            <a:latin typeface="Verdana"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1440" tIns="45720" rIns="91440" bIns="45720" numCol="1" anchor="ctr"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3200" b="0" i="0" u="none" strike="noStrike" cap="none" normalizeH="0" baseline="0" smtClean="0">
            <a:ln>
              <a:noFill/>
            </a:ln>
            <a:solidFill>
              <a:schemeClr val="tx1"/>
            </a:solidFill>
            <a:effectLst/>
            <a:latin typeface="Verdana" pitchFamily="34"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TotalTime>
  <Words>7599</Words>
  <Application>Microsoft Office PowerPoint</Application>
  <PresentationFormat>On-screen Show (4:3)</PresentationFormat>
  <Paragraphs>2058</Paragraphs>
  <Slides>220</Slides>
  <Notes>0</Notes>
  <HiddenSlides>0</HiddenSlides>
  <MMClips>0</MMClips>
  <ScaleCrop>false</ScaleCrop>
  <HeadingPairs>
    <vt:vector size="6" baseType="variant">
      <vt:variant>
        <vt:lpstr>Fonts Used</vt:lpstr>
      </vt:variant>
      <vt:variant>
        <vt:i4>9</vt:i4>
      </vt:variant>
      <vt:variant>
        <vt:lpstr>Theme</vt:lpstr>
      </vt:variant>
      <vt:variant>
        <vt:i4>2</vt:i4>
      </vt:variant>
      <vt:variant>
        <vt:lpstr>Slide Titles</vt:lpstr>
      </vt:variant>
      <vt:variant>
        <vt:i4>220</vt:i4>
      </vt:variant>
    </vt:vector>
  </HeadingPairs>
  <TitlesOfParts>
    <vt:vector size="231" baseType="lpstr">
      <vt:lpstr>Aptos</vt:lpstr>
      <vt:lpstr>Arial</vt:lpstr>
      <vt:lpstr>Arial Black</vt:lpstr>
      <vt:lpstr>Calibri</vt:lpstr>
      <vt:lpstr>Century Gothic</vt:lpstr>
      <vt:lpstr>Tahoma</vt:lpstr>
      <vt:lpstr>Times New Roman</vt:lpstr>
      <vt:lpstr>Verdana</vt:lpstr>
      <vt:lpstr>Wingdings</vt:lpstr>
      <vt:lpstr>Default Design</vt:lpstr>
      <vt:lpstr>8_Default Design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cp:lastModifiedBy>Ryan Murphy</cp:lastModifiedBy>
  <cp:revision>6</cp:revision>
  <dcterms:modified xsi:type="dcterms:W3CDTF">2024-08-16T14:24:27Z</dcterms:modified>
</cp:coreProperties>
</file>