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5" r:id="rId3"/>
    <p:sldMasterId id="2147483720" r:id="rId4"/>
  </p:sldMasterIdLst>
  <p:notesMasterIdLst>
    <p:notesMasterId r:id="rId228"/>
  </p:notesMasterIdLst>
  <p:handoutMasterIdLst>
    <p:handoutMasterId r:id="rId229"/>
  </p:handoutMasterIdLst>
  <p:sldIdLst>
    <p:sldId id="885" r:id="rId5"/>
    <p:sldId id="414" r:id="rId6"/>
    <p:sldId id="879" r:id="rId7"/>
    <p:sldId id="880" r:id="rId8"/>
    <p:sldId id="878" r:id="rId9"/>
    <p:sldId id="713" r:id="rId10"/>
    <p:sldId id="6251" r:id="rId11"/>
    <p:sldId id="6260" r:id="rId12"/>
    <p:sldId id="6268" r:id="rId13"/>
    <p:sldId id="6271" r:id="rId14"/>
    <p:sldId id="6274" r:id="rId15"/>
    <p:sldId id="716" r:id="rId16"/>
    <p:sldId id="579" r:id="rId17"/>
    <p:sldId id="584" r:id="rId18"/>
    <p:sldId id="585" r:id="rId19"/>
    <p:sldId id="589" r:id="rId20"/>
    <p:sldId id="598" r:id="rId21"/>
    <p:sldId id="608" r:id="rId22"/>
    <p:sldId id="717" r:id="rId23"/>
    <p:sldId id="617" r:id="rId24"/>
    <p:sldId id="623" r:id="rId25"/>
    <p:sldId id="956" r:id="rId26"/>
    <p:sldId id="635" r:id="rId27"/>
    <p:sldId id="634" r:id="rId28"/>
    <p:sldId id="718" r:id="rId29"/>
    <p:sldId id="656" r:id="rId30"/>
    <p:sldId id="927" r:id="rId31"/>
    <p:sldId id="935" r:id="rId32"/>
    <p:sldId id="664" r:id="rId33"/>
    <p:sldId id="645" r:id="rId34"/>
    <p:sldId id="958" r:id="rId35"/>
    <p:sldId id="914" r:id="rId36"/>
    <p:sldId id="719" r:id="rId37"/>
    <p:sldId id="947" r:id="rId38"/>
    <p:sldId id="683" r:id="rId39"/>
    <p:sldId id="693" r:id="rId40"/>
    <p:sldId id="697" r:id="rId41"/>
    <p:sldId id="699" r:id="rId42"/>
    <p:sldId id="722" r:id="rId43"/>
    <p:sldId id="945" r:id="rId44"/>
    <p:sldId id="888" r:id="rId45"/>
    <p:sldId id="6275" r:id="rId46"/>
    <p:sldId id="6276" r:id="rId47"/>
    <p:sldId id="6277" r:id="rId48"/>
    <p:sldId id="6278" r:id="rId49"/>
    <p:sldId id="6279" r:id="rId50"/>
    <p:sldId id="723" r:id="rId51"/>
    <p:sldId id="727" r:id="rId52"/>
    <p:sldId id="728" r:id="rId53"/>
    <p:sldId id="729" r:id="rId54"/>
    <p:sldId id="730" r:id="rId55"/>
    <p:sldId id="731" r:id="rId56"/>
    <p:sldId id="732" r:id="rId57"/>
    <p:sldId id="733" r:id="rId58"/>
    <p:sldId id="734" r:id="rId59"/>
    <p:sldId id="735" r:id="rId60"/>
    <p:sldId id="736" r:id="rId61"/>
    <p:sldId id="737" r:id="rId62"/>
    <p:sldId id="960" r:id="rId63"/>
    <p:sldId id="961" r:id="rId64"/>
    <p:sldId id="962" r:id="rId65"/>
    <p:sldId id="963" r:id="rId66"/>
    <p:sldId id="964" r:id="rId67"/>
    <p:sldId id="965" r:id="rId68"/>
    <p:sldId id="966" r:id="rId69"/>
    <p:sldId id="743" r:id="rId70"/>
    <p:sldId id="744" r:id="rId71"/>
    <p:sldId id="745" r:id="rId72"/>
    <p:sldId id="6246" r:id="rId73"/>
    <p:sldId id="6247" r:id="rId74"/>
    <p:sldId id="6245" r:id="rId75"/>
    <p:sldId id="6248" r:id="rId76"/>
    <p:sldId id="6250" r:id="rId77"/>
    <p:sldId id="6249" r:id="rId78"/>
    <p:sldId id="746" r:id="rId79"/>
    <p:sldId id="748" r:id="rId80"/>
    <p:sldId id="749" r:id="rId81"/>
    <p:sldId id="750" r:id="rId82"/>
    <p:sldId id="751" r:id="rId83"/>
    <p:sldId id="752" r:id="rId84"/>
    <p:sldId id="753" r:id="rId85"/>
    <p:sldId id="754" r:id="rId86"/>
    <p:sldId id="755" r:id="rId87"/>
    <p:sldId id="756" r:id="rId88"/>
    <p:sldId id="757" r:id="rId89"/>
    <p:sldId id="758" r:id="rId90"/>
    <p:sldId id="759" r:id="rId91"/>
    <p:sldId id="760" r:id="rId92"/>
    <p:sldId id="761" r:id="rId93"/>
    <p:sldId id="762" r:id="rId94"/>
    <p:sldId id="763" r:id="rId95"/>
    <p:sldId id="764" r:id="rId96"/>
    <p:sldId id="765" r:id="rId97"/>
    <p:sldId id="766" r:id="rId98"/>
    <p:sldId id="767" r:id="rId99"/>
    <p:sldId id="768" r:id="rId100"/>
    <p:sldId id="769" r:id="rId101"/>
    <p:sldId id="770" r:id="rId102"/>
    <p:sldId id="771" r:id="rId103"/>
    <p:sldId id="772" r:id="rId104"/>
    <p:sldId id="773" r:id="rId105"/>
    <p:sldId id="774" r:id="rId106"/>
    <p:sldId id="775" r:id="rId107"/>
    <p:sldId id="776" r:id="rId108"/>
    <p:sldId id="777" r:id="rId109"/>
    <p:sldId id="778" r:id="rId110"/>
    <p:sldId id="779" r:id="rId111"/>
    <p:sldId id="780" r:id="rId112"/>
    <p:sldId id="781" r:id="rId113"/>
    <p:sldId id="782" r:id="rId114"/>
    <p:sldId id="783" r:id="rId115"/>
    <p:sldId id="784" r:id="rId116"/>
    <p:sldId id="785" r:id="rId117"/>
    <p:sldId id="786" r:id="rId118"/>
    <p:sldId id="787" r:id="rId119"/>
    <p:sldId id="788" r:id="rId120"/>
    <p:sldId id="789" r:id="rId121"/>
    <p:sldId id="790" r:id="rId122"/>
    <p:sldId id="791" r:id="rId123"/>
    <p:sldId id="792" r:id="rId124"/>
    <p:sldId id="793" r:id="rId125"/>
    <p:sldId id="794" r:id="rId126"/>
    <p:sldId id="954" r:id="rId127"/>
    <p:sldId id="955" r:id="rId128"/>
    <p:sldId id="949" r:id="rId129"/>
    <p:sldId id="951" r:id="rId130"/>
    <p:sldId id="950" r:id="rId131"/>
    <p:sldId id="948" r:id="rId132"/>
    <p:sldId id="953" r:id="rId133"/>
    <p:sldId id="952" r:id="rId134"/>
    <p:sldId id="957" r:id="rId135"/>
    <p:sldId id="797" r:id="rId136"/>
    <p:sldId id="798" r:id="rId137"/>
    <p:sldId id="799" r:id="rId138"/>
    <p:sldId id="800" r:id="rId139"/>
    <p:sldId id="801" r:id="rId140"/>
    <p:sldId id="802" r:id="rId141"/>
    <p:sldId id="803" r:id="rId142"/>
    <p:sldId id="804" r:id="rId143"/>
    <p:sldId id="805" r:id="rId144"/>
    <p:sldId id="806" r:id="rId145"/>
    <p:sldId id="807" r:id="rId146"/>
    <p:sldId id="808" r:id="rId147"/>
    <p:sldId id="809" r:id="rId148"/>
    <p:sldId id="810" r:id="rId149"/>
    <p:sldId id="811" r:id="rId150"/>
    <p:sldId id="812" r:id="rId151"/>
    <p:sldId id="813" r:id="rId152"/>
    <p:sldId id="814" r:id="rId153"/>
    <p:sldId id="815" r:id="rId154"/>
    <p:sldId id="816" r:id="rId155"/>
    <p:sldId id="887" r:id="rId156"/>
    <p:sldId id="818" r:id="rId157"/>
    <p:sldId id="925" r:id="rId158"/>
    <p:sldId id="915" r:id="rId159"/>
    <p:sldId id="920" r:id="rId160"/>
    <p:sldId id="921" r:id="rId161"/>
    <p:sldId id="922" r:id="rId162"/>
    <p:sldId id="924" r:id="rId163"/>
    <p:sldId id="923" r:id="rId164"/>
    <p:sldId id="937" r:id="rId165"/>
    <p:sldId id="938" r:id="rId166"/>
    <p:sldId id="939" r:id="rId167"/>
    <p:sldId id="940" r:id="rId168"/>
    <p:sldId id="941" r:id="rId169"/>
    <p:sldId id="942" r:id="rId170"/>
    <p:sldId id="943" r:id="rId171"/>
    <p:sldId id="825" r:id="rId172"/>
    <p:sldId id="826" r:id="rId173"/>
    <p:sldId id="827" r:id="rId174"/>
    <p:sldId id="828" r:id="rId175"/>
    <p:sldId id="829" r:id="rId176"/>
    <p:sldId id="830" r:id="rId177"/>
    <p:sldId id="831" r:id="rId178"/>
    <p:sldId id="832" r:id="rId179"/>
    <p:sldId id="833" r:id="rId180"/>
    <p:sldId id="834" r:id="rId181"/>
    <p:sldId id="835" r:id="rId182"/>
    <p:sldId id="836" r:id="rId183"/>
    <p:sldId id="837" r:id="rId184"/>
    <p:sldId id="838" r:id="rId185"/>
    <p:sldId id="839" r:id="rId186"/>
    <p:sldId id="840" r:id="rId187"/>
    <p:sldId id="841" r:id="rId188"/>
    <p:sldId id="959" r:id="rId189"/>
    <p:sldId id="906" r:id="rId190"/>
    <p:sldId id="912" r:id="rId191"/>
    <p:sldId id="911" r:id="rId192"/>
    <p:sldId id="913" r:id="rId193"/>
    <p:sldId id="910" r:id="rId194"/>
    <p:sldId id="909" r:id="rId195"/>
    <p:sldId id="845" r:id="rId196"/>
    <p:sldId id="946" r:id="rId197"/>
    <p:sldId id="881" r:id="rId198"/>
    <p:sldId id="848" r:id="rId199"/>
    <p:sldId id="849" r:id="rId200"/>
    <p:sldId id="850" r:id="rId201"/>
    <p:sldId id="851" r:id="rId202"/>
    <p:sldId id="883" r:id="rId203"/>
    <p:sldId id="884" r:id="rId204"/>
    <p:sldId id="854" r:id="rId205"/>
    <p:sldId id="855" r:id="rId206"/>
    <p:sldId id="856" r:id="rId207"/>
    <p:sldId id="873" r:id="rId208"/>
    <p:sldId id="857" r:id="rId209"/>
    <p:sldId id="858" r:id="rId210"/>
    <p:sldId id="859" r:id="rId211"/>
    <p:sldId id="860" r:id="rId212"/>
    <p:sldId id="861" r:id="rId213"/>
    <p:sldId id="944" r:id="rId214"/>
    <p:sldId id="899" r:id="rId215"/>
    <p:sldId id="900" r:id="rId216"/>
    <p:sldId id="901" r:id="rId217"/>
    <p:sldId id="902" r:id="rId218"/>
    <p:sldId id="903" r:id="rId219"/>
    <p:sldId id="904" r:id="rId220"/>
    <p:sldId id="870" r:id="rId221"/>
    <p:sldId id="6280" r:id="rId222"/>
    <p:sldId id="1542" r:id="rId223"/>
    <p:sldId id="1579" r:id="rId224"/>
    <p:sldId id="1580" r:id="rId225"/>
    <p:sldId id="4682" r:id="rId226"/>
    <p:sldId id="1474" r:id="rId227"/>
  </p:sldIdLst>
  <p:sldSz cx="9144000" cy="6858000" type="screen4x3"/>
  <p:notesSz cx="6858000" cy="9144000"/>
  <p:custDataLst>
    <p:tags r:id="rId23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99"/>
    <a:srgbClr val="FFFF00"/>
    <a:srgbClr val="FFFF66"/>
    <a:srgbClr val="FF7C80"/>
    <a:srgbClr val="FFCC00"/>
    <a:srgbClr val="FFCCCC"/>
    <a:srgbClr val="99FFCC"/>
    <a:srgbClr val="FF505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04" autoAdjust="0"/>
  </p:normalViewPr>
  <p:slideViewPr>
    <p:cSldViewPr>
      <p:cViewPr varScale="1">
        <p:scale>
          <a:sx n="150" d="100"/>
          <a:sy n="150" d="100"/>
        </p:scale>
        <p:origin x="4608" y="132"/>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12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27" Type="http://schemas.openxmlformats.org/officeDocument/2006/relationships/slide" Target="slides/slide223.xml"/><Relationship Id="rId201" Type="http://schemas.openxmlformats.org/officeDocument/2006/relationships/slide" Target="slides/slide197.xml"/><Relationship Id="rId222" Type="http://schemas.openxmlformats.org/officeDocument/2006/relationships/slide" Target="slides/slide218.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slideMaster" Target="slideMasters/slideMaster1.xml"/><Relationship Id="rId6" Type="http://schemas.openxmlformats.org/officeDocument/2006/relationships/slide" Target="slides/slide2.xml"/><Relationship Id="rId212" Type="http://schemas.openxmlformats.org/officeDocument/2006/relationships/slide" Target="slides/slide208.xml"/><Relationship Id="rId233" Type="http://schemas.openxmlformats.org/officeDocument/2006/relationships/theme" Target="theme/theme1.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handoutMaster" Target="handoutMasters/handoutMaster1.xml"/><Relationship Id="rId19" Type="http://schemas.openxmlformats.org/officeDocument/2006/relationships/slide" Target="slides/slide15.xml"/><Relationship Id="rId224" Type="http://schemas.openxmlformats.org/officeDocument/2006/relationships/slide" Target="slides/slide220.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tags" Target="tags/tag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231" Type="http://schemas.openxmlformats.org/officeDocument/2006/relationships/presProps" Target="presProp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161E9C9-D099-4461-9D13-50850F294987}" type="slidenum">
              <a:rPr lang="en-US"/>
              <a:pPr>
                <a:defRPr/>
              </a:pPr>
              <a:t>‹#›</a:t>
            </a:fld>
            <a:endParaRPr lang="en-US"/>
          </a:p>
        </p:txBody>
      </p:sp>
    </p:spTree>
    <p:extLst>
      <p:ext uri="{BB962C8B-B14F-4D97-AF65-F5344CB8AC3E}">
        <p14:creationId xmlns:p14="http://schemas.microsoft.com/office/powerpoint/2010/main" val="699790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94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18D24B3-B88B-4333-B592-6B7357888D83}" type="slidenum">
              <a:rPr lang="en-US"/>
              <a:pPr>
                <a:defRPr/>
              </a:pPr>
              <a:t>‹#›</a:t>
            </a:fld>
            <a:endParaRPr lang="en-US"/>
          </a:p>
        </p:txBody>
      </p:sp>
    </p:spTree>
    <p:extLst>
      <p:ext uri="{BB962C8B-B14F-4D97-AF65-F5344CB8AC3E}">
        <p14:creationId xmlns:p14="http://schemas.microsoft.com/office/powerpoint/2010/main" val="5918674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12ACA0-5EFA-4A59-83DD-6F612092B121}" type="slidenum">
              <a:rPr lang="en-US"/>
              <a:pPr>
                <a:defRPr/>
              </a:pPr>
              <a:t>‹#›</a:t>
            </a:fld>
            <a:endParaRPr lang="en-US"/>
          </a:p>
        </p:txBody>
      </p:sp>
    </p:spTree>
    <p:extLst>
      <p:ext uri="{BB962C8B-B14F-4D97-AF65-F5344CB8AC3E}">
        <p14:creationId xmlns:p14="http://schemas.microsoft.com/office/powerpoint/2010/main" val="3665260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15446-00E8-4C21-9A49-EC3CB8C979A2}" type="slidenum">
              <a:rPr lang="en-US"/>
              <a:pPr>
                <a:defRPr/>
              </a:pPr>
              <a:t>‹#›</a:t>
            </a:fld>
            <a:endParaRPr lang="en-US"/>
          </a:p>
        </p:txBody>
      </p:sp>
    </p:spTree>
    <p:extLst>
      <p:ext uri="{BB962C8B-B14F-4D97-AF65-F5344CB8AC3E}">
        <p14:creationId xmlns:p14="http://schemas.microsoft.com/office/powerpoint/2010/main" val="3385429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A2E20D-3F03-49C5-8A8E-9C4469B7C528}" type="slidenum">
              <a:rPr lang="en-US"/>
              <a:pPr>
                <a:defRPr/>
              </a:pPr>
              <a:t>‹#›</a:t>
            </a:fld>
            <a:endParaRPr lang="en-US"/>
          </a:p>
        </p:txBody>
      </p:sp>
    </p:spTree>
    <p:extLst>
      <p:ext uri="{BB962C8B-B14F-4D97-AF65-F5344CB8AC3E}">
        <p14:creationId xmlns:p14="http://schemas.microsoft.com/office/powerpoint/2010/main" val="184273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E1956-291C-493A-9B75-973E9006A6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919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6CC102-D088-4D12-AD20-A13B2F0BE2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3280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141AD1-F93E-4019-8282-7270C6219B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7805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CE19C8-33F6-4C11-AD08-46D333FE8D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1830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C92361-7814-4E04-9454-BF5D7403B6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4576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892F01-7273-42C1-AEA9-19D131C861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3684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004E7AF-5072-4265-961B-7F75D8FA74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975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1183B7-5CFE-41A2-A110-DAFDD43D1C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4259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91EE52-16C0-488D-B564-AB4187A4CD07}" type="slidenum">
              <a:rPr lang="en-US"/>
              <a:pPr>
                <a:defRPr/>
              </a:pPr>
              <a:t>‹#›</a:t>
            </a:fld>
            <a:endParaRPr lang="en-US"/>
          </a:p>
        </p:txBody>
      </p:sp>
    </p:spTree>
    <p:extLst>
      <p:ext uri="{BB962C8B-B14F-4D97-AF65-F5344CB8AC3E}">
        <p14:creationId xmlns:p14="http://schemas.microsoft.com/office/powerpoint/2010/main" val="2167346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69166-5F25-41BC-8EEE-7C48501A79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6612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2094B8-F885-4F7C-8927-F6015B4B54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0929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B5B93D-BBBE-4813-88E3-5B561C1016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3012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CD43C9-F85F-431A-AF2F-B93D05519B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68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7DEF3D9-DD28-4C0F-9472-A945CD11D6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9696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8E326-30F4-4915-AD6C-39B119177E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6778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E1956-291C-493A-9B75-973E9006A6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4989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6CC102-D088-4D12-AD20-A13B2F0BE2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9582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141AD1-F93E-4019-8282-7270C6219B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2529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CE19C8-33F6-4C11-AD08-46D333FE8D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982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DAA232-5A0C-4D5F-9FB1-541D4C054944}" type="slidenum">
              <a:rPr lang="en-US"/>
              <a:pPr>
                <a:defRPr/>
              </a:pPr>
              <a:t>‹#›</a:t>
            </a:fld>
            <a:endParaRPr lang="en-US"/>
          </a:p>
        </p:txBody>
      </p:sp>
    </p:spTree>
    <p:extLst>
      <p:ext uri="{BB962C8B-B14F-4D97-AF65-F5344CB8AC3E}">
        <p14:creationId xmlns:p14="http://schemas.microsoft.com/office/powerpoint/2010/main" val="1056221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C92361-7814-4E04-9454-BF5D7403B6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0830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892F01-7273-42C1-AEA9-19D131C861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134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004E7AF-5072-4265-961B-7F75D8FA74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8448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1183B7-5CFE-41A2-A110-DAFDD43D1C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3901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69166-5F25-41BC-8EEE-7C48501A79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806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2094B8-F885-4F7C-8927-F6015B4B54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3874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B5B93D-BBBE-4813-88E3-5B561C1016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5390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CD43C9-F85F-431A-AF2F-B93D05519B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477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7DEF3D9-DD28-4C0F-9472-A945CD11D6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05947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8E326-30F4-4915-AD6C-39B119177E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454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C7DFA3-6E7A-4096-AECB-2BDC3FCEF1AF}" type="slidenum">
              <a:rPr lang="en-US"/>
              <a:pPr>
                <a:defRPr/>
              </a:pPr>
              <a:t>‹#›</a:t>
            </a:fld>
            <a:endParaRPr lang="en-US"/>
          </a:p>
        </p:txBody>
      </p:sp>
    </p:spTree>
    <p:extLst>
      <p:ext uri="{BB962C8B-B14F-4D97-AF65-F5344CB8AC3E}">
        <p14:creationId xmlns:p14="http://schemas.microsoft.com/office/powerpoint/2010/main" val="2829582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2250575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2049213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1201109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2159324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3484569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3085255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1419147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529617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3970235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237061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809FC1-C0F8-45C5-9408-21A9A819DFD5}" type="slidenum">
              <a:rPr lang="en-US"/>
              <a:pPr>
                <a:defRPr/>
              </a:pPr>
              <a:t>‹#›</a:t>
            </a:fld>
            <a:endParaRPr lang="en-US"/>
          </a:p>
        </p:txBody>
      </p:sp>
    </p:spTree>
    <p:extLst>
      <p:ext uri="{BB962C8B-B14F-4D97-AF65-F5344CB8AC3E}">
        <p14:creationId xmlns:p14="http://schemas.microsoft.com/office/powerpoint/2010/main" val="1669945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2449395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1085113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562799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917BF3-5D54-4866-8ABA-8522758BEBA2}" type="slidenum">
              <a:rPr lang="en-US"/>
              <a:pPr>
                <a:defRPr/>
              </a:pPr>
              <a:t>‹#›</a:t>
            </a:fld>
            <a:endParaRPr lang="en-US"/>
          </a:p>
        </p:txBody>
      </p:sp>
    </p:spTree>
    <p:extLst>
      <p:ext uri="{BB962C8B-B14F-4D97-AF65-F5344CB8AC3E}">
        <p14:creationId xmlns:p14="http://schemas.microsoft.com/office/powerpoint/2010/main" val="976552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88896E-F0FA-4A2C-8AD7-B1CE4C6C1691}" type="slidenum">
              <a:rPr lang="en-US"/>
              <a:pPr>
                <a:defRPr/>
              </a:pPr>
              <a:t>‹#›</a:t>
            </a:fld>
            <a:endParaRPr lang="en-US"/>
          </a:p>
        </p:txBody>
      </p:sp>
    </p:spTree>
    <p:extLst>
      <p:ext uri="{BB962C8B-B14F-4D97-AF65-F5344CB8AC3E}">
        <p14:creationId xmlns:p14="http://schemas.microsoft.com/office/powerpoint/2010/main" val="146975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C6D481-05D6-4EDB-9807-B60A73D91C4F}" type="slidenum">
              <a:rPr lang="en-US"/>
              <a:pPr>
                <a:defRPr/>
              </a:pPr>
              <a:t>‹#›</a:t>
            </a:fld>
            <a:endParaRPr lang="en-US"/>
          </a:p>
        </p:txBody>
      </p:sp>
    </p:spTree>
    <p:extLst>
      <p:ext uri="{BB962C8B-B14F-4D97-AF65-F5344CB8AC3E}">
        <p14:creationId xmlns:p14="http://schemas.microsoft.com/office/powerpoint/2010/main" val="523665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5FAB8B-C8FE-4D61-AC61-5A76E16EFB79}" type="slidenum">
              <a:rPr lang="en-US"/>
              <a:pPr>
                <a:defRPr/>
              </a:pPr>
              <a:t>‹#›</a:t>
            </a:fld>
            <a:endParaRPr lang="en-US"/>
          </a:p>
        </p:txBody>
      </p:sp>
    </p:spTree>
    <p:extLst>
      <p:ext uri="{BB962C8B-B14F-4D97-AF65-F5344CB8AC3E}">
        <p14:creationId xmlns:p14="http://schemas.microsoft.com/office/powerpoint/2010/main" val="1701997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A723AA4-AF53-4C7E-9477-C5704645F6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2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effectLst/>
                <a:latin typeface="+mn-lt"/>
              </a:defRPr>
            </a:lvl1pPr>
          </a:lstStyle>
          <a:p>
            <a:pPr>
              <a:defRPr/>
            </a:pPr>
            <a:endParaRPr lang="en-US">
              <a:solidFill>
                <a:srgbClr val="FFFFFF"/>
              </a:solidFill>
            </a:endParaRPr>
          </a:p>
        </p:txBody>
      </p:sp>
      <p:sp>
        <p:nvSpPr>
          <p:cNvPr id="5962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effectLst/>
                <a:latin typeface="+mn-lt"/>
              </a:defRPr>
            </a:lvl1pPr>
          </a:lstStyle>
          <a:p>
            <a:pPr>
              <a:defRPr/>
            </a:pPr>
            <a:endParaRPr lang="en-US">
              <a:solidFill>
                <a:srgbClr val="FFFFFF"/>
              </a:solidFill>
            </a:endParaRPr>
          </a:p>
        </p:txBody>
      </p:sp>
      <p:sp>
        <p:nvSpPr>
          <p:cNvPr id="5962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effectLst/>
                <a:latin typeface="+mn-lt"/>
              </a:defRPr>
            </a:lvl1pPr>
          </a:lstStyle>
          <a:p>
            <a:pPr>
              <a:defRPr/>
            </a:pPr>
            <a:fld id="{AABDDD2B-815D-49AC-AB52-FF35EA7922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237224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2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effectLst/>
                <a:latin typeface="+mn-lt"/>
              </a:defRPr>
            </a:lvl1pPr>
          </a:lstStyle>
          <a:p>
            <a:pPr>
              <a:defRPr/>
            </a:pPr>
            <a:endParaRPr lang="en-US">
              <a:solidFill>
                <a:srgbClr val="FFFFFF"/>
              </a:solidFill>
            </a:endParaRPr>
          </a:p>
        </p:txBody>
      </p:sp>
      <p:sp>
        <p:nvSpPr>
          <p:cNvPr id="5962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effectLst/>
                <a:latin typeface="+mn-lt"/>
              </a:defRPr>
            </a:lvl1pPr>
          </a:lstStyle>
          <a:p>
            <a:pPr>
              <a:defRPr/>
            </a:pPr>
            <a:endParaRPr lang="en-US">
              <a:solidFill>
                <a:srgbClr val="FFFFFF"/>
              </a:solidFill>
            </a:endParaRPr>
          </a:p>
        </p:txBody>
      </p:sp>
      <p:sp>
        <p:nvSpPr>
          <p:cNvPr id="5962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effectLst/>
                <a:latin typeface="+mn-lt"/>
              </a:defRPr>
            </a:lvl1pPr>
          </a:lstStyle>
          <a:p>
            <a:pPr>
              <a:defRPr/>
            </a:pPr>
            <a:fld id="{AABDDD2B-815D-49AC-AB52-FF35EA7922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5971728"/>
      </p:ext>
    </p:extLst>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3657365707"/>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25.png"/><Relationship Id="rId4" Type="http://schemas.openxmlformats.org/officeDocument/2006/relationships/image" Target="../media/image24.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31.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4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4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4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5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5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1.png"/></Relationships>
</file>

<file path=ppt/slides/_rels/slide1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1.png"/></Relationships>
</file>

<file path=ppt/slides/_rels/slide1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2.png"/><Relationship Id="rId4" Type="http://schemas.openxmlformats.org/officeDocument/2006/relationships/image" Target="../media/image41.png"/></Relationships>
</file>

<file path=ppt/slides/_rels/slide1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2.png"/><Relationship Id="rId4" Type="http://schemas.openxmlformats.org/officeDocument/2006/relationships/image" Target="../media/image41.png"/></Relationships>
</file>

<file path=ppt/slides/_rels/slide1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gif"/><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65.gif"/></Relationships>
</file>

<file path=ppt/slides/_rels/slide19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21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2.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2.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2.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2.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2.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17.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png"/><Relationship Id="rId4" Type="http://schemas.openxmlformats.org/officeDocument/2006/relationships/image" Target="../media/image3.svg"/></Relationships>
</file>

<file path=ppt/slides/_rels/slide2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1.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2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emf"/><Relationship Id="rId1" Type="http://schemas.openxmlformats.org/officeDocument/2006/relationships/slideLayout" Target="../slideLayouts/slideLayout41.xml"/><Relationship Id="rId6" Type="http://schemas.openxmlformats.org/officeDocument/2006/relationships/image" Target="../media/image76.png"/><Relationship Id="rId5" Type="http://schemas.openxmlformats.org/officeDocument/2006/relationships/image" Target="../media/image70.png"/><Relationship Id="rId4" Type="http://schemas.openxmlformats.org/officeDocument/2006/relationships/image" Target="../media/image75.png"/></Relationships>
</file>

<file path=ppt/slides/_rels/slide2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8.emf"/><Relationship Id="rId1" Type="http://schemas.openxmlformats.org/officeDocument/2006/relationships/slideLayout" Target="../slideLayouts/slideLayout41.xml"/><Relationship Id="rId5" Type="http://schemas.openxmlformats.org/officeDocument/2006/relationships/image" Target="../media/image79.png"/><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jpeg"/><Relationship Id="rId1" Type="http://schemas.openxmlformats.org/officeDocument/2006/relationships/slideLayout" Target="../slideLayouts/slideLayout41.xml"/></Relationships>
</file>

<file path=ppt/slides/_rels/slide223.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4.png"/><Relationship Id="rId7" Type="http://schemas.openxmlformats.org/officeDocument/2006/relationships/image" Target="../media/image83.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81.png"/><Relationship Id="rId1" Type="http://schemas.openxmlformats.org/officeDocument/2006/relationships/slideLayout" Target="../slideLayouts/slideLayout41.xml"/><Relationship Id="rId6" Type="http://schemas.openxmlformats.org/officeDocument/2006/relationships/hyperlink" Target="https://www.instagram.com/ryemurph88/" TargetMode="External"/><Relationship Id="rId11"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png"/><Relationship Id="rId4" Type="http://schemas.openxmlformats.org/officeDocument/2006/relationships/image" Target="../media/image30.jpeg"/><Relationship Id="rId9" Type="http://schemas.openxmlformats.org/officeDocument/2006/relationships/image" Target="../media/image3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12.png"/><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12.png"/><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png"/><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6.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6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7.png"/><Relationship Id="rId4" Type="http://schemas.openxmlformats.org/officeDocument/2006/relationships/image" Target="../media/image19.png"/></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7.png"/><Relationship Id="rId4" Type="http://schemas.openxmlformats.org/officeDocument/2006/relationships/image" Target="../media/image19.png"/></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7.png"/><Relationship Id="rId4" Type="http://schemas.openxmlformats.org/officeDocument/2006/relationships/image" Target="../media/image19.png"/></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7.png"/><Relationship Id="rId4" Type="http://schemas.openxmlformats.org/officeDocument/2006/relationships/image" Target="../media/image19.png"/></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png"/></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png"/></Relationships>
</file>

<file path=ppt/slides/_rels/slide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8697" y="304800"/>
            <a:ext cx="8796703" cy="2514600"/>
          </a:xfrm>
          <a:prstGeom prst="rect">
            <a:avLst/>
          </a:prstGeom>
          <a:noFill/>
        </p:spPr>
        <p:txBody>
          <a:bodyPr wrap="none" lIns="91440" tIns="45720" rIns="91440" bIns="45720">
            <a:prstTxWarp prst="textDeflateBottom">
              <a:avLst/>
            </a:prstTxWarp>
            <a:spAutoFit/>
          </a:bodyPr>
          <a:lstStyle/>
          <a:p>
            <a:pPr algn="ctr"/>
            <a:r>
              <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Review Game</a:t>
            </a:r>
          </a:p>
        </p:txBody>
      </p:sp>
      <p:sp>
        <p:nvSpPr>
          <p:cNvPr id="4" name="Rectangle 3"/>
          <p:cNvSpPr/>
          <p:nvPr/>
        </p:nvSpPr>
        <p:spPr>
          <a:xfrm>
            <a:off x="156797" y="5181600"/>
            <a:ext cx="2683747" cy="1446550"/>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25400" h="55880" prst="artDeco"/>
              <a:contourClr>
                <a:schemeClr val="accent2">
                  <a:tint val="20000"/>
                </a:schemeClr>
              </a:contourClr>
            </a:sp3d>
          </a:bodyPr>
          <a:lstStyle/>
          <a:p>
            <a:r>
              <a:rPr lang="en-US" sz="4400" b="1" cap="none" spc="50" dirty="0">
                <a:ln w="11430">
                  <a:solidFill>
                    <a:schemeClr val="tx1"/>
                  </a:solidFill>
                </a:ln>
                <a:solidFill>
                  <a:schemeClr val="accent2">
                    <a:lumMod val="40000"/>
                    <a:lumOff val="60000"/>
                  </a:schemeClr>
                </a:solidFill>
                <a:effectLst>
                  <a:outerShdw blurRad="76200" dist="50800" dir="5400000" algn="tl" rotWithShape="0">
                    <a:srgbClr val="000000">
                      <a:alpha val="65000"/>
                    </a:srgbClr>
                  </a:outerShdw>
                </a:effectLst>
              </a:rPr>
              <a:t>Part </a:t>
            </a:r>
            <a:r>
              <a:rPr lang="en-US" sz="4400" b="1" spc="50" dirty="0">
                <a:ln w="11430">
                  <a:solidFill>
                    <a:schemeClr val="tx1"/>
                  </a:solidFill>
                </a:ln>
                <a:solidFill>
                  <a:schemeClr val="accent2">
                    <a:lumMod val="40000"/>
                    <a:lumOff val="60000"/>
                  </a:schemeClr>
                </a:solidFill>
                <a:effectLst>
                  <a:outerShdw blurRad="76200" dist="50800" dir="5400000" algn="tl" rotWithShape="0">
                    <a:srgbClr val="000000">
                      <a:alpha val="65000"/>
                    </a:srgbClr>
                  </a:outerShdw>
                </a:effectLst>
              </a:rPr>
              <a:t>4</a:t>
            </a:r>
          </a:p>
          <a:p>
            <a:r>
              <a:rPr lang="en-US" sz="4400" b="1" cap="none" spc="50" dirty="0">
                <a:ln w="11430">
                  <a:solidFill>
                    <a:schemeClr val="tx1"/>
                  </a:solidFill>
                </a:ln>
                <a:solidFill>
                  <a:schemeClr val="accent2">
                    <a:lumMod val="40000"/>
                    <a:lumOff val="60000"/>
                  </a:schemeClr>
                </a:solidFill>
                <a:effectLst>
                  <a:outerShdw blurRad="76200" dist="50800" dir="5400000" algn="tl" rotWithShape="0">
                    <a:srgbClr val="000000">
                      <a:alpha val="65000"/>
                    </a:srgbClr>
                  </a:outerShdw>
                </a:effectLst>
              </a:rPr>
              <a:t>Lesson 9</a:t>
            </a:r>
          </a:p>
        </p:txBody>
      </p:sp>
      <p:pic>
        <p:nvPicPr>
          <p:cNvPr id="5" name="Graphic 4">
            <a:extLst>
              <a:ext uri="{FF2B5EF4-FFF2-40B4-BE49-F238E27FC236}">
                <a16:creationId xmlns:a16="http://schemas.microsoft.com/office/drawing/2014/main" id="{5FDE7025-A43A-950A-B25B-98DD9FF297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2800" y="5099593"/>
            <a:ext cx="5699410" cy="1610564"/>
          </a:xfrm>
          <a:prstGeom prst="rect">
            <a:avLst/>
          </a:prstGeom>
        </p:spPr>
      </p:pic>
      <p:pic>
        <p:nvPicPr>
          <p:cNvPr id="6" name="Picture 5">
            <a:extLst>
              <a:ext uri="{FF2B5EF4-FFF2-40B4-BE49-F238E27FC236}">
                <a16:creationId xmlns:a16="http://schemas.microsoft.com/office/drawing/2014/main" id="{9E39478E-804A-80AF-5B07-6AC4A46F827E}"/>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77038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Content Placeholder 2"/>
          <p:cNvSpPr>
            <a:spLocks noGrp="1"/>
          </p:cNvSpPr>
          <p:nvPr>
            <p:ph idx="1"/>
          </p:nvPr>
        </p:nvSpPr>
        <p:spPr>
          <a:xfrm>
            <a:off x="228600" y="228600"/>
            <a:ext cx="8686800" cy="5902325"/>
          </a:xfrm>
        </p:spPr>
        <p:txBody>
          <a:bodyPr/>
          <a:lstStyle/>
          <a:p>
            <a:r>
              <a:rPr lang="en-US" dirty="0"/>
              <a:t>Which two terms are switched?</a:t>
            </a:r>
          </a:p>
          <a:p>
            <a:pPr lvl="1"/>
            <a:endParaRPr lang="en-US" dirty="0"/>
          </a:p>
          <a:p>
            <a:pPr lvl="1"/>
            <a:endParaRPr lang="en-US" dirty="0">
              <a:solidFill>
                <a:schemeClr val="bg1"/>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8600" y="1474620"/>
            <a:ext cx="8610600" cy="5078580"/>
          </a:xfrm>
          <a:prstGeom prst="rect">
            <a:avLst/>
          </a:prstGeom>
          <a:noFill/>
          <a:ln w="76200">
            <a:solidFill>
              <a:srgbClr val="808080"/>
            </a:solidFill>
          </a:ln>
          <a:extLst>
            <a:ext uri="{909E8E84-426E-40DD-AFC4-6F175D3DCCD1}">
              <a14:hiddenFill xmlns:a14="http://schemas.microsoft.com/office/drawing/2010/main">
                <a:solidFill>
                  <a:srgbClr val="FFFFFF"/>
                </a:solidFill>
              </a14:hiddenFill>
            </a:ext>
          </a:extLst>
        </p:spPr>
      </p:pic>
      <p:sp>
        <p:nvSpPr>
          <p:cNvPr id="5" name="Isosceles Triangle 4"/>
          <p:cNvSpPr/>
          <p:nvPr/>
        </p:nvSpPr>
        <p:spPr bwMode="auto">
          <a:xfrm>
            <a:off x="1295400" y="1396425"/>
            <a:ext cx="6553200" cy="4351743"/>
          </a:xfrm>
          <a:prstGeom prst="triangle">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Rectangle 1"/>
          <p:cNvSpPr/>
          <p:nvPr/>
        </p:nvSpPr>
        <p:spPr>
          <a:xfrm>
            <a:off x="4120478" y="1602680"/>
            <a:ext cx="952760" cy="157184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w</a:t>
            </a:r>
          </a:p>
        </p:txBody>
      </p:sp>
      <p:sp>
        <p:nvSpPr>
          <p:cNvPr id="6" name="Rectangle 5"/>
          <p:cNvSpPr/>
          <p:nvPr/>
        </p:nvSpPr>
        <p:spPr>
          <a:xfrm>
            <a:off x="2743200" y="3521333"/>
            <a:ext cx="65595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f</a:t>
            </a:r>
          </a:p>
        </p:txBody>
      </p:sp>
      <p:sp>
        <p:nvSpPr>
          <p:cNvPr id="7" name="Rectangle 6"/>
          <p:cNvSpPr/>
          <p:nvPr/>
        </p:nvSpPr>
        <p:spPr>
          <a:xfrm>
            <a:off x="5625920" y="3640948"/>
            <a:ext cx="958917"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sp>
        <p:nvSpPr>
          <p:cNvPr id="8" name="Rectangle 7"/>
          <p:cNvSpPr/>
          <p:nvPr/>
        </p:nvSpPr>
        <p:spPr>
          <a:xfrm>
            <a:off x="3169140" y="2805410"/>
            <a:ext cx="877163"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a:t>
            </a:r>
          </a:p>
        </p:txBody>
      </p:sp>
      <p:sp>
        <p:nvSpPr>
          <p:cNvPr id="9" name="Rectangle 8"/>
          <p:cNvSpPr/>
          <p:nvPr/>
        </p:nvSpPr>
        <p:spPr>
          <a:xfrm>
            <a:off x="5137969" y="2887177"/>
            <a:ext cx="877163"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a:t>
            </a:r>
          </a:p>
        </p:txBody>
      </p:sp>
      <p:sp>
        <p:nvSpPr>
          <p:cNvPr id="10" name="Rectangle 9"/>
          <p:cNvSpPr/>
          <p:nvPr/>
        </p:nvSpPr>
        <p:spPr>
          <a:xfrm>
            <a:off x="4413401" y="3888432"/>
            <a:ext cx="763349"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X</a:t>
            </a:r>
          </a:p>
        </p:txBody>
      </p:sp>
      <p:sp>
        <p:nvSpPr>
          <p:cNvPr id="11" name="TextBox 10"/>
          <p:cNvSpPr txBox="1"/>
          <p:nvPr/>
        </p:nvSpPr>
        <p:spPr>
          <a:xfrm>
            <a:off x="3937832" y="2788131"/>
            <a:ext cx="139616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newtons</a:t>
            </a:r>
          </a:p>
        </p:txBody>
      </p:sp>
      <p:sp>
        <p:nvSpPr>
          <p:cNvPr id="13" name="TextBox 12"/>
          <p:cNvSpPr txBox="1"/>
          <p:nvPr/>
        </p:nvSpPr>
        <p:spPr>
          <a:xfrm>
            <a:off x="2095469" y="4798605"/>
            <a:ext cx="195141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Joules</a:t>
            </a:r>
          </a:p>
        </p:txBody>
      </p:sp>
      <p:sp>
        <p:nvSpPr>
          <p:cNvPr id="14" name="TextBox 13"/>
          <p:cNvSpPr txBox="1"/>
          <p:nvPr/>
        </p:nvSpPr>
        <p:spPr>
          <a:xfrm>
            <a:off x="5715000" y="4876800"/>
            <a:ext cx="1687359"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meters</a:t>
            </a:r>
          </a:p>
        </p:txBody>
      </p:sp>
      <p:sp>
        <p:nvSpPr>
          <p:cNvPr id="12" name="Rectangle 11">
            <a:extLst>
              <a:ext uri="{FF2B5EF4-FFF2-40B4-BE49-F238E27FC236}">
                <a16:creationId xmlns:a16="http://schemas.microsoft.com/office/drawing/2014/main" id="{029C5775-AC37-4E53-AD70-C98761F03D94}"/>
              </a:ext>
            </a:extLst>
          </p:cNvPr>
          <p:cNvSpPr/>
          <p:nvPr/>
        </p:nvSpPr>
        <p:spPr>
          <a:xfrm>
            <a:off x="7643264" y="1232392"/>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3462">
                  <a:solidFill>
                    <a:srgbClr val="000000"/>
                  </a:solidFill>
                  <a:prstDash val="solid"/>
                </a:ln>
                <a:solidFill>
                  <a:srgbClr val="FFFFFF">
                    <a:lumMod val="85000"/>
                    <a:lumOff val="15000"/>
                  </a:srgbClr>
                </a:solidFill>
                <a:effectLst>
                  <a:outerShdw dist="38100" dir="2700000" algn="bl" rotWithShape="0">
                    <a:srgbClr val="AAADCA"/>
                  </a:outerShdw>
                </a:effectLst>
                <a:uLnTx/>
                <a:uFillTx/>
                <a:latin typeface="Arial" charset="0"/>
                <a:ea typeface="+mn-ea"/>
                <a:cs typeface="+mn-cs"/>
              </a:rPr>
              <a:t>4</a:t>
            </a:r>
          </a:p>
        </p:txBody>
      </p:sp>
      <p:pic>
        <p:nvPicPr>
          <p:cNvPr id="15" name="Picture 14">
            <a:extLst>
              <a:ext uri="{FF2B5EF4-FFF2-40B4-BE49-F238E27FC236}">
                <a16:creationId xmlns:a16="http://schemas.microsoft.com/office/drawing/2014/main" id="{E19E6EC9-56BB-D33A-4815-5BD6E565B2B4}"/>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49526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endParaRPr lang="en-US"/>
          </a:p>
        </p:txBody>
      </p:sp>
      <p:sp>
        <p:nvSpPr>
          <p:cNvPr id="92163" name="Rectangle 3"/>
          <p:cNvSpPr>
            <a:spLocks noGrp="1" noChangeArrowheads="1"/>
          </p:cNvSpPr>
          <p:nvPr>
            <p:ph type="body" idx="1"/>
          </p:nvPr>
        </p:nvSpPr>
        <p:spPr/>
        <p:txBody>
          <a:bodyPr/>
          <a:lstStyle/>
          <a:p>
            <a:endParaRPr lang="en-US"/>
          </a:p>
        </p:txBody>
      </p:sp>
      <p:pic>
        <p:nvPicPr>
          <p:cNvPr id="92164" name="Picture 4" descr="http://www.powermomsunite.com/wp-content/uploads/2009/04/bent_fishing_rod-300x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AutoShape 5"/>
          <p:cNvSpPr>
            <a:spLocks noChangeArrowheads="1"/>
          </p:cNvSpPr>
          <p:nvPr/>
        </p:nvSpPr>
        <p:spPr bwMode="auto">
          <a:xfrm rot="719038">
            <a:off x="3352800" y="4191000"/>
            <a:ext cx="1524000" cy="685800"/>
          </a:xfrm>
          <a:prstGeom prst="leftArrow">
            <a:avLst>
              <a:gd name="adj1" fmla="val 50000"/>
              <a:gd name="adj2" fmla="val 55556"/>
            </a:avLst>
          </a:prstGeom>
          <a:solidFill>
            <a:srgbClr val="00FF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2166" name="WordArt 6"/>
          <p:cNvSpPr>
            <a:spLocks noChangeArrowheads="1" noChangeShapeType="1" noTextEdit="1"/>
          </p:cNvSpPr>
          <p:nvPr/>
        </p:nvSpPr>
        <p:spPr bwMode="auto">
          <a:xfrm>
            <a:off x="5029200" y="4343400"/>
            <a:ext cx="2028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Fulcrum</a:t>
            </a:r>
          </a:p>
        </p:txBody>
      </p:sp>
      <p:sp>
        <p:nvSpPr>
          <p:cNvPr id="92167" name="AutoShape 7"/>
          <p:cNvSpPr>
            <a:spLocks noChangeArrowheads="1"/>
          </p:cNvSpPr>
          <p:nvPr/>
        </p:nvSpPr>
        <p:spPr bwMode="auto">
          <a:xfrm rot="2391220">
            <a:off x="2667000" y="2819400"/>
            <a:ext cx="1143000" cy="533400"/>
          </a:xfrm>
          <a:prstGeom prst="leftArrow">
            <a:avLst>
              <a:gd name="adj1" fmla="val 50000"/>
              <a:gd name="adj2" fmla="val 53571"/>
            </a:avLst>
          </a:prstGeom>
          <a:solidFill>
            <a:srgbClr val="FF66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2168" name="AutoShape 8"/>
          <p:cNvSpPr>
            <a:spLocks noChangeArrowheads="1"/>
          </p:cNvSpPr>
          <p:nvPr/>
        </p:nvSpPr>
        <p:spPr bwMode="auto">
          <a:xfrm rot="-8223691">
            <a:off x="7086600" y="2743200"/>
            <a:ext cx="1143000" cy="533400"/>
          </a:xfrm>
          <a:prstGeom prst="leftArrow">
            <a:avLst>
              <a:gd name="adj1" fmla="val 50000"/>
              <a:gd name="adj2" fmla="val 53571"/>
            </a:avLst>
          </a:prstGeom>
          <a:solidFill>
            <a:srgbClr val="99FF99"/>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2169" name="WordArt 9"/>
          <p:cNvSpPr>
            <a:spLocks noChangeArrowheads="1" noChangeShapeType="1" noTextEdit="1"/>
          </p:cNvSpPr>
          <p:nvPr/>
        </p:nvSpPr>
        <p:spPr bwMode="auto">
          <a:xfrm>
            <a:off x="7162800" y="304800"/>
            <a:ext cx="1524000" cy="1162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10</a:t>
            </a:r>
          </a:p>
        </p:txBody>
      </p:sp>
      <p:sp>
        <p:nvSpPr>
          <p:cNvPr id="92170" name="WordArt 10"/>
          <p:cNvSpPr>
            <a:spLocks noChangeArrowheads="1" noChangeShapeType="1" noTextEdit="1"/>
          </p:cNvSpPr>
          <p:nvPr/>
        </p:nvSpPr>
        <p:spPr bwMode="auto">
          <a:xfrm>
            <a:off x="381000" y="381000"/>
            <a:ext cx="6096000" cy="9144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92171" name="WordArt 11"/>
          <p:cNvSpPr>
            <a:spLocks noChangeArrowheads="1" noChangeShapeType="1" noTextEdit="1"/>
          </p:cNvSpPr>
          <p:nvPr/>
        </p:nvSpPr>
        <p:spPr bwMode="auto">
          <a:xfrm>
            <a:off x="2590800" y="3810000"/>
            <a:ext cx="7096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92172" name="WordArt 12"/>
          <p:cNvSpPr>
            <a:spLocks noChangeArrowheads="1" noChangeShapeType="1" noTextEdit="1"/>
          </p:cNvSpPr>
          <p:nvPr/>
        </p:nvSpPr>
        <p:spPr bwMode="auto">
          <a:xfrm>
            <a:off x="3657600" y="2895600"/>
            <a:ext cx="533400" cy="628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92173" name="WordArt 13"/>
          <p:cNvSpPr>
            <a:spLocks noChangeArrowheads="1" noChangeShapeType="1" noTextEdit="1"/>
          </p:cNvSpPr>
          <p:nvPr/>
        </p:nvSpPr>
        <p:spPr bwMode="auto">
          <a:xfrm>
            <a:off x="7391400" y="1981200"/>
            <a:ext cx="633413"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endParaRPr lang="en-US"/>
          </a:p>
        </p:txBody>
      </p:sp>
      <p:sp>
        <p:nvSpPr>
          <p:cNvPr id="93187" name="Rectangle 3"/>
          <p:cNvSpPr>
            <a:spLocks noGrp="1" noChangeArrowheads="1"/>
          </p:cNvSpPr>
          <p:nvPr>
            <p:ph type="body" idx="1"/>
          </p:nvPr>
        </p:nvSpPr>
        <p:spPr/>
        <p:txBody>
          <a:bodyPr/>
          <a:lstStyle/>
          <a:p>
            <a:endParaRPr lang="en-US"/>
          </a:p>
        </p:txBody>
      </p:sp>
      <p:pic>
        <p:nvPicPr>
          <p:cNvPr id="93188" name="Picture 4" descr="http://www.powermomsunite.com/wp-content/uploads/2009/04/bent_fishing_rod-300x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AutoShape 5"/>
          <p:cNvSpPr>
            <a:spLocks noChangeArrowheads="1"/>
          </p:cNvSpPr>
          <p:nvPr/>
        </p:nvSpPr>
        <p:spPr bwMode="auto">
          <a:xfrm rot="719038">
            <a:off x="3352800" y="4191000"/>
            <a:ext cx="1524000" cy="685800"/>
          </a:xfrm>
          <a:prstGeom prst="leftArrow">
            <a:avLst>
              <a:gd name="adj1" fmla="val 50000"/>
              <a:gd name="adj2" fmla="val 55556"/>
            </a:avLst>
          </a:prstGeom>
          <a:solidFill>
            <a:srgbClr val="00FF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3190" name="WordArt 6"/>
          <p:cNvSpPr>
            <a:spLocks noChangeArrowheads="1" noChangeShapeType="1" noTextEdit="1"/>
          </p:cNvSpPr>
          <p:nvPr/>
        </p:nvSpPr>
        <p:spPr bwMode="auto">
          <a:xfrm>
            <a:off x="5029200" y="4343400"/>
            <a:ext cx="2028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Fulcrum</a:t>
            </a:r>
          </a:p>
        </p:txBody>
      </p:sp>
      <p:sp>
        <p:nvSpPr>
          <p:cNvPr id="93191" name="AutoShape 7"/>
          <p:cNvSpPr>
            <a:spLocks noChangeArrowheads="1"/>
          </p:cNvSpPr>
          <p:nvPr/>
        </p:nvSpPr>
        <p:spPr bwMode="auto">
          <a:xfrm rot="2391220">
            <a:off x="2667000" y="2819400"/>
            <a:ext cx="1143000" cy="533400"/>
          </a:xfrm>
          <a:prstGeom prst="leftArrow">
            <a:avLst>
              <a:gd name="adj1" fmla="val 50000"/>
              <a:gd name="adj2" fmla="val 53571"/>
            </a:avLst>
          </a:prstGeom>
          <a:solidFill>
            <a:srgbClr val="FFFF00"/>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3192" name="AutoShape 8"/>
          <p:cNvSpPr>
            <a:spLocks noChangeArrowheads="1"/>
          </p:cNvSpPr>
          <p:nvPr/>
        </p:nvSpPr>
        <p:spPr bwMode="auto">
          <a:xfrm rot="-8223691">
            <a:off x="7086600" y="2743200"/>
            <a:ext cx="1143000" cy="533400"/>
          </a:xfrm>
          <a:prstGeom prst="leftArrow">
            <a:avLst>
              <a:gd name="adj1" fmla="val 50000"/>
              <a:gd name="adj2" fmla="val 53571"/>
            </a:avLst>
          </a:prstGeom>
          <a:solidFill>
            <a:srgbClr val="99FF99"/>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3193" name="WordArt 9"/>
          <p:cNvSpPr>
            <a:spLocks noChangeArrowheads="1" noChangeShapeType="1" noTextEdit="1"/>
          </p:cNvSpPr>
          <p:nvPr/>
        </p:nvSpPr>
        <p:spPr bwMode="auto">
          <a:xfrm>
            <a:off x="7162800" y="304800"/>
            <a:ext cx="1524000" cy="1162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10</a:t>
            </a:r>
          </a:p>
        </p:txBody>
      </p:sp>
      <p:sp>
        <p:nvSpPr>
          <p:cNvPr id="93194" name="WordArt 10"/>
          <p:cNvSpPr>
            <a:spLocks noChangeArrowheads="1" noChangeShapeType="1" noTextEdit="1"/>
          </p:cNvSpPr>
          <p:nvPr/>
        </p:nvSpPr>
        <p:spPr bwMode="auto">
          <a:xfrm>
            <a:off x="381000" y="381000"/>
            <a:ext cx="6096000" cy="9144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93195" name="WordArt 11"/>
          <p:cNvSpPr>
            <a:spLocks noChangeArrowheads="1" noChangeShapeType="1" noTextEdit="1"/>
          </p:cNvSpPr>
          <p:nvPr/>
        </p:nvSpPr>
        <p:spPr bwMode="auto">
          <a:xfrm>
            <a:off x="2590800" y="3810000"/>
            <a:ext cx="7096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93196" name="WordArt 12"/>
          <p:cNvSpPr>
            <a:spLocks noChangeArrowheads="1" noChangeShapeType="1" noTextEdit="1"/>
          </p:cNvSpPr>
          <p:nvPr/>
        </p:nvSpPr>
        <p:spPr bwMode="auto">
          <a:xfrm>
            <a:off x="3657600" y="2895600"/>
            <a:ext cx="533400" cy="628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93197" name="WordArt 13"/>
          <p:cNvSpPr>
            <a:spLocks noChangeArrowheads="1" noChangeShapeType="1" noTextEdit="1"/>
          </p:cNvSpPr>
          <p:nvPr/>
        </p:nvSpPr>
        <p:spPr bwMode="auto">
          <a:xfrm>
            <a:off x="7391400" y="1981200"/>
            <a:ext cx="633413"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endParaRPr lang="en-US"/>
          </a:p>
        </p:txBody>
      </p:sp>
      <p:sp>
        <p:nvSpPr>
          <p:cNvPr id="94211" name="Rectangle 3"/>
          <p:cNvSpPr>
            <a:spLocks noGrp="1" noChangeArrowheads="1"/>
          </p:cNvSpPr>
          <p:nvPr>
            <p:ph type="body" idx="1"/>
          </p:nvPr>
        </p:nvSpPr>
        <p:spPr/>
        <p:txBody>
          <a:bodyPr/>
          <a:lstStyle/>
          <a:p>
            <a:endParaRPr lang="en-US"/>
          </a:p>
        </p:txBody>
      </p:sp>
      <p:pic>
        <p:nvPicPr>
          <p:cNvPr id="94212" name="Picture 4" descr="http://www.powermomsunite.com/wp-content/uploads/2009/04/bent_fishing_rod-300x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AutoShape 5"/>
          <p:cNvSpPr>
            <a:spLocks noChangeArrowheads="1"/>
          </p:cNvSpPr>
          <p:nvPr/>
        </p:nvSpPr>
        <p:spPr bwMode="auto">
          <a:xfrm rot="719038">
            <a:off x="3352800" y="4191000"/>
            <a:ext cx="1524000" cy="685800"/>
          </a:xfrm>
          <a:prstGeom prst="leftArrow">
            <a:avLst>
              <a:gd name="adj1" fmla="val 50000"/>
              <a:gd name="adj2" fmla="val 55556"/>
            </a:avLst>
          </a:prstGeom>
          <a:solidFill>
            <a:srgbClr val="00FF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4214" name="WordArt 6"/>
          <p:cNvSpPr>
            <a:spLocks noChangeArrowheads="1" noChangeShapeType="1" noTextEdit="1"/>
          </p:cNvSpPr>
          <p:nvPr/>
        </p:nvSpPr>
        <p:spPr bwMode="auto">
          <a:xfrm>
            <a:off x="5029200" y="4343400"/>
            <a:ext cx="2028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Fulcrum</a:t>
            </a:r>
          </a:p>
        </p:txBody>
      </p:sp>
      <p:sp>
        <p:nvSpPr>
          <p:cNvPr id="94215" name="AutoShape 7"/>
          <p:cNvSpPr>
            <a:spLocks noChangeArrowheads="1"/>
          </p:cNvSpPr>
          <p:nvPr/>
        </p:nvSpPr>
        <p:spPr bwMode="auto">
          <a:xfrm rot="2391220">
            <a:off x="2667000" y="2819400"/>
            <a:ext cx="1143000" cy="533400"/>
          </a:xfrm>
          <a:prstGeom prst="leftArrow">
            <a:avLst>
              <a:gd name="adj1" fmla="val 50000"/>
              <a:gd name="adj2" fmla="val 53571"/>
            </a:avLst>
          </a:prstGeom>
          <a:solidFill>
            <a:srgbClr val="FF66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4216" name="WordArt 8"/>
          <p:cNvSpPr>
            <a:spLocks noChangeArrowheads="1" noChangeShapeType="1" noTextEdit="1"/>
          </p:cNvSpPr>
          <p:nvPr/>
        </p:nvSpPr>
        <p:spPr bwMode="auto">
          <a:xfrm>
            <a:off x="609600" y="2514600"/>
            <a:ext cx="21336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FF"/>
                </a:solidFill>
                <a:effectLst>
                  <a:outerShdw dist="45791" dir="3378596" algn="ctr" rotWithShape="0">
                    <a:srgbClr val="4D4D4D">
                      <a:alpha val="79999"/>
                    </a:srgbClr>
                  </a:outerShdw>
                </a:effectLst>
                <a:uLnTx/>
                <a:uFillTx/>
                <a:latin typeface="Arial Black"/>
                <a:ea typeface="+mn-ea"/>
                <a:cs typeface="+mn-cs"/>
              </a:rPr>
              <a:t>Force</a:t>
            </a:r>
          </a:p>
        </p:txBody>
      </p:sp>
      <p:sp>
        <p:nvSpPr>
          <p:cNvPr id="94217" name="AutoShape 9"/>
          <p:cNvSpPr>
            <a:spLocks noChangeArrowheads="1"/>
          </p:cNvSpPr>
          <p:nvPr/>
        </p:nvSpPr>
        <p:spPr bwMode="auto">
          <a:xfrm rot="-8223691">
            <a:off x="7086600" y="2743200"/>
            <a:ext cx="1143000" cy="533400"/>
          </a:xfrm>
          <a:prstGeom prst="leftArrow">
            <a:avLst>
              <a:gd name="adj1" fmla="val 50000"/>
              <a:gd name="adj2" fmla="val 53571"/>
            </a:avLst>
          </a:prstGeom>
          <a:solidFill>
            <a:srgbClr val="99FF99"/>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4218" name="WordArt 10"/>
          <p:cNvSpPr>
            <a:spLocks noChangeArrowheads="1" noChangeShapeType="1" noTextEdit="1"/>
          </p:cNvSpPr>
          <p:nvPr/>
        </p:nvSpPr>
        <p:spPr bwMode="auto">
          <a:xfrm>
            <a:off x="7162800" y="304800"/>
            <a:ext cx="1524000" cy="1162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10</a:t>
            </a:r>
          </a:p>
        </p:txBody>
      </p:sp>
      <p:sp>
        <p:nvSpPr>
          <p:cNvPr id="94219" name="WordArt 11"/>
          <p:cNvSpPr>
            <a:spLocks noChangeArrowheads="1" noChangeShapeType="1" noTextEdit="1"/>
          </p:cNvSpPr>
          <p:nvPr/>
        </p:nvSpPr>
        <p:spPr bwMode="auto">
          <a:xfrm>
            <a:off x="381000" y="381000"/>
            <a:ext cx="6096000" cy="9144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94220" name="WordArt 12"/>
          <p:cNvSpPr>
            <a:spLocks noChangeArrowheads="1" noChangeShapeType="1" noTextEdit="1"/>
          </p:cNvSpPr>
          <p:nvPr/>
        </p:nvSpPr>
        <p:spPr bwMode="auto">
          <a:xfrm>
            <a:off x="7391400" y="1981200"/>
            <a:ext cx="633413"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94221" name="WordArt 13"/>
          <p:cNvSpPr>
            <a:spLocks noChangeArrowheads="1" noChangeShapeType="1" noTextEdit="1"/>
          </p:cNvSpPr>
          <p:nvPr/>
        </p:nvSpPr>
        <p:spPr bwMode="auto">
          <a:xfrm>
            <a:off x="2590800" y="3810000"/>
            <a:ext cx="7096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94222" name="WordArt 14"/>
          <p:cNvSpPr>
            <a:spLocks noChangeArrowheads="1" noChangeShapeType="1" noTextEdit="1"/>
          </p:cNvSpPr>
          <p:nvPr/>
        </p:nvSpPr>
        <p:spPr bwMode="auto">
          <a:xfrm>
            <a:off x="3657600" y="2895600"/>
            <a:ext cx="533400" cy="628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endParaRPr lang="en-US"/>
          </a:p>
        </p:txBody>
      </p:sp>
      <p:sp>
        <p:nvSpPr>
          <p:cNvPr id="95235" name="Rectangle 3"/>
          <p:cNvSpPr>
            <a:spLocks noGrp="1" noChangeArrowheads="1"/>
          </p:cNvSpPr>
          <p:nvPr>
            <p:ph type="body" idx="1"/>
          </p:nvPr>
        </p:nvSpPr>
        <p:spPr/>
        <p:txBody>
          <a:bodyPr/>
          <a:lstStyle/>
          <a:p>
            <a:endParaRPr lang="en-US"/>
          </a:p>
        </p:txBody>
      </p:sp>
      <p:pic>
        <p:nvPicPr>
          <p:cNvPr id="95236" name="Picture 4" descr="http://www.powermomsunite.com/wp-content/uploads/2009/04/bent_fishing_rod-300x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AutoShape 5"/>
          <p:cNvSpPr>
            <a:spLocks noChangeArrowheads="1"/>
          </p:cNvSpPr>
          <p:nvPr/>
        </p:nvSpPr>
        <p:spPr bwMode="auto">
          <a:xfrm rot="719038">
            <a:off x="3352800" y="4191000"/>
            <a:ext cx="1524000" cy="685800"/>
          </a:xfrm>
          <a:prstGeom prst="leftArrow">
            <a:avLst>
              <a:gd name="adj1" fmla="val 50000"/>
              <a:gd name="adj2" fmla="val 55556"/>
            </a:avLst>
          </a:prstGeom>
          <a:solidFill>
            <a:srgbClr val="00FF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238" name="WordArt 6"/>
          <p:cNvSpPr>
            <a:spLocks noChangeArrowheads="1" noChangeShapeType="1" noTextEdit="1"/>
          </p:cNvSpPr>
          <p:nvPr/>
        </p:nvSpPr>
        <p:spPr bwMode="auto">
          <a:xfrm>
            <a:off x="5029200" y="4343400"/>
            <a:ext cx="2028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Fulcrum</a:t>
            </a:r>
          </a:p>
        </p:txBody>
      </p:sp>
      <p:sp>
        <p:nvSpPr>
          <p:cNvPr id="95239" name="AutoShape 7"/>
          <p:cNvSpPr>
            <a:spLocks noChangeArrowheads="1"/>
          </p:cNvSpPr>
          <p:nvPr/>
        </p:nvSpPr>
        <p:spPr bwMode="auto">
          <a:xfrm rot="2391220">
            <a:off x="2667000" y="2819400"/>
            <a:ext cx="1143000" cy="533400"/>
          </a:xfrm>
          <a:prstGeom prst="leftArrow">
            <a:avLst>
              <a:gd name="adj1" fmla="val 50000"/>
              <a:gd name="adj2" fmla="val 53571"/>
            </a:avLst>
          </a:prstGeom>
          <a:solidFill>
            <a:srgbClr val="FF66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240" name="WordArt 8"/>
          <p:cNvSpPr>
            <a:spLocks noChangeArrowheads="1" noChangeShapeType="1" noTextEdit="1"/>
          </p:cNvSpPr>
          <p:nvPr/>
        </p:nvSpPr>
        <p:spPr bwMode="auto">
          <a:xfrm>
            <a:off x="609600" y="2514600"/>
            <a:ext cx="21336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FF"/>
                </a:solidFill>
                <a:effectLst>
                  <a:outerShdw dist="45791" dir="3378596" algn="ctr" rotWithShape="0">
                    <a:srgbClr val="4D4D4D">
                      <a:alpha val="79999"/>
                    </a:srgbClr>
                  </a:outerShdw>
                </a:effectLst>
                <a:uLnTx/>
                <a:uFillTx/>
                <a:latin typeface="Arial Black"/>
                <a:ea typeface="+mn-ea"/>
                <a:cs typeface="+mn-cs"/>
              </a:rPr>
              <a:t>Force</a:t>
            </a:r>
          </a:p>
        </p:txBody>
      </p:sp>
      <p:sp>
        <p:nvSpPr>
          <p:cNvPr id="95241" name="AutoShape 9"/>
          <p:cNvSpPr>
            <a:spLocks noChangeArrowheads="1"/>
          </p:cNvSpPr>
          <p:nvPr/>
        </p:nvSpPr>
        <p:spPr bwMode="auto">
          <a:xfrm rot="-8223691">
            <a:off x="7086600" y="2743200"/>
            <a:ext cx="1143000" cy="533400"/>
          </a:xfrm>
          <a:prstGeom prst="leftArrow">
            <a:avLst>
              <a:gd name="adj1" fmla="val 50000"/>
              <a:gd name="adj2" fmla="val 53571"/>
            </a:avLst>
          </a:prstGeom>
          <a:solidFill>
            <a:srgbClr val="FFFF00"/>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242" name="WordArt 10"/>
          <p:cNvSpPr>
            <a:spLocks noChangeArrowheads="1" noChangeShapeType="1" noTextEdit="1"/>
          </p:cNvSpPr>
          <p:nvPr/>
        </p:nvSpPr>
        <p:spPr bwMode="auto">
          <a:xfrm>
            <a:off x="7162800" y="304800"/>
            <a:ext cx="1524000" cy="1162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10</a:t>
            </a:r>
          </a:p>
        </p:txBody>
      </p:sp>
      <p:sp>
        <p:nvSpPr>
          <p:cNvPr id="95243" name="WordArt 11"/>
          <p:cNvSpPr>
            <a:spLocks noChangeArrowheads="1" noChangeShapeType="1" noTextEdit="1"/>
          </p:cNvSpPr>
          <p:nvPr/>
        </p:nvSpPr>
        <p:spPr bwMode="auto">
          <a:xfrm>
            <a:off x="381000" y="381000"/>
            <a:ext cx="6096000" cy="9144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95244" name="WordArt 12"/>
          <p:cNvSpPr>
            <a:spLocks noChangeArrowheads="1" noChangeShapeType="1" noTextEdit="1"/>
          </p:cNvSpPr>
          <p:nvPr/>
        </p:nvSpPr>
        <p:spPr bwMode="auto">
          <a:xfrm>
            <a:off x="7391400" y="1981200"/>
            <a:ext cx="633413"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95245" name="WordArt 13"/>
          <p:cNvSpPr>
            <a:spLocks noChangeArrowheads="1" noChangeShapeType="1" noTextEdit="1"/>
          </p:cNvSpPr>
          <p:nvPr/>
        </p:nvSpPr>
        <p:spPr bwMode="auto">
          <a:xfrm>
            <a:off x="2590800" y="3810000"/>
            <a:ext cx="7096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95246" name="WordArt 14"/>
          <p:cNvSpPr>
            <a:spLocks noChangeArrowheads="1" noChangeShapeType="1" noTextEdit="1"/>
          </p:cNvSpPr>
          <p:nvPr/>
        </p:nvSpPr>
        <p:spPr bwMode="auto">
          <a:xfrm>
            <a:off x="3657600" y="2895600"/>
            <a:ext cx="533400" cy="628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endParaRPr lang="en-US"/>
          </a:p>
        </p:txBody>
      </p:sp>
      <p:sp>
        <p:nvSpPr>
          <p:cNvPr id="96259" name="Rectangle 3"/>
          <p:cNvSpPr>
            <a:spLocks noGrp="1" noChangeArrowheads="1"/>
          </p:cNvSpPr>
          <p:nvPr>
            <p:ph type="body" idx="1"/>
          </p:nvPr>
        </p:nvSpPr>
        <p:spPr/>
        <p:txBody>
          <a:bodyPr/>
          <a:lstStyle/>
          <a:p>
            <a:endParaRPr lang="en-US"/>
          </a:p>
        </p:txBody>
      </p:sp>
      <p:pic>
        <p:nvPicPr>
          <p:cNvPr id="96260" name="Picture 4" descr="http://www.powermomsunite.com/wp-content/uploads/2009/04/bent_fishing_rod-300x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AutoShape 5"/>
          <p:cNvSpPr>
            <a:spLocks noChangeArrowheads="1"/>
          </p:cNvSpPr>
          <p:nvPr/>
        </p:nvSpPr>
        <p:spPr bwMode="auto">
          <a:xfrm rot="719038">
            <a:off x="3352800" y="4191000"/>
            <a:ext cx="1524000" cy="685800"/>
          </a:xfrm>
          <a:prstGeom prst="leftArrow">
            <a:avLst>
              <a:gd name="adj1" fmla="val 50000"/>
              <a:gd name="adj2" fmla="val 55556"/>
            </a:avLst>
          </a:prstGeom>
          <a:solidFill>
            <a:srgbClr val="00FF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262" name="WordArt 6"/>
          <p:cNvSpPr>
            <a:spLocks noChangeArrowheads="1" noChangeShapeType="1" noTextEdit="1"/>
          </p:cNvSpPr>
          <p:nvPr/>
        </p:nvSpPr>
        <p:spPr bwMode="auto">
          <a:xfrm>
            <a:off x="5029200" y="4343400"/>
            <a:ext cx="2028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Fulcrum</a:t>
            </a:r>
          </a:p>
        </p:txBody>
      </p:sp>
      <p:sp>
        <p:nvSpPr>
          <p:cNvPr id="96263" name="AutoShape 7"/>
          <p:cNvSpPr>
            <a:spLocks noChangeArrowheads="1"/>
          </p:cNvSpPr>
          <p:nvPr/>
        </p:nvSpPr>
        <p:spPr bwMode="auto">
          <a:xfrm rot="2391220">
            <a:off x="2667000" y="2819400"/>
            <a:ext cx="1143000" cy="533400"/>
          </a:xfrm>
          <a:prstGeom prst="leftArrow">
            <a:avLst>
              <a:gd name="adj1" fmla="val 50000"/>
              <a:gd name="adj2" fmla="val 53571"/>
            </a:avLst>
          </a:prstGeom>
          <a:solidFill>
            <a:srgbClr val="FF66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264" name="WordArt 8"/>
          <p:cNvSpPr>
            <a:spLocks noChangeArrowheads="1" noChangeShapeType="1" noTextEdit="1"/>
          </p:cNvSpPr>
          <p:nvPr/>
        </p:nvSpPr>
        <p:spPr bwMode="auto">
          <a:xfrm>
            <a:off x="609600" y="2514600"/>
            <a:ext cx="21336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FF"/>
                </a:solidFill>
                <a:effectLst>
                  <a:outerShdw dist="45791" dir="3378596" algn="ctr" rotWithShape="0">
                    <a:srgbClr val="4D4D4D">
                      <a:alpha val="79999"/>
                    </a:srgbClr>
                  </a:outerShdw>
                </a:effectLst>
                <a:uLnTx/>
                <a:uFillTx/>
                <a:latin typeface="Arial Black"/>
                <a:ea typeface="+mn-ea"/>
                <a:cs typeface="+mn-cs"/>
              </a:rPr>
              <a:t>Force</a:t>
            </a:r>
          </a:p>
        </p:txBody>
      </p:sp>
      <p:sp>
        <p:nvSpPr>
          <p:cNvPr id="96265" name="AutoShape 9"/>
          <p:cNvSpPr>
            <a:spLocks noChangeArrowheads="1"/>
          </p:cNvSpPr>
          <p:nvPr/>
        </p:nvSpPr>
        <p:spPr bwMode="auto">
          <a:xfrm rot="-8223691">
            <a:off x="7086600" y="2743200"/>
            <a:ext cx="1143000" cy="533400"/>
          </a:xfrm>
          <a:prstGeom prst="leftArrow">
            <a:avLst>
              <a:gd name="adj1" fmla="val 50000"/>
              <a:gd name="adj2" fmla="val 53571"/>
            </a:avLst>
          </a:prstGeom>
          <a:solidFill>
            <a:srgbClr val="99FF99"/>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266" name="WordArt 10"/>
          <p:cNvSpPr>
            <a:spLocks noChangeArrowheads="1" noChangeShapeType="1" noTextEdit="1"/>
          </p:cNvSpPr>
          <p:nvPr/>
        </p:nvSpPr>
        <p:spPr bwMode="auto">
          <a:xfrm>
            <a:off x="7467600" y="3429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99FFCC"/>
                </a:solidFill>
                <a:effectLst>
                  <a:outerShdw dist="45791" dir="3378596" algn="ctr" rotWithShape="0">
                    <a:srgbClr val="4D4D4D">
                      <a:alpha val="79999"/>
                    </a:srgbClr>
                  </a:outerShdw>
                </a:effectLst>
                <a:uLnTx/>
                <a:uFillTx/>
                <a:latin typeface="Arial Black"/>
                <a:ea typeface="+mn-ea"/>
                <a:cs typeface="+mn-cs"/>
              </a:rPr>
              <a:t>Load</a:t>
            </a:r>
          </a:p>
        </p:txBody>
      </p:sp>
      <p:sp>
        <p:nvSpPr>
          <p:cNvPr id="96267" name="WordArt 11"/>
          <p:cNvSpPr>
            <a:spLocks noChangeArrowheads="1" noChangeShapeType="1" noTextEdit="1"/>
          </p:cNvSpPr>
          <p:nvPr/>
        </p:nvSpPr>
        <p:spPr bwMode="auto">
          <a:xfrm>
            <a:off x="7162800" y="304800"/>
            <a:ext cx="1524000" cy="1162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10</a:t>
            </a:r>
          </a:p>
        </p:txBody>
      </p:sp>
      <p:sp>
        <p:nvSpPr>
          <p:cNvPr id="96268" name="WordArt 12"/>
          <p:cNvSpPr>
            <a:spLocks noChangeArrowheads="1" noChangeShapeType="1" noTextEdit="1"/>
          </p:cNvSpPr>
          <p:nvPr/>
        </p:nvSpPr>
        <p:spPr bwMode="auto">
          <a:xfrm>
            <a:off x="381000" y="381000"/>
            <a:ext cx="6096000" cy="9144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96269" name="WordArt 13"/>
          <p:cNvSpPr>
            <a:spLocks noChangeArrowheads="1" noChangeShapeType="1" noTextEdit="1"/>
          </p:cNvSpPr>
          <p:nvPr/>
        </p:nvSpPr>
        <p:spPr bwMode="auto">
          <a:xfrm>
            <a:off x="2590800" y="3810000"/>
            <a:ext cx="7096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96270" name="WordArt 14"/>
          <p:cNvSpPr>
            <a:spLocks noChangeArrowheads="1" noChangeShapeType="1" noTextEdit="1"/>
          </p:cNvSpPr>
          <p:nvPr/>
        </p:nvSpPr>
        <p:spPr bwMode="auto">
          <a:xfrm>
            <a:off x="3657600" y="2895600"/>
            <a:ext cx="533400" cy="628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96271" name="WordArt 15"/>
          <p:cNvSpPr>
            <a:spLocks noChangeArrowheads="1" noChangeShapeType="1" noTextEdit="1"/>
          </p:cNvSpPr>
          <p:nvPr/>
        </p:nvSpPr>
        <p:spPr bwMode="auto">
          <a:xfrm>
            <a:off x="7391400" y="1981200"/>
            <a:ext cx="633413"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endParaRPr lang="en-US"/>
          </a:p>
        </p:txBody>
      </p:sp>
      <p:sp>
        <p:nvSpPr>
          <p:cNvPr id="97283" name="Rectangle 3"/>
          <p:cNvSpPr>
            <a:spLocks noGrp="1" noChangeArrowheads="1"/>
          </p:cNvSpPr>
          <p:nvPr>
            <p:ph type="body" idx="1"/>
          </p:nvPr>
        </p:nvSpPr>
        <p:spPr/>
        <p:txBody>
          <a:bodyPr/>
          <a:lstStyle/>
          <a:p>
            <a:endParaRPr lang="en-US"/>
          </a:p>
        </p:txBody>
      </p:sp>
      <p:pic>
        <p:nvPicPr>
          <p:cNvPr id="97284" name="Picture 4" descr="http://www.powermomsunite.com/wp-content/uploads/2009/04/bent_fishing_rod-300x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AutoShape 5"/>
          <p:cNvSpPr>
            <a:spLocks noChangeArrowheads="1"/>
          </p:cNvSpPr>
          <p:nvPr/>
        </p:nvSpPr>
        <p:spPr bwMode="auto">
          <a:xfrm rot="719038">
            <a:off x="3352800" y="4191000"/>
            <a:ext cx="1524000" cy="685800"/>
          </a:xfrm>
          <a:prstGeom prst="leftArrow">
            <a:avLst>
              <a:gd name="adj1" fmla="val 50000"/>
              <a:gd name="adj2" fmla="val 55556"/>
            </a:avLst>
          </a:prstGeom>
          <a:solidFill>
            <a:srgbClr val="00FF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286" name="WordArt 6"/>
          <p:cNvSpPr>
            <a:spLocks noChangeArrowheads="1" noChangeShapeType="1" noTextEdit="1"/>
          </p:cNvSpPr>
          <p:nvPr/>
        </p:nvSpPr>
        <p:spPr bwMode="auto">
          <a:xfrm>
            <a:off x="5029200" y="4343400"/>
            <a:ext cx="2028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Fulcrum</a:t>
            </a:r>
          </a:p>
        </p:txBody>
      </p:sp>
      <p:sp>
        <p:nvSpPr>
          <p:cNvPr id="97287" name="AutoShape 7"/>
          <p:cNvSpPr>
            <a:spLocks noChangeArrowheads="1"/>
          </p:cNvSpPr>
          <p:nvPr/>
        </p:nvSpPr>
        <p:spPr bwMode="auto">
          <a:xfrm rot="2391220">
            <a:off x="2667000" y="2819400"/>
            <a:ext cx="1143000" cy="533400"/>
          </a:xfrm>
          <a:prstGeom prst="leftArrow">
            <a:avLst>
              <a:gd name="adj1" fmla="val 50000"/>
              <a:gd name="adj2" fmla="val 53571"/>
            </a:avLst>
          </a:prstGeom>
          <a:solidFill>
            <a:srgbClr val="FF66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288" name="WordArt 8"/>
          <p:cNvSpPr>
            <a:spLocks noChangeArrowheads="1" noChangeShapeType="1" noTextEdit="1"/>
          </p:cNvSpPr>
          <p:nvPr/>
        </p:nvSpPr>
        <p:spPr bwMode="auto">
          <a:xfrm>
            <a:off x="609600" y="2514600"/>
            <a:ext cx="21336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FF"/>
                </a:solidFill>
                <a:effectLst>
                  <a:outerShdw dist="45791" dir="3378596" algn="ctr" rotWithShape="0">
                    <a:srgbClr val="4D4D4D">
                      <a:alpha val="79999"/>
                    </a:srgbClr>
                  </a:outerShdw>
                </a:effectLst>
                <a:uLnTx/>
                <a:uFillTx/>
                <a:latin typeface="Arial Black"/>
                <a:ea typeface="+mn-ea"/>
                <a:cs typeface="+mn-cs"/>
              </a:rPr>
              <a:t>Force</a:t>
            </a:r>
          </a:p>
        </p:txBody>
      </p:sp>
      <p:sp>
        <p:nvSpPr>
          <p:cNvPr id="97289" name="AutoShape 9"/>
          <p:cNvSpPr>
            <a:spLocks noChangeArrowheads="1"/>
          </p:cNvSpPr>
          <p:nvPr/>
        </p:nvSpPr>
        <p:spPr bwMode="auto">
          <a:xfrm rot="-8223691">
            <a:off x="7086600" y="2743200"/>
            <a:ext cx="1143000" cy="533400"/>
          </a:xfrm>
          <a:prstGeom prst="leftArrow">
            <a:avLst>
              <a:gd name="adj1" fmla="val 50000"/>
              <a:gd name="adj2" fmla="val 53571"/>
            </a:avLst>
          </a:prstGeom>
          <a:solidFill>
            <a:srgbClr val="99FF99"/>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290" name="WordArt 10"/>
          <p:cNvSpPr>
            <a:spLocks noChangeArrowheads="1" noChangeShapeType="1" noTextEdit="1"/>
          </p:cNvSpPr>
          <p:nvPr/>
        </p:nvSpPr>
        <p:spPr bwMode="auto">
          <a:xfrm>
            <a:off x="7467600" y="3429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99FFCC"/>
                </a:solidFill>
                <a:effectLst>
                  <a:outerShdw dist="45791" dir="3378596" algn="ctr" rotWithShape="0">
                    <a:srgbClr val="4D4D4D">
                      <a:alpha val="79999"/>
                    </a:srgbClr>
                  </a:outerShdw>
                </a:effectLst>
                <a:uLnTx/>
                <a:uFillTx/>
                <a:latin typeface="Arial Black"/>
                <a:ea typeface="+mn-ea"/>
                <a:cs typeface="+mn-cs"/>
              </a:rPr>
              <a:t>Load</a:t>
            </a:r>
          </a:p>
        </p:txBody>
      </p:sp>
      <p:sp>
        <p:nvSpPr>
          <p:cNvPr id="97291" name="WordArt 11"/>
          <p:cNvSpPr>
            <a:spLocks noChangeArrowheads="1" noChangeShapeType="1" noTextEdit="1"/>
          </p:cNvSpPr>
          <p:nvPr/>
        </p:nvSpPr>
        <p:spPr bwMode="auto">
          <a:xfrm>
            <a:off x="7162800" y="304800"/>
            <a:ext cx="1524000" cy="1162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10</a:t>
            </a:r>
          </a:p>
        </p:txBody>
      </p:sp>
      <p:sp>
        <p:nvSpPr>
          <p:cNvPr id="97292" name="WordArt 12"/>
          <p:cNvSpPr>
            <a:spLocks noChangeArrowheads="1" noChangeShapeType="1" noTextEdit="1"/>
          </p:cNvSpPr>
          <p:nvPr/>
        </p:nvSpPr>
        <p:spPr bwMode="auto">
          <a:xfrm>
            <a:off x="381000" y="381000"/>
            <a:ext cx="6096000" cy="9144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solidFill>
                  <a:srgbClr val="FFFF00"/>
                </a:soli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97293" name="WordArt 13"/>
          <p:cNvSpPr>
            <a:spLocks noChangeArrowheads="1" noChangeShapeType="1" noTextEdit="1"/>
          </p:cNvSpPr>
          <p:nvPr/>
        </p:nvSpPr>
        <p:spPr bwMode="auto">
          <a:xfrm>
            <a:off x="2590800" y="3810000"/>
            <a:ext cx="7096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97294" name="WordArt 14"/>
          <p:cNvSpPr>
            <a:spLocks noChangeArrowheads="1" noChangeShapeType="1" noTextEdit="1"/>
          </p:cNvSpPr>
          <p:nvPr/>
        </p:nvSpPr>
        <p:spPr bwMode="auto">
          <a:xfrm>
            <a:off x="3657600" y="2895600"/>
            <a:ext cx="533400" cy="628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97295" name="WordArt 15"/>
          <p:cNvSpPr>
            <a:spLocks noChangeArrowheads="1" noChangeShapeType="1" noTextEdit="1"/>
          </p:cNvSpPr>
          <p:nvPr/>
        </p:nvSpPr>
        <p:spPr bwMode="auto">
          <a:xfrm>
            <a:off x="7391400" y="1981200"/>
            <a:ext cx="633413"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2" name="Picture 1">
            <a:extLst>
              <a:ext uri="{FF2B5EF4-FFF2-40B4-BE49-F238E27FC236}">
                <a16:creationId xmlns:a16="http://schemas.microsoft.com/office/drawing/2014/main" id="{B4476DBF-4ADB-28AF-AEE0-6F97C54904B3}"/>
              </a:ext>
            </a:extLst>
          </p:cNvPr>
          <p:cNvPicPr>
            <a:picLocks noChangeAspect="1"/>
          </p:cNvPicPr>
          <p:nvPr/>
        </p:nvPicPr>
        <p:blipFill>
          <a:blip r:embed="rId3"/>
          <a:stretch>
            <a:fillRect/>
          </a:stretch>
        </p:blipFill>
        <p:spPr>
          <a:xfrm>
            <a:off x="4360226" y="1504747"/>
            <a:ext cx="2797820" cy="2457653"/>
          </a:xfrm>
          <a:prstGeom prst="rect">
            <a:avLst/>
          </a:prstGeom>
          <a:ln w="76200">
            <a:solidFill>
              <a:srgbClr val="FF00FF"/>
            </a:solid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endParaRPr lang="en-US"/>
          </a:p>
        </p:txBody>
      </p:sp>
      <p:sp>
        <p:nvSpPr>
          <p:cNvPr id="98307" name="Rectangle 3"/>
          <p:cNvSpPr>
            <a:spLocks noGrp="1" noChangeArrowheads="1"/>
          </p:cNvSpPr>
          <p:nvPr>
            <p:ph type="body" idx="1"/>
          </p:nvPr>
        </p:nvSpPr>
        <p:spPr/>
        <p:txBody>
          <a:bodyPr/>
          <a:lstStyle/>
          <a:p>
            <a:endParaRPr lang="en-US"/>
          </a:p>
        </p:txBody>
      </p:sp>
      <p:pic>
        <p:nvPicPr>
          <p:cNvPr id="98308" name="Picture 4" descr="http://www.powermomsunite.com/wp-content/uploads/2009/04/bent_fishing_rod-300x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AutoShape 5"/>
          <p:cNvSpPr>
            <a:spLocks noChangeArrowheads="1"/>
          </p:cNvSpPr>
          <p:nvPr/>
        </p:nvSpPr>
        <p:spPr bwMode="auto">
          <a:xfrm rot="719038">
            <a:off x="3352800" y="4191000"/>
            <a:ext cx="1524000" cy="685800"/>
          </a:xfrm>
          <a:prstGeom prst="leftArrow">
            <a:avLst>
              <a:gd name="adj1" fmla="val 50000"/>
              <a:gd name="adj2" fmla="val 55556"/>
            </a:avLst>
          </a:prstGeom>
          <a:solidFill>
            <a:srgbClr val="00FF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310" name="WordArt 6"/>
          <p:cNvSpPr>
            <a:spLocks noChangeArrowheads="1" noChangeShapeType="1" noTextEdit="1"/>
          </p:cNvSpPr>
          <p:nvPr/>
        </p:nvSpPr>
        <p:spPr bwMode="auto">
          <a:xfrm>
            <a:off x="5029200" y="4343400"/>
            <a:ext cx="2028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Fulcrum</a:t>
            </a:r>
          </a:p>
        </p:txBody>
      </p:sp>
      <p:sp>
        <p:nvSpPr>
          <p:cNvPr id="98311" name="AutoShape 7"/>
          <p:cNvSpPr>
            <a:spLocks noChangeArrowheads="1"/>
          </p:cNvSpPr>
          <p:nvPr/>
        </p:nvSpPr>
        <p:spPr bwMode="auto">
          <a:xfrm rot="2391220">
            <a:off x="2667000" y="2819400"/>
            <a:ext cx="1143000" cy="533400"/>
          </a:xfrm>
          <a:prstGeom prst="leftArrow">
            <a:avLst>
              <a:gd name="adj1" fmla="val 50000"/>
              <a:gd name="adj2" fmla="val 53571"/>
            </a:avLst>
          </a:prstGeom>
          <a:solidFill>
            <a:srgbClr val="FF66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312" name="WordArt 8"/>
          <p:cNvSpPr>
            <a:spLocks noChangeArrowheads="1" noChangeShapeType="1" noTextEdit="1"/>
          </p:cNvSpPr>
          <p:nvPr/>
        </p:nvSpPr>
        <p:spPr bwMode="auto">
          <a:xfrm>
            <a:off x="609600" y="2514600"/>
            <a:ext cx="21336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FF"/>
                </a:solidFill>
                <a:effectLst>
                  <a:outerShdw dist="45791" dir="3378596" algn="ctr" rotWithShape="0">
                    <a:srgbClr val="4D4D4D">
                      <a:alpha val="79999"/>
                    </a:srgbClr>
                  </a:outerShdw>
                </a:effectLst>
                <a:uLnTx/>
                <a:uFillTx/>
                <a:latin typeface="Arial Black"/>
                <a:ea typeface="+mn-ea"/>
                <a:cs typeface="+mn-cs"/>
              </a:rPr>
              <a:t>Force</a:t>
            </a:r>
          </a:p>
        </p:txBody>
      </p:sp>
      <p:sp>
        <p:nvSpPr>
          <p:cNvPr id="98313" name="AutoShape 9"/>
          <p:cNvSpPr>
            <a:spLocks noChangeArrowheads="1"/>
          </p:cNvSpPr>
          <p:nvPr/>
        </p:nvSpPr>
        <p:spPr bwMode="auto">
          <a:xfrm rot="-8223691">
            <a:off x="7086600" y="2743200"/>
            <a:ext cx="1143000" cy="533400"/>
          </a:xfrm>
          <a:prstGeom prst="leftArrow">
            <a:avLst>
              <a:gd name="adj1" fmla="val 50000"/>
              <a:gd name="adj2" fmla="val 53571"/>
            </a:avLst>
          </a:prstGeom>
          <a:solidFill>
            <a:srgbClr val="99FF99"/>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314" name="WordArt 10"/>
          <p:cNvSpPr>
            <a:spLocks noChangeArrowheads="1" noChangeShapeType="1" noTextEdit="1"/>
          </p:cNvSpPr>
          <p:nvPr/>
        </p:nvSpPr>
        <p:spPr bwMode="auto">
          <a:xfrm>
            <a:off x="7467600" y="3429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99FFCC"/>
                </a:solidFill>
                <a:effectLst>
                  <a:outerShdw dist="45791" dir="3378596" algn="ctr" rotWithShape="0">
                    <a:srgbClr val="4D4D4D">
                      <a:alpha val="79999"/>
                    </a:srgbClr>
                  </a:outerShdw>
                </a:effectLst>
                <a:uLnTx/>
                <a:uFillTx/>
                <a:latin typeface="Arial Black"/>
                <a:ea typeface="+mn-ea"/>
                <a:cs typeface="+mn-cs"/>
              </a:rPr>
              <a:t>Load</a:t>
            </a:r>
          </a:p>
        </p:txBody>
      </p:sp>
      <p:sp>
        <p:nvSpPr>
          <p:cNvPr id="98315" name="WordArt 11"/>
          <p:cNvSpPr>
            <a:spLocks noChangeArrowheads="1" noChangeShapeType="1" noTextEdit="1"/>
          </p:cNvSpPr>
          <p:nvPr/>
        </p:nvSpPr>
        <p:spPr bwMode="auto">
          <a:xfrm>
            <a:off x="7162800" y="304800"/>
            <a:ext cx="1524000" cy="1162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10</a:t>
            </a:r>
          </a:p>
        </p:txBody>
      </p:sp>
      <p:sp>
        <p:nvSpPr>
          <p:cNvPr id="98316" name="WordArt 12"/>
          <p:cNvSpPr>
            <a:spLocks noChangeArrowheads="1" noChangeShapeType="1" noTextEdit="1"/>
          </p:cNvSpPr>
          <p:nvPr/>
        </p:nvSpPr>
        <p:spPr bwMode="auto">
          <a:xfrm>
            <a:off x="457200" y="381000"/>
            <a:ext cx="61722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uLnTx/>
                <a:uFillTx/>
                <a:latin typeface="Impact"/>
                <a:ea typeface="+mn-ea"/>
                <a:cs typeface="+mn-cs"/>
              </a:rPr>
              <a:t>Third Class Lever</a:t>
            </a:r>
          </a:p>
        </p:txBody>
      </p:sp>
      <p:sp>
        <p:nvSpPr>
          <p:cNvPr id="98317" name="WordArt 13"/>
          <p:cNvSpPr>
            <a:spLocks noChangeArrowheads="1" noChangeShapeType="1" noTextEdit="1"/>
          </p:cNvSpPr>
          <p:nvPr/>
        </p:nvSpPr>
        <p:spPr bwMode="auto">
          <a:xfrm>
            <a:off x="7391400" y="1981200"/>
            <a:ext cx="633413"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98318" name="WordArt 14"/>
          <p:cNvSpPr>
            <a:spLocks noChangeArrowheads="1" noChangeShapeType="1" noTextEdit="1"/>
          </p:cNvSpPr>
          <p:nvPr/>
        </p:nvSpPr>
        <p:spPr bwMode="auto">
          <a:xfrm>
            <a:off x="2590800" y="3810000"/>
            <a:ext cx="7096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98319" name="WordArt 15"/>
          <p:cNvSpPr>
            <a:spLocks noChangeArrowheads="1" noChangeShapeType="1" noTextEdit="1"/>
          </p:cNvSpPr>
          <p:nvPr/>
        </p:nvSpPr>
        <p:spPr bwMode="auto">
          <a:xfrm>
            <a:off x="3657600" y="2895600"/>
            <a:ext cx="533400" cy="628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pic>
        <p:nvPicPr>
          <p:cNvPr id="2" name="Picture 1">
            <a:extLst>
              <a:ext uri="{FF2B5EF4-FFF2-40B4-BE49-F238E27FC236}">
                <a16:creationId xmlns:a16="http://schemas.microsoft.com/office/drawing/2014/main" id="{CB1CB3EF-922C-8568-67A5-5E220071D4A6}"/>
              </a:ext>
            </a:extLst>
          </p:cNvPr>
          <p:cNvPicPr>
            <a:picLocks noChangeAspect="1"/>
          </p:cNvPicPr>
          <p:nvPr/>
        </p:nvPicPr>
        <p:blipFill>
          <a:blip r:embed="rId3"/>
          <a:stretch>
            <a:fillRect/>
          </a:stretch>
        </p:blipFill>
        <p:spPr>
          <a:xfrm>
            <a:off x="4360226" y="1504747"/>
            <a:ext cx="2797820" cy="2457653"/>
          </a:xfrm>
          <a:prstGeom prst="rect">
            <a:avLst/>
          </a:prstGeom>
          <a:ln w="76200">
            <a:solidFill>
              <a:srgbClr val="FF00FF"/>
            </a:solidFill>
          </a:ln>
        </p:spPr>
      </p:pic>
      <p:sp>
        <p:nvSpPr>
          <p:cNvPr id="3" name="Rectangle: Rounded Corners 2">
            <a:extLst>
              <a:ext uri="{FF2B5EF4-FFF2-40B4-BE49-F238E27FC236}">
                <a16:creationId xmlns:a16="http://schemas.microsoft.com/office/drawing/2014/main" id="{8DFF03E5-D579-ED6D-351E-F66B355D5450}"/>
              </a:ext>
            </a:extLst>
          </p:cNvPr>
          <p:cNvSpPr/>
          <p:nvPr/>
        </p:nvSpPr>
        <p:spPr>
          <a:xfrm>
            <a:off x="4479110" y="3219450"/>
            <a:ext cx="2409697" cy="561226"/>
          </a:xfrm>
          <a:prstGeom prst="roundRect">
            <a:avLst/>
          </a:prstGeom>
          <a:noFill/>
          <a:ln w="381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371715" name="Group 3"/>
          <p:cNvGraphicFramePr>
            <a:graphicFrameLocks noGrp="1"/>
          </p:cNvGraphicFramePr>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CC00"/>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937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937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9377"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Machines Review Game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Placeholder 2"/>
          <p:cNvSpPr>
            <a:spLocks noGrp="1"/>
          </p:cNvSpPr>
          <p:nvPr>
            <p:ph type="body" sz="half" idx="4294967295"/>
          </p:nvPr>
        </p:nvSpPr>
        <p:spPr>
          <a:xfrm>
            <a:off x="152400" y="228600"/>
            <a:ext cx="8763000" cy="5897563"/>
          </a:xfrm>
        </p:spPr>
        <p:txBody>
          <a:bodyPr/>
          <a:lstStyle/>
          <a:p>
            <a:r>
              <a:rPr lang="en-US">
                <a:solidFill>
                  <a:srgbClr val="92D050"/>
                </a:solidFill>
              </a:rPr>
              <a:t>What simple machine is this and what’s the mechanical advantage?</a:t>
            </a:r>
          </a:p>
        </p:txBody>
      </p:sp>
      <p:pic>
        <p:nvPicPr>
          <p:cNvPr id="1003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29200"/>
          </a:xfrm>
          <a:prstGeom prst="rect">
            <a:avLst/>
          </a:prstGeom>
          <a:noFill/>
          <a:ln w="76200" algn="ctr">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Up-Down Arrow 5"/>
          <p:cNvSpPr/>
          <p:nvPr/>
        </p:nvSpPr>
        <p:spPr bwMode="auto">
          <a:xfrm rot="3093851">
            <a:off x="3673475" y="688975"/>
            <a:ext cx="538163" cy="58023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Up-Down Arrow 6"/>
          <p:cNvSpPr/>
          <p:nvPr/>
        </p:nvSpPr>
        <p:spPr bwMode="auto">
          <a:xfrm rot="19267178">
            <a:off x="7162800" y="2743200"/>
            <a:ext cx="361950" cy="8112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00358" name="WordArt 6"/>
          <p:cNvSpPr>
            <a:spLocks noChangeArrowheads="1" noChangeShapeType="1" noTextEdit="1"/>
          </p:cNvSpPr>
          <p:nvPr/>
        </p:nvSpPr>
        <p:spPr bwMode="auto">
          <a:xfrm>
            <a:off x="457200" y="1524000"/>
            <a:ext cx="1371600" cy="1314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11</a:t>
            </a:r>
          </a:p>
        </p:txBody>
      </p:sp>
      <p:sp>
        <p:nvSpPr>
          <p:cNvPr id="100359" name="WordArt 7"/>
          <p:cNvSpPr>
            <a:spLocks noChangeArrowheads="1" noChangeShapeType="1" noTextEdit="1"/>
          </p:cNvSpPr>
          <p:nvPr/>
        </p:nvSpPr>
        <p:spPr bwMode="auto">
          <a:xfrm>
            <a:off x="3048000" y="3200400"/>
            <a:ext cx="1524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15 cm</a:t>
            </a:r>
          </a:p>
        </p:txBody>
      </p:sp>
      <p:sp>
        <p:nvSpPr>
          <p:cNvPr id="100360" name="WordArt 8"/>
          <p:cNvSpPr>
            <a:spLocks noChangeArrowheads="1" noChangeShapeType="1" noTextEdit="1"/>
          </p:cNvSpPr>
          <p:nvPr/>
        </p:nvSpPr>
        <p:spPr bwMode="auto">
          <a:xfrm>
            <a:off x="6324600" y="3200400"/>
            <a:ext cx="914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3 cm</a:t>
            </a:r>
          </a:p>
        </p:txBody>
      </p:sp>
      <p:pic>
        <p:nvPicPr>
          <p:cNvPr id="2" name="Picture 1">
            <a:extLst>
              <a:ext uri="{FF2B5EF4-FFF2-40B4-BE49-F238E27FC236}">
                <a16:creationId xmlns:a16="http://schemas.microsoft.com/office/drawing/2014/main" id="{6322C869-A771-2E7A-CF67-C3C9B3C3C1CD}"/>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Placeholder 2"/>
          <p:cNvSpPr>
            <a:spLocks noGrp="1"/>
          </p:cNvSpPr>
          <p:nvPr>
            <p:ph type="body" sz="half" idx="4294967295"/>
          </p:nvPr>
        </p:nvSpPr>
        <p:spPr>
          <a:xfrm>
            <a:off x="152400" y="228600"/>
            <a:ext cx="8763000" cy="5897563"/>
          </a:xfrm>
        </p:spPr>
        <p:txBody>
          <a:bodyPr/>
          <a:lstStyle/>
          <a:p>
            <a:r>
              <a:rPr lang="en-US" u="sng">
                <a:solidFill>
                  <a:srgbClr val="FF9900"/>
                </a:solidFill>
              </a:rPr>
              <a:t>What simple machine is this</a:t>
            </a:r>
            <a:r>
              <a:rPr lang="en-US">
                <a:solidFill>
                  <a:srgbClr val="92D050"/>
                </a:solidFill>
              </a:rPr>
              <a:t> and what’s the mechanical advantage?</a:t>
            </a:r>
          </a:p>
        </p:txBody>
      </p:sp>
      <p:pic>
        <p:nvPicPr>
          <p:cNvPr id="1013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29200"/>
          </a:xfrm>
          <a:prstGeom prst="rect">
            <a:avLst/>
          </a:prstGeom>
          <a:noFill/>
          <a:ln w="76200" algn="ctr">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Up-Down Arrow 5"/>
          <p:cNvSpPr/>
          <p:nvPr/>
        </p:nvSpPr>
        <p:spPr bwMode="auto">
          <a:xfrm rot="3093851">
            <a:off x="3673475" y="688975"/>
            <a:ext cx="538163" cy="58023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Up-Down Arrow 6"/>
          <p:cNvSpPr/>
          <p:nvPr/>
        </p:nvSpPr>
        <p:spPr bwMode="auto">
          <a:xfrm rot="19267178">
            <a:off x="7162800" y="2743200"/>
            <a:ext cx="361950" cy="8112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01382" name="WordArt 6"/>
          <p:cNvSpPr>
            <a:spLocks noChangeArrowheads="1" noChangeShapeType="1" noTextEdit="1"/>
          </p:cNvSpPr>
          <p:nvPr/>
        </p:nvSpPr>
        <p:spPr bwMode="auto">
          <a:xfrm>
            <a:off x="457200" y="1524000"/>
            <a:ext cx="1371600" cy="1314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11</a:t>
            </a:r>
          </a:p>
        </p:txBody>
      </p:sp>
      <p:sp>
        <p:nvSpPr>
          <p:cNvPr id="101383" name="WordArt 7"/>
          <p:cNvSpPr>
            <a:spLocks noChangeArrowheads="1" noChangeShapeType="1" noTextEdit="1"/>
          </p:cNvSpPr>
          <p:nvPr/>
        </p:nvSpPr>
        <p:spPr bwMode="auto">
          <a:xfrm>
            <a:off x="3048000" y="3200400"/>
            <a:ext cx="1524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15 cm</a:t>
            </a:r>
          </a:p>
        </p:txBody>
      </p:sp>
      <p:sp>
        <p:nvSpPr>
          <p:cNvPr id="101384" name="WordArt 8"/>
          <p:cNvSpPr>
            <a:spLocks noChangeArrowheads="1" noChangeShapeType="1" noTextEdit="1"/>
          </p:cNvSpPr>
          <p:nvPr/>
        </p:nvSpPr>
        <p:spPr bwMode="auto">
          <a:xfrm>
            <a:off x="6324600" y="3200400"/>
            <a:ext cx="914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3 cm</a:t>
            </a:r>
          </a:p>
        </p:txBody>
      </p:sp>
      <p:pic>
        <p:nvPicPr>
          <p:cNvPr id="2" name="Picture 1">
            <a:extLst>
              <a:ext uri="{FF2B5EF4-FFF2-40B4-BE49-F238E27FC236}">
                <a16:creationId xmlns:a16="http://schemas.microsoft.com/office/drawing/2014/main" id="{E33C826E-43BB-D754-1241-8D4EC8BB26CD}"/>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801FD8-0CEB-4EBF-9E69-BD783A2353B8}"/>
              </a:ext>
            </a:extLst>
          </p:cNvPr>
          <p:cNvSpPr>
            <a:spLocks noGrp="1"/>
          </p:cNvSpPr>
          <p:nvPr>
            <p:ph idx="1"/>
          </p:nvPr>
        </p:nvSpPr>
        <p:spPr>
          <a:xfrm>
            <a:off x="228600" y="152400"/>
            <a:ext cx="8763000" cy="4525963"/>
          </a:xfrm>
        </p:spPr>
        <p:txBody>
          <a:bodyPr/>
          <a:lstStyle/>
          <a:p>
            <a:r>
              <a:rPr lang="en-US" dirty="0"/>
              <a:t>True or False? </a:t>
            </a:r>
            <a:r>
              <a:rPr lang="en-US" dirty="0">
                <a:solidFill>
                  <a:srgbClr val="FFFF99"/>
                </a:solidFill>
              </a:rPr>
              <a:t>Simple machines decrease the overall energy needed to do work?</a:t>
            </a:r>
          </a:p>
        </p:txBody>
      </p:sp>
      <p:pic>
        <p:nvPicPr>
          <p:cNvPr id="1026" name="Picture 2" descr="Image result for person using pulley">
            <a:extLst>
              <a:ext uri="{FF2B5EF4-FFF2-40B4-BE49-F238E27FC236}">
                <a16:creationId xmlns:a16="http://schemas.microsoft.com/office/drawing/2014/main" id="{1E0D8539-4AFD-49D0-A543-2E162A8E7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295400"/>
            <a:ext cx="8610600"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2132C30B-0559-4191-A0B8-02BEBFC16471}"/>
              </a:ext>
            </a:extLst>
          </p:cNvPr>
          <p:cNvSpPr/>
          <p:nvPr/>
        </p:nvSpPr>
        <p:spPr>
          <a:xfrm>
            <a:off x="7983832" y="685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3462">
                  <a:solidFill>
                    <a:srgbClr val="000000"/>
                  </a:solidFill>
                  <a:prstDash val="solid"/>
                </a:ln>
                <a:solidFill>
                  <a:srgbClr val="FFFFFF">
                    <a:lumMod val="85000"/>
                    <a:lumOff val="15000"/>
                  </a:srgbClr>
                </a:solidFill>
                <a:effectLst>
                  <a:outerShdw dist="38100" dir="2700000" algn="bl" rotWithShape="0">
                    <a:srgbClr val="AAADCA"/>
                  </a:outerShdw>
                </a:effectLst>
                <a:uLnTx/>
                <a:uFillTx/>
                <a:latin typeface="Arial" charset="0"/>
                <a:ea typeface="+mn-ea"/>
                <a:cs typeface="+mn-cs"/>
              </a:rPr>
              <a:t>5</a:t>
            </a:r>
          </a:p>
        </p:txBody>
      </p:sp>
      <p:pic>
        <p:nvPicPr>
          <p:cNvPr id="2" name="Picture 1">
            <a:extLst>
              <a:ext uri="{FF2B5EF4-FFF2-40B4-BE49-F238E27FC236}">
                <a16:creationId xmlns:a16="http://schemas.microsoft.com/office/drawing/2014/main" id="{BB1E829D-D29D-854C-6BF4-8F6CDD0263D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679983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Placeholder 2"/>
          <p:cNvSpPr>
            <a:spLocks noGrp="1"/>
          </p:cNvSpPr>
          <p:nvPr>
            <p:ph type="body" sz="half" idx="4294967295"/>
          </p:nvPr>
        </p:nvSpPr>
        <p:spPr>
          <a:xfrm>
            <a:off x="152400" y="228600"/>
            <a:ext cx="8763000" cy="5897563"/>
          </a:xfrm>
        </p:spPr>
        <p:txBody>
          <a:bodyPr/>
          <a:lstStyle/>
          <a:p>
            <a:r>
              <a:rPr lang="en-US">
                <a:solidFill>
                  <a:srgbClr val="FF9900"/>
                </a:solidFill>
              </a:rPr>
              <a:t>What simple machine is this</a:t>
            </a:r>
            <a:r>
              <a:rPr lang="en-US">
                <a:solidFill>
                  <a:srgbClr val="92D050"/>
                </a:solidFill>
              </a:rPr>
              <a:t> and what’s the mechanical advantage?</a:t>
            </a:r>
          </a:p>
        </p:txBody>
      </p:sp>
      <p:pic>
        <p:nvPicPr>
          <p:cNvPr id="1024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29200"/>
          </a:xfrm>
          <a:prstGeom prst="rect">
            <a:avLst/>
          </a:prstGeom>
          <a:noFill/>
          <a:ln w="76200" algn="ctr">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Up-Down Arrow 5"/>
          <p:cNvSpPr/>
          <p:nvPr/>
        </p:nvSpPr>
        <p:spPr bwMode="auto">
          <a:xfrm rot="3093851">
            <a:off x="3673475" y="688975"/>
            <a:ext cx="538163" cy="58023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Up-Down Arrow 6"/>
          <p:cNvSpPr/>
          <p:nvPr/>
        </p:nvSpPr>
        <p:spPr bwMode="auto">
          <a:xfrm rot="19267178">
            <a:off x="7162800" y="2743200"/>
            <a:ext cx="361950" cy="8112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02406" name="WordArt 6"/>
          <p:cNvSpPr>
            <a:spLocks noChangeArrowheads="1" noChangeShapeType="1" noTextEdit="1"/>
          </p:cNvSpPr>
          <p:nvPr/>
        </p:nvSpPr>
        <p:spPr bwMode="auto">
          <a:xfrm>
            <a:off x="457200" y="1524000"/>
            <a:ext cx="1371600" cy="1314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11</a:t>
            </a:r>
          </a:p>
        </p:txBody>
      </p:sp>
      <p:sp>
        <p:nvSpPr>
          <p:cNvPr id="102407" name="WordArt 7"/>
          <p:cNvSpPr>
            <a:spLocks noChangeArrowheads="1" noChangeShapeType="1" noTextEdit="1"/>
          </p:cNvSpPr>
          <p:nvPr/>
        </p:nvSpPr>
        <p:spPr bwMode="auto">
          <a:xfrm>
            <a:off x="3048000" y="3200400"/>
            <a:ext cx="1524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15 cm</a:t>
            </a:r>
          </a:p>
        </p:txBody>
      </p:sp>
      <p:sp>
        <p:nvSpPr>
          <p:cNvPr id="102408" name="WordArt 8"/>
          <p:cNvSpPr>
            <a:spLocks noChangeArrowheads="1" noChangeShapeType="1" noTextEdit="1"/>
          </p:cNvSpPr>
          <p:nvPr/>
        </p:nvSpPr>
        <p:spPr bwMode="auto">
          <a:xfrm>
            <a:off x="6324600" y="3200400"/>
            <a:ext cx="914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3 cm</a:t>
            </a:r>
          </a:p>
        </p:txBody>
      </p:sp>
      <p:sp>
        <p:nvSpPr>
          <p:cNvPr id="102409" name="WordArt 9"/>
          <p:cNvSpPr>
            <a:spLocks noChangeArrowheads="1" noChangeShapeType="1" noTextEdit="1"/>
          </p:cNvSpPr>
          <p:nvPr/>
        </p:nvSpPr>
        <p:spPr bwMode="auto">
          <a:xfrm>
            <a:off x="2286000" y="3581400"/>
            <a:ext cx="5791200" cy="29083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pic>
        <p:nvPicPr>
          <p:cNvPr id="2" name="Picture 1">
            <a:extLst>
              <a:ext uri="{FF2B5EF4-FFF2-40B4-BE49-F238E27FC236}">
                <a16:creationId xmlns:a16="http://schemas.microsoft.com/office/drawing/2014/main" id="{80BA5CD1-7669-7232-21D8-0293EA57F8B0}"/>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Placeholder 2"/>
          <p:cNvSpPr>
            <a:spLocks noGrp="1"/>
          </p:cNvSpPr>
          <p:nvPr>
            <p:ph type="body" sz="half" idx="4294967295"/>
          </p:nvPr>
        </p:nvSpPr>
        <p:spPr>
          <a:xfrm>
            <a:off x="152400" y="228600"/>
            <a:ext cx="8763000" cy="5897563"/>
          </a:xfrm>
        </p:spPr>
        <p:txBody>
          <a:bodyPr/>
          <a:lstStyle/>
          <a:p>
            <a:r>
              <a:rPr lang="en-US">
                <a:solidFill>
                  <a:srgbClr val="99FF99"/>
                </a:solidFill>
              </a:rPr>
              <a:t>What simple machine is this</a:t>
            </a:r>
            <a:r>
              <a:rPr lang="en-US">
                <a:solidFill>
                  <a:srgbClr val="92D050"/>
                </a:solidFill>
              </a:rPr>
              <a:t> </a:t>
            </a:r>
            <a:r>
              <a:rPr lang="en-US" u="sng">
                <a:solidFill>
                  <a:srgbClr val="FF9900"/>
                </a:solidFill>
              </a:rPr>
              <a:t>and what’s the mechanical advantage?</a:t>
            </a:r>
          </a:p>
        </p:txBody>
      </p:sp>
      <p:pic>
        <p:nvPicPr>
          <p:cNvPr id="1034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29200"/>
          </a:xfrm>
          <a:prstGeom prst="rect">
            <a:avLst/>
          </a:prstGeom>
          <a:noFill/>
          <a:ln w="76200" algn="ctr">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Up-Down Arrow 5"/>
          <p:cNvSpPr/>
          <p:nvPr/>
        </p:nvSpPr>
        <p:spPr bwMode="auto">
          <a:xfrm rot="3093851">
            <a:off x="3673475" y="688975"/>
            <a:ext cx="538163" cy="58023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Up-Down Arrow 6"/>
          <p:cNvSpPr/>
          <p:nvPr/>
        </p:nvSpPr>
        <p:spPr bwMode="auto">
          <a:xfrm rot="19267178">
            <a:off x="7162800" y="2743200"/>
            <a:ext cx="361950" cy="8112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03430" name="WordArt 6"/>
          <p:cNvSpPr>
            <a:spLocks noChangeArrowheads="1" noChangeShapeType="1" noTextEdit="1"/>
          </p:cNvSpPr>
          <p:nvPr/>
        </p:nvSpPr>
        <p:spPr bwMode="auto">
          <a:xfrm>
            <a:off x="457200" y="1524000"/>
            <a:ext cx="1371600" cy="1314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11</a:t>
            </a:r>
          </a:p>
        </p:txBody>
      </p:sp>
      <p:sp>
        <p:nvSpPr>
          <p:cNvPr id="103431" name="WordArt 7"/>
          <p:cNvSpPr>
            <a:spLocks noChangeArrowheads="1" noChangeShapeType="1" noTextEdit="1"/>
          </p:cNvSpPr>
          <p:nvPr/>
        </p:nvSpPr>
        <p:spPr bwMode="auto">
          <a:xfrm>
            <a:off x="3048000" y="3200400"/>
            <a:ext cx="1524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15 cm</a:t>
            </a:r>
          </a:p>
        </p:txBody>
      </p:sp>
      <p:sp>
        <p:nvSpPr>
          <p:cNvPr id="103432" name="WordArt 8"/>
          <p:cNvSpPr>
            <a:spLocks noChangeArrowheads="1" noChangeShapeType="1" noTextEdit="1"/>
          </p:cNvSpPr>
          <p:nvPr/>
        </p:nvSpPr>
        <p:spPr bwMode="auto">
          <a:xfrm>
            <a:off x="6324600" y="3200400"/>
            <a:ext cx="914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3 cm</a:t>
            </a:r>
          </a:p>
        </p:txBody>
      </p:sp>
      <p:sp>
        <p:nvSpPr>
          <p:cNvPr id="103433" name="WordArt 9"/>
          <p:cNvSpPr>
            <a:spLocks noChangeArrowheads="1" noChangeShapeType="1" noTextEdit="1"/>
          </p:cNvSpPr>
          <p:nvPr/>
        </p:nvSpPr>
        <p:spPr bwMode="auto">
          <a:xfrm>
            <a:off x="2286000" y="3581400"/>
            <a:ext cx="5791200" cy="29083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pic>
        <p:nvPicPr>
          <p:cNvPr id="2" name="Picture 1">
            <a:extLst>
              <a:ext uri="{FF2B5EF4-FFF2-40B4-BE49-F238E27FC236}">
                <a16:creationId xmlns:a16="http://schemas.microsoft.com/office/drawing/2014/main" id="{8EE36466-3AA0-84CF-751A-7ADFBC902813}"/>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Placeholder 2"/>
          <p:cNvSpPr>
            <a:spLocks noGrp="1"/>
          </p:cNvSpPr>
          <p:nvPr>
            <p:ph type="body" sz="half" idx="4294967295"/>
          </p:nvPr>
        </p:nvSpPr>
        <p:spPr>
          <a:xfrm>
            <a:off x="152400" y="228600"/>
            <a:ext cx="8763000" cy="5897563"/>
          </a:xfrm>
        </p:spPr>
        <p:txBody>
          <a:bodyPr/>
          <a:lstStyle/>
          <a:p>
            <a:r>
              <a:rPr lang="en-US">
                <a:solidFill>
                  <a:srgbClr val="99FF99"/>
                </a:solidFill>
              </a:rPr>
              <a:t>What simple machine is this</a:t>
            </a:r>
            <a:r>
              <a:rPr lang="en-US">
                <a:solidFill>
                  <a:srgbClr val="92D050"/>
                </a:solidFill>
              </a:rPr>
              <a:t> </a:t>
            </a:r>
            <a:r>
              <a:rPr lang="en-US" u="sng">
                <a:solidFill>
                  <a:srgbClr val="FF9900"/>
                </a:solidFill>
              </a:rPr>
              <a:t>and what’s the mechanical advantage?</a:t>
            </a:r>
          </a:p>
        </p:txBody>
      </p:sp>
      <p:pic>
        <p:nvPicPr>
          <p:cNvPr id="1044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29200"/>
          </a:xfrm>
          <a:prstGeom prst="rect">
            <a:avLst/>
          </a:prstGeom>
          <a:noFill/>
          <a:ln w="76200" algn="ctr">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Up-Down Arrow 5"/>
          <p:cNvSpPr/>
          <p:nvPr/>
        </p:nvSpPr>
        <p:spPr bwMode="auto">
          <a:xfrm rot="3093851">
            <a:off x="3673475" y="688975"/>
            <a:ext cx="538163" cy="58023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Up-Down Arrow 6"/>
          <p:cNvSpPr/>
          <p:nvPr/>
        </p:nvSpPr>
        <p:spPr bwMode="auto">
          <a:xfrm rot="19267178">
            <a:off x="7162800" y="2743200"/>
            <a:ext cx="361950" cy="8112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04454" name="WordArt 6"/>
          <p:cNvSpPr>
            <a:spLocks noChangeArrowheads="1" noChangeShapeType="1" noTextEdit="1"/>
          </p:cNvSpPr>
          <p:nvPr/>
        </p:nvSpPr>
        <p:spPr bwMode="auto">
          <a:xfrm>
            <a:off x="457200" y="1524000"/>
            <a:ext cx="1371600" cy="1314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11</a:t>
            </a:r>
          </a:p>
        </p:txBody>
      </p:sp>
      <p:sp>
        <p:nvSpPr>
          <p:cNvPr id="104455" name="WordArt 7"/>
          <p:cNvSpPr>
            <a:spLocks noChangeArrowheads="1" noChangeShapeType="1" noTextEdit="1"/>
          </p:cNvSpPr>
          <p:nvPr/>
        </p:nvSpPr>
        <p:spPr bwMode="auto">
          <a:xfrm>
            <a:off x="3048000" y="3200400"/>
            <a:ext cx="1524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15 cm</a:t>
            </a:r>
          </a:p>
        </p:txBody>
      </p:sp>
      <p:sp>
        <p:nvSpPr>
          <p:cNvPr id="104456" name="WordArt 8"/>
          <p:cNvSpPr>
            <a:spLocks noChangeArrowheads="1" noChangeShapeType="1" noTextEdit="1"/>
          </p:cNvSpPr>
          <p:nvPr/>
        </p:nvSpPr>
        <p:spPr bwMode="auto">
          <a:xfrm>
            <a:off x="6324600" y="3200400"/>
            <a:ext cx="914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3 cm</a:t>
            </a:r>
          </a:p>
        </p:txBody>
      </p:sp>
      <p:sp>
        <p:nvSpPr>
          <p:cNvPr id="104457" name="WordArt 9"/>
          <p:cNvSpPr>
            <a:spLocks noChangeArrowheads="1" noChangeShapeType="1" noTextEdit="1"/>
          </p:cNvSpPr>
          <p:nvPr/>
        </p:nvSpPr>
        <p:spPr bwMode="auto">
          <a:xfrm>
            <a:off x="2286000" y="3581400"/>
            <a:ext cx="5791200" cy="29083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04458" name="WordArt 10"/>
          <p:cNvSpPr>
            <a:spLocks noChangeArrowheads="1" noChangeShapeType="1" noTextEdit="1"/>
          </p:cNvSpPr>
          <p:nvPr/>
        </p:nvSpPr>
        <p:spPr bwMode="auto">
          <a:xfrm>
            <a:off x="2743200" y="1905000"/>
            <a:ext cx="2819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15 / 3 =</a:t>
            </a:r>
          </a:p>
        </p:txBody>
      </p:sp>
      <p:pic>
        <p:nvPicPr>
          <p:cNvPr id="2" name="Picture 1">
            <a:extLst>
              <a:ext uri="{FF2B5EF4-FFF2-40B4-BE49-F238E27FC236}">
                <a16:creationId xmlns:a16="http://schemas.microsoft.com/office/drawing/2014/main" id="{7849DD97-5F06-7DB9-0756-152D05E61777}"/>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Placeholder 2"/>
          <p:cNvSpPr>
            <a:spLocks noGrp="1"/>
          </p:cNvSpPr>
          <p:nvPr>
            <p:ph type="body" sz="half" idx="4294967295"/>
          </p:nvPr>
        </p:nvSpPr>
        <p:spPr>
          <a:xfrm>
            <a:off x="152400" y="228600"/>
            <a:ext cx="8763000" cy="5897563"/>
          </a:xfrm>
        </p:spPr>
        <p:txBody>
          <a:bodyPr/>
          <a:lstStyle/>
          <a:p>
            <a:r>
              <a:rPr lang="en-US">
                <a:solidFill>
                  <a:srgbClr val="99FF99"/>
                </a:solidFill>
              </a:rPr>
              <a:t>What simple machine is this</a:t>
            </a:r>
            <a:r>
              <a:rPr lang="en-US">
                <a:solidFill>
                  <a:srgbClr val="92D050"/>
                </a:solidFill>
              </a:rPr>
              <a:t> </a:t>
            </a:r>
            <a:r>
              <a:rPr lang="en-US" u="sng">
                <a:solidFill>
                  <a:srgbClr val="FF9900"/>
                </a:solidFill>
              </a:rPr>
              <a:t>and what’s the mechanical advantage?</a:t>
            </a:r>
          </a:p>
        </p:txBody>
      </p:sp>
      <p:pic>
        <p:nvPicPr>
          <p:cNvPr id="1054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29200"/>
          </a:xfrm>
          <a:prstGeom prst="rect">
            <a:avLst/>
          </a:prstGeom>
          <a:noFill/>
          <a:ln w="76200" algn="ctr">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Up-Down Arrow 5"/>
          <p:cNvSpPr/>
          <p:nvPr/>
        </p:nvSpPr>
        <p:spPr bwMode="auto">
          <a:xfrm rot="3093851">
            <a:off x="3673475" y="688975"/>
            <a:ext cx="538163" cy="58023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Up-Down Arrow 6"/>
          <p:cNvSpPr/>
          <p:nvPr/>
        </p:nvSpPr>
        <p:spPr bwMode="auto">
          <a:xfrm rot="19267178">
            <a:off x="7162800" y="2743200"/>
            <a:ext cx="361950" cy="8112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05478" name="WordArt 6"/>
          <p:cNvSpPr>
            <a:spLocks noChangeArrowheads="1" noChangeShapeType="1" noTextEdit="1"/>
          </p:cNvSpPr>
          <p:nvPr/>
        </p:nvSpPr>
        <p:spPr bwMode="auto">
          <a:xfrm>
            <a:off x="457200" y="1524000"/>
            <a:ext cx="1371600" cy="1314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11</a:t>
            </a:r>
          </a:p>
        </p:txBody>
      </p:sp>
      <p:sp>
        <p:nvSpPr>
          <p:cNvPr id="105479" name="WordArt 7"/>
          <p:cNvSpPr>
            <a:spLocks noChangeArrowheads="1" noChangeShapeType="1" noTextEdit="1"/>
          </p:cNvSpPr>
          <p:nvPr/>
        </p:nvSpPr>
        <p:spPr bwMode="auto">
          <a:xfrm>
            <a:off x="3048000" y="3200400"/>
            <a:ext cx="1524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15 cm</a:t>
            </a:r>
          </a:p>
        </p:txBody>
      </p:sp>
      <p:sp>
        <p:nvSpPr>
          <p:cNvPr id="105480" name="WordArt 8"/>
          <p:cNvSpPr>
            <a:spLocks noChangeArrowheads="1" noChangeShapeType="1" noTextEdit="1"/>
          </p:cNvSpPr>
          <p:nvPr/>
        </p:nvSpPr>
        <p:spPr bwMode="auto">
          <a:xfrm>
            <a:off x="6324600" y="3200400"/>
            <a:ext cx="914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3 cm</a:t>
            </a:r>
          </a:p>
        </p:txBody>
      </p:sp>
      <p:sp>
        <p:nvSpPr>
          <p:cNvPr id="105481" name="WordArt 9"/>
          <p:cNvSpPr>
            <a:spLocks noChangeArrowheads="1" noChangeShapeType="1" noTextEdit="1"/>
          </p:cNvSpPr>
          <p:nvPr/>
        </p:nvSpPr>
        <p:spPr bwMode="auto">
          <a:xfrm>
            <a:off x="2286000" y="3581400"/>
            <a:ext cx="5791200" cy="29083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05482" name="WordArt 10"/>
          <p:cNvSpPr>
            <a:spLocks noChangeArrowheads="1" noChangeShapeType="1" noTextEdit="1"/>
          </p:cNvSpPr>
          <p:nvPr/>
        </p:nvSpPr>
        <p:spPr bwMode="auto">
          <a:xfrm>
            <a:off x="2743200" y="1905000"/>
            <a:ext cx="2819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15 / 3 =</a:t>
            </a:r>
          </a:p>
        </p:txBody>
      </p:sp>
      <p:sp>
        <p:nvSpPr>
          <p:cNvPr id="105483" name="WordArt 11"/>
          <p:cNvSpPr>
            <a:spLocks noChangeArrowheads="1" noChangeShapeType="1" noTextEdit="1"/>
          </p:cNvSpPr>
          <p:nvPr/>
        </p:nvSpPr>
        <p:spPr bwMode="auto">
          <a:xfrm>
            <a:off x="5943600" y="1905000"/>
            <a:ext cx="1828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5 MA</a:t>
            </a:r>
          </a:p>
        </p:txBody>
      </p:sp>
      <p:sp>
        <p:nvSpPr>
          <p:cNvPr id="105484" name="Oval 12"/>
          <p:cNvSpPr>
            <a:spLocks noChangeArrowheads="1"/>
          </p:cNvSpPr>
          <p:nvPr/>
        </p:nvSpPr>
        <p:spPr bwMode="auto">
          <a:xfrm>
            <a:off x="5638800" y="1676400"/>
            <a:ext cx="2438400" cy="1219200"/>
          </a:xfrm>
          <a:prstGeom prst="ellipse">
            <a:avLst/>
          </a:prstGeom>
          <a:gradFill rotWithShape="1">
            <a:gsLst>
              <a:gs pos="0">
                <a:srgbClr val="00FFFF">
                  <a:alpha val="35001"/>
                </a:srgbClr>
              </a:gs>
              <a:gs pos="100000">
                <a:srgbClr val="007676">
                  <a:alpha val="39998"/>
                </a:srgbClr>
              </a:gs>
            </a:gsLst>
            <a:lin ang="5400000" scaled="1"/>
          </a:gradFill>
          <a:ln w="57150">
            <a:solidFill>
              <a:srgbClr val="00FF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283B1E44-5D6F-9D34-3CBE-3EA2A5FBB41F}"/>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a:spLocks noChangeArrowheads="1"/>
          </p:cNvSpPr>
          <p:nvPr/>
        </p:nvSpPr>
        <p:spPr bwMode="auto">
          <a:xfrm>
            <a:off x="990600" y="1828800"/>
            <a:ext cx="2133600" cy="4038600"/>
          </a:xfrm>
          <a:prstGeom prst="rtTriangle">
            <a:avLst/>
          </a:prstGeom>
          <a:blipFill dpi="0" rotWithShape="1">
            <a:blip r:embed="rId2"/>
            <a:srcRect/>
            <a:tile tx="0" ty="0" sx="100000" sy="100000" flip="none" algn="tl"/>
          </a:blipFill>
          <a:ln w="57150" algn="ctr">
            <a:solidFill>
              <a:srgbClr val="00FFFF"/>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TextBox 2"/>
          <p:cNvSpPr txBox="1"/>
          <p:nvPr/>
        </p:nvSpPr>
        <p:spPr>
          <a:xfrm>
            <a:off x="381000" y="381000"/>
            <a:ext cx="853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FFFF"/>
                </a:solidFill>
                <a:effectLst>
                  <a:outerShdw blurRad="38100" dist="38100" dir="2700000" algn="tl">
                    <a:srgbClr val="808080"/>
                  </a:outerShdw>
                </a:effectLst>
                <a:uLnTx/>
                <a:uFillTx/>
                <a:latin typeface="Tahoma" pitchFamily="34" charset="0"/>
                <a:ea typeface="+mn-ea"/>
                <a:cs typeface="+mn-cs"/>
              </a:rPr>
              <a:t>Please find the MA of the shapes below?</a:t>
            </a:r>
          </a:p>
        </p:txBody>
      </p:sp>
      <p:sp>
        <p:nvSpPr>
          <p:cNvPr id="4" name="Right Triangle 3"/>
          <p:cNvSpPr>
            <a:spLocks noChangeArrowheads="1"/>
          </p:cNvSpPr>
          <p:nvPr/>
        </p:nvSpPr>
        <p:spPr bwMode="auto">
          <a:xfrm rot="-5400000">
            <a:off x="4648200" y="-1143000"/>
            <a:ext cx="762000" cy="6705600"/>
          </a:xfrm>
          <a:prstGeom prst="rtTriangle">
            <a:avLst/>
          </a:prstGeom>
          <a:blipFill dpi="0" rotWithShape="1">
            <a:blip r:embed="rId2"/>
            <a:srcRect/>
            <a:tile tx="0" ty="0" sx="100000" sy="100000" flip="none" algn="tl"/>
          </a:blipFill>
          <a:ln w="57150" algn="ctr">
            <a:solidFill>
              <a:srgbClr val="FF99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ight Triangle 4"/>
          <p:cNvSpPr>
            <a:spLocks noChangeArrowheads="1"/>
          </p:cNvSpPr>
          <p:nvPr/>
        </p:nvSpPr>
        <p:spPr bwMode="auto">
          <a:xfrm rot="-5400000">
            <a:off x="5943600" y="3657600"/>
            <a:ext cx="2133600" cy="1676400"/>
          </a:xfrm>
          <a:prstGeom prst="rtTriangle">
            <a:avLst/>
          </a:prstGeom>
          <a:blipFill dpi="0" rotWithShape="1">
            <a:blip r:embed="rId2"/>
            <a:srcRect/>
            <a:tile tx="0" ty="0" sx="100000" sy="100000" flip="none" algn="tl"/>
          </a:blipFill>
          <a:ln w="57150" algn="ctr">
            <a:solidFill>
              <a:srgbClr val="99FF99"/>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ight Triangle 5"/>
          <p:cNvSpPr>
            <a:spLocks noChangeArrowheads="1"/>
          </p:cNvSpPr>
          <p:nvPr/>
        </p:nvSpPr>
        <p:spPr bwMode="auto">
          <a:xfrm rot="-5400000">
            <a:off x="3771900" y="2019300"/>
            <a:ext cx="1066800" cy="3276600"/>
          </a:xfrm>
          <a:prstGeom prst="rtTriangle">
            <a:avLst/>
          </a:prstGeom>
          <a:blipFill dpi="0" rotWithShape="1">
            <a:blip r:embed="rId2"/>
            <a:srcRect/>
            <a:tile tx="0" ty="0" sx="100000" sy="100000" flip="none" algn="tl"/>
          </a:blipFill>
          <a:ln w="57150" algn="ctr">
            <a:solidFill>
              <a:srgbClr val="CC66FF"/>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6503"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44875"/>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Rectangl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048000"/>
            <a:ext cx="13843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Rectangl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0"/>
            <a:ext cx="1401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05600" y="4419600"/>
            <a:ext cx="1295401" cy="92333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cxnSp>
        <p:nvCxnSpPr>
          <p:cNvPr id="106507" name="Straight Arrow Connector 11"/>
          <p:cNvCxnSpPr>
            <a:cxnSpLocks noChangeShapeType="1"/>
          </p:cNvCxnSpPr>
          <p:nvPr/>
        </p:nvCxnSpPr>
        <p:spPr bwMode="auto">
          <a:xfrm flipV="1">
            <a:off x="1676400" y="1676400"/>
            <a:ext cx="6705600" cy="762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6508" name="Straight Arrow Connector 12"/>
          <p:cNvCxnSpPr>
            <a:cxnSpLocks noChangeShapeType="1"/>
          </p:cNvCxnSpPr>
          <p:nvPr/>
        </p:nvCxnSpPr>
        <p:spPr bwMode="auto">
          <a:xfrm>
            <a:off x="1143000" y="1752600"/>
            <a:ext cx="2133600" cy="4114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6509" name="Straight Arrow Connector 14"/>
          <p:cNvCxnSpPr>
            <a:cxnSpLocks noChangeShapeType="1"/>
          </p:cNvCxnSpPr>
          <p:nvPr/>
        </p:nvCxnSpPr>
        <p:spPr bwMode="auto">
          <a:xfrm flipH="1">
            <a:off x="990600" y="6019800"/>
            <a:ext cx="22860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6510" name="Straight Arrow Connector 17"/>
          <p:cNvCxnSpPr>
            <a:cxnSpLocks noChangeShapeType="1"/>
          </p:cNvCxnSpPr>
          <p:nvPr/>
        </p:nvCxnSpPr>
        <p:spPr bwMode="auto">
          <a:xfrm flipH="1">
            <a:off x="6096000" y="5715000"/>
            <a:ext cx="18288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6511" name="Straight Arrow Connector 19"/>
          <p:cNvCxnSpPr>
            <a:cxnSpLocks noChangeShapeType="1"/>
          </p:cNvCxnSpPr>
          <p:nvPr/>
        </p:nvCxnSpPr>
        <p:spPr bwMode="auto">
          <a:xfrm flipH="1">
            <a:off x="2590800" y="2971800"/>
            <a:ext cx="3276600" cy="1066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6512" name="Straight Arrow Connector 21"/>
          <p:cNvCxnSpPr>
            <a:cxnSpLocks noChangeShapeType="1"/>
          </p:cNvCxnSpPr>
          <p:nvPr/>
        </p:nvCxnSpPr>
        <p:spPr bwMode="auto">
          <a:xfrm>
            <a:off x="6096000" y="3124200"/>
            <a:ext cx="0" cy="1143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6513" name="Straight Arrow Connector 24"/>
          <p:cNvCxnSpPr>
            <a:cxnSpLocks noChangeShapeType="1"/>
          </p:cNvCxnSpPr>
          <p:nvPr/>
        </p:nvCxnSpPr>
        <p:spPr bwMode="auto">
          <a:xfrm flipH="1">
            <a:off x="6019800" y="3276600"/>
            <a:ext cx="1752600" cy="2209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6514" name="Straight Arrow Connector 26"/>
          <p:cNvCxnSpPr>
            <a:cxnSpLocks noChangeShapeType="1"/>
          </p:cNvCxnSpPr>
          <p:nvPr/>
        </p:nvCxnSpPr>
        <p:spPr bwMode="auto">
          <a:xfrm>
            <a:off x="8534400" y="1752600"/>
            <a:ext cx="0" cy="9144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 name="TextBox 28"/>
          <p:cNvSpPr txBox="1"/>
          <p:nvPr/>
        </p:nvSpPr>
        <p:spPr>
          <a:xfrm>
            <a:off x="8610600" y="1905000"/>
            <a:ext cx="533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3</a:t>
            </a:r>
          </a:p>
        </p:txBody>
      </p:sp>
      <p:sp>
        <p:nvSpPr>
          <p:cNvPr id="30" name="TextBox 29"/>
          <p:cNvSpPr txBox="1"/>
          <p:nvPr/>
        </p:nvSpPr>
        <p:spPr>
          <a:xfrm>
            <a:off x="6477000" y="4114800"/>
            <a:ext cx="2209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8</a:t>
            </a:r>
          </a:p>
        </p:txBody>
      </p:sp>
      <p:sp>
        <p:nvSpPr>
          <p:cNvPr id="31" name="TextBox 30"/>
          <p:cNvSpPr txBox="1"/>
          <p:nvPr/>
        </p:nvSpPr>
        <p:spPr>
          <a:xfrm>
            <a:off x="5943600" y="3352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2</a:t>
            </a:r>
          </a:p>
        </p:txBody>
      </p:sp>
      <p:sp>
        <p:nvSpPr>
          <p:cNvPr id="32" name="TextBox 31"/>
          <p:cNvSpPr txBox="1"/>
          <p:nvPr/>
        </p:nvSpPr>
        <p:spPr>
          <a:xfrm>
            <a:off x="4572000" y="1447800"/>
            <a:ext cx="990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15</a:t>
            </a:r>
          </a:p>
        </p:txBody>
      </p:sp>
      <p:sp>
        <p:nvSpPr>
          <p:cNvPr id="33" name="TextBox 32"/>
          <p:cNvSpPr txBox="1"/>
          <p:nvPr/>
        </p:nvSpPr>
        <p:spPr>
          <a:xfrm>
            <a:off x="3962400" y="2971800"/>
            <a:ext cx="8382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5</a:t>
            </a:r>
          </a:p>
        </p:txBody>
      </p:sp>
      <p:sp>
        <p:nvSpPr>
          <p:cNvPr id="34" name="TextBox 33"/>
          <p:cNvSpPr txBox="1"/>
          <p:nvPr/>
        </p:nvSpPr>
        <p:spPr>
          <a:xfrm>
            <a:off x="6629400" y="5638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4</a:t>
            </a:r>
          </a:p>
        </p:txBody>
      </p:sp>
      <p:sp>
        <p:nvSpPr>
          <p:cNvPr id="35" name="TextBox 34"/>
          <p:cNvSpPr txBox="1"/>
          <p:nvPr/>
        </p:nvSpPr>
        <p:spPr>
          <a:xfrm>
            <a:off x="1600200" y="5943600"/>
            <a:ext cx="685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4</a:t>
            </a:r>
          </a:p>
        </p:txBody>
      </p:sp>
      <p:sp>
        <p:nvSpPr>
          <p:cNvPr id="37" name="TextBox 36"/>
          <p:cNvSpPr txBox="1"/>
          <p:nvPr/>
        </p:nvSpPr>
        <p:spPr>
          <a:xfrm>
            <a:off x="1600200" y="3581400"/>
            <a:ext cx="91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8</a:t>
            </a:r>
          </a:p>
        </p:txBody>
      </p:sp>
      <p:sp>
        <p:nvSpPr>
          <p:cNvPr id="106523" name="WordArt 27"/>
          <p:cNvSpPr>
            <a:spLocks noChangeArrowheads="1" noChangeShapeType="1" noTextEdit="1"/>
          </p:cNvSpPr>
          <p:nvPr/>
        </p:nvSpPr>
        <p:spPr bwMode="auto">
          <a:xfrm>
            <a:off x="8229600" y="381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12</a:t>
            </a:r>
          </a:p>
        </p:txBody>
      </p:sp>
      <p:pic>
        <p:nvPicPr>
          <p:cNvPr id="7" name="Picture 6">
            <a:extLst>
              <a:ext uri="{FF2B5EF4-FFF2-40B4-BE49-F238E27FC236}">
                <a16:creationId xmlns:a16="http://schemas.microsoft.com/office/drawing/2014/main" id="{400AA82C-6B2C-30AB-A1A3-15951889D295}"/>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a:spLocks noChangeArrowheads="1"/>
          </p:cNvSpPr>
          <p:nvPr/>
        </p:nvSpPr>
        <p:spPr bwMode="auto">
          <a:xfrm>
            <a:off x="990600" y="1828800"/>
            <a:ext cx="2133600" cy="4038600"/>
          </a:xfrm>
          <a:prstGeom prst="rtTriangle">
            <a:avLst/>
          </a:prstGeom>
          <a:blipFill dpi="0" rotWithShape="1">
            <a:blip r:embed="rId2"/>
            <a:srcRect/>
            <a:tile tx="0" ty="0" sx="100000" sy="100000" flip="none" algn="tl"/>
          </a:blipFill>
          <a:ln w="57150" algn="ctr">
            <a:solidFill>
              <a:srgbClr val="FFFF0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TextBox 2"/>
          <p:cNvSpPr txBox="1"/>
          <p:nvPr/>
        </p:nvSpPr>
        <p:spPr>
          <a:xfrm>
            <a:off x="381000" y="381000"/>
            <a:ext cx="853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FFFF"/>
                </a:solidFill>
                <a:effectLst>
                  <a:outerShdw blurRad="38100" dist="38100" dir="2700000" algn="tl">
                    <a:srgbClr val="808080"/>
                  </a:outerShdw>
                </a:effectLst>
                <a:uLnTx/>
                <a:uFillTx/>
                <a:latin typeface="Tahoma" pitchFamily="34" charset="0"/>
                <a:ea typeface="+mn-ea"/>
                <a:cs typeface="+mn-cs"/>
              </a:rPr>
              <a:t>Please find the MA of the shapes below?</a:t>
            </a:r>
          </a:p>
        </p:txBody>
      </p:sp>
      <p:sp>
        <p:nvSpPr>
          <p:cNvPr id="4" name="Right Triangle 3"/>
          <p:cNvSpPr>
            <a:spLocks noChangeArrowheads="1"/>
          </p:cNvSpPr>
          <p:nvPr/>
        </p:nvSpPr>
        <p:spPr bwMode="auto">
          <a:xfrm rot="-5400000">
            <a:off x="4648200" y="-1143000"/>
            <a:ext cx="762000" cy="6705600"/>
          </a:xfrm>
          <a:prstGeom prst="rtTriangle">
            <a:avLst/>
          </a:prstGeom>
          <a:blipFill dpi="0" rotWithShape="1">
            <a:blip r:embed="rId2"/>
            <a:srcRect/>
            <a:tile tx="0" ty="0" sx="100000" sy="100000" flip="none" algn="tl"/>
          </a:blipFill>
          <a:ln w="57150" algn="ctr">
            <a:solidFill>
              <a:srgbClr val="FF99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ight Triangle 4"/>
          <p:cNvSpPr>
            <a:spLocks noChangeArrowheads="1"/>
          </p:cNvSpPr>
          <p:nvPr/>
        </p:nvSpPr>
        <p:spPr bwMode="auto">
          <a:xfrm rot="-5400000">
            <a:off x="5943600" y="3657600"/>
            <a:ext cx="2133600" cy="1676400"/>
          </a:xfrm>
          <a:prstGeom prst="rtTriangle">
            <a:avLst/>
          </a:prstGeom>
          <a:blipFill dpi="0" rotWithShape="1">
            <a:blip r:embed="rId2"/>
            <a:srcRect/>
            <a:tile tx="0" ty="0" sx="100000" sy="100000" flip="none" algn="tl"/>
          </a:blipFill>
          <a:ln w="57150" algn="ctr">
            <a:solidFill>
              <a:srgbClr val="99FF99"/>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ight Triangle 5"/>
          <p:cNvSpPr>
            <a:spLocks noChangeArrowheads="1"/>
          </p:cNvSpPr>
          <p:nvPr/>
        </p:nvSpPr>
        <p:spPr bwMode="auto">
          <a:xfrm rot="-5400000">
            <a:off x="3771900" y="2019300"/>
            <a:ext cx="1066800" cy="3276600"/>
          </a:xfrm>
          <a:prstGeom prst="rtTriangle">
            <a:avLst/>
          </a:prstGeom>
          <a:blipFill dpi="0" rotWithShape="1">
            <a:blip r:embed="rId2"/>
            <a:srcRect/>
            <a:tile tx="0" ty="0" sx="100000" sy="100000" flip="none" algn="tl"/>
          </a:blipFill>
          <a:ln w="57150" algn="ctr">
            <a:solidFill>
              <a:srgbClr val="CC66FF"/>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7527"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44875"/>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Rectangl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048000"/>
            <a:ext cx="13843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Rectangl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0"/>
            <a:ext cx="1401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05600" y="4419600"/>
            <a:ext cx="1295401" cy="92333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cxnSp>
        <p:nvCxnSpPr>
          <p:cNvPr id="107531" name="Straight Arrow Connector 11"/>
          <p:cNvCxnSpPr>
            <a:cxnSpLocks noChangeShapeType="1"/>
          </p:cNvCxnSpPr>
          <p:nvPr/>
        </p:nvCxnSpPr>
        <p:spPr bwMode="auto">
          <a:xfrm flipV="1">
            <a:off x="1676400" y="1676400"/>
            <a:ext cx="6705600" cy="762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7532" name="Straight Arrow Connector 12"/>
          <p:cNvCxnSpPr>
            <a:cxnSpLocks noChangeShapeType="1"/>
          </p:cNvCxnSpPr>
          <p:nvPr/>
        </p:nvCxnSpPr>
        <p:spPr bwMode="auto">
          <a:xfrm>
            <a:off x="1143000" y="1752600"/>
            <a:ext cx="2133600" cy="4114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7533" name="Straight Arrow Connector 14"/>
          <p:cNvCxnSpPr>
            <a:cxnSpLocks noChangeShapeType="1"/>
          </p:cNvCxnSpPr>
          <p:nvPr/>
        </p:nvCxnSpPr>
        <p:spPr bwMode="auto">
          <a:xfrm flipH="1">
            <a:off x="990600" y="6019800"/>
            <a:ext cx="22860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7534" name="Straight Arrow Connector 17"/>
          <p:cNvCxnSpPr>
            <a:cxnSpLocks noChangeShapeType="1"/>
          </p:cNvCxnSpPr>
          <p:nvPr/>
        </p:nvCxnSpPr>
        <p:spPr bwMode="auto">
          <a:xfrm flipH="1">
            <a:off x="6096000" y="5715000"/>
            <a:ext cx="18288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7535" name="Straight Arrow Connector 19"/>
          <p:cNvCxnSpPr>
            <a:cxnSpLocks noChangeShapeType="1"/>
          </p:cNvCxnSpPr>
          <p:nvPr/>
        </p:nvCxnSpPr>
        <p:spPr bwMode="auto">
          <a:xfrm flipH="1">
            <a:off x="2590800" y="2971800"/>
            <a:ext cx="3276600" cy="1066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7536" name="Straight Arrow Connector 21"/>
          <p:cNvCxnSpPr>
            <a:cxnSpLocks noChangeShapeType="1"/>
          </p:cNvCxnSpPr>
          <p:nvPr/>
        </p:nvCxnSpPr>
        <p:spPr bwMode="auto">
          <a:xfrm>
            <a:off x="6096000" y="3124200"/>
            <a:ext cx="0" cy="1143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7537" name="Straight Arrow Connector 24"/>
          <p:cNvCxnSpPr>
            <a:cxnSpLocks noChangeShapeType="1"/>
          </p:cNvCxnSpPr>
          <p:nvPr/>
        </p:nvCxnSpPr>
        <p:spPr bwMode="auto">
          <a:xfrm flipH="1">
            <a:off x="6019800" y="3276600"/>
            <a:ext cx="1752600" cy="2209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7538" name="Straight Arrow Connector 26"/>
          <p:cNvCxnSpPr>
            <a:cxnSpLocks noChangeShapeType="1"/>
          </p:cNvCxnSpPr>
          <p:nvPr/>
        </p:nvCxnSpPr>
        <p:spPr bwMode="auto">
          <a:xfrm>
            <a:off x="8534400" y="1752600"/>
            <a:ext cx="0" cy="9144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 name="TextBox 28"/>
          <p:cNvSpPr txBox="1"/>
          <p:nvPr/>
        </p:nvSpPr>
        <p:spPr>
          <a:xfrm>
            <a:off x="8610600" y="1905000"/>
            <a:ext cx="533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3</a:t>
            </a:r>
          </a:p>
        </p:txBody>
      </p:sp>
      <p:sp>
        <p:nvSpPr>
          <p:cNvPr id="30" name="TextBox 29"/>
          <p:cNvSpPr txBox="1"/>
          <p:nvPr/>
        </p:nvSpPr>
        <p:spPr>
          <a:xfrm>
            <a:off x="6477000" y="4114800"/>
            <a:ext cx="2209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8</a:t>
            </a:r>
          </a:p>
        </p:txBody>
      </p:sp>
      <p:sp>
        <p:nvSpPr>
          <p:cNvPr id="31" name="TextBox 30"/>
          <p:cNvSpPr txBox="1"/>
          <p:nvPr/>
        </p:nvSpPr>
        <p:spPr>
          <a:xfrm>
            <a:off x="5943600" y="3352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2</a:t>
            </a:r>
          </a:p>
        </p:txBody>
      </p:sp>
      <p:sp>
        <p:nvSpPr>
          <p:cNvPr id="32" name="TextBox 31"/>
          <p:cNvSpPr txBox="1"/>
          <p:nvPr/>
        </p:nvSpPr>
        <p:spPr>
          <a:xfrm>
            <a:off x="4572000" y="1447800"/>
            <a:ext cx="990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15</a:t>
            </a:r>
          </a:p>
        </p:txBody>
      </p:sp>
      <p:sp>
        <p:nvSpPr>
          <p:cNvPr id="33" name="TextBox 32"/>
          <p:cNvSpPr txBox="1"/>
          <p:nvPr/>
        </p:nvSpPr>
        <p:spPr>
          <a:xfrm>
            <a:off x="3962400" y="2971800"/>
            <a:ext cx="8382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5</a:t>
            </a:r>
          </a:p>
        </p:txBody>
      </p:sp>
      <p:sp>
        <p:nvSpPr>
          <p:cNvPr id="34" name="TextBox 33"/>
          <p:cNvSpPr txBox="1"/>
          <p:nvPr/>
        </p:nvSpPr>
        <p:spPr>
          <a:xfrm>
            <a:off x="6629400" y="5638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4</a:t>
            </a:r>
          </a:p>
        </p:txBody>
      </p:sp>
      <p:sp>
        <p:nvSpPr>
          <p:cNvPr id="35" name="TextBox 34"/>
          <p:cNvSpPr txBox="1"/>
          <p:nvPr/>
        </p:nvSpPr>
        <p:spPr>
          <a:xfrm>
            <a:off x="1600200" y="5943600"/>
            <a:ext cx="685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4</a:t>
            </a:r>
          </a:p>
        </p:txBody>
      </p:sp>
      <p:sp>
        <p:nvSpPr>
          <p:cNvPr id="37" name="TextBox 36"/>
          <p:cNvSpPr txBox="1"/>
          <p:nvPr/>
        </p:nvSpPr>
        <p:spPr>
          <a:xfrm>
            <a:off x="1600200" y="3581400"/>
            <a:ext cx="91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8</a:t>
            </a:r>
          </a:p>
        </p:txBody>
      </p:sp>
      <p:sp>
        <p:nvSpPr>
          <p:cNvPr id="107547" name="WordArt 27"/>
          <p:cNvSpPr>
            <a:spLocks noChangeArrowheads="1" noChangeShapeType="1" noTextEdit="1"/>
          </p:cNvSpPr>
          <p:nvPr/>
        </p:nvSpPr>
        <p:spPr bwMode="auto">
          <a:xfrm>
            <a:off x="8229600" y="381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12</a:t>
            </a:r>
          </a:p>
        </p:txBody>
      </p:sp>
      <p:pic>
        <p:nvPicPr>
          <p:cNvPr id="7" name="Picture 6">
            <a:extLst>
              <a:ext uri="{FF2B5EF4-FFF2-40B4-BE49-F238E27FC236}">
                <a16:creationId xmlns:a16="http://schemas.microsoft.com/office/drawing/2014/main" id="{0A2201F9-A8D4-5DBD-34A6-31E9C52D3B20}"/>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a:spLocks noChangeArrowheads="1"/>
          </p:cNvSpPr>
          <p:nvPr/>
        </p:nvSpPr>
        <p:spPr bwMode="auto">
          <a:xfrm>
            <a:off x="990600" y="1828800"/>
            <a:ext cx="2133600" cy="4038600"/>
          </a:xfrm>
          <a:prstGeom prst="rtTriangle">
            <a:avLst/>
          </a:prstGeom>
          <a:blipFill dpi="0" rotWithShape="1">
            <a:blip r:embed="rId2"/>
            <a:srcRect/>
            <a:tile tx="0" ty="0" sx="100000" sy="100000" flip="none" algn="tl"/>
          </a:blipFill>
          <a:ln w="57150" algn="ctr">
            <a:solidFill>
              <a:srgbClr val="00FFFF"/>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TextBox 2"/>
          <p:cNvSpPr txBox="1"/>
          <p:nvPr/>
        </p:nvSpPr>
        <p:spPr>
          <a:xfrm>
            <a:off x="381000" y="381000"/>
            <a:ext cx="853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FFFF"/>
                </a:solidFill>
                <a:effectLst>
                  <a:outerShdw blurRad="38100" dist="38100" dir="2700000" algn="tl">
                    <a:srgbClr val="808080"/>
                  </a:outerShdw>
                </a:effectLst>
                <a:uLnTx/>
                <a:uFillTx/>
                <a:latin typeface="Tahoma" pitchFamily="34" charset="0"/>
                <a:ea typeface="+mn-ea"/>
                <a:cs typeface="+mn-cs"/>
              </a:rPr>
              <a:t>Please find the MA of the shapes below?</a:t>
            </a:r>
          </a:p>
        </p:txBody>
      </p:sp>
      <p:sp>
        <p:nvSpPr>
          <p:cNvPr id="4" name="Right Triangle 3"/>
          <p:cNvSpPr>
            <a:spLocks noChangeArrowheads="1"/>
          </p:cNvSpPr>
          <p:nvPr/>
        </p:nvSpPr>
        <p:spPr bwMode="auto">
          <a:xfrm rot="-5400000">
            <a:off x="4648200" y="-1143000"/>
            <a:ext cx="762000" cy="6705600"/>
          </a:xfrm>
          <a:prstGeom prst="rtTriangle">
            <a:avLst/>
          </a:prstGeom>
          <a:blipFill dpi="0" rotWithShape="1">
            <a:blip r:embed="rId2"/>
            <a:srcRect/>
            <a:tile tx="0" ty="0" sx="100000" sy="100000" flip="none" algn="tl"/>
          </a:blipFill>
          <a:ln w="57150" algn="ctr">
            <a:solidFill>
              <a:srgbClr val="FF99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ight Triangle 4"/>
          <p:cNvSpPr>
            <a:spLocks noChangeArrowheads="1"/>
          </p:cNvSpPr>
          <p:nvPr/>
        </p:nvSpPr>
        <p:spPr bwMode="auto">
          <a:xfrm rot="-5400000">
            <a:off x="5943600" y="3657600"/>
            <a:ext cx="2133600" cy="1676400"/>
          </a:xfrm>
          <a:prstGeom prst="rtTriangle">
            <a:avLst/>
          </a:prstGeom>
          <a:blipFill dpi="0" rotWithShape="1">
            <a:blip r:embed="rId2"/>
            <a:srcRect/>
            <a:tile tx="0" ty="0" sx="100000" sy="100000" flip="none" algn="tl"/>
          </a:blipFill>
          <a:ln w="57150" algn="ctr">
            <a:solidFill>
              <a:srgbClr val="99FF99"/>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ight Triangle 5"/>
          <p:cNvSpPr>
            <a:spLocks noChangeArrowheads="1"/>
          </p:cNvSpPr>
          <p:nvPr/>
        </p:nvSpPr>
        <p:spPr bwMode="auto">
          <a:xfrm rot="-5400000">
            <a:off x="3771900" y="2019300"/>
            <a:ext cx="1066800" cy="3276600"/>
          </a:xfrm>
          <a:prstGeom prst="rtTriangle">
            <a:avLst/>
          </a:prstGeom>
          <a:blipFill dpi="0" rotWithShape="1">
            <a:blip r:embed="rId2"/>
            <a:srcRect/>
            <a:tile tx="0" ty="0" sx="100000" sy="100000" flip="none" algn="tl"/>
          </a:blipFill>
          <a:ln w="57150" algn="ctr">
            <a:solidFill>
              <a:srgbClr val="CC66FF"/>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8551"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44875"/>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Rectangl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048000"/>
            <a:ext cx="13843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Rectangl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0"/>
            <a:ext cx="1401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05600" y="4419600"/>
            <a:ext cx="1295401" cy="92333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cxnSp>
        <p:nvCxnSpPr>
          <p:cNvPr id="108555" name="Straight Arrow Connector 11"/>
          <p:cNvCxnSpPr>
            <a:cxnSpLocks noChangeShapeType="1"/>
          </p:cNvCxnSpPr>
          <p:nvPr/>
        </p:nvCxnSpPr>
        <p:spPr bwMode="auto">
          <a:xfrm flipV="1">
            <a:off x="1676400" y="1676400"/>
            <a:ext cx="6705600" cy="762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8556" name="Straight Arrow Connector 12"/>
          <p:cNvCxnSpPr>
            <a:cxnSpLocks noChangeShapeType="1"/>
          </p:cNvCxnSpPr>
          <p:nvPr/>
        </p:nvCxnSpPr>
        <p:spPr bwMode="auto">
          <a:xfrm>
            <a:off x="1143000" y="1752600"/>
            <a:ext cx="2133600" cy="4114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8557" name="Straight Arrow Connector 14"/>
          <p:cNvCxnSpPr>
            <a:cxnSpLocks noChangeShapeType="1"/>
          </p:cNvCxnSpPr>
          <p:nvPr/>
        </p:nvCxnSpPr>
        <p:spPr bwMode="auto">
          <a:xfrm flipH="1">
            <a:off x="990600" y="6019800"/>
            <a:ext cx="22860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8558" name="Straight Arrow Connector 17"/>
          <p:cNvCxnSpPr>
            <a:cxnSpLocks noChangeShapeType="1"/>
          </p:cNvCxnSpPr>
          <p:nvPr/>
        </p:nvCxnSpPr>
        <p:spPr bwMode="auto">
          <a:xfrm flipH="1">
            <a:off x="6096000" y="5715000"/>
            <a:ext cx="18288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8559" name="Straight Arrow Connector 19"/>
          <p:cNvCxnSpPr>
            <a:cxnSpLocks noChangeShapeType="1"/>
          </p:cNvCxnSpPr>
          <p:nvPr/>
        </p:nvCxnSpPr>
        <p:spPr bwMode="auto">
          <a:xfrm flipH="1">
            <a:off x="2590800" y="2971800"/>
            <a:ext cx="3276600" cy="1066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8560" name="Straight Arrow Connector 21"/>
          <p:cNvCxnSpPr>
            <a:cxnSpLocks noChangeShapeType="1"/>
          </p:cNvCxnSpPr>
          <p:nvPr/>
        </p:nvCxnSpPr>
        <p:spPr bwMode="auto">
          <a:xfrm>
            <a:off x="6096000" y="3124200"/>
            <a:ext cx="0" cy="1143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8561" name="Straight Arrow Connector 24"/>
          <p:cNvCxnSpPr>
            <a:cxnSpLocks noChangeShapeType="1"/>
          </p:cNvCxnSpPr>
          <p:nvPr/>
        </p:nvCxnSpPr>
        <p:spPr bwMode="auto">
          <a:xfrm flipH="1">
            <a:off x="6019800" y="3276600"/>
            <a:ext cx="1752600" cy="2209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8562" name="Straight Arrow Connector 26"/>
          <p:cNvCxnSpPr>
            <a:cxnSpLocks noChangeShapeType="1"/>
          </p:cNvCxnSpPr>
          <p:nvPr/>
        </p:nvCxnSpPr>
        <p:spPr bwMode="auto">
          <a:xfrm>
            <a:off x="8534400" y="1752600"/>
            <a:ext cx="0" cy="9144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 name="TextBox 28"/>
          <p:cNvSpPr txBox="1"/>
          <p:nvPr/>
        </p:nvSpPr>
        <p:spPr>
          <a:xfrm>
            <a:off x="8610600" y="1905000"/>
            <a:ext cx="533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3</a:t>
            </a:r>
          </a:p>
        </p:txBody>
      </p:sp>
      <p:sp>
        <p:nvSpPr>
          <p:cNvPr id="30" name="TextBox 29"/>
          <p:cNvSpPr txBox="1"/>
          <p:nvPr/>
        </p:nvSpPr>
        <p:spPr>
          <a:xfrm>
            <a:off x="6477000" y="4114800"/>
            <a:ext cx="2209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8</a:t>
            </a:r>
          </a:p>
        </p:txBody>
      </p:sp>
      <p:sp>
        <p:nvSpPr>
          <p:cNvPr id="31" name="TextBox 30"/>
          <p:cNvSpPr txBox="1"/>
          <p:nvPr/>
        </p:nvSpPr>
        <p:spPr>
          <a:xfrm>
            <a:off x="5943600" y="3352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2</a:t>
            </a:r>
          </a:p>
        </p:txBody>
      </p:sp>
      <p:sp>
        <p:nvSpPr>
          <p:cNvPr id="32" name="TextBox 31"/>
          <p:cNvSpPr txBox="1"/>
          <p:nvPr/>
        </p:nvSpPr>
        <p:spPr>
          <a:xfrm>
            <a:off x="4572000" y="1447800"/>
            <a:ext cx="990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15</a:t>
            </a:r>
          </a:p>
        </p:txBody>
      </p:sp>
      <p:sp>
        <p:nvSpPr>
          <p:cNvPr id="33" name="TextBox 32"/>
          <p:cNvSpPr txBox="1"/>
          <p:nvPr/>
        </p:nvSpPr>
        <p:spPr>
          <a:xfrm>
            <a:off x="3962400" y="2971800"/>
            <a:ext cx="8382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5</a:t>
            </a:r>
          </a:p>
        </p:txBody>
      </p:sp>
      <p:sp>
        <p:nvSpPr>
          <p:cNvPr id="34" name="TextBox 33"/>
          <p:cNvSpPr txBox="1"/>
          <p:nvPr/>
        </p:nvSpPr>
        <p:spPr>
          <a:xfrm>
            <a:off x="6629400" y="5638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4</a:t>
            </a:r>
          </a:p>
        </p:txBody>
      </p:sp>
      <p:sp>
        <p:nvSpPr>
          <p:cNvPr id="35" name="TextBox 34"/>
          <p:cNvSpPr txBox="1"/>
          <p:nvPr/>
        </p:nvSpPr>
        <p:spPr>
          <a:xfrm>
            <a:off x="1600200" y="5943600"/>
            <a:ext cx="685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4</a:t>
            </a:r>
          </a:p>
        </p:txBody>
      </p:sp>
      <p:sp>
        <p:nvSpPr>
          <p:cNvPr id="37" name="TextBox 36"/>
          <p:cNvSpPr txBox="1"/>
          <p:nvPr/>
        </p:nvSpPr>
        <p:spPr>
          <a:xfrm>
            <a:off x="1600200" y="3581400"/>
            <a:ext cx="91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8</a:t>
            </a:r>
          </a:p>
        </p:txBody>
      </p:sp>
      <p:sp>
        <p:nvSpPr>
          <p:cNvPr id="108571" name="WordArt 27"/>
          <p:cNvSpPr>
            <a:spLocks noChangeArrowheads="1" noChangeShapeType="1" noTextEdit="1"/>
          </p:cNvSpPr>
          <p:nvPr/>
        </p:nvSpPr>
        <p:spPr bwMode="auto">
          <a:xfrm>
            <a:off x="1219200" y="5029200"/>
            <a:ext cx="12287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MA = 2</a:t>
            </a:r>
          </a:p>
        </p:txBody>
      </p:sp>
      <p:sp>
        <p:nvSpPr>
          <p:cNvPr id="108572" name="WordArt 28"/>
          <p:cNvSpPr>
            <a:spLocks noChangeArrowheads="1" noChangeShapeType="1" noTextEdit="1"/>
          </p:cNvSpPr>
          <p:nvPr/>
        </p:nvSpPr>
        <p:spPr bwMode="auto">
          <a:xfrm>
            <a:off x="8229600" y="381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12</a:t>
            </a:r>
          </a:p>
        </p:txBody>
      </p:sp>
      <p:pic>
        <p:nvPicPr>
          <p:cNvPr id="7" name="Picture 6">
            <a:extLst>
              <a:ext uri="{FF2B5EF4-FFF2-40B4-BE49-F238E27FC236}">
                <a16:creationId xmlns:a16="http://schemas.microsoft.com/office/drawing/2014/main" id="{4DE618A9-DF8A-09AB-28C5-7BE366093FC6}"/>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a:spLocks noChangeArrowheads="1"/>
          </p:cNvSpPr>
          <p:nvPr/>
        </p:nvSpPr>
        <p:spPr bwMode="auto">
          <a:xfrm>
            <a:off x="990600" y="1828800"/>
            <a:ext cx="2133600" cy="4038600"/>
          </a:xfrm>
          <a:prstGeom prst="rtTriangle">
            <a:avLst/>
          </a:prstGeom>
          <a:blipFill dpi="0" rotWithShape="1">
            <a:blip r:embed="rId2"/>
            <a:srcRect/>
            <a:tile tx="0" ty="0" sx="100000" sy="100000" flip="none" algn="tl"/>
          </a:blipFill>
          <a:ln w="57150" algn="ctr">
            <a:solidFill>
              <a:srgbClr val="00FFFF"/>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TextBox 2"/>
          <p:cNvSpPr txBox="1"/>
          <p:nvPr/>
        </p:nvSpPr>
        <p:spPr>
          <a:xfrm>
            <a:off x="381000" y="381000"/>
            <a:ext cx="853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FFFF"/>
                </a:solidFill>
                <a:effectLst>
                  <a:outerShdw blurRad="38100" dist="38100" dir="2700000" algn="tl">
                    <a:srgbClr val="808080"/>
                  </a:outerShdw>
                </a:effectLst>
                <a:uLnTx/>
                <a:uFillTx/>
                <a:latin typeface="Tahoma" pitchFamily="34" charset="0"/>
                <a:ea typeface="+mn-ea"/>
                <a:cs typeface="+mn-cs"/>
              </a:rPr>
              <a:t>Please find the MA of the shapes below?</a:t>
            </a:r>
          </a:p>
        </p:txBody>
      </p:sp>
      <p:sp>
        <p:nvSpPr>
          <p:cNvPr id="4" name="Right Triangle 3"/>
          <p:cNvSpPr>
            <a:spLocks noChangeArrowheads="1"/>
          </p:cNvSpPr>
          <p:nvPr/>
        </p:nvSpPr>
        <p:spPr bwMode="auto">
          <a:xfrm rot="-5400000">
            <a:off x="4648200" y="-1143000"/>
            <a:ext cx="762000" cy="6705600"/>
          </a:xfrm>
          <a:prstGeom prst="rtTriangle">
            <a:avLst/>
          </a:prstGeom>
          <a:blipFill dpi="0" rotWithShape="1">
            <a:blip r:embed="rId2"/>
            <a:srcRect/>
            <a:tile tx="0" ty="0" sx="100000" sy="100000" flip="none" algn="tl"/>
          </a:blipFill>
          <a:ln w="57150" algn="ctr">
            <a:solidFill>
              <a:srgbClr val="FFFF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ight Triangle 4"/>
          <p:cNvSpPr>
            <a:spLocks noChangeArrowheads="1"/>
          </p:cNvSpPr>
          <p:nvPr/>
        </p:nvSpPr>
        <p:spPr bwMode="auto">
          <a:xfrm rot="-5400000">
            <a:off x="5943600" y="3657600"/>
            <a:ext cx="2133600" cy="1676400"/>
          </a:xfrm>
          <a:prstGeom prst="rtTriangle">
            <a:avLst/>
          </a:prstGeom>
          <a:blipFill dpi="0" rotWithShape="1">
            <a:blip r:embed="rId2"/>
            <a:srcRect/>
            <a:tile tx="0" ty="0" sx="100000" sy="100000" flip="none" algn="tl"/>
          </a:blipFill>
          <a:ln w="57150" algn="ctr">
            <a:solidFill>
              <a:srgbClr val="99FF99"/>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ight Triangle 5"/>
          <p:cNvSpPr>
            <a:spLocks noChangeArrowheads="1"/>
          </p:cNvSpPr>
          <p:nvPr/>
        </p:nvSpPr>
        <p:spPr bwMode="auto">
          <a:xfrm rot="-5400000">
            <a:off x="3771900" y="2019300"/>
            <a:ext cx="1066800" cy="3276600"/>
          </a:xfrm>
          <a:prstGeom prst="rtTriangle">
            <a:avLst/>
          </a:prstGeom>
          <a:blipFill dpi="0" rotWithShape="1">
            <a:blip r:embed="rId2"/>
            <a:srcRect/>
            <a:tile tx="0" ty="0" sx="100000" sy="100000" flip="none" algn="tl"/>
          </a:blipFill>
          <a:ln w="57150" algn="ctr">
            <a:solidFill>
              <a:srgbClr val="CC66FF"/>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9575"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44875"/>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Rectangl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048000"/>
            <a:ext cx="13843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Rectangl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0"/>
            <a:ext cx="1401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05600" y="4419600"/>
            <a:ext cx="1295401" cy="92333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cxnSp>
        <p:nvCxnSpPr>
          <p:cNvPr id="109579" name="Straight Arrow Connector 11"/>
          <p:cNvCxnSpPr>
            <a:cxnSpLocks noChangeShapeType="1"/>
          </p:cNvCxnSpPr>
          <p:nvPr/>
        </p:nvCxnSpPr>
        <p:spPr bwMode="auto">
          <a:xfrm flipV="1">
            <a:off x="1676400" y="1676400"/>
            <a:ext cx="6705600" cy="762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9580" name="Straight Arrow Connector 12"/>
          <p:cNvCxnSpPr>
            <a:cxnSpLocks noChangeShapeType="1"/>
          </p:cNvCxnSpPr>
          <p:nvPr/>
        </p:nvCxnSpPr>
        <p:spPr bwMode="auto">
          <a:xfrm>
            <a:off x="1143000" y="1752600"/>
            <a:ext cx="2133600" cy="4114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9581" name="Straight Arrow Connector 14"/>
          <p:cNvCxnSpPr>
            <a:cxnSpLocks noChangeShapeType="1"/>
          </p:cNvCxnSpPr>
          <p:nvPr/>
        </p:nvCxnSpPr>
        <p:spPr bwMode="auto">
          <a:xfrm flipH="1">
            <a:off x="990600" y="6019800"/>
            <a:ext cx="22860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9582" name="Straight Arrow Connector 17"/>
          <p:cNvCxnSpPr>
            <a:cxnSpLocks noChangeShapeType="1"/>
          </p:cNvCxnSpPr>
          <p:nvPr/>
        </p:nvCxnSpPr>
        <p:spPr bwMode="auto">
          <a:xfrm flipH="1">
            <a:off x="6096000" y="5715000"/>
            <a:ext cx="18288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9583" name="Straight Arrow Connector 19"/>
          <p:cNvCxnSpPr>
            <a:cxnSpLocks noChangeShapeType="1"/>
          </p:cNvCxnSpPr>
          <p:nvPr/>
        </p:nvCxnSpPr>
        <p:spPr bwMode="auto">
          <a:xfrm flipH="1">
            <a:off x="2590800" y="2971800"/>
            <a:ext cx="3276600" cy="1066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9584" name="Straight Arrow Connector 21"/>
          <p:cNvCxnSpPr>
            <a:cxnSpLocks noChangeShapeType="1"/>
          </p:cNvCxnSpPr>
          <p:nvPr/>
        </p:nvCxnSpPr>
        <p:spPr bwMode="auto">
          <a:xfrm>
            <a:off x="6096000" y="3124200"/>
            <a:ext cx="0" cy="1143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9585" name="Straight Arrow Connector 24"/>
          <p:cNvCxnSpPr>
            <a:cxnSpLocks noChangeShapeType="1"/>
          </p:cNvCxnSpPr>
          <p:nvPr/>
        </p:nvCxnSpPr>
        <p:spPr bwMode="auto">
          <a:xfrm flipH="1">
            <a:off x="6019800" y="3276600"/>
            <a:ext cx="1752600" cy="2209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9586" name="Straight Arrow Connector 26"/>
          <p:cNvCxnSpPr>
            <a:cxnSpLocks noChangeShapeType="1"/>
          </p:cNvCxnSpPr>
          <p:nvPr/>
        </p:nvCxnSpPr>
        <p:spPr bwMode="auto">
          <a:xfrm>
            <a:off x="8534400" y="1752600"/>
            <a:ext cx="0" cy="9144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 name="TextBox 28"/>
          <p:cNvSpPr txBox="1"/>
          <p:nvPr/>
        </p:nvSpPr>
        <p:spPr>
          <a:xfrm>
            <a:off x="8610600" y="1905000"/>
            <a:ext cx="533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3</a:t>
            </a:r>
          </a:p>
        </p:txBody>
      </p:sp>
      <p:sp>
        <p:nvSpPr>
          <p:cNvPr id="30" name="TextBox 29"/>
          <p:cNvSpPr txBox="1"/>
          <p:nvPr/>
        </p:nvSpPr>
        <p:spPr>
          <a:xfrm>
            <a:off x="6477000" y="4114800"/>
            <a:ext cx="2209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8</a:t>
            </a:r>
          </a:p>
        </p:txBody>
      </p:sp>
      <p:sp>
        <p:nvSpPr>
          <p:cNvPr id="31" name="TextBox 30"/>
          <p:cNvSpPr txBox="1"/>
          <p:nvPr/>
        </p:nvSpPr>
        <p:spPr>
          <a:xfrm>
            <a:off x="5943600" y="3352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2</a:t>
            </a:r>
          </a:p>
        </p:txBody>
      </p:sp>
      <p:sp>
        <p:nvSpPr>
          <p:cNvPr id="32" name="TextBox 31"/>
          <p:cNvSpPr txBox="1"/>
          <p:nvPr/>
        </p:nvSpPr>
        <p:spPr>
          <a:xfrm>
            <a:off x="4572000" y="1447800"/>
            <a:ext cx="990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15</a:t>
            </a:r>
          </a:p>
        </p:txBody>
      </p:sp>
      <p:sp>
        <p:nvSpPr>
          <p:cNvPr id="33" name="TextBox 32"/>
          <p:cNvSpPr txBox="1"/>
          <p:nvPr/>
        </p:nvSpPr>
        <p:spPr>
          <a:xfrm>
            <a:off x="3962400" y="2971800"/>
            <a:ext cx="8382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5</a:t>
            </a:r>
          </a:p>
        </p:txBody>
      </p:sp>
      <p:sp>
        <p:nvSpPr>
          <p:cNvPr id="34" name="TextBox 33"/>
          <p:cNvSpPr txBox="1"/>
          <p:nvPr/>
        </p:nvSpPr>
        <p:spPr>
          <a:xfrm>
            <a:off x="6629400" y="5638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4</a:t>
            </a:r>
          </a:p>
        </p:txBody>
      </p:sp>
      <p:sp>
        <p:nvSpPr>
          <p:cNvPr id="35" name="TextBox 34"/>
          <p:cNvSpPr txBox="1"/>
          <p:nvPr/>
        </p:nvSpPr>
        <p:spPr>
          <a:xfrm>
            <a:off x="1600200" y="5943600"/>
            <a:ext cx="685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4</a:t>
            </a:r>
          </a:p>
        </p:txBody>
      </p:sp>
      <p:sp>
        <p:nvSpPr>
          <p:cNvPr id="37" name="TextBox 36"/>
          <p:cNvSpPr txBox="1"/>
          <p:nvPr/>
        </p:nvSpPr>
        <p:spPr>
          <a:xfrm>
            <a:off x="1600200" y="3581400"/>
            <a:ext cx="91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8</a:t>
            </a:r>
          </a:p>
        </p:txBody>
      </p:sp>
      <p:sp>
        <p:nvSpPr>
          <p:cNvPr id="109595" name="WordArt 27"/>
          <p:cNvSpPr>
            <a:spLocks noChangeArrowheads="1" noChangeShapeType="1" noTextEdit="1"/>
          </p:cNvSpPr>
          <p:nvPr/>
        </p:nvSpPr>
        <p:spPr bwMode="auto">
          <a:xfrm>
            <a:off x="1219200" y="5029200"/>
            <a:ext cx="12287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MA = 2</a:t>
            </a:r>
          </a:p>
        </p:txBody>
      </p:sp>
      <p:sp>
        <p:nvSpPr>
          <p:cNvPr id="109596" name="WordArt 28"/>
          <p:cNvSpPr>
            <a:spLocks noChangeArrowheads="1" noChangeShapeType="1" noTextEdit="1"/>
          </p:cNvSpPr>
          <p:nvPr/>
        </p:nvSpPr>
        <p:spPr bwMode="auto">
          <a:xfrm>
            <a:off x="8229600" y="381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12</a:t>
            </a:r>
          </a:p>
        </p:txBody>
      </p:sp>
      <p:pic>
        <p:nvPicPr>
          <p:cNvPr id="7" name="Picture 6">
            <a:extLst>
              <a:ext uri="{FF2B5EF4-FFF2-40B4-BE49-F238E27FC236}">
                <a16:creationId xmlns:a16="http://schemas.microsoft.com/office/drawing/2014/main" id="{F2BD6B1B-98C6-9B8B-7E76-62861D816FEA}"/>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a:spLocks noChangeArrowheads="1"/>
          </p:cNvSpPr>
          <p:nvPr/>
        </p:nvSpPr>
        <p:spPr bwMode="auto">
          <a:xfrm>
            <a:off x="990600" y="1828800"/>
            <a:ext cx="2133600" cy="4038600"/>
          </a:xfrm>
          <a:prstGeom prst="rtTriangle">
            <a:avLst/>
          </a:prstGeom>
          <a:blipFill dpi="0" rotWithShape="1">
            <a:blip r:embed="rId2"/>
            <a:srcRect/>
            <a:tile tx="0" ty="0" sx="100000" sy="100000" flip="none" algn="tl"/>
          </a:blipFill>
          <a:ln w="57150" algn="ctr">
            <a:solidFill>
              <a:srgbClr val="00FFFF"/>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TextBox 2"/>
          <p:cNvSpPr txBox="1"/>
          <p:nvPr/>
        </p:nvSpPr>
        <p:spPr>
          <a:xfrm>
            <a:off x="381000" y="381000"/>
            <a:ext cx="853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FFFF"/>
                </a:solidFill>
                <a:effectLst>
                  <a:outerShdw blurRad="38100" dist="38100" dir="2700000" algn="tl">
                    <a:srgbClr val="808080"/>
                  </a:outerShdw>
                </a:effectLst>
                <a:uLnTx/>
                <a:uFillTx/>
                <a:latin typeface="Tahoma" pitchFamily="34" charset="0"/>
                <a:ea typeface="+mn-ea"/>
                <a:cs typeface="+mn-cs"/>
              </a:rPr>
              <a:t>Please find the MA of the shapes below?</a:t>
            </a:r>
          </a:p>
        </p:txBody>
      </p:sp>
      <p:sp>
        <p:nvSpPr>
          <p:cNvPr id="4" name="Right Triangle 3"/>
          <p:cNvSpPr>
            <a:spLocks noChangeArrowheads="1"/>
          </p:cNvSpPr>
          <p:nvPr/>
        </p:nvSpPr>
        <p:spPr bwMode="auto">
          <a:xfrm rot="-5400000">
            <a:off x="4648200" y="-1143000"/>
            <a:ext cx="762000" cy="6705600"/>
          </a:xfrm>
          <a:prstGeom prst="rtTriangle">
            <a:avLst/>
          </a:prstGeom>
          <a:blipFill dpi="0" rotWithShape="1">
            <a:blip r:embed="rId2"/>
            <a:srcRect/>
            <a:tile tx="0" ty="0" sx="100000" sy="100000" flip="none" algn="tl"/>
          </a:blipFill>
          <a:ln w="57150" algn="ctr">
            <a:solidFill>
              <a:srgbClr val="FF99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ight Triangle 4"/>
          <p:cNvSpPr>
            <a:spLocks noChangeArrowheads="1"/>
          </p:cNvSpPr>
          <p:nvPr/>
        </p:nvSpPr>
        <p:spPr bwMode="auto">
          <a:xfrm rot="-5400000">
            <a:off x="5943600" y="3657600"/>
            <a:ext cx="2133600" cy="1676400"/>
          </a:xfrm>
          <a:prstGeom prst="rtTriangle">
            <a:avLst/>
          </a:prstGeom>
          <a:blipFill dpi="0" rotWithShape="1">
            <a:blip r:embed="rId2"/>
            <a:srcRect/>
            <a:tile tx="0" ty="0" sx="100000" sy="100000" flip="none" algn="tl"/>
          </a:blipFill>
          <a:ln w="57150" algn="ctr">
            <a:solidFill>
              <a:srgbClr val="99FF99"/>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ight Triangle 5"/>
          <p:cNvSpPr>
            <a:spLocks noChangeArrowheads="1"/>
          </p:cNvSpPr>
          <p:nvPr/>
        </p:nvSpPr>
        <p:spPr bwMode="auto">
          <a:xfrm rot="-5400000">
            <a:off x="3771900" y="2019300"/>
            <a:ext cx="1066800" cy="3276600"/>
          </a:xfrm>
          <a:prstGeom prst="rtTriangle">
            <a:avLst/>
          </a:prstGeom>
          <a:blipFill dpi="0" rotWithShape="1">
            <a:blip r:embed="rId2"/>
            <a:srcRect/>
            <a:tile tx="0" ty="0" sx="100000" sy="100000" flip="none" algn="tl"/>
          </a:blipFill>
          <a:ln w="57150" algn="ctr">
            <a:solidFill>
              <a:srgbClr val="CC66FF"/>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10599"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44875"/>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Rectangl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048000"/>
            <a:ext cx="13843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Rectangl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0"/>
            <a:ext cx="1401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05600" y="4419600"/>
            <a:ext cx="1295401" cy="92333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cxnSp>
        <p:nvCxnSpPr>
          <p:cNvPr id="110603" name="Straight Arrow Connector 11"/>
          <p:cNvCxnSpPr>
            <a:cxnSpLocks noChangeShapeType="1"/>
          </p:cNvCxnSpPr>
          <p:nvPr/>
        </p:nvCxnSpPr>
        <p:spPr bwMode="auto">
          <a:xfrm flipV="1">
            <a:off x="1676400" y="1676400"/>
            <a:ext cx="6705600" cy="762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0604" name="Straight Arrow Connector 12"/>
          <p:cNvCxnSpPr>
            <a:cxnSpLocks noChangeShapeType="1"/>
          </p:cNvCxnSpPr>
          <p:nvPr/>
        </p:nvCxnSpPr>
        <p:spPr bwMode="auto">
          <a:xfrm>
            <a:off x="1143000" y="1752600"/>
            <a:ext cx="2133600" cy="4114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0605" name="Straight Arrow Connector 14"/>
          <p:cNvCxnSpPr>
            <a:cxnSpLocks noChangeShapeType="1"/>
          </p:cNvCxnSpPr>
          <p:nvPr/>
        </p:nvCxnSpPr>
        <p:spPr bwMode="auto">
          <a:xfrm flipH="1">
            <a:off x="990600" y="6019800"/>
            <a:ext cx="22860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0606" name="Straight Arrow Connector 17"/>
          <p:cNvCxnSpPr>
            <a:cxnSpLocks noChangeShapeType="1"/>
          </p:cNvCxnSpPr>
          <p:nvPr/>
        </p:nvCxnSpPr>
        <p:spPr bwMode="auto">
          <a:xfrm flipH="1">
            <a:off x="6096000" y="5715000"/>
            <a:ext cx="18288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0607" name="Straight Arrow Connector 19"/>
          <p:cNvCxnSpPr>
            <a:cxnSpLocks noChangeShapeType="1"/>
          </p:cNvCxnSpPr>
          <p:nvPr/>
        </p:nvCxnSpPr>
        <p:spPr bwMode="auto">
          <a:xfrm flipH="1">
            <a:off x="2590800" y="2971800"/>
            <a:ext cx="3276600" cy="1066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0608" name="Straight Arrow Connector 21"/>
          <p:cNvCxnSpPr>
            <a:cxnSpLocks noChangeShapeType="1"/>
          </p:cNvCxnSpPr>
          <p:nvPr/>
        </p:nvCxnSpPr>
        <p:spPr bwMode="auto">
          <a:xfrm>
            <a:off x="6096000" y="3124200"/>
            <a:ext cx="0" cy="1143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0609" name="Straight Arrow Connector 24"/>
          <p:cNvCxnSpPr>
            <a:cxnSpLocks noChangeShapeType="1"/>
          </p:cNvCxnSpPr>
          <p:nvPr/>
        </p:nvCxnSpPr>
        <p:spPr bwMode="auto">
          <a:xfrm flipH="1">
            <a:off x="6019800" y="3276600"/>
            <a:ext cx="1752600" cy="2209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0610" name="Straight Arrow Connector 26"/>
          <p:cNvCxnSpPr>
            <a:cxnSpLocks noChangeShapeType="1"/>
          </p:cNvCxnSpPr>
          <p:nvPr/>
        </p:nvCxnSpPr>
        <p:spPr bwMode="auto">
          <a:xfrm>
            <a:off x="8534400" y="1752600"/>
            <a:ext cx="0" cy="9144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 name="TextBox 28"/>
          <p:cNvSpPr txBox="1"/>
          <p:nvPr/>
        </p:nvSpPr>
        <p:spPr>
          <a:xfrm>
            <a:off x="8610600" y="1905000"/>
            <a:ext cx="533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3</a:t>
            </a:r>
          </a:p>
        </p:txBody>
      </p:sp>
      <p:sp>
        <p:nvSpPr>
          <p:cNvPr id="30" name="TextBox 29"/>
          <p:cNvSpPr txBox="1"/>
          <p:nvPr/>
        </p:nvSpPr>
        <p:spPr>
          <a:xfrm>
            <a:off x="6477000" y="4114800"/>
            <a:ext cx="2209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8</a:t>
            </a:r>
          </a:p>
        </p:txBody>
      </p:sp>
      <p:sp>
        <p:nvSpPr>
          <p:cNvPr id="31" name="TextBox 30"/>
          <p:cNvSpPr txBox="1"/>
          <p:nvPr/>
        </p:nvSpPr>
        <p:spPr>
          <a:xfrm>
            <a:off x="5943600" y="3352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2</a:t>
            </a:r>
          </a:p>
        </p:txBody>
      </p:sp>
      <p:sp>
        <p:nvSpPr>
          <p:cNvPr id="32" name="TextBox 31"/>
          <p:cNvSpPr txBox="1"/>
          <p:nvPr/>
        </p:nvSpPr>
        <p:spPr>
          <a:xfrm>
            <a:off x="4572000" y="1447800"/>
            <a:ext cx="990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15</a:t>
            </a:r>
          </a:p>
        </p:txBody>
      </p:sp>
      <p:sp>
        <p:nvSpPr>
          <p:cNvPr id="33" name="TextBox 32"/>
          <p:cNvSpPr txBox="1"/>
          <p:nvPr/>
        </p:nvSpPr>
        <p:spPr>
          <a:xfrm>
            <a:off x="3962400" y="2971800"/>
            <a:ext cx="8382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5</a:t>
            </a:r>
          </a:p>
        </p:txBody>
      </p:sp>
      <p:sp>
        <p:nvSpPr>
          <p:cNvPr id="34" name="TextBox 33"/>
          <p:cNvSpPr txBox="1"/>
          <p:nvPr/>
        </p:nvSpPr>
        <p:spPr>
          <a:xfrm>
            <a:off x="6629400" y="5638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4</a:t>
            </a:r>
          </a:p>
        </p:txBody>
      </p:sp>
      <p:sp>
        <p:nvSpPr>
          <p:cNvPr id="35" name="TextBox 34"/>
          <p:cNvSpPr txBox="1"/>
          <p:nvPr/>
        </p:nvSpPr>
        <p:spPr>
          <a:xfrm>
            <a:off x="1600200" y="5943600"/>
            <a:ext cx="685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4</a:t>
            </a:r>
          </a:p>
        </p:txBody>
      </p:sp>
      <p:sp>
        <p:nvSpPr>
          <p:cNvPr id="37" name="TextBox 36"/>
          <p:cNvSpPr txBox="1"/>
          <p:nvPr/>
        </p:nvSpPr>
        <p:spPr>
          <a:xfrm>
            <a:off x="1600200" y="3581400"/>
            <a:ext cx="91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8</a:t>
            </a:r>
          </a:p>
        </p:txBody>
      </p:sp>
      <p:sp>
        <p:nvSpPr>
          <p:cNvPr id="110619" name="WordArt 27"/>
          <p:cNvSpPr>
            <a:spLocks noChangeArrowheads="1" noChangeShapeType="1" noTextEdit="1"/>
          </p:cNvSpPr>
          <p:nvPr/>
        </p:nvSpPr>
        <p:spPr bwMode="auto">
          <a:xfrm>
            <a:off x="1219200" y="5029200"/>
            <a:ext cx="12287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MA = 2</a:t>
            </a:r>
          </a:p>
        </p:txBody>
      </p:sp>
      <p:sp>
        <p:nvSpPr>
          <p:cNvPr id="110620" name="WordArt 28"/>
          <p:cNvSpPr>
            <a:spLocks noChangeArrowheads="1" noChangeShapeType="1" noTextEdit="1"/>
          </p:cNvSpPr>
          <p:nvPr/>
        </p:nvSpPr>
        <p:spPr bwMode="auto">
          <a:xfrm>
            <a:off x="5715000" y="2133600"/>
            <a:ext cx="14573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MA = 5</a:t>
            </a:r>
          </a:p>
        </p:txBody>
      </p:sp>
      <p:sp>
        <p:nvSpPr>
          <p:cNvPr id="110621" name="WordArt 29"/>
          <p:cNvSpPr>
            <a:spLocks noChangeArrowheads="1" noChangeShapeType="1" noTextEdit="1"/>
          </p:cNvSpPr>
          <p:nvPr/>
        </p:nvSpPr>
        <p:spPr bwMode="auto">
          <a:xfrm>
            <a:off x="8229600" y="381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12</a:t>
            </a:r>
          </a:p>
        </p:txBody>
      </p:sp>
      <p:pic>
        <p:nvPicPr>
          <p:cNvPr id="7" name="Picture 6">
            <a:extLst>
              <a:ext uri="{FF2B5EF4-FFF2-40B4-BE49-F238E27FC236}">
                <a16:creationId xmlns:a16="http://schemas.microsoft.com/office/drawing/2014/main" id="{AAD68369-35BD-A8AE-A717-449C60857FEE}"/>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a:spLocks noChangeArrowheads="1"/>
          </p:cNvSpPr>
          <p:nvPr/>
        </p:nvSpPr>
        <p:spPr bwMode="auto">
          <a:xfrm>
            <a:off x="990600" y="1828800"/>
            <a:ext cx="2133600" cy="4038600"/>
          </a:xfrm>
          <a:prstGeom prst="rtTriangle">
            <a:avLst/>
          </a:prstGeom>
          <a:blipFill dpi="0" rotWithShape="1">
            <a:blip r:embed="rId2"/>
            <a:srcRect/>
            <a:tile tx="0" ty="0" sx="100000" sy="100000" flip="none" algn="tl"/>
          </a:blipFill>
          <a:ln w="57150" algn="ctr">
            <a:solidFill>
              <a:srgbClr val="00FFFF"/>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TextBox 2"/>
          <p:cNvSpPr txBox="1"/>
          <p:nvPr/>
        </p:nvSpPr>
        <p:spPr>
          <a:xfrm>
            <a:off x="381000" y="381000"/>
            <a:ext cx="853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FFFF"/>
                </a:solidFill>
                <a:effectLst>
                  <a:outerShdw blurRad="38100" dist="38100" dir="2700000" algn="tl">
                    <a:srgbClr val="808080"/>
                  </a:outerShdw>
                </a:effectLst>
                <a:uLnTx/>
                <a:uFillTx/>
                <a:latin typeface="Tahoma" pitchFamily="34" charset="0"/>
                <a:ea typeface="+mn-ea"/>
                <a:cs typeface="+mn-cs"/>
              </a:rPr>
              <a:t>Please find the MA of the shapes below?</a:t>
            </a:r>
          </a:p>
        </p:txBody>
      </p:sp>
      <p:sp>
        <p:nvSpPr>
          <p:cNvPr id="4" name="Right Triangle 3"/>
          <p:cNvSpPr>
            <a:spLocks noChangeArrowheads="1"/>
          </p:cNvSpPr>
          <p:nvPr/>
        </p:nvSpPr>
        <p:spPr bwMode="auto">
          <a:xfrm rot="-5400000">
            <a:off x="4648200" y="-1143000"/>
            <a:ext cx="762000" cy="6705600"/>
          </a:xfrm>
          <a:prstGeom prst="rtTriangle">
            <a:avLst/>
          </a:prstGeom>
          <a:blipFill dpi="0" rotWithShape="1">
            <a:blip r:embed="rId2"/>
            <a:srcRect/>
            <a:tile tx="0" ty="0" sx="100000" sy="100000" flip="none" algn="tl"/>
          </a:blipFill>
          <a:ln w="57150" algn="ctr">
            <a:solidFill>
              <a:srgbClr val="FF99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ight Triangle 4"/>
          <p:cNvSpPr>
            <a:spLocks noChangeArrowheads="1"/>
          </p:cNvSpPr>
          <p:nvPr/>
        </p:nvSpPr>
        <p:spPr bwMode="auto">
          <a:xfrm rot="-5400000">
            <a:off x="5943600" y="3657600"/>
            <a:ext cx="2133600" cy="1676400"/>
          </a:xfrm>
          <a:prstGeom prst="rtTriangle">
            <a:avLst/>
          </a:prstGeom>
          <a:blipFill dpi="0" rotWithShape="1">
            <a:blip r:embed="rId2"/>
            <a:srcRect/>
            <a:tile tx="0" ty="0" sx="100000" sy="100000" flip="none" algn="tl"/>
          </a:blipFill>
          <a:ln w="57150" algn="ctr">
            <a:solidFill>
              <a:srgbClr val="99FF99"/>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ight Triangle 5"/>
          <p:cNvSpPr>
            <a:spLocks noChangeArrowheads="1"/>
          </p:cNvSpPr>
          <p:nvPr/>
        </p:nvSpPr>
        <p:spPr bwMode="auto">
          <a:xfrm rot="-5400000">
            <a:off x="3771900" y="2019300"/>
            <a:ext cx="1066800" cy="3276600"/>
          </a:xfrm>
          <a:prstGeom prst="rtTriangle">
            <a:avLst/>
          </a:prstGeom>
          <a:blipFill dpi="0" rotWithShape="1">
            <a:blip r:embed="rId2"/>
            <a:srcRect/>
            <a:tile tx="0" ty="0" sx="100000" sy="100000" flip="none" algn="tl"/>
          </a:blipFill>
          <a:ln w="57150" algn="ctr">
            <a:solidFill>
              <a:srgbClr val="FFFF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11623"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44875"/>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Rectangl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048000"/>
            <a:ext cx="13843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Rectangl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0"/>
            <a:ext cx="1401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05600" y="4419600"/>
            <a:ext cx="1295401" cy="92333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cxnSp>
        <p:nvCxnSpPr>
          <p:cNvPr id="111627" name="Straight Arrow Connector 11"/>
          <p:cNvCxnSpPr>
            <a:cxnSpLocks noChangeShapeType="1"/>
          </p:cNvCxnSpPr>
          <p:nvPr/>
        </p:nvCxnSpPr>
        <p:spPr bwMode="auto">
          <a:xfrm flipV="1">
            <a:off x="1676400" y="1676400"/>
            <a:ext cx="6705600" cy="762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1628" name="Straight Arrow Connector 12"/>
          <p:cNvCxnSpPr>
            <a:cxnSpLocks noChangeShapeType="1"/>
          </p:cNvCxnSpPr>
          <p:nvPr/>
        </p:nvCxnSpPr>
        <p:spPr bwMode="auto">
          <a:xfrm>
            <a:off x="1143000" y="1752600"/>
            <a:ext cx="2133600" cy="4114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1629" name="Straight Arrow Connector 14"/>
          <p:cNvCxnSpPr>
            <a:cxnSpLocks noChangeShapeType="1"/>
          </p:cNvCxnSpPr>
          <p:nvPr/>
        </p:nvCxnSpPr>
        <p:spPr bwMode="auto">
          <a:xfrm flipH="1">
            <a:off x="990600" y="6019800"/>
            <a:ext cx="22860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1630" name="Straight Arrow Connector 17"/>
          <p:cNvCxnSpPr>
            <a:cxnSpLocks noChangeShapeType="1"/>
          </p:cNvCxnSpPr>
          <p:nvPr/>
        </p:nvCxnSpPr>
        <p:spPr bwMode="auto">
          <a:xfrm flipH="1">
            <a:off x="6096000" y="5715000"/>
            <a:ext cx="18288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1631" name="Straight Arrow Connector 19"/>
          <p:cNvCxnSpPr>
            <a:cxnSpLocks noChangeShapeType="1"/>
          </p:cNvCxnSpPr>
          <p:nvPr/>
        </p:nvCxnSpPr>
        <p:spPr bwMode="auto">
          <a:xfrm flipH="1">
            <a:off x="2590800" y="2971800"/>
            <a:ext cx="3276600" cy="1066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1632" name="Straight Arrow Connector 21"/>
          <p:cNvCxnSpPr>
            <a:cxnSpLocks noChangeShapeType="1"/>
          </p:cNvCxnSpPr>
          <p:nvPr/>
        </p:nvCxnSpPr>
        <p:spPr bwMode="auto">
          <a:xfrm>
            <a:off x="6096000" y="3124200"/>
            <a:ext cx="0" cy="1143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1633" name="Straight Arrow Connector 24"/>
          <p:cNvCxnSpPr>
            <a:cxnSpLocks noChangeShapeType="1"/>
          </p:cNvCxnSpPr>
          <p:nvPr/>
        </p:nvCxnSpPr>
        <p:spPr bwMode="auto">
          <a:xfrm flipH="1">
            <a:off x="6019800" y="3276600"/>
            <a:ext cx="1752600" cy="2209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1634" name="Straight Arrow Connector 26"/>
          <p:cNvCxnSpPr>
            <a:cxnSpLocks noChangeShapeType="1"/>
          </p:cNvCxnSpPr>
          <p:nvPr/>
        </p:nvCxnSpPr>
        <p:spPr bwMode="auto">
          <a:xfrm>
            <a:off x="8534400" y="1752600"/>
            <a:ext cx="0" cy="9144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 name="TextBox 28"/>
          <p:cNvSpPr txBox="1"/>
          <p:nvPr/>
        </p:nvSpPr>
        <p:spPr>
          <a:xfrm>
            <a:off x="8610600" y="1905000"/>
            <a:ext cx="533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3</a:t>
            </a:r>
          </a:p>
        </p:txBody>
      </p:sp>
      <p:sp>
        <p:nvSpPr>
          <p:cNvPr id="30" name="TextBox 29"/>
          <p:cNvSpPr txBox="1"/>
          <p:nvPr/>
        </p:nvSpPr>
        <p:spPr>
          <a:xfrm>
            <a:off x="6477000" y="4114800"/>
            <a:ext cx="2209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8</a:t>
            </a:r>
          </a:p>
        </p:txBody>
      </p:sp>
      <p:sp>
        <p:nvSpPr>
          <p:cNvPr id="31" name="TextBox 30"/>
          <p:cNvSpPr txBox="1"/>
          <p:nvPr/>
        </p:nvSpPr>
        <p:spPr>
          <a:xfrm>
            <a:off x="5943600" y="3352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2</a:t>
            </a:r>
          </a:p>
        </p:txBody>
      </p:sp>
      <p:sp>
        <p:nvSpPr>
          <p:cNvPr id="32" name="TextBox 31"/>
          <p:cNvSpPr txBox="1"/>
          <p:nvPr/>
        </p:nvSpPr>
        <p:spPr>
          <a:xfrm>
            <a:off x="4572000" y="1447800"/>
            <a:ext cx="990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15</a:t>
            </a:r>
          </a:p>
        </p:txBody>
      </p:sp>
      <p:sp>
        <p:nvSpPr>
          <p:cNvPr id="33" name="TextBox 32"/>
          <p:cNvSpPr txBox="1"/>
          <p:nvPr/>
        </p:nvSpPr>
        <p:spPr>
          <a:xfrm>
            <a:off x="3962400" y="2971800"/>
            <a:ext cx="8382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5</a:t>
            </a:r>
          </a:p>
        </p:txBody>
      </p:sp>
      <p:sp>
        <p:nvSpPr>
          <p:cNvPr id="34" name="TextBox 33"/>
          <p:cNvSpPr txBox="1"/>
          <p:nvPr/>
        </p:nvSpPr>
        <p:spPr>
          <a:xfrm>
            <a:off x="6629400" y="5638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4</a:t>
            </a:r>
          </a:p>
        </p:txBody>
      </p:sp>
      <p:sp>
        <p:nvSpPr>
          <p:cNvPr id="35" name="TextBox 34"/>
          <p:cNvSpPr txBox="1"/>
          <p:nvPr/>
        </p:nvSpPr>
        <p:spPr>
          <a:xfrm>
            <a:off x="1600200" y="5943600"/>
            <a:ext cx="685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4</a:t>
            </a:r>
          </a:p>
        </p:txBody>
      </p:sp>
      <p:sp>
        <p:nvSpPr>
          <p:cNvPr id="37" name="TextBox 36"/>
          <p:cNvSpPr txBox="1"/>
          <p:nvPr/>
        </p:nvSpPr>
        <p:spPr>
          <a:xfrm>
            <a:off x="1600200" y="3581400"/>
            <a:ext cx="91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8</a:t>
            </a:r>
          </a:p>
        </p:txBody>
      </p:sp>
      <p:sp>
        <p:nvSpPr>
          <p:cNvPr id="111643" name="WordArt 27"/>
          <p:cNvSpPr>
            <a:spLocks noChangeArrowheads="1" noChangeShapeType="1" noTextEdit="1"/>
          </p:cNvSpPr>
          <p:nvPr/>
        </p:nvSpPr>
        <p:spPr bwMode="auto">
          <a:xfrm>
            <a:off x="1219200" y="5029200"/>
            <a:ext cx="12287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MA = 2</a:t>
            </a:r>
          </a:p>
        </p:txBody>
      </p:sp>
      <p:sp>
        <p:nvSpPr>
          <p:cNvPr id="111644" name="WordArt 28"/>
          <p:cNvSpPr>
            <a:spLocks noChangeArrowheads="1" noChangeShapeType="1" noTextEdit="1"/>
          </p:cNvSpPr>
          <p:nvPr/>
        </p:nvSpPr>
        <p:spPr bwMode="auto">
          <a:xfrm>
            <a:off x="5715000" y="2133600"/>
            <a:ext cx="14573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MA = 5</a:t>
            </a:r>
          </a:p>
        </p:txBody>
      </p:sp>
      <p:sp>
        <p:nvSpPr>
          <p:cNvPr id="111645" name="WordArt 29"/>
          <p:cNvSpPr>
            <a:spLocks noChangeArrowheads="1" noChangeShapeType="1" noTextEdit="1"/>
          </p:cNvSpPr>
          <p:nvPr/>
        </p:nvSpPr>
        <p:spPr bwMode="auto">
          <a:xfrm>
            <a:off x="8229600" y="381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12</a:t>
            </a:r>
          </a:p>
        </p:txBody>
      </p:sp>
      <p:pic>
        <p:nvPicPr>
          <p:cNvPr id="7" name="Picture 6">
            <a:extLst>
              <a:ext uri="{FF2B5EF4-FFF2-40B4-BE49-F238E27FC236}">
                <a16:creationId xmlns:a16="http://schemas.microsoft.com/office/drawing/2014/main" id="{339A753F-4575-B06A-98C6-F96DC835AB3B}"/>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306226" name="Group 50"/>
          <p:cNvGraphicFramePr>
            <a:graphicFrameLocks noGrp="1"/>
          </p:cNvGraphicFramePr>
          <p:nvPr>
            <p:extLst>
              <p:ext uri="{D42A27DB-BD31-4B8C-83A1-F6EECF244321}">
                <p14:modId xmlns:p14="http://schemas.microsoft.com/office/powerpoint/2010/main" val="3347530265"/>
              </p:ext>
            </p:extLst>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rPr>
                        <a:t>PULL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66FFCC"/>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66FFCC"/>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383"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14384"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14385"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Machines Review Game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a:spLocks noChangeArrowheads="1"/>
          </p:cNvSpPr>
          <p:nvPr/>
        </p:nvSpPr>
        <p:spPr bwMode="auto">
          <a:xfrm>
            <a:off x="990600" y="1828800"/>
            <a:ext cx="2133600" cy="4038600"/>
          </a:xfrm>
          <a:prstGeom prst="rtTriangle">
            <a:avLst/>
          </a:prstGeom>
          <a:blipFill dpi="0" rotWithShape="1">
            <a:blip r:embed="rId2"/>
            <a:srcRect/>
            <a:tile tx="0" ty="0" sx="100000" sy="100000" flip="none" algn="tl"/>
          </a:blipFill>
          <a:ln w="57150" algn="ctr">
            <a:solidFill>
              <a:srgbClr val="00FFFF"/>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TextBox 2"/>
          <p:cNvSpPr txBox="1"/>
          <p:nvPr/>
        </p:nvSpPr>
        <p:spPr>
          <a:xfrm>
            <a:off x="381000" y="381000"/>
            <a:ext cx="853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FFFF"/>
                </a:solidFill>
                <a:effectLst>
                  <a:outerShdw blurRad="38100" dist="38100" dir="2700000" algn="tl">
                    <a:srgbClr val="808080"/>
                  </a:outerShdw>
                </a:effectLst>
                <a:uLnTx/>
                <a:uFillTx/>
                <a:latin typeface="Tahoma" pitchFamily="34" charset="0"/>
                <a:ea typeface="+mn-ea"/>
                <a:cs typeface="+mn-cs"/>
              </a:rPr>
              <a:t>Please find the MA of the shapes below?</a:t>
            </a:r>
          </a:p>
        </p:txBody>
      </p:sp>
      <p:sp>
        <p:nvSpPr>
          <p:cNvPr id="4" name="Right Triangle 3"/>
          <p:cNvSpPr>
            <a:spLocks noChangeArrowheads="1"/>
          </p:cNvSpPr>
          <p:nvPr/>
        </p:nvSpPr>
        <p:spPr bwMode="auto">
          <a:xfrm rot="-5400000">
            <a:off x="4648200" y="-1143000"/>
            <a:ext cx="762000" cy="6705600"/>
          </a:xfrm>
          <a:prstGeom prst="rtTriangle">
            <a:avLst/>
          </a:prstGeom>
          <a:blipFill dpi="0" rotWithShape="1">
            <a:blip r:embed="rId2"/>
            <a:srcRect/>
            <a:tile tx="0" ty="0" sx="100000" sy="100000" flip="none" algn="tl"/>
          </a:blipFill>
          <a:ln w="57150" algn="ctr">
            <a:solidFill>
              <a:srgbClr val="FF99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ight Triangle 4"/>
          <p:cNvSpPr>
            <a:spLocks noChangeArrowheads="1"/>
          </p:cNvSpPr>
          <p:nvPr/>
        </p:nvSpPr>
        <p:spPr bwMode="auto">
          <a:xfrm rot="-5400000">
            <a:off x="5943600" y="3657600"/>
            <a:ext cx="2133600" cy="1676400"/>
          </a:xfrm>
          <a:prstGeom prst="rtTriangle">
            <a:avLst/>
          </a:prstGeom>
          <a:blipFill dpi="0" rotWithShape="1">
            <a:blip r:embed="rId2"/>
            <a:srcRect/>
            <a:tile tx="0" ty="0" sx="100000" sy="100000" flip="none" algn="tl"/>
          </a:blipFill>
          <a:ln w="57150" algn="ctr">
            <a:solidFill>
              <a:srgbClr val="99FF99"/>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ight Triangle 5"/>
          <p:cNvSpPr>
            <a:spLocks noChangeArrowheads="1"/>
          </p:cNvSpPr>
          <p:nvPr/>
        </p:nvSpPr>
        <p:spPr bwMode="auto">
          <a:xfrm rot="-5400000">
            <a:off x="3771900" y="2019300"/>
            <a:ext cx="1066800" cy="3276600"/>
          </a:xfrm>
          <a:prstGeom prst="rtTriangle">
            <a:avLst/>
          </a:prstGeom>
          <a:blipFill dpi="0" rotWithShape="1">
            <a:blip r:embed="rId2"/>
            <a:srcRect/>
            <a:tile tx="0" ty="0" sx="100000" sy="100000" flip="none" algn="tl"/>
          </a:blipFill>
          <a:ln w="57150" algn="ctr">
            <a:solidFill>
              <a:srgbClr val="FF66FF"/>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12647"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44875"/>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Rectangl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048000"/>
            <a:ext cx="13843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Rectangl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0"/>
            <a:ext cx="1401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05600" y="4419600"/>
            <a:ext cx="1295401" cy="92333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cxnSp>
        <p:nvCxnSpPr>
          <p:cNvPr id="112651" name="Straight Arrow Connector 11"/>
          <p:cNvCxnSpPr>
            <a:cxnSpLocks noChangeShapeType="1"/>
          </p:cNvCxnSpPr>
          <p:nvPr/>
        </p:nvCxnSpPr>
        <p:spPr bwMode="auto">
          <a:xfrm flipV="1">
            <a:off x="1676400" y="1676400"/>
            <a:ext cx="6705600" cy="762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2652" name="Straight Arrow Connector 12"/>
          <p:cNvCxnSpPr>
            <a:cxnSpLocks noChangeShapeType="1"/>
          </p:cNvCxnSpPr>
          <p:nvPr/>
        </p:nvCxnSpPr>
        <p:spPr bwMode="auto">
          <a:xfrm>
            <a:off x="1143000" y="1752600"/>
            <a:ext cx="2133600" cy="4114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2653" name="Straight Arrow Connector 14"/>
          <p:cNvCxnSpPr>
            <a:cxnSpLocks noChangeShapeType="1"/>
          </p:cNvCxnSpPr>
          <p:nvPr/>
        </p:nvCxnSpPr>
        <p:spPr bwMode="auto">
          <a:xfrm flipH="1">
            <a:off x="990600" y="6019800"/>
            <a:ext cx="22860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2654" name="Straight Arrow Connector 17"/>
          <p:cNvCxnSpPr>
            <a:cxnSpLocks noChangeShapeType="1"/>
          </p:cNvCxnSpPr>
          <p:nvPr/>
        </p:nvCxnSpPr>
        <p:spPr bwMode="auto">
          <a:xfrm flipH="1">
            <a:off x="6096000" y="5715000"/>
            <a:ext cx="18288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2655" name="Straight Arrow Connector 19"/>
          <p:cNvCxnSpPr>
            <a:cxnSpLocks noChangeShapeType="1"/>
          </p:cNvCxnSpPr>
          <p:nvPr/>
        </p:nvCxnSpPr>
        <p:spPr bwMode="auto">
          <a:xfrm flipH="1">
            <a:off x="2590800" y="2971800"/>
            <a:ext cx="3276600" cy="1066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2656" name="Straight Arrow Connector 21"/>
          <p:cNvCxnSpPr>
            <a:cxnSpLocks noChangeShapeType="1"/>
          </p:cNvCxnSpPr>
          <p:nvPr/>
        </p:nvCxnSpPr>
        <p:spPr bwMode="auto">
          <a:xfrm>
            <a:off x="6096000" y="3124200"/>
            <a:ext cx="0" cy="1143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2657" name="Straight Arrow Connector 24"/>
          <p:cNvCxnSpPr>
            <a:cxnSpLocks noChangeShapeType="1"/>
          </p:cNvCxnSpPr>
          <p:nvPr/>
        </p:nvCxnSpPr>
        <p:spPr bwMode="auto">
          <a:xfrm flipH="1">
            <a:off x="6019800" y="3276600"/>
            <a:ext cx="1752600" cy="2209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2658" name="Straight Arrow Connector 26"/>
          <p:cNvCxnSpPr>
            <a:cxnSpLocks noChangeShapeType="1"/>
          </p:cNvCxnSpPr>
          <p:nvPr/>
        </p:nvCxnSpPr>
        <p:spPr bwMode="auto">
          <a:xfrm>
            <a:off x="8534400" y="1752600"/>
            <a:ext cx="0" cy="9144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 name="TextBox 28"/>
          <p:cNvSpPr txBox="1"/>
          <p:nvPr/>
        </p:nvSpPr>
        <p:spPr>
          <a:xfrm>
            <a:off x="8610600" y="1905000"/>
            <a:ext cx="533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3</a:t>
            </a:r>
          </a:p>
        </p:txBody>
      </p:sp>
      <p:sp>
        <p:nvSpPr>
          <p:cNvPr id="30" name="TextBox 29"/>
          <p:cNvSpPr txBox="1"/>
          <p:nvPr/>
        </p:nvSpPr>
        <p:spPr>
          <a:xfrm>
            <a:off x="6477000" y="4114800"/>
            <a:ext cx="2209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8</a:t>
            </a:r>
          </a:p>
        </p:txBody>
      </p:sp>
      <p:sp>
        <p:nvSpPr>
          <p:cNvPr id="31" name="TextBox 30"/>
          <p:cNvSpPr txBox="1"/>
          <p:nvPr/>
        </p:nvSpPr>
        <p:spPr>
          <a:xfrm>
            <a:off x="5943600" y="3352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2</a:t>
            </a:r>
          </a:p>
        </p:txBody>
      </p:sp>
      <p:sp>
        <p:nvSpPr>
          <p:cNvPr id="32" name="TextBox 31"/>
          <p:cNvSpPr txBox="1"/>
          <p:nvPr/>
        </p:nvSpPr>
        <p:spPr>
          <a:xfrm>
            <a:off x="4572000" y="1447800"/>
            <a:ext cx="990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15</a:t>
            </a:r>
          </a:p>
        </p:txBody>
      </p:sp>
      <p:sp>
        <p:nvSpPr>
          <p:cNvPr id="33" name="TextBox 32"/>
          <p:cNvSpPr txBox="1"/>
          <p:nvPr/>
        </p:nvSpPr>
        <p:spPr>
          <a:xfrm>
            <a:off x="3962400" y="2971800"/>
            <a:ext cx="8382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5</a:t>
            </a:r>
          </a:p>
        </p:txBody>
      </p:sp>
      <p:sp>
        <p:nvSpPr>
          <p:cNvPr id="34" name="TextBox 33"/>
          <p:cNvSpPr txBox="1"/>
          <p:nvPr/>
        </p:nvSpPr>
        <p:spPr>
          <a:xfrm>
            <a:off x="6629400" y="5638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4</a:t>
            </a:r>
          </a:p>
        </p:txBody>
      </p:sp>
      <p:sp>
        <p:nvSpPr>
          <p:cNvPr id="35" name="TextBox 34"/>
          <p:cNvSpPr txBox="1"/>
          <p:nvPr/>
        </p:nvSpPr>
        <p:spPr>
          <a:xfrm>
            <a:off x="1600200" y="5943600"/>
            <a:ext cx="685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4</a:t>
            </a:r>
          </a:p>
        </p:txBody>
      </p:sp>
      <p:sp>
        <p:nvSpPr>
          <p:cNvPr id="37" name="TextBox 36"/>
          <p:cNvSpPr txBox="1"/>
          <p:nvPr/>
        </p:nvSpPr>
        <p:spPr>
          <a:xfrm>
            <a:off x="1600200" y="3581400"/>
            <a:ext cx="91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8</a:t>
            </a:r>
          </a:p>
        </p:txBody>
      </p:sp>
      <p:sp>
        <p:nvSpPr>
          <p:cNvPr id="112667" name="WordArt 27"/>
          <p:cNvSpPr>
            <a:spLocks noChangeArrowheads="1" noChangeShapeType="1" noTextEdit="1"/>
          </p:cNvSpPr>
          <p:nvPr/>
        </p:nvSpPr>
        <p:spPr bwMode="auto">
          <a:xfrm>
            <a:off x="1219200" y="5029200"/>
            <a:ext cx="12287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MA = 2</a:t>
            </a:r>
          </a:p>
        </p:txBody>
      </p:sp>
      <p:sp>
        <p:nvSpPr>
          <p:cNvPr id="112668" name="WordArt 28"/>
          <p:cNvSpPr>
            <a:spLocks noChangeArrowheads="1" noChangeShapeType="1" noTextEdit="1"/>
          </p:cNvSpPr>
          <p:nvPr/>
        </p:nvSpPr>
        <p:spPr bwMode="auto">
          <a:xfrm>
            <a:off x="5715000" y="2133600"/>
            <a:ext cx="14573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MA = 5</a:t>
            </a:r>
          </a:p>
        </p:txBody>
      </p:sp>
      <p:sp>
        <p:nvSpPr>
          <p:cNvPr id="112669" name="WordArt 29"/>
          <p:cNvSpPr>
            <a:spLocks noChangeArrowheads="1" noChangeShapeType="1" noTextEdit="1"/>
          </p:cNvSpPr>
          <p:nvPr/>
        </p:nvSpPr>
        <p:spPr bwMode="auto">
          <a:xfrm>
            <a:off x="3505200" y="4038600"/>
            <a:ext cx="2152650" cy="476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MA = 2.5</a:t>
            </a:r>
          </a:p>
        </p:txBody>
      </p:sp>
      <p:sp>
        <p:nvSpPr>
          <p:cNvPr id="112670" name="WordArt 30"/>
          <p:cNvSpPr>
            <a:spLocks noChangeArrowheads="1" noChangeShapeType="1" noTextEdit="1"/>
          </p:cNvSpPr>
          <p:nvPr/>
        </p:nvSpPr>
        <p:spPr bwMode="auto">
          <a:xfrm>
            <a:off x="8229600" y="381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12</a:t>
            </a:r>
          </a:p>
        </p:txBody>
      </p:sp>
      <p:pic>
        <p:nvPicPr>
          <p:cNvPr id="7" name="Picture 6">
            <a:extLst>
              <a:ext uri="{FF2B5EF4-FFF2-40B4-BE49-F238E27FC236}">
                <a16:creationId xmlns:a16="http://schemas.microsoft.com/office/drawing/2014/main" id="{43FABE83-9D85-3C92-3642-941104603869}"/>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a:spLocks noChangeArrowheads="1"/>
          </p:cNvSpPr>
          <p:nvPr/>
        </p:nvSpPr>
        <p:spPr bwMode="auto">
          <a:xfrm>
            <a:off x="990600" y="1828800"/>
            <a:ext cx="2133600" cy="4038600"/>
          </a:xfrm>
          <a:prstGeom prst="rtTriangle">
            <a:avLst/>
          </a:prstGeom>
          <a:blipFill dpi="0" rotWithShape="1">
            <a:blip r:embed="rId2"/>
            <a:srcRect/>
            <a:tile tx="0" ty="0" sx="100000" sy="100000" flip="none" algn="tl"/>
          </a:blipFill>
          <a:ln w="57150" algn="ctr">
            <a:solidFill>
              <a:srgbClr val="00FFFF"/>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TextBox 2"/>
          <p:cNvSpPr txBox="1"/>
          <p:nvPr/>
        </p:nvSpPr>
        <p:spPr>
          <a:xfrm>
            <a:off x="381000" y="381000"/>
            <a:ext cx="853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FFFF"/>
                </a:solidFill>
                <a:effectLst>
                  <a:outerShdw blurRad="38100" dist="38100" dir="2700000" algn="tl">
                    <a:srgbClr val="808080"/>
                  </a:outerShdw>
                </a:effectLst>
                <a:uLnTx/>
                <a:uFillTx/>
                <a:latin typeface="Tahoma" pitchFamily="34" charset="0"/>
                <a:ea typeface="+mn-ea"/>
                <a:cs typeface="+mn-cs"/>
              </a:rPr>
              <a:t>Please find the MA of the shapes below?</a:t>
            </a:r>
          </a:p>
        </p:txBody>
      </p:sp>
      <p:sp>
        <p:nvSpPr>
          <p:cNvPr id="4" name="Right Triangle 3"/>
          <p:cNvSpPr>
            <a:spLocks noChangeArrowheads="1"/>
          </p:cNvSpPr>
          <p:nvPr/>
        </p:nvSpPr>
        <p:spPr bwMode="auto">
          <a:xfrm rot="-5400000">
            <a:off x="4648200" y="-1143000"/>
            <a:ext cx="762000" cy="6705600"/>
          </a:xfrm>
          <a:prstGeom prst="rtTriangle">
            <a:avLst/>
          </a:prstGeom>
          <a:blipFill dpi="0" rotWithShape="1">
            <a:blip r:embed="rId2"/>
            <a:srcRect/>
            <a:tile tx="0" ty="0" sx="100000" sy="100000" flip="none" algn="tl"/>
          </a:blipFill>
          <a:ln w="57150" algn="ctr">
            <a:solidFill>
              <a:srgbClr val="FF99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ight Triangle 4"/>
          <p:cNvSpPr>
            <a:spLocks noChangeArrowheads="1"/>
          </p:cNvSpPr>
          <p:nvPr/>
        </p:nvSpPr>
        <p:spPr bwMode="auto">
          <a:xfrm rot="-5400000">
            <a:off x="5943600" y="3657600"/>
            <a:ext cx="2133600" cy="1676400"/>
          </a:xfrm>
          <a:prstGeom prst="rtTriangle">
            <a:avLst/>
          </a:prstGeom>
          <a:blipFill dpi="0" rotWithShape="1">
            <a:blip r:embed="rId2"/>
            <a:srcRect/>
            <a:tile tx="0" ty="0" sx="100000" sy="100000" flip="none" algn="tl"/>
          </a:blipFill>
          <a:ln w="57150" algn="ctr">
            <a:solidFill>
              <a:srgbClr val="FFFF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ight Triangle 5"/>
          <p:cNvSpPr>
            <a:spLocks noChangeArrowheads="1"/>
          </p:cNvSpPr>
          <p:nvPr/>
        </p:nvSpPr>
        <p:spPr bwMode="auto">
          <a:xfrm rot="-5400000">
            <a:off x="3771900" y="2019300"/>
            <a:ext cx="1066800" cy="3276600"/>
          </a:xfrm>
          <a:prstGeom prst="rtTriangle">
            <a:avLst/>
          </a:prstGeom>
          <a:blipFill dpi="0" rotWithShape="1">
            <a:blip r:embed="rId2"/>
            <a:srcRect/>
            <a:tile tx="0" ty="0" sx="100000" sy="100000" flip="none" algn="tl"/>
          </a:blipFill>
          <a:ln w="57150" algn="ctr">
            <a:solidFill>
              <a:srgbClr val="FF66FF"/>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13671"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44875"/>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Rectangl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048000"/>
            <a:ext cx="13843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3" name="Rectangl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0"/>
            <a:ext cx="1401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05600" y="4419600"/>
            <a:ext cx="1295401" cy="92333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cxnSp>
        <p:nvCxnSpPr>
          <p:cNvPr id="113675" name="Straight Arrow Connector 11"/>
          <p:cNvCxnSpPr>
            <a:cxnSpLocks noChangeShapeType="1"/>
          </p:cNvCxnSpPr>
          <p:nvPr/>
        </p:nvCxnSpPr>
        <p:spPr bwMode="auto">
          <a:xfrm flipV="1">
            <a:off x="1676400" y="1676400"/>
            <a:ext cx="6705600" cy="762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3676" name="Straight Arrow Connector 12"/>
          <p:cNvCxnSpPr>
            <a:cxnSpLocks noChangeShapeType="1"/>
          </p:cNvCxnSpPr>
          <p:nvPr/>
        </p:nvCxnSpPr>
        <p:spPr bwMode="auto">
          <a:xfrm>
            <a:off x="1143000" y="1752600"/>
            <a:ext cx="2133600" cy="4114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3677" name="Straight Arrow Connector 14"/>
          <p:cNvCxnSpPr>
            <a:cxnSpLocks noChangeShapeType="1"/>
          </p:cNvCxnSpPr>
          <p:nvPr/>
        </p:nvCxnSpPr>
        <p:spPr bwMode="auto">
          <a:xfrm flipH="1">
            <a:off x="990600" y="6019800"/>
            <a:ext cx="22860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3678" name="Straight Arrow Connector 17"/>
          <p:cNvCxnSpPr>
            <a:cxnSpLocks noChangeShapeType="1"/>
          </p:cNvCxnSpPr>
          <p:nvPr/>
        </p:nvCxnSpPr>
        <p:spPr bwMode="auto">
          <a:xfrm flipH="1">
            <a:off x="6096000" y="5715000"/>
            <a:ext cx="18288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3679" name="Straight Arrow Connector 19"/>
          <p:cNvCxnSpPr>
            <a:cxnSpLocks noChangeShapeType="1"/>
          </p:cNvCxnSpPr>
          <p:nvPr/>
        </p:nvCxnSpPr>
        <p:spPr bwMode="auto">
          <a:xfrm flipH="1">
            <a:off x="2590800" y="2971800"/>
            <a:ext cx="3276600" cy="1066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3680" name="Straight Arrow Connector 21"/>
          <p:cNvCxnSpPr>
            <a:cxnSpLocks noChangeShapeType="1"/>
          </p:cNvCxnSpPr>
          <p:nvPr/>
        </p:nvCxnSpPr>
        <p:spPr bwMode="auto">
          <a:xfrm>
            <a:off x="6096000" y="3124200"/>
            <a:ext cx="0" cy="1143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3681" name="Straight Arrow Connector 24"/>
          <p:cNvCxnSpPr>
            <a:cxnSpLocks noChangeShapeType="1"/>
          </p:cNvCxnSpPr>
          <p:nvPr/>
        </p:nvCxnSpPr>
        <p:spPr bwMode="auto">
          <a:xfrm flipH="1">
            <a:off x="6019800" y="3276600"/>
            <a:ext cx="1752600" cy="2209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3682" name="Straight Arrow Connector 26"/>
          <p:cNvCxnSpPr>
            <a:cxnSpLocks noChangeShapeType="1"/>
          </p:cNvCxnSpPr>
          <p:nvPr/>
        </p:nvCxnSpPr>
        <p:spPr bwMode="auto">
          <a:xfrm>
            <a:off x="8534400" y="1752600"/>
            <a:ext cx="0" cy="9144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 name="TextBox 28"/>
          <p:cNvSpPr txBox="1"/>
          <p:nvPr/>
        </p:nvSpPr>
        <p:spPr>
          <a:xfrm>
            <a:off x="8610600" y="1905000"/>
            <a:ext cx="533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3</a:t>
            </a:r>
          </a:p>
        </p:txBody>
      </p:sp>
      <p:sp>
        <p:nvSpPr>
          <p:cNvPr id="30" name="TextBox 29"/>
          <p:cNvSpPr txBox="1"/>
          <p:nvPr/>
        </p:nvSpPr>
        <p:spPr>
          <a:xfrm>
            <a:off x="6477000" y="4114800"/>
            <a:ext cx="2209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8</a:t>
            </a:r>
          </a:p>
        </p:txBody>
      </p:sp>
      <p:sp>
        <p:nvSpPr>
          <p:cNvPr id="31" name="TextBox 30"/>
          <p:cNvSpPr txBox="1"/>
          <p:nvPr/>
        </p:nvSpPr>
        <p:spPr>
          <a:xfrm>
            <a:off x="5943600" y="3352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2</a:t>
            </a:r>
          </a:p>
        </p:txBody>
      </p:sp>
      <p:sp>
        <p:nvSpPr>
          <p:cNvPr id="32" name="TextBox 31"/>
          <p:cNvSpPr txBox="1"/>
          <p:nvPr/>
        </p:nvSpPr>
        <p:spPr>
          <a:xfrm>
            <a:off x="4572000" y="1447800"/>
            <a:ext cx="990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15</a:t>
            </a:r>
          </a:p>
        </p:txBody>
      </p:sp>
      <p:sp>
        <p:nvSpPr>
          <p:cNvPr id="33" name="TextBox 32"/>
          <p:cNvSpPr txBox="1"/>
          <p:nvPr/>
        </p:nvSpPr>
        <p:spPr>
          <a:xfrm>
            <a:off x="3962400" y="2971800"/>
            <a:ext cx="8382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5</a:t>
            </a:r>
          </a:p>
        </p:txBody>
      </p:sp>
      <p:sp>
        <p:nvSpPr>
          <p:cNvPr id="34" name="TextBox 33"/>
          <p:cNvSpPr txBox="1"/>
          <p:nvPr/>
        </p:nvSpPr>
        <p:spPr>
          <a:xfrm>
            <a:off x="6629400" y="5638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4</a:t>
            </a:r>
          </a:p>
        </p:txBody>
      </p:sp>
      <p:sp>
        <p:nvSpPr>
          <p:cNvPr id="35" name="TextBox 34"/>
          <p:cNvSpPr txBox="1"/>
          <p:nvPr/>
        </p:nvSpPr>
        <p:spPr>
          <a:xfrm>
            <a:off x="1600200" y="5943600"/>
            <a:ext cx="685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4</a:t>
            </a:r>
          </a:p>
        </p:txBody>
      </p:sp>
      <p:sp>
        <p:nvSpPr>
          <p:cNvPr id="37" name="TextBox 36"/>
          <p:cNvSpPr txBox="1"/>
          <p:nvPr/>
        </p:nvSpPr>
        <p:spPr>
          <a:xfrm>
            <a:off x="1600200" y="3581400"/>
            <a:ext cx="91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8</a:t>
            </a:r>
          </a:p>
        </p:txBody>
      </p:sp>
      <p:sp>
        <p:nvSpPr>
          <p:cNvPr id="113691" name="WordArt 27"/>
          <p:cNvSpPr>
            <a:spLocks noChangeArrowheads="1" noChangeShapeType="1" noTextEdit="1"/>
          </p:cNvSpPr>
          <p:nvPr/>
        </p:nvSpPr>
        <p:spPr bwMode="auto">
          <a:xfrm>
            <a:off x="1219200" y="5029200"/>
            <a:ext cx="12287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MA = 2</a:t>
            </a:r>
          </a:p>
        </p:txBody>
      </p:sp>
      <p:sp>
        <p:nvSpPr>
          <p:cNvPr id="113692" name="WordArt 28"/>
          <p:cNvSpPr>
            <a:spLocks noChangeArrowheads="1" noChangeShapeType="1" noTextEdit="1"/>
          </p:cNvSpPr>
          <p:nvPr/>
        </p:nvSpPr>
        <p:spPr bwMode="auto">
          <a:xfrm>
            <a:off x="5715000" y="2133600"/>
            <a:ext cx="14573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MA = 5</a:t>
            </a:r>
          </a:p>
        </p:txBody>
      </p:sp>
      <p:sp>
        <p:nvSpPr>
          <p:cNvPr id="113693" name="WordArt 29"/>
          <p:cNvSpPr>
            <a:spLocks noChangeArrowheads="1" noChangeShapeType="1" noTextEdit="1"/>
          </p:cNvSpPr>
          <p:nvPr/>
        </p:nvSpPr>
        <p:spPr bwMode="auto">
          <a:xfrm>
            <a:off x="3505200" y="4038600"/>
            <a:ext cx="2152650" cy="476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MA = 2.5</a:t>
            </a:r>
          </a:p>
        </p:txBody>
      </p:sp>
      <p:sp>
        <p:nvSpPr>
          <p:cNvPr id="113694" name="WordArt 30"/>
          <p:cNvSpPr>
            <a:spLocks noChangeArrowheads="1" noChangeShapeType="1" noTextEdit="1"/>
          </p:cNvSpPr>
          <p:nvPr/>
        </p:nvSpPr>
        <p:spPr bwMode="auto">
          <a:xfrm>
            <a:off x="8229600" y="381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12</a:t>
            </a:r>
          </a:p>
        </p:txBody>
      </p:sp>
      <p:pic>
        <p:nvPicPr>
          <p:cNvPr id="7" name="Picture 6">
            <a:extLst>
              <a:ext uri="{FF2B5EF4-FFF2-40B4-BE49-F238E27FC236}">
                <a16:creationId xmlns:a16="http://schemas.microsoft.com/office/drawing/2014/main" id="{78DF1E70-5FB3-B772-593A-DFB3B855748B}"/>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a:spLocks noChangeArrowheads="1"/>
          </p:cNvSpPr>
          <p:nvPr/>
        </p:nvSpPr>
        <p:spPr bwMode="auto">
          <a:xfrm>
            <a:off x="990600" y="1828800"/>
            <a:ext cx="2133600" cy="4038600"/>
          </a:xfrm>
          <a:prstGeom prst="rtTriangle">
            <a:avLst/>
          </a:prstGeom>
          <a:blipFill dpi="0" rotWithShape="1">
            <a:blip r:embed="rId2"/>
            <a:srcRect/>
            <a:tile tx="0" ty="0" sx="100000" sy="100000" flip="none" algn="tl"/>
          </a:blipFill>
          <a:ln w="57150" algn="ctr">
            <a:solidFill>
              <a:srgbClr val="00FFFF"/>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TextBox 2"/>
          <p:cNvSpPr txBox="1"/>
          <p:nvPr/>
        </p:nvSpPr>
        <p:spPr>
          <a:xfrm>
            <a:off x="381000" y="381000"/>
            <a:ext cx="853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FFFF"/>
                </a:solidFill>
                <a:effectLst>
                  <a:outerShdw blurRad="38100" dist="38100" dir="2700000" algn="tl">
                    <a:srgbClr val="808080"/>
                  </a:outerShdw>
                </a:effectLst>
                <a:uLnTx/>
                <a:uFillTx/>
                <a:latin typeface="Tahoma" pitchFamily="34" charset="0"/>
                <a:ea typeface="+mn-ea"/>
                <a:cs typeface="+mn-cs"/>
              </a:rPr>
              <a:t>Please find the MA of the shapes below?</a:t>
            </a:r>
          </a:p>
        </p:txBody>
      </p:sp>
      <p:sp>
        <p:nvSpPr>
          <p:cNvPr id="4" name="Right Triangle 3"/>
          <p:cNvSpPr>
            <a:spLocks noChangeArrowheads="1"/>
          </p:cNvSpPr>
          <p:nvPr/>
        </p:nvSpPr>
        <p:spPr bwMode="auto">
          <a:xfrm rot="-5400000">
            <a:off x="4648200" y="-1143000"/>
            <a:ext cx="762000" cy="6705600"/>
          </a:xfrm>
          <a:prstGeom prst="rtTriangle">
            <a:avLst/>
          </a:prstGeom>
          <a:blipFill dpi="0" rotWithShape="1">
            <a:blip r:embed="rId2"/>
            <a:srcRect/>
            <a:tile tx="0" ty="0" sx="100000" sy="100000" flip="none" algn="tl"/>
          </a:blipFill>
          <a:ln w="57150" algn="ctr">
            <a:solidFill>
              <a:srgbClr val="FF9900"/>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ight Triangle 4"/>
          <p:cNvSpPr>
            <a:spLocks noChangeArrowheads="1"/>
          </p:cNvSpPr>
          <p:nvPr/>
        </p:nvSpPr>
        <p:spPr bwMode="auto">
          <a:xfrm rot="-5400000">
            <a:off x="5943600" y="3657600"/>
            <a:ext cx="2133600" cy="1676400"/>
          </a:xfrm>
          <a:prstGeom prst="rtTriangle">
            <a:avLst/>
          </a:prstGeom>
          <a:blipFill dpi="0" rotWithShape="1">
            <a:blip r:embed="rId2"/>
            <a:srcRect/>
            <a:tile tx="0" ty="0" sx="100000" sy="100000" flip="none" algn="tl"/>
          </a:blipFill>
          <a:ln w="57150" algn="ctr">
            <a:solidFill>
              <a:srgbClr val="99FF99"/>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ight Triangle 5"/>
          <p:cNvSpPr>
            <a:spLocks noChangeArrowheads="1"/>
          </p:cNvSpPr>
          <p:nvPr/>
        </p:nvSpPr>
        <p:spPr bwMode="auto">
          <a:xfrm rot="-5400000">
            <a:off x="3771900" y="2019300"/>
            <a:ext cx="1066800" cy="3276600"/>
          </a:xfrm>
          <a:prstGeom prst="rtTriangle">
            <a:avLst/>
          </a:prstGeom>
          <a:blipFill dpi="0" rotWithShape="1">
            <a:blip r:embed="rId2"/>
            <a:srcRect/>
            <a:tile tx="0" ty="0" sx="100000" sy="100000" flip="none" algn="tl"/>
          </a:blipFill>
          <a:ln w="57150" algn="ctr">
            <a:solidFill>
              <a:srgbClr val="FF66FF"/>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14695"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44875"/>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Rectangl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048000"/>
            <a:ext cx="13843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Rectangl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0"/>
            <a:ext cx="1401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8" name="Rectangl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2575" y="4187825"/>
            <a:ext cx="14509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4699" name="Straight Arrow Connector 11"/>
          <p:cNvCxnSpPr>
            <a:cxnSpLocks noChangeShapeType="1"/>
          </p:cNvCxnSpPr>
          <p:nvPr/>
        </p:nvCxnSpPr>
        <p:spPr bwMode="auto">
          <a:xfrm flipV="1">
            <a:off x="1676400" y="1676400"/>
            <a:ext cx="6705600" cy="762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4700" name="Straight Arrow Connector 12"/>
          <p:cNvCxnSpPr>
            <a:cxnSpLocks noChangeShapeType="1"/>
          </p:cNvCxnSpPr>
          <p:nvPr/>
        </p:nvCxnSpPr>
        <p:spPr bwMode="auto">
          <a:xfrm>
            <a:off x="1143000" y="1752600"/>
            <a:ext cx="2133600" cy="4114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4701" name="Straight Arrow Connector 14"/>
          <p:cNvCxnSpPr>
            <a:cxnSpLocks noChangeShapeType="1"/>
          </p:cNvCxnSpPr>
          <p:nvPr/>
        </p:nvCxnSpPr>
        <p:spPr bwMode="auto">
          <a:xfrm flipH="1">
            <a:off x="990600" y="6019800"/>
            <a:ext cx="22860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4702" name="Straight Arrow Connector 17"/>
          <p:cNvCxnSpPr>
            <a:cxnSpLocks noChangeShapeType="1"/>
          </p:cNvCxnSpPr>
          <p:nvPr/>
        </p:nvCxnSpPr>
        <p:spPr bwMode="auto">
          <a:xfrm flipH="1">
            <a:off x="6096000" y="5715000"/>
            <a:ext cx="18288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4703" name="Straight Arrow Connector 19"/>
          <p:cNvCxnSpPr>
            <a:cxnSpLocks noChangeShapeType="1"/>
          </p:cNvCxnSpPr>
          <p:nvPr/>
        </p:nvCxnSpPr>
        <p:spPr bwMode="auto">
          <a:xfrm flipH="1">
            <a:off x="2590800" y="2971800"/>
            <a:ext cx="3276600" cy="1066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4704" name="Straight Arrow Connector 21"/>
          <p:cNvCxnSpPr>
            <a:cxnSpLocks noChangeShapeType="1"/>
          </p:cNvCxnSpPr>
          <p:nvPr/>
        </p:nvCxnSpPr>
        <p:spPr bwMode="auto">
          <a:xfrm>
            <a:off x="6096000" y="3124200"/>
            <a:ext cx="0" cy="1143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4705" name="Straight Arrow Connector 24"/>
          <p:cNvCxnSpPr>
            <a:cxnSpLocks noChangeShapeType="1"/>
          </p:cNvCxnSpPr>
          <p:nvPr/>
        </p:nvCxnSpPr>
        <p:spPr bwMode="auto">
          <a:xfrm flipH="1">
            <a:off x="6019800" y="3276600"/>
            <a:ext cx="1752600" cy="2209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14706" name="Straight Arrow Connector 26"/>
          <p:cNvCxnSpPr>
            <a:cxnSpLocks noChangeShapeType="1"/>
          </p:cNvCxnSpPr>
          <p:nvPr/>
        </p:nvCxnSpPr>
        <p:spPr bwMode="auto">
          <a:xfrm>
            <a:off x="8534400" y="1752600"/>
            <a:ext cx="0" cy="9144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 name="TextBox 28"/>
          <p:cNvSpPr txBox="1"/>
          <p:nvPr/>
        </p:nvSpPr>
        <p:spPr>
          <a:xfrm>
            <a:off x="8610600" y="1905000"/>
            <a:ext cx="533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3</a:t>
            </a:r>
          </a:p>
        </p:txBody>
      </p:sp>
      <p:sp>
        <p:nvSpPr>
          <p:cNvPr id="30" name="TextBox 29"/>
          <p:cNvSpPr txBox="1"/>
          <p:nvPr/>
        </p:nvSpPr>
        <p:spPr>
          <a:xfrm>
            <a:off x="6477000" y="4114800"/>
            <a:ext cx="2209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8</a:t>
            </a:r>
          </a:p>
        </p:txBody>
      </p:sp>
      <p:sp>
        <p:nvSpPr>
          <p:cNvPr id="31" name="TextBox 30"/>
          <p:cNvSpPr txBox="1"/>
          <p:nvPr/>
        </p:nvSpPr>
        <p:spPr>
          <a:xfrm>
            <a:off x="5943600" y="3352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2</a:t>
            </a:r>
          </a:p>
        </p:txBody>
      </p:sp>
      <p:sp>
        <p:nvSpPr>
          <p:cNvPr id="32" name="TextBox 31"/>
          <p:cNvSpPr txBox="1"/>
          <p:nvPr/>
        </p:nvSpPr>
        <p:spPr>
          <a:xfrm>
            <a:off x="4572000" y="1447800"/>
            <a:ext cx="990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FF9900"/>
                </a:solidFill>
                <a:effectLst>
                  <a:outerShdw blurRad="38100" dist="38100" dir="2700000" algn="tl">
                    <a:srgbClr val="FFFFFF"/>
                  </a:outerShdw>
                </a:effectLst>
                <a:uLnTx/>
                <a:uFillTx/>
                <a:latin typeface="Tahoma" pitchFamily="34" charset="0"/>
                <a:ea typeface="+mn-ea"/>
                <a:cs typeface="+mn-cs"/>
              </a:rPr>
              <a:t>15</a:t>
            </a:r>
          </a:p>
        </p:txBody>
      </p:sp>
      <p:sp>
        <p:nvSpPr>
          <p:cNvPr id="33" name="TextBox 32"/>
          <p:cNvSpPr txBox="1"/>
          <p:nvPr/>
        </p:nvSpPr>
        <p:spPr>
          <a:xfrm>
            <a:off x="3962400" y="2971800"/>
            <a:ext cx="8382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CC66FF"/>
                </a:solidFill>
                <a:effectLst>
                  <a:outerShdw blurRad="38100" dist="38100" dir="2700000" algn="tl">
                    <a:srgbClr val="FFFFFF"/>
                  </a:outerShdw>
                </a:effectLst>
                <a:uLnTx/>
                <a:uFillTx/>
                <a:latin typeface="Tahoma" pitchFamily="34" charset="0"/>
                <a:ea typeface="+mn-ea"/>
                <a:cs typeface="+mn-cs"/>
              </a:rPr>
              <a:t>5</a:t>
            </a:r>
          </a:p>
        </p:txBody>
      </p:sp>
      <p:sp>
        <p:nvSpPr>
          <p:cNvPr id="34" name="TextBox 33"/>
          <p:cNvSpPr txBox="1"/>
          <p:nvPr/>
        </p:nvSpPr>
        <p:spPr>
          <a:xfrm>
            <a:off x="6629400" y="5638800"/>
            <a:ext cx="609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99FF99"/>
                </a:solidFill>
                <a:effectLst>
                  <a:outerShdw blurRad="38100" dist="38100" dir="2700000" algn="tl">
                    <a:srgbClr val="FFFFFF"/>
                  </a:outerShdw>
                </a:effectLst>
                <a:uLnTx/>
                <a:uFillTx/>
                <a:latin typeface="Tahoma" pitchFamily="34" charset="0"/>
                <a:ea typeface="+mn-ea"/>
                <a:cs typeface="+mn-cs"/>
              </a:rPr>
              <a:t>4</a:t>
            </a:r>
          </a:p>
        </p:txBody>
      </p:sp>
      <p:sp>
        <p:nvSpPr>
          <p:cNvPr id="35" name="TextBox 34"/>
          <p:cNvSpPr txBox="1"/>
          <p:nvPr/>
        </p:nvSpPr>
        <p:spPr>
          <a:xfrm>
            <a:off x="1600200" y="5943600"/>
            <a:ext cx="685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4</a:t>
            </a:r>
          </a:p>
        </p:txBody>
      </p:sp>
      <p:sp>
        <p:nvSpPr>
          <p:cNvPr id="37" name="TextBox 36"/>
          <p:cNvSpPr txBox="1"/>
          <p:nvPr/>
        </p:nvSpPr>
        <p:spPr>
          <a:xfrm>
            <a:off x="1600200" y="3581400"/>
            <a:ext cx="914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FFFF"/>
                </a:solidFill>
                <a:effectLst>
                  <a:outerShdw blurRad="38100" dist="38100" dir="2700000" algn="tl">
                    <a:srgbClr val="FFFFFF"/>
                  </a:outerShdw>
                </a:effectLst>
                <a:uLnTx/>
                <a:uFillTx/>
                <a:latin typeface="Tahoma" pitchFamily="34" charset="0"/>
                <a:ea typeface="+mn-ea"/>
                <a:cs typeface="+mn-cs"/>
              </a:rPr>
              <a:t>8</a:t>
            </a:r>
          </a:p>
        </p:txBody>
      </p:sp>
      <p:sp>
        <p:nvSpPr>
          <p:cNvPr id="114715" name="WordArt 27"/>
          <p:cNvSpPr>
            <a:spLocks noChangeArrowheads="1" noChangeShapeType="1" noTextEdit="1"/>
          </p:cNvSpPr>
          <p:nvPr/>
        </p:nvSpPr>
        <p:spPr bwMode="auto">
          <a:xfrm>
            <a:off x="1219200" y="5029200"/>
            <a:ext cx="12287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00FFFF"/>
                </a:solidFill>
                <a:effectLst>
                  <a:outerShdw dist="45791" dir="3378596" algn="ctr" rotWithShape="0">
                    <a:srgbClr val="4D4D4D">
                      <a:alpha val="79999"/>
                    </a:srgbClr>
                  </a:outerShdw>
                </a:effectLst>
                <a:uLnTx/>
                <a:uFillTx/>
                <a:latin typeface="Arial Black"/>
                <a:ea typeface="+mn-ea"/>
                <a:cs typeface="+mn-cs"/>
              </a:rPr>
              <a:t>MA = 2</a:t>
            </a:r>
          </a:p>
        </p:txBody>
      </p:sp>
      <p:sp>
        <p:nvSpPr>
          <p:cNvPr id="114716" name="WordArt 28"/>
          <p:cNvSpPr>
            <a:spLocks noChangeArrowheads="1" noChangeShapeType="1" noTextEdit="1"/>
          </p:cNvSpPr>
          <p:nvPr/>
        </p:nvSpPr>
        <p:spPr bwMode="auto">
          <a:xfrm>
            <a:off x="5715000" y="2133600"/>
            <a:ext cx="14573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MA = 5</a:t>
            </a:r>
          </a:p>
        </p:txBody>
      </p:sp>
      <p:sp>
        <p:nvSpPr>
          <p:cNvPr id="114717" name="WordArt 29"/>
          <p:cNvSpPr>
            <a:spLocks noChangeArrowheads="1" noChangeShapeType="1" noTextEdit="1"/>
          </p:cNvSpPr>
          <p:nvPr/>
        </p:nvSpPr>
        <p:spPr bwMode="auto">
          <a:xfrm>
            <a:off x="3505200" y="4038600"/>
            <a:ext cx="2152650" cy="476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MA = 2.5</a:t>
            </a:r>
          </a:p>
        </p:txBody>
      </p:sp>
      <p:sp>
        <p:nvSpPr>
          <p:cNvPr id="114718" name="WordArt 30"/>
          <p:cNvSpPr>
            <a:spLocks noChangeArrowheads="1" noChangeShapeType="1" noTextEdit="1"/>
          </p:cNvSpPr>
          <p:nvPr/>
        </p:nvSpPr>
        <p:spPr bwMode="auto">
          <a:xfrm>
            <a:off x="6629400" y="5105400"/>
            <a:ext cx="1228725" cy="400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99FF99"/>
                </a:solidFill>
                <a:effectLst>
                  <a:outerShdw dist="45791" dir="3378596" algn="ctr" rotWithShape="0">
                    <a:srgbClr val="4D4D4D">
                      <a:alpha val="79999"/>
                    </a:srgbClr>
                  </a:outerShdw>
                </a:effectLst>
                <a:uLnTx/>
                <a:uFillTx/>
                <a:latin typeface="Arial Black"/>
                <a:ea typeface="+mn-ea"/>
                <a:cs typeface="+mn-cs"/>
              </a:rPr>
              <a:t>MA = 2</a:t>
            </a:r>
          </a:p>
        </p:txBody>
      </p:sp>
      <p:sp>
        <p:nvSpPr>
          <p:cNvPr id="114719" name="WordArt 31"/>
          <p:cNvSpPr>
            <a:spLocks noChangeArrowheads="1" noChangeShapeType="1" noTextEdit="1"/>
          </p:cNvSpPr>
          <p:nvPr/>
        </p:nvSpPr>
        <p:spPr bwMode="auto">
          <a:xfrm>
            <a:off x="8229600" y="381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12</a:t>
            </a:r>
          </a:p>
        </p:txBody>
      </p:sp>
      <p:pic>
        <p:nvPicPr>
          <p:cNvPr id="7" name="Picture 6">
            <a:extLst>
              <a:ext uri="{FF2B5EF4-FFF2-40B4-BE49-F238E27FC236}">
                <a16:creationId xmlns:a16="http://schemas.microsoft.com/office/drawing/2014/main" id="{39EE5498-76CF-3C46-9F5A-D0E02851066C}"/>
              </a:ext>
            </a:extLst>
          </p:cNvPr>
          <p:cNvPicPr>
            <a:picLocks noChangeAspect="1"/>
          </p:cNvPicPr>
          <p:nvPr/>
        </p:nvPicPr>
        <p:blipFill>
          <a:blip r:embed="rId7"/>
          <a:stretch>
            <a:fillRect/>
          </a:stretch>
        </p:blipFill>
        <p:spPr>
          <a:xfrm>
            <a:off x="7418674" y="6787306"/>
            <a:ext cx="1633537" cy="70694"/>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155575" y="228600"/>
            <a:ext cx="8759825" cy="5902325"/>
          </a:xfrm>
        </p:spPr>
        <p:txBody>
          <a:bodyPr/>
          <a:lstStyle/>
          <a:p>
            <a:r>
              <a:rPr lang="en-US" dirty="0"/>
              <a:t>4,000 Joules of Work was used to move a motorcycle up an inclined plane of 2 meters.</a:t>
            </a:r>
          </a:p>
          <a:p>
            <a:pPr lvl="1"/>
            <a:r>
              <a:rPr lang="en-US" dirty="0"/>
              <a:t>How much did the cycle weigh / N?</a:t>
            </a:r>
          </a:p>
        </p:txBody>
      </p:sp>
      <p:sp>
        <p:nvSpPr>
          <p:cNvPr id="2" name="AutoShape 2" descr="Image result for lifting fat d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AutoShape 4" descr="Image result for lifting fat do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AutoShape 6" descr="Image result for lifting fat do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http://ecx.images-amazon.com/images/I/51ZWue2BiZL._SX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42" y="1960649"/>
            <a:ext cx="8550058" cy="444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7494907" y="5150241"/>
            <a:ext cx="1326005"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sp>
        <p:nvSpPr>
          <p:cNvPr id="6" name="Rounded Rectangle 5"/>
          <p:cNvSpPr/>
          <p:nvPr/>
        </p:nvSpPr>
        <p:spPr bwMode="auto">
          <a:xfrm>
            <a:off x="3733800" y="762000"/>
            <a:ext cx="2514600" cy="533400"/>
          </a:xfrm>
          <a:prstGeom prst="round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7" name="Picture 6">
            <a:extLst>
              <a:ext uri="{FF2B5EF4-FFF2-40B4-BE49-F238E27FC236}">
                <a16:creationId xmlns:a16="http://schemas.microsoft.com/office/drawing/2014/main" id="{55492CF2-A462-1C55-C25D-6AA4DDB65E8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006944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155575" y="228600"/>
            <a:ext cx="8759825" cy="5902325"/>
          </a:xfrm>
        </p:spPr>
        <p:txBody>
          <a:bodyPr/>
          <a:lstStyle/>
          <a:p>
            <a:r>
              <a:rPr lang="en-US" dirty="0"/>
              <a:t>4,000 Joules of Work was used to move a motorcycle up an inclined plane of 2 meters.</a:t>
            </a:r>
          </a:p>
          <a:p>
            <a:pPr lvl="1"/>
            <a:r>
              <a:rPr lang="en-US" dirty="0"/>
              <a:t>How much did the cycle weigh / N?</a:t>
            </a:r>
          </a:p>
        </p:txBody>
      </p:sp>
      <p:sp>
        <p:nvSpPr>
          <p:cNvPr id="2" name="AutoShape 2" descr="Image result for lifting fat d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AutoShape 4" descr="Image result for lifting fat do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AutoShape 6" descr="Image result for lifting fat do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http://ecx.images-amazon.com/images/I/51ZWue2BiZL._SX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42" y="1960649"/>
            <a:ext cx="8550058" cy="444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7494907" y="5150241"/>
            <a:ext cx="1326005"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sp>
        <p:nvSpPr>
          <p:cNvPr id="6" name="Rounded Rectangle 5"/>
          <p:cNvSpPr/>
          <p:nvPr/>
        </p:nvSpPr>
        <p:spPr bwMode="auto">
          <a:xfrm>
            <a:off x="3733800" y="762000"/>
            <a:ext cx="2514600" cy="533400"/>
          </a:xfrm>
          <a:prstGeom prst="round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a:glow rad="571500">
              <a:srgbClr val="FFC000"/>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7" name="Picture 6">
            <a:extLst>
              <a:ext uri="{FF2B5EF4-FFF2-40B4-BE49-F238E27FC236}">
                <a16:creationId xmlns:a16="http://schemas.microsoft.com/office/drawing/2014/main" id="{D103CD5A-F987-948A-580E-1070B3D7EA3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578859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155575" y="228600"/>
            <a:ext cx="8759825" cy="5902325"/>
          </a:xfrm>
        </p:spPr>
        <p:txBody>
          <a:bodyPr/>
          <a:lstStyle/>
          <a:p>
            <a:r>
              <a:rPr lang="en-US" dirty="0"/>
              <a:t>4,000 Joules of Work was used to move a motorcycle up an </a:t>
            </a:r>
            <a:r>
              <a:rPr lang="en-US" dirty="0">
                <a:solidFill>
                  <a:srgbClr val="FFCC00"/>
                </a:solidFill>
              </a:rPr>
              <a:t>inclined plane</a:t>
            </a:r>
            <a:r>
              <a:rPr lang="en-US" dirty="0"/>
              <a:t> of 2 meters.</a:t>
            </a:r>
          </a:p>
          <a:p>
            <a:pPr lvl="1"/>
            <a:r>
              <a:rPr lang="en-US" dirty="0"/>
              <a:t>How much did the cycle weigh / N?</a:t>
            </a:r>
          </a:p>
        </p:txBody>
      </p:sp>
      <p:sp>
        <p:nvSpPr>
          <p:cNvPr id="2" name="AutoShape 2" descr="Image result for lifting fat d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AutoShape 4" descr="Image result for lifting fat do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AutoShape 6" descr="Image result for lifting fat do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http://ecx.images-amazon.com/images/I/51ZWue2BiZL._SX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42" y="1960649"/>
            <a:ext cx="8550058" cy="444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7494907" y="5150241"/>
            <a:ext cx="1326005"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pic>
        <p:nvPicPr>
          <p:cNvPr id="6" name="Picture 5">
            <a:extLst>
              <a:ext uri="{FF2B5EF4-FFF2-40B4-BE49-F238E27FC236}">
                <a16:creationId xmlns:a16="http://schemas.microsoft.com/office/drawing/2014/main" id="{92B55F05-3CD8-680C-DC26-C847C1C0622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860845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155575" y="228600"/>
            <a:ext cx="8759825" cy="5902325"/>
          </a:xfrm>
        </p:spPr>
        <p:txBody>
          <a:bodyPr/>
          <a:lstStyle/>
          <a:p>
            <a:r>
              <a:rPr lang="en-US" dirty="0"/>
              <a:t>4,000 Joules of Work was used to move a motorcycle up an </a:t>
            </a:r>
            <a:r>
              <a:rPr lang="en-US" u="sng" dirty="0"/>
              <a:t>inclined plane</a:t>
            </a:r>
            <a:r>
              <a:rPr lang="en-US" dirty="0"/>
              <a:t> of 2 meters.</a:t>
            </a:r>
          </a:p>
          <a:p>
            <a:pPr lvl="1"/>
            <a:r>
              <a:rPr lang="en-US" dirty="0"/>
              <a:t>How much did the cycle weigh / N?</a:t>
            </a:r>
          </a:p>
        </p:txBody>
      </p:sp>
      <p:sp>
        <p:nvSpPr>
          <p:cNvPr id="2" name="AutoShape 2" descr="Image result for lifting fat d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AutoShape 4" descr="Image result for lifting fat do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AutoShape 6" descr="Image result for lifting fat do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http://ecx.images-amazon.com/images/I/51ZWue2BiZL._SX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42" y="1960649"/>
            <a:ext cx="8550058" cy="444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84" y="2063075"/>
            <a:ext cx="3128854" cy="250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7494907" y="5150241"/>
            <a:ext cx="1326005"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pic>
        <p:nvPicPr>
          <p:cNvPr id="6" name="Picture 5">
            <a:extLst>
              <a:ext uri="{FF2B5EF4-FFF2-40B4-BE49-F238E27FC236}">
                <a16:creationId xmlns:a16="http://schemas.microsoft.com/office/drawing/2014/main" id="{C594D8E3-8D85-3956-F44F-3EEBB25BFF84}"/>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9880943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155575" y="228600"/>
            <a:ext cx="8759825" cy="5902325"/>
          </a:xfrm>
        </p:spPr>
        <p:txBody>
          <a:bodyPr/>
          <a:lstStyle/>
          <a:p>
            <a:r>
              <a:rPr lang="en-US" dirty="0"/>
              <a:t>4,000 Joules of Work was used to move a motorcycle up an </a:t>
            </a:r>
            <a:r>
              <a:rPr lang="en-US" u="sng" dirty="0"/>
              <a:t>inclined plane</a:t>
            </a:r>
            <a:r>
              <a:rPr lang="en-US" dirty="0"/>
              <a:t> of 2 meters.</a:t>
            </a:r>
          </a:p>
          <a:p>
            <a:pPr lvl="1"/>
            <a:r>
              <a:rPr lang="en-US" dirty="0">
                <a:solidFill>
                  <a:srgbClr val="FFCCCC"/>
                </a:solidFill>
              </a:rPr>
              <a:t>How much did the cycle weigh / N?</a:t>
            </a:r>
          </a:p>
        </p:txBody>
      </p:sp>
      <p:sp>
        <p:nvSpPr>
          <p:cNvPr id="2" name="AutoShape 2" descr="Image result for lifting fat d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AutoShape 4" descr="Image result for lifting fat do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AutoShape 6" descr="Image result for lifting fat do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http://ecx.images-amazon.com/images/I/51ZWue2BiZL._SX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42" y="1960649"/>
            <a:ext cx="8550058" cy="444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84" y="2063075"/>
            <a:ext cx="3128854" cy="250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Freeform 17"/>
          <p:cNvSpPr/>
          <p:nvPr/>
        </p:nvSpPr>
        <p:spPr bwMode="auto">
          <a:xfrm rot="16200000">
            <a:off x="199335" y="2724167"/>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ectangle 11"/>
          <p:cNvSpPr/>
          <p:nvPr/>
        </p:nvSpPr>
        <p:spPr>
          <a:xfrm>
            <a:off x="7494907" y="5150241"/>
            <a:ext cx="1326005"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pic>
        <p:nvPicPr>
          <p:cNvPr id="6" name="Picture 5">
            <a:extLst>
              <a:ext uri="{FF2B5EF4-FFF2-40B4-BE49-F238E27FC236}">
                <a16:creationId xmlns:a16="http://schemas.microsoft.com/office/drawing/2014/main" id="{5C8B052D-EC46-0609-4EAA-80151B52B889}"/>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0281146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155575" y="228600"/>
            <a:ext cx="8759825" cy="5902325"/>
          </a:xfrm>
        </p:spPr>
        <p:txBody>
          <a:bodyPr/>
          <a:lstStyle/>
          <a:p>
            <a:r>
              <a:rPr lang="en-US" dirty="0">
                <a:solidFill>
                  <a:srgbClr val="66FFCC"/>
                </a:solidFill>
              </a:rPr>
              <a:t>4,000 Joules of Work </a:t>
            </a:r>
            <a:r>
              <a:rPr lang="en-US" dirty="0">
                <a:solidFill>
                  <a:srgbClr val="CCECFF"/>
                </a:solidFill>
              </a:rPr>
              <a:t>was used to move a motorcycle up an </a:t>
            </a:r>
            <a:r>
              <a:rPr lang="en-US" u="sng" dirty="0">
                <a:solidFill>
                  <a:srgbClr val="CCECFF"/>
                </a:solidFill>
              </a:rPr>
              <a:t>inclined plane</a:t>
            </a:r>
            <a:r>
              <a:rPr lang="en-US" dirty="0">
                <a:solidFill>
                  <a:srgbClr val="CCECFF"/>
                </a:solidFill>
              </a:rPr>
              <a:t> of </a:t>
            </a:r>
            <a:r>
              <a:rPr lang="en-US" dirty="0">
                <a:solidFill>
                  <a:srgbClr val="FFFFCC"/>
                </a:solidFill>
              </a:rPr>
              <a:t>2 meters.</a:t>
            </a:r>
            <a:endParaRPr lang="en-US" dirty="0">
              <a:solidFill>
                <a:srgbClr val="CCECFF"/>
              </a:solidFill>
            </a:endParaRPr>
          </a:p>
          <a:p>
            <a:pPr lvl="1"/>
            <a:r>
              <a:rPr lang="en-US" dirty="0">
                <a:solidFill>
                  <a:srgbClr val="FFCCCC"/>
                </a:solidFill>
              </a:rPr>
              <a:t>How much did the cycle weigh / N?</a:t>
            </a:r>
          </a:p>
        </p:txBody>
      </p:sp>
      <p:sp>
        <p:nvSpPr>
          <p:cNvPr id="2" name="AutoShape 2" descr="Image result for lifting fat d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AutoShape 4" descr="Image result for lifting fat do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AutoShape 6" descr="Image result for lifting fat do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http://ecx.images-amazon.com/images/I/51ZWue2BiZL._SX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42" y="1960649"/>
            <a:ext cx="8550058" cy="444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13"/>
          <p:cNvSpPr/>
          <p:nvPr/>
        </p:nvSpPr>
        <p:spPr bwMode="auto">
          <a:xfrm>
            <a:off x="4800600" y="1951505"/>
            <a:ext cx="4114800" cy="1981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1" name="Rectangle 10"/>
          <p:cNvSpPr/>
          <p:nvPr/>
        </p:nvSpPr>
        <p:spPr>
          <a:xfrm>
            <a:off x="5020000" y="2058786"/>
            <a:ext cx="4572000" cy="1766637"/>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F = </a:t>
            </a:r>
            <a:r>
              <a:rPr kumimoji="0" lang="en-US" sz="3200" b="0" i="0" u="none" strike="noStrike" kern="1200" cap="none" spc="0" normalizeH="0" baseline="0" noProof="0" dirty="0">
                <a:ln>
                  <a:noFill/>
                </a:ln>
                <a:solidFill>
                  <a:srgbClr val="66FFCC"/>
                </a:solidFill>
                <a:effectLst>
                  <a:outerShdw blurRad="38100" dist="38100" dir="2700000" algn="tl">
                    <a:srgbClr val="000000">
                      <a:alpha val="43137"/>
                    </a:srgbClr>
                  </a:outerShdw>
                </a:effectLst>
                <a:uLnTx/>
                <a:uFillTx/>
                <a:latin typeface="Tahoma" pitchFamily="34" charset="0"/>
                <a:ea typeface="+mn-ea"/>
                <a:cs typeface="+mn-cs"/>
              </a:rPr>
              <a:t>w</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a:t>
            </a:r>
            <a:r>
              <a:rPr kumimoji="0" lang="en-US" sz="32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Tahoma" pitchFamily="34" charset="0"/>
                <a:ea typeface="+mn-ea"/>
                <a:cs typeface="+mn-cs"/>
              </a:rPr>
              <a:t>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F = </a:t>
            </a:r>
            <a:endParaRPr kumimoji="0" lang="en-US" sz="32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F =</a:t>
            </a:r>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84" y="2063075"/>
            <a:ext cx="3128854" cy="250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Freeform 17"/>
          <p:cNvSpPr/>
          <p:nvPr/>
        </p:nvSpPr>
        <p:spPr bwMode="auto">
          <a:xfrm rot="16200000">
            <a:off x="199335" y="2724167"/>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ectangle 11"/>
          <p:cNvSpPr/>
          <p:nvPr/>
        </p:nvSpPr>
        <p:spPr>
          <a:xfrm>
            <a:off x="7494907" y="5150241"/>
            <a:ext cx="1326005"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pic>
        <p:nvPicPr>
          <p:cNvPr id="6" name="Picture 5">
            <a:extLst>
              <a:ext uri="{FF2B5EF4-FFF2-40B4-BE49-F238E27FC236}">
                <a16:creationId xmlns:a16="http://schemas.microsoft.com/office/drawing/2014/main" id="{4F10A97D-6C27-4E00-8B27-0EC0F5190371}"/>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828645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155575" y="228600"/>
            <a:ext cx="8759825" cy="5902325"/>
          </a:xfrm>
        </p:spPr>
        <p:txBody>
          <a:bodyPr/>
          <a:lstStyle/>
          <a:p>
            <a:r>
              <a:rPr lang="en-US" dirty="0">
                <a:solidFill>
                  <a:srgbClr val="66FFCC"/>
                </a:solidFill>
              </a:rPr>
              <a:t>4,000 Joules of Work </a:t>
            </a:r>
            <a:r>
              <a:rPr lang="en-US" dirty="0">
                <a:solidFill>
                  <a:srgbClr val="CCECFF"/>
                </a:solidFill>
              </a:rPr>
              <a:t>was used to move a motorcycle up an </a:t>
            </a:r>
            <a:r>
              <a:rPr lang="en-US" u="sng" dirty="0">
                <a:solidFill>
                  <a:srgbClr val="CCECFF"/>
                </a:solidFill>
              </a:rPr>
              <a:t>inclined plane</a:t>
            </a:r>
            <a:r>
              <a:rPr lang="en-US" dirty="0">
                <a:solidFill>
                  <a:srgbClr val="CCECFF"/>
                </a:solidFill>
              </a:rPr>
              <a:t> of </a:t>
            </a:r>
            <a:r>
              <a:rPr lang="en-US" dirty="0">
                <a:solidFill>
                  <a:srgbClr val="FFFFCC"/>
                </a:solidFill>
              </a:rPr>
              <a:t>2 meters.</a:t>
            </a:r>
            <a:endParaRPr lang="en-US" dirty="0">
              <a:solidFill>
                <a:srgbClr val="CCECFF"/>
              </a:solidFill>
            </a:endParaRPr>
          </a:p>
          <a:p>
            <a:pPr lvl="1"/>
            <a:r>
              <a:rPr lang="en-US" dirty="0">
                <a:solidFill>
                  <a:srgbClr val="FFCCCC"/>
                </a:solidFill>
              </a:rPr>
              <a:t>How much did the cycle weigh / N?</a:t>
            </a:r>
          </a:p>
        </p:txBody>
      </p:sp>
      <p:sp>
        <p:nvSpPr>
          <p:cNvPr id="2" name="AutoShape 2" descr="Image result for lifting fat d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AutoShape 4" descr="Image result for lifting fat do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AutoShape 6" descr="Image result for lifting fat do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http://ecx.images-amazon.com/images/I/51ZWue2BiZL._SX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42" y="1960649"/>
            <a:ext cx="8550058" cy="444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13"/>
          <p:cNvSpPr/>
          <p:nvPr/>
        </p:nvSpPr>
        <p:spPr bwMode="auto">
          <a:xfrm>
            <a:off x="4800600" y="1951505"/>
            <a:ext cx="4114800" cy="1981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1" name="Rectangle 10"/>
          <p:cNvSpPr/>
          <p:nvPr/>
        </p:nvSpPr>
        <p:spPr>
          <a:xfrm>
            <a:off x="5020000" y="2058786"/>
            <a:ext cx="4572000" cy="1766637"/>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F = </a:t>
            </a:r>
            <a:r>
              <a:rPr kumimoji="0" lang="en-US" sz="3200" b="0" i="0" u="none" strike="noStrike" kern="1200" cap="none" spc="0" normalizeH="0" baseline="0" noProof="0" dirty="0">
                <a:ln>
                  <a:noFill/>
                </a:ln>
                <a:solidFill>
                  <a:srgbClr val="66FFCC"/>
                </a:solidFill>
                <a:effectLst>
                  <a:outerShdw blurRad="38100" dist="38100" dir="2700000" algn="tl">
                    <a:srgbClr val="000000">
                      <a:alpha val="43137"/>
                    </a:srgbClr>
                  </a:outerShdw>
                </a:effectLst>
                <a:uLnTx/>
                <a:uFillTx/>
                <a:latin typeface="Tahoma" pitchFamily="34" charset="0"/>
                <a:ea typeface="+mn-ea"/>
                <a:cs typeface="+mn-cs"/>
              </a:rPr>
              <a:t>w</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a:t>
            </a:r>
            <a:r>
              <a:rPr kumimoji="0" lang="en-US" sz="32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Tahoma" pitchFamily="34" charset="0"/>
                <a:ea typeface="+mn-ea"/>
                <a:cs typeface="+mn-cs"/>
              </a:rPr>
              <a:t>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F = </a:t>
            </a:r>
            <a:r>
              <a:rPr kumimoji="0" lang="en-US" sz="3200" b="0" i="0" u="none" strike="noStrike" kern="1200" cap="none" spc="0" normalizeH="0" baseline="0" noProof="0" dirty="0">
                <a:ln>
                  <a:noFill/>
                </a:ln>
                <a:solidFill>
                  <a:srgbClr val="66FFCC"/>
                </a:solidFill>
                <a:effectLst>
                  <a:outerShdw blurRad="38100" dist="38100" dir="2700000" algn="tl">
                    <a:srgbClr val="000000">
                      <a:alpha val="43137"/>
                    </a:srgbClr>
                  </a:outerShdw>
                </a:effectLst>
                <a:uLnTx/>
                <a:uFillTx/>
                <a:latin typeface="Tahoma" pitchFamily="34" charset="0"/>
                <a:ea typeface="+mn-ea"/>
                <a:cs typeface="+mn-cs"/>
              </a:rPr>
              <a:t>4000J</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a:t>
            </a:r>
            <a:r>
              <a:rPr kumimoji="0" lang="en-US" sz="32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Tahoma" pitchFamily="34" charset="0"/>
                <a:ea typeface="+mn-ea"/>
                <a:cs typeface="+mn-cs"/>
              </a:rPr>
              <a:t>2m</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F =</a:t>
            </a:r>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84" y="2063075"/>
            <a:ext cx="3128854" cy="250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Freeform 17"/>
          <p:cNvSpPr/>
          <p:nvPr/>
        </p:nvSpPr>
        <p:spPr bwMode="auto">
          <a:xfrm rot="16200000">
            <a:off x="199335" y="2724167"/>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ectangle 11"/>
          <p:cNvSpPr/>
          <p:nvPr/>
        </p:nvSpPr>
        <p:spPr>
          <a:xfrm>
            <a:off x="7494907" y="5150241"/>
            <a:ext cx="1326005"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pic>
        <p:nvPicPr>
          <p:cNvPr id="6" name="Picture 5">
            <a:extLst>
              <a:ext uri="{FF2B5EF4-FFF2-40B4-BE49-F238E27FC236}">
                <a16:creationId xmlns:a16="http://schemas.microsoft.com/office/drawing/2014/main" id="{074EA36A-0149-A6AB-1ABB-15E370F831B6}"/>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61196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09600" y="381000"/>
            <a:ext cx="82613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What class of lever is this picture? </a:t>
            </a:r>
          </a:p>
          <a:p>
            <a:pPr eaLnBrk="1" hangingPunct="1"/>
            <a:endParaRPr lang="en-US" sz="3600" dirty="0">
              <a:solidFill>
                <a:srgbClr val="FFFF00"/>
              </a:solidFill>
              <a:latin typeface="Times New Roman" pitchFamily="18" charset="0"/>
            </a:endParaRPr>
          </a:p>
          <a:p>
            <a:pPr eaLnBrk="1" hangingPunct="1"/>
            <a:endParaRPr lang="en-US" sz="3600" dirty="0">
              <a:solidFill>
                <a:srgbClr val="0066FF"/>
              </a:solidFill>
              <a:latin typeface="Times New Roman" pitchFamily="18" charset="0"/>
            </a:endParaRPr>
          </a:p>
        </p:txBody>
      </p:sp>
      <p:pic>
        <p:nvPicPr>
          <p:cNvPr id="15363" name="Picture 3" descr="uesc_06_img03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458200" cy="4876800"/>
          </a:xfrm>
          <a:prstGeom prst="rect">
            <a:avLst/>
          </a:prstGeom>
          <a:noFill/>
          <a:ln w="762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15364"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000" b="1" dirty="0">
                <a:solidFill>
                  <a:schemeClr val="bg1"/>
                </a:solidFill>
              </a:rPr>
              <a:t>Copyright © 2024 </a:t>
            </a:r>
            <a:r>
              <a:rPr lang="en-US" sz="1000" b="1" dirty="0" err="1">
                <a:solidFill>
                  <a:schemeClr val="bg1"/>
                </a:solidFill>
              </a:rPr>
              <a:t>SlideSpark</a:t>
            </a:r>
            <a:r>
              <a:rPr lang="en-US" sz="1000" b="1" dirty="0">
                <a:solidFill>
                  <a:schemeClr val="bg1"/>
                </a:solidFill>
              </a:rPr>
              <a:t> .LLC</a:t>
            </a:r>
          </a:p>
        </p:txBody>
      </p:sp>
      <p:sp>
        <p:nvSpPr>
          <p:cNvPr id="15365" name="WordArt 6"/>
          <p:cNvSpPr>
            <a:spLocks noChangeArrowheads="1" noChangeShapeType="1" noTextEdit="1"/>
          </p:cNvSpPr>
          <p:nvPr/>
        </p:nvSpPr>
        <p:spPr bwMode="auto">
          <a:xfrm>
            <a:off x="7391400" y="1828800"/>
            <a:ext cx="1066800" cy="131445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155575" y="228600"/>
            <a:ext cx="8759825" cy="5902325"/>
          </a:xfrm>
        </p:spPr>
        <p:txBody>
          <a:bodyPr/>
          <a:lstStyle/>
          <a:p>
            <a:r>
              <a:rPr lang="en-US" dirty="0">
                <a:solidFill>
                  <a:srgbClr val="66FFCC"/>
                </a:solidFill>
              </a:rPr>
              <a:t>4,000 Joules of Work </a:t>
            </a:r>
            <a:r>
              <a:rPr lang="en-US" dirty="0">
                <a:solidFill>
                  <a:srgbClr val="CCECFF"/>
                </a:solidFill>
              </a:rPr>
              <a:t>was used to move a motorcycle up an </a:t>
            </a:r>
            <a:r>
              <a:rPr lang="en-US" u="sng" dirty="0">
                <a:solidFill>
                  <a:srgbClr val="CCECFF"/>
                </a:solidFill>
              </a:rPr>
              <a:t>inclined plane</a:t>
            </a:r>
            <a:r>
              <a:rPr lang="en-US" dirty="0">
                <a:solidFill>
                  <a:srgbClr val="CCECFF"/>
                </a:solidFill>
              </a:rPr>
              <a:t> of </a:t>
            </a:r>
            <a:r>
              <a:rPr lang="en-US" dirty="0">
                <a:solidFill>
                  <a:srgbClr val="FFFFCC"/>
                </a:solidFill>
              </a:rPr>
              <a:t>2 meters.</a:t>
            </a:r>
            <a:endParaRPr lang="en-US" dirty="0">
              <a:solidFill>
                <a:srgbClr val="CCECFF"/>
              </a:solidFill>
            </a:endParaRPr>
          </a:p>
          <a:p>
            <a:pPr lvl="1"/>
            <a:r>
              <a:rPr lang="en-US" dirty="0">
                <a:solidFill>
                  <a:srgbClr val="FFCCCC"/>
                </a:solidFill>
              </a:rPr>
              <a:t>How much did the cycle weigh / N?</a:t>
            </a:r>
          </a:p>
        </p:txBody>
      </p:sp>
      <p:sp>
        <p:nvSpPr>
          <p:cNvPr id="2" name="AutoShape 2" descr="Image result for lifting fat d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AutoShape 4" descr="Image result for lifting fat do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AutoShape 6" descr="Image result for lifting fat do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http://ecx.images-amazon.com/images/I/51ZWue2BiZL._SX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42" y="1960649"/>
            <a:ext cx="8550058" cy="444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13"/>
          <p:cNvSpPr/>
          <p:nvPr/>
        </p:nvSpPr>
        <p:spPr bwMode="auto">
          <a:xfrm>
            <a:off x="4800600" y="1951505"/>
            <a:ext cx="4114800" cy="1981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1" name="Rectangle 10"/>
          <p:cNvSpPr/>
          <p:nvPr/>
        </p:nvSpPr>
        <p:spPr>
          <a:xfrm>
            <a:off x="5020000" y="2058786"/>
            <a:ext cx="4572000" cy="1766637"/>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F = </a:t>
            </a:r>
            <a:r>
              <a:rPr kumimoji="0" lang="en-US" sz="3200" b="0" i="0" u="none" strike="noStrike" kern="1200" cap="none" spc="0" normalizeH="0" baseline="0" noProof="0" dirty="0">
                <a:ln>
                  <a:noFill/>
                </a:ln>
                <a:solidFill>
                  <a:srgbClr val="66FFCC"/>
                </a:solidFill>
                <a:effectLst>
                  <a:outerShdw blurRad="38100" dist="38100" dir="2700000" algn="tl">
                    <a:srgbClr val="000000">
                      <a:alpha val="43137"/>
                    </a:srgbClr>
                  </a:outerShdw>
                </a:effectLst>
                <a:uLnTx/>
                <a:uFillTx/>
                <a:latin typeface="Tahoma" pitchFamily="34" charset="0"/>
                <a:ea typeface="+mn-ea"/>
                <a:cs typeface="+mn-cs"/>
              </a:rPr>
              <a:t>w</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a:t>
            </a:r>
            <a:r>
              <a:rPr kumimoji="0" lang="en-US" sz="32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Tahoma" pitchFamily="34" charset="0"/>
                <a:ea typeface="+mn-ea"/>
                <a:cs typeface="+mn-cs"/>
              </a:rPr>
              <a:t>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F = </a:t>
            </a:r>
            <a:r>
              <a:rPr kumimoji="0" lang="en-US" sz="3200" b="0" i="0" u="none" strike="noStrike" kern="1200" cap="none" spc="0" normalizeH="0" baseline="0" noProof="0" dirty="0">
                <a:ln>
                  <a:noFill/>
                </a:ln>
                <a:solidFill>
                  <a:srgbClr val="66FFCC"/>
                </a:solidFill>
                <a:effectLst>
                  <a:outerShdw blurRad="38100" dist="38100" dir="2700000" algn="tl">
                    <a:srgbClr val="000000">
                      <a:alpha val="43137"/>
                    </a:srgbClr>
                  </a:outerShdw>
                </a:effectLst>
                <a:uLnTx/>
                <a:uFillTx/>
                <a:latin typeface="Tahoma" pitchFamily="34" charset="0"/>
                <a:ea typeface="+mn-ea"/>
                <a:cs typeface="+mn-cs"/>
              </a:rPr>
              <a:t>4000J</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a:t>
            </a:r>
            <a:r>
              <a:rPr kumimoji="0" lang="en-US" sz="32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Tahoma" pitchFamily="34" charset="0"/>
                <a:ea typeface="+mn-ea"/>
                <a:cs typeface="+mn-cs"/>
              </a:rPr>
              <a:t>2m</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F = 2,000 N</a:t>
            </a:r>
          </a:p>
        </p:txBody>
      </p:sp>
      <p:sp>
        <p:nvSpPr>
          <p:cNvPr id="16" name="Oval 15"/>
          <p:cNvSpPr/>
          <p:nvPr/>
        </p:nvSpPr>
        <p:spPr bwMode="auto">
          <a:xfrm>
            <a:off x="4800600" y="3087861"/>
            <a:ext cx="2819400" cy="853988"/>
          </a:xfrm>
          <a:prstGeom prst="ellipse">
            <a:avLst/>
          </a:prstGeom>
          <a:noFill/>
          <a:ln w="9525" cap="flat" cmpd="sng" algn="ctr">
            <a:solidFill>
              <a:schemeClr val="tx1"/>
            </a:solidFill>
            <a:prstDash val="solid"/>
            <a:round/>
            <a:headEnd type="none" w="med" len="med"/>
            <a:tailEnd type="none" w="med" len="med"/>
          </a:ln>
          <a:effectLst>
            <a:glow rad="228600">
              <a:schemeClr val="accent5">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684" y="2063075"/>
            <a:ext cx="3128854" cy="250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Freeform 17"/>
          <p:cNvSpPr/>
          <p:nvPr/>
        </p:nvSpPr>
        <p:spPr bwMode="auto">
          <a:xfrm rot="16200000">
            <a:off x="199335" y="2724167"/>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ectangle 11"/>
          <p:cNvSpPr/>
          <p:nvPr/>
        </p:nvSpPr>
        <p:spPr>
          <a:xfrm>
            <a:off x="7494907" y="5150241"/>
            <a:ext cx="1326005"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pic>
        <p:nvPicPr>
          <p:cNvPr id="6" name="Picture 5">
            <a:extLst>
              <a:ext uri="{FF2B5EF4-FFF2-40B4-BE49-F238E27FC236}">
                <a16:creationId xmlns:a16="http://schemas.microsoft.com/office/drawing/2014/main" id="{29DE5451-0F9B-8DD3-572E-796A4181BD9A}"/>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272786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i.kinja-img.com/gawker-media/image/upload/s--bblB6ZzM--/c_fill,fl_progressive,g_center,h_450,q_80,w_800/bgius2ivnrn6r8v4wke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9830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sz="half" idx="4294967295"/>
          </p:nvPr>
        </p:nvSpPr>
        <p:spPr>
          <a:xfrm>
            <a:off x="457200" y="228600"/>
            <a:ext cx="8153400" cy="5897563"/>
          </a:xfrm>
        </p:spPr>
        <p:txBody>
          <a:bodyPr/>
          <a:lstStyle/>
          <a:p>
            <a:pPr eaLnBrk="1" hangingPunct="1"/>
            <a:r>
              <a:rPr lang="en-US" sz="2800">
                <a:solidFill>
                  <a:srgbClr val="6699FF"/>
                </a:solidFill>
              </a:rPr>
              <a:t>Name this simple machine and find the MA.</a:t>
            </a:r>
          </a:p>
          <a:p>
            <a:pPr eaLnBrk="1" hangingPunct="1"/>
            <a:r>
              <a:rPr lang="en-US" sz="2800">
                <a:solidFill>
                  <a:schemeClr val="tx1"/>
                </a:solidFill>
              </a:rPr>
              <a:t>Divide circumference by the pitch to get MA.</a:t>
            </a:r>
          </a:p>
        </p:txBody>
      </p:sp>
      <p:pic>
        <p:nvPicPr>
          <p:cNvPr id="117763" name="Picture 4" descr="http://www.teachengineering.org/collection/cub_/lessons/cub_images/cub_simp_machines_lesson02_figure8.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1295400"/>
            <a:ext cx="8305800" cy="5181600"/>
          </a:xfrm>
          <a:noFill/>
          <a:ln w="76200">
            <a:solidFill>
              <a:srgbClr val="5F5F5F"/>
            </a:solidFill>
            <a:miter lim="800000"/>
            <a:headEnd/>
            <a:tailEnd/>
          </a:ln>
        </p:spPr>
      </p:pic>
      <p:sp>
        <p:nvSpPr>
          <p:cNvPr id="657818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7765" name="WordArt 5"/>
          <p:cNvSpPr>
            <a:spLocks noChangeArrowheads="1" noChangeShapeType="1" noTextEdit="1"/>
          </p:cNvSpPr>
          <p:nvPr/>
        </p:nvSpPr>
        <p:spPr bwMode="auto">
          <a:xfrm>
            <a:off x="3352800" y="533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6 cm</a:t>
            </a:r>
          </a:p>
        </p:txBody>
      </p:sp>
      <p:sp>
        <p:nvSpPr>
          <p:cNvPr id="117766" name="WordArt 6"/>
          <p:cNvSpPr>
            <a:spLocks noChangeArrowheads="1" noChangeShapeType="1" noTextEdit="1"/>
          </p:cNvSpPr>
          <p:nvPr/>
        </p:nvSpPr>
        <p:spPr bwMode="auto">
          <a:xfrm>
            <a:off x="7620000" y="35052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2 cm</a:t>
            </a:r>
          </a:p>
        </p:txBody>
      </p:sp>
      <p:sp>
        <p:nvSpPr>
          <p:cNvPr id="117767" name="WordArt 7"/>
          <p:cNvSpPr>
            <a:spLocks noChangeArrowheads="1" noChangeShapeType="1" noTextEdit="1"/>
          </p:cNvSpPr>
          <p:nvPr/>
        </p:nvSpPr>
        <p:spPr bwMode="auto">
          <a:xfrm>
            <a:off x="8077200" y="1371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14</a:t>
            </a:r>
          </a:p>
        </p:txBody>
      </p:sp>
      <p:pic>
        <p:nvPicPr>
          <p:cNvPr id="2" name="Picture 1">
            <a:extLst>
              <a:ext uri="{FF2B5EF4-FFF2-40B4-BE49-F238E27FC236}">
                <a16:creationId xmlns:a16="http://schemas.microsoft.com/office/drawing/2014/main" id="{C34A1618-78F4-FEBE-6FE3-F69EBDF0E708}"/>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sz="half" idx="4294967295"/>
          </p:nvPr>
        </p:nvSpPr>
        <p:spPr>
          <a:xfrm>
            <a:off x="457200" y="228600"/>
            <a:ext cx="8153400" cy="5897563"/>
          </a:xfrm>
        </p:spPr>
        <p:txBody>
          <a:bodyPr/>
          <a:lstStyle/>
          <a:p>
            <a:pPr eaLnBrk="1" hangingPunct="1"/>
            <a:r>
              <a:rPr lang="en-US" sz="2800" u="sng">
                <a:solidFill>
                  <a:srgbClr val="FF9900"/>
                </a:solidFill>
              </a:rPr>
              <a:t>Name this simple machine</a:t>
            </a:r>
            <a:r>
              <a:rPr lang="en-US" sz="2800">
                <a:solidFill>
                  <a:srgbClr val="6699FF"/>
                </a:solidFill>
              </a:rPr>
              <a:t> and find the MA.</a:t>
            </a:r>
          </a:p>
          <a:p>
            <a:pPr eaLnBrk="1" hangingPunct="1"/>
            <a:r>
              <a:rPr lang="en-US" sz="2800">
                <a:solidFill>
                  <a:schemeClr val="tx1"/>
                </a:solidFill>
              </a:rPr>
              <a:t>Divide circumference by the pitch to get MA.</a:t>
            </a:r>
          </a:p>
        </p:txBody>
      </p:sp>
      <p:pic>
        <p:nvPicPr>
          <p:cNvPr id="118787" name="Picture 4" descr="http://www.teachengineering.org/collection/cub_/lessons/cub_images/cub_simp_machines_lesson02_figure8.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1295400"/>
            <a:ext cx="8305800" cy="5181600"/>
          </a:xfrm>
          <a:noFill/>
          <a:ln w="76200">
            <a:solidFill>
              <a:srgbClr val="5F5F5F"/>
            </a:solidFill>
            <a:miter lim="800000"/>
            <a:headEnd/>
            <a:tailEnd/>
          </a:ln>
        </p:spPr>
      </p:pic>
      <p:sp>
        <p:nvSpPr>
          <p:cNvPr id="657818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8789" name="WordArt 5"/>
          <p:cNvSpPr>
            <a:spLocks noChangeArrowheads="1" noChangeShapeType="1" noTextEdit="1"/>
          </p:cNvSpPr>
          <p:nvPr/>
        </p:nvSpPr>
        <p:spPr bwMode="auto">
          <a:xfrm>
            <a:off x="3352800" y="533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6 cm</a:t>
            </a:r>
          </a:p>
        </p:txBody>
      </p:sp>
      <p:sp>
        <p:nvSpPr>
          <p:cNvPr id="118790" name="WordArt 6"/>
          <p:cNvSpPr>
            <a:spLocks noChangeArrowheads="1" noChangeShapeType="1" noTextEdit="1"/>
          </p:cNvSpPr>
          <p:nvPr/>
        </p:nvSpPr>
        <p:spPr bwMode="auto">
          <a:xfrm>
            <a:off x="7620000" y="35052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2 cm</a:t>
            </a:r>
          </a:p>
        </p:txBody>
      </p:sp>
      <p:sp>
        <p:nvSpPr>
          <p:cNvPr id="118791" name="WordArt 7"/>
          <p:cNvSpPr>
            <a:spLocks noChangeArrowheads="1" noChangeShapeType="1" noTextEdit="1"/>
          </p:cNvSpPr>
          <p:nvPr/>
        </p:nvSpPr>
        <p:spPr bwMode="auto">
          <a:xfrm>
            <a:off x="8077200" y="1371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14</a:t>
            </a:r>
          </a:p>
        </p:txBody>
      </p:sp>
      <p:pic>
        <p:nvPicPr>
          <p:cNvPr id="2" name="Picture 1">
            <a:extLst>
              <a:ext uri="{FF2B5EF4-FFF2-40B4-BE49-F238E27FC236}">
                <a16:creationId xmlns:a16="http://schemas.microsoft.com/office/drawing/2014/main" id="{F2D7C9F9-70D2-1CEB-2F95-CB4C9A536638}"/>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sz="half" idx="4294967295"/>
          </p:nvPr>
        </p:nvSpPr>
        <p:spPr>
          <a:xfrm>
            <a:off x="457200" y="228600"/>
            <a:ext cx="8153400" cy="5897563"/>
          </a:xfrm>
        </p:spPr>
        <p:txBody>
          <a:bodyPr/>
          <a:lstStyle/>
          <a:p>
            <a:pPr eaLnBrk="1" hangingPunct="1"/>
            <a:r>
              <a:rPr lang="en-US" sz="2800" u="sng">
                <a:solidFill>
                  <a:srgbClr val="FF9900"/>
                </a:solidFill>
              </a:rPr>
              <a:t>Name this simple machine</a:t>
            </a:r>
            <a:r>
              <a:rPr lang="en-US" sz="2800">
                <a:solidFill>
                  <a:srgbClr val="6699FF"/>
                </a:solidFill>
              </a:rPr>
              <a:t> and find the MA.</a:t>
            </a:r>
          </a:p>
          <a:p>
            <a:pPr eaLnBrk="1" hangingPunct="1"/>
            <a:r>
              <a:rPr lang="en-US" sz="2800">
                <a:solidFill>
                  <a:schemeClr val="tx1"/>
                </a:solidFill>
              </a:rPr>
              <a:t>Divide circumference by the pitch to get MA.</a:t>
            </a:r>
          </a:p>
        </p:txBody>
      </p:sp>
      <p:pic>
        <p:nvPicPr>
          <p:cNvPr id="119811" name="Picture 4" descr="http://www.teachengineering.org/collection/cub_/lessons/cub_images/cub_simp_machines_lesson02_figure8.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1295400"/>
            <a:ext cx="8305800" cy="5181600"/>
          </a:xfrm>
          <a:noFill/>
          <a:ln w="76200">
            <a:solidFill>
              <a:srgbClr val="5F5F5F"/>
            </a:solidFill>
            <a:miter lim="800000"/>
            <a:headEnd/>
            <a:tailEnd/>
          </a:ln>
        </p:spPr>
      </p:pic>
      <p:sp>
        <p:nvSpPr>
          <p:cNvPr id="657818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9813" name="WordArt 5"/>
          <p:cNvSpPr>
            <a:spLocks noChangeArrowheads="1" noChangeShapeType="1" noTextEdit="1"/>
          </p:cNvSpPr>
          <p:nvPr/>
        </p:nvSpPr>
        <p:spPr bwMode="auto">
          <a:xfrm>
            <a:off x="3352800" y="533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6 cm</a:t>
            </a:r>
          </a:p>
        </p:txBody>
      </p:sp>
      <p:sp>
        <p:nvSpPr>
          <p:cNvPr id="119814" name="WordArt 6"/>
          <p:cNvSpPr>
            <a:spLocks noChangeArrowheads="1" noChangeShapeType="1" noTextEdit="1"/>
          </p:cNvSpPr>
          <p:nvPr/>
        </p:nvSpPr>
        <p:spPr bwMode="auto">
          <a:xfrm>
            <a:off x="7620000" y="35052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2 cm</a:t>
            </a:r>
          </a:p>
        </p:txBody>
      </p:sp>
      <p:sp>
        <p:nvSpPr>
          <p:cNvPr id="119815" name="WordArt 7"/>
          <p:cNvSpPr>
            <a:spLocks noChangeArrowheads="1" noChangeShapeType="1" noTextEdit="1"/>
          </p:cNvSpPr>
          <p:nvPr/>
        </p:nvSpPr>
        <p:spPr bwMode="auto">
          <a:xfrm>
            <a:off x="1447800" y="1524000"/>
            <a:ext cx="6934200" cy="990600"/>
          </a:xfrm>
          <a:prstGeom prst="rect">
            <a:avLst/>
          </a:prstGeom>
        </p:spPr>
        <p:txBody>
          <a:bodyPr wrap="none" fromWordArt="1">
            <a:prstTxWarp prst="textPlain">
              <a:avLst>
                <a:gd name="adj" fmla="val 50000"/>
              </a:avLst>
            </a:prstTxWarp>
            <a:scene3d>
              <a:camera prst="legacyPerspectiveBottomRight">
                <a:rot lat="0" lon="21239994"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Screw</a:t>
            </a:r>
          </a:p>
        </p:txBody>
      </p:sp>
      <p:sp>
        <p:nvSpPr>
          <p:cNvPr id="119816" name="WordArt 8"/>
          <p:cNvSpPr>
            <a:spLocks noChangeArrowheads="1" noChangeShapeType="1" noTextEdit="1"/>
          </p:cNvSpPr>
          <p:nvPr/>
        </p:nvSpPr>
        <p:spPr bwMode="auto">
          <a:xfrm>
            <a:off x="8077200" y="1371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14</a:t>
            </a:r>
          </a:p>
        </p:txBody>
      </p:sp>
      <p:pic>
        <p:nvPicPr>
          <p:cNvPr id="2" name="Picture 1">
            <a:extLst>
              <a:ext uri="{FF2B5EF4-FFF2-40B4-BE49-F238E27FC236}">
                <a16:creationId xmlns:a16="http://schemas.microsoft.com/office/drawing/2014/main" id="{F9411AD5-C785-1ACF-F41A-ED0775C1E6A9}"/>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sz="half" idx="4294967295"/>
          </p:nvPr>
        </p:nvSpPr>
        <p:spPr>
          <a:xfrm>
            <a:off x="457200" y="228600"/>
            <a:ext cx="8153400" cy="5897563"/>
          </a:xfrm>
        </p:spPr>
        <p:txBody>
          <a:bodyPr/>
          <a:lstStyle/>
          <a:p>
            <a:pPr eaLnBrk="1" hangingPunct="1"/>
            <a:r>
              <a:rPr lang="en-US" sz="2800">
                <a:solidFill>
                  <a:srgbClr val="6699FF"/>
                </a:solidFill>
              </a:rPr>
              <a:t>Name this simple machine </a:t>
            </a:r>
            <a:r>
              <a:rPr lang="en-US" sz="2800" u="sng">
                <a:solidFill>
                  <a:srgbClr val="FF9900"/>
                </a:solidFill>
              </a:rPr>
              <a:t>and find the MA.</a:t>
            </a:r>
          </a:p>
          <a:p>
            <a:pPr eaLnBrk="1" hangingPunct="1"/>
            <a:r>
              <a:rPr lang="en-US" sz="2800">
                <a:solidFill>
                  <a:schemeClr val="tx1"/>
                </a:solidFill>
              </a:rPr>
              <a:t>Divide circumference by the pitch to get MA.</a:t>
            </a:r>
          </a:p>
        </p:txBody>
      </p:sp>
      <p:pic>
        <p:nvPicPr>
          <p:cNvPr id="120835" name="Picture 4" descr="http://www.teachengineering.org/collection/cub_/lessons/cub_images/cub_simp_machines_lesson02_figure8.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1295400"/>
            <a:ext cx="8305800" cy="5181600"/>
          </a:xfrm>
          <a:noFill/>
          <a:ln w="76200">
            <a:solidFill>
              <a:srgbClr val="5F5F5F"/>
            </a:solidFill>
            <a:miter lim="800000"/>
            <a:headEnd/>
            <a:tailEnd/>
          </a:ln>
        </p:spPr>
      </p:pic>
      <p:sp>
        <p:nvSpPr>
          <p:cNvPr id="657818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20837" name="WordArt 5"/>
          <p:cNvSpPr>
            <a:spLocks noChangeArrowheads="1" noChangeShapeType="1" noTextEdit="1"/>
          </p:cNvSpPr>
          <p:nvPr/>
        </p:nvSpPr>
        <p:spPr bwMode="auto">
          <a:xfrm>
            <a:off x="3352800" y="533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6 cm</a:t>
            </a:r>
          </a:p>
        </p:txBody>
      </p:sp>
      <p:sp>
        <p:nvSpPr>
          <p:cNvPr id="120838" name="WordArt 6"/>
          <p:cNvSpPr>
            <a:spLocks noChangeArrowheads="1" noChangeShapeType="1" noTextEdit="1"/>
          </p:cNvSpPr>
          <p:nvPr/>
        </p:nvSpPr>
        <p:spPr bwMode="auto">
          <a:xfrm>
            <a:off x="7620000" y="35052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2 cm</a:t>
            </a:r>
          </a:p>
        </p:txBody>
      </p:sp>
      <p:sp>
        <p:nvSpPr>
          <p:cNvPr id="120839" name="WordArt 7"/>
          <p:cNvSpPr>
            <a:spLocks noChangeArrowheads="1" noChangeShapeType="1" noTextEdit="1"/>
          </p:cNvSpPr>
          <p:nvPr/>
        </p:nvSpPr>
        <p:spPr bwMode="auto">
          <a:xfrm>
            <a:off x="1447800" y="1524000"/>
            <a:ext cx="6934200" cy="990600"/>
          </a:xfrm>
          <a:prstGeom prst="rect">
            <a:avLst/>
          </a:prstGeom>
        </p:spPr>
        <p:txBody>
          <a:bodyPr wrap="none" fromWordArt="1">
            <a:prstTxWarp prst="textPlain">
              <a:avLst>
                <a:gd name="adj" fmla="val 50000"/>
              </a:avLst>
            </a:prstTxWarp>
            <a:scene3d>
              <a:camera prst="legacyPerspectiveBottomRight">
                <a:rot lat="0" lon="21239994"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Screw</a:t>
            </a:r>
          </a:p>
        </p:txBody>
      </p:sp>
      <p:sp>
        <p:nvSpPr>
          <p:cNvPr id="120840" name="WordArt 8"/>
          <p:cNvSpPr>
            <a:spLocks noChangeArrowheads="1" noChangeShapeType="1" noTextEdit="1"/>
          </p:cNvSpPr>
          <p:nvPr/>
        </p:nvSpPr>
        <p:spPr bwMode="auto">
          <a:xfrm>
            <a:off x="8077200" y="1371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14</a:t>
            </a:r>
          </a:p>
        </p:txBody>
      </p:sp>
      <p:pic>
        <p:nvPicPr>
          <p:cNvPr id="2" name="Picture 1">
            <a:extLst>
              <a:ext uri="{FF2B5EF4-FFF2-40B4-BE49-F238E27FC236}">
                <a16:creationId xmlns:a16="http://schemas.microsoft.com/office/drawing/2014/main" id="{9250C113-6BB1-8CC2-924C-C0809C2973F9}"/>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sz="half" idx="4294967295"/>
          </p:nvPr>
        </p:nvSpPr>
        <p:spPr>
          <a:xfrm>
            <a:off x="457200" y="228600"/>
            <a:ext cx="8153400" cy="5897563"/>
          </a:xfrm>
        </p:spPr>
        <p:txBody>
          <a:bodyPr/>
          <a:lstStyle/>
          <a:p>
            <a:pPr eaLnBrk="1" hangingPunct="1"/>
            <a:r>
              <a:rPr lang="en-US" sz="2800">
                <a:solidFill>
                  <a:srgbClr val="6699FF"/>
                </a:solidFill>
              </a:rPr>
              <a:t>Name this simple machine </a:t>
            </a:r>
            <a:r>
              <a:rPr lang="en-US" sz="2800" u="sng">
                <a:solidFill>
                  <a:srgbClr val="FF9900"/>
                </a:solidFill>
              </a:rPr>
              <a:t>and find the MA.</a:t>
            </a:r>
          </a:p>
          <a:p>
            <a:pPr eaLnBrk="1" hangingPunct="1"/>
            <a:r>
              <a:rPr lang="en-US" sz="2800">
                <a:solidFill>
                  <a:srgbClr val="FF99FF"/>
                </a:solidFill>
              </a:rPr>
              <a:t>Divide circumference by the pitch to get MA.</a:t>
            </a:r>
          </a:p>
        </p:txBody>
      </p:sp>
      <p:pic>
        <p:nvPicPr>
          <p:cNvPr id="121859" name="Picture 4" descr="http://www.teachengineering.org/collection/cub_/lessons/cub_images/cub_simp_machines_lesson02_figure8.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1295400"/>
            <a:ext cx="8305800" cy="5181600"/>
          </a:xfrm>
          <a:noFill/>
          <a:ln w="76200">
            <a:solidFill>
              <a:srgbClr val="5F5F5F"/>
            </a:solidFill>
            <a:miter lim="800000"/>
            <a:headEnd/>
            <a:tailEnd/>
          </a:ln>
        </p:spPr>
      </p:pic>
      <p:sp>
        <p:nvSpPr>
          <p:cNvPr id="657818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21861" name="WordArt 5"/>
          <p:cNvSpPr>
            <a:spLocks noChangeArrowheads="1" noChangeShapeType="1" noTextEdit="1"/>
          </p:cNvSpPr>
          <p:nvPr/>
        </p:nvSpPr>
        <p:spPr bwMode="auto">
          <a:xfrm>
            <a:off x="3352800" y="533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6 cm</a:t>
            </a:r>
          </a:p>
        </p:txBody>
      </p:sp>
      <p:sp>
        <p:nvSpPr>
          <p:cNvPr id="121862" name="WordArt 6"/>
          <p:cNvSpPr>
            <a:spLocks noChangeArrowheads="1" noChangeShapeType="1" noTextEdit="1"/>
          </p:cNvSpPr>
          <p:nvPr/>
        </p:nvSpPr>
        <p:spPr bwMode="auto">
          <a:xfrm>
            <a:off x="7620000" y="35052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2 cm</a:t>
            </a:r>
          </a:p>
        </p:txBody>
      </p:sp>
      <p:sp>
        <p:nvSpPr>
          <p:cNvPr id="121863" name="WordArt 7"/>
          <p:cNvSpPr>
            <a:spLocks noChangeArrowheads="1" noChangeShapeType="1" noTextEdit="1"/>
          </p:cNvSpPr>
          <p:nvPr/>
        </p:nvSpPr>
        <p:spPr bwMode="auto">
          <a:xfrm>
            <a:off x="1447800" y="1524000"/>
            <a:ext cx="6934200" cy="990600"/>
          </a:xfrm>
          <a:prstGeom prst="rect">
            <a:avLst/>
          </a:prstGeom>
        </p:spPr>
        <p:txBody>
          <a:bodyPr wrap="none" fromWordArt="1">
            <a:prstTxWarp prst="textPlain">
              <a:avLst>
                <a:gd name="adj" fmla="val 50000"/>
              </a:avLst>
            </a:prstTxWarp>
            <a:scene3d>
              <a:camera prst="legacyPerspectiveBottomRight">
                <a:rot lat="0" lon="21239994"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Screw</a:t>
            </a:r>
          </a:p>
        </p:txBody>
      </p:sp>
      <p:sp>
        <p:nvSpPr>
          <p:cNvPr id="121864" name="WordArt 8"/>
          <p:cNvSpPr>
            <a:spLocks noChangeArrowheads="1" noChangeShapeType="1" noTextEdit="1"/>
          </p:cNvSpPr>
          <p:nvPr/>
        </p:nvSpPr>
        <p:spPr bwMode="auto">
          <a:xfrm>
            <a:off x="8077200" y="1371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14</a:t>
            </a:r>
          </a:p>
        </p:txBody>
      </p:sp>
      <p:pic>
        <p:nvPicPr>
          <p:cNvPr id="2" name="Picture 1">
            <a:extLst>
              <a:ext uri="{FF2B5EF4-FFF2-40B4-BE49-F238E27FC236}">
                <a16:creationId xmlns:a16="http://schemas.microsoft.com/office/drawing/2014/main" id="{20E8856E-EE60-B71F-ACD4-86ACD1AC7751}"/>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type="body" sz="half" idx="4294967295"/>
          </p:nvPr>
        </p:nvSpPr>
        <p:spPr>
          <a:xfrm>
            <a:off x="457200" y="228600"/>
            <a:ext cx="8153400" cy="5897563"/>
          </a:xfrm>
        </p:spPr>
        <p:txBody>
          <a:bodyPr/>
          <a:lstStyle/>
          <a:p>
            <a:pPr eaLnBrk="1" hangingPunct="1"/>
            <a:r>
              <a:rPr lang="en-US" sz="2800">
                <a:solidFill>
                  <a:srgbClr val="6699FF"/>
                </a:solidFill>
              </a:rPr>
              <a:t>Name this simple machine </a:t>
            </a:r>
            <a:r>
              <a:rPr lang="en-US" sz="2800" u="sng">
                <a:solidFill>
                  <a:srgbClr val="FF9900"/>
                </a:solidFill>
              </a:rPr>
              <a:t>and find the MA.</a:t>
            </a:r>
          </a:p>
          <a:p>
            <a:pPr eaLnBrk="1" hangingPunct="1"/>
            <a:r>
              <a:rPr lang="en-US" sz="2800">
                <a:solidFill>
                  <a:srgbClr val="FF99FF"/>
                </a:solidFill>
              </a:rPr>
              <a:t>Divide circumference by the pitch to get MA.</a:t>
            </a:r>
          </a:p>
        </p:txBody>
      </p:sp>
      <p:pic>
        <p:nvPicPr>
          <p:cNvPr id="122883" name="Picture 4" descr="http://www.teachengineering.org/collection/cub_/lessons/cub_images/cub_simp_machines_lesson02_figure8.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1295400"/>
            <a:ext cx="8305800" cy="5181600"/>
          </a:xfrm>
          <a:noFill/>
          <a:ln w="76200">
            <a:solidFill>
              <a:srgbClr val="5F5F5F"/>
            </a:solidFill>
            <a:miter lim="800000"/>
            <a:headEnd/>
            <a:tailEnd/>
          </a:ln>
        </p:spPr>
      </p:pic>
      <p:sp>
        <p:nvSpPr>
          <p:cNvPr id="657818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22885" name="WordArt 5"/>
          <p:cNvSpPr>
            <a:spLocks noChangeArrowheads="1" noChangeShapeType="1" noTextEdit="1"/>
          </p:cNvSpPr>
          <p:nvPr/>
        </p:nvSpPr>
        <p:spPr bwMode="auto">
          <a:xfrm>
            <a:off x="3352800" y="533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6 cm</a:t>
            </a:r>
          </a:p>
        </p:txBody>
      </p:sp>
      <p:sp>
        <p:nvSpPr>
          <p:cNvPr id="122886" name="WordArt 6"/>
          <p:cNvSpPr>
            <a:spLocks noChangeArrowheads="1" noChangeShapeType="1" noTextEdit="1"/>
          </p:cNvSpPr>
          <p:nvPr/>
        </p:nvSpPr>
        <p:spPr bwMode="auto">
          <a:xfrm>
            <a:off x="7620000" y="35052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2 cm</a:t>
            </a:r>
          </a:p>
        </p:txBody>
      </p:sp>
      <p:sp>
        <p:nvSpPr>
          <p:cNvPr id="122887" name="WordArt 7"/>
          <p:cNvSpPr>
            <a:spLocks noChangeArrowheads="1" noChangeShapeType="1" noTextEdit="1"/>
          </p:cNvSpPr>
          <p:nvPr/>
        </p:nvSpPr>
        <p:spPr bwMode="auto">
          <a:xfrm>
            <a:off x="1447800" y="1524000"/>
            <a:ext cx="6934200" cy="990600"/>
          </a:xfrm>
          <a:prstGeom prst="rect">
            <a:avLst/>
          </a:prstGeom>
        </p:spPr>
        <p:txBody>
          <a:bodyPr wrap="none" fromWordArt="1">
            <a:prstTxWarp prst="textPlain">
              <a:avLst>
                <a:gd name="adj" fmla="val 50000"/>
              </a:avLst>
            </a:prstTxWarp>
            <a:scene3d>
              <a:camera prst="legacyPerspectiveBottomRight">
                <a:rot lat="0" lon="21239994"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Screw</a:t>
            </a:r>
          </a:p>
        </p:txBody>
      </p:sp>
      <p:sp>
        <p:nvSpPr>
          <p:cNvPr id="122888" name="WordArt 8"/>
          <p:cNvSpPr>
            <a:spLocks noChangeArrowheads="1" noChangeShapeType="1" noTextEdit="1"/>
          </p:cNvSpPr>
          <p:nvPr/>
        </p:nvSpPr>
        <p:spPr bwMode="auto">
          <a:xfrm>
            <a:off x="762000" y="2743200"/>
            <a:ext cx="3276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FFCC66"/>
                </a:solidFill>
                <a:effectLst>
                  <a:outerShdw dist="45791" dir="3378596" algn="ctr" rotWithShape="0">
                    <a:srgbClr val="4D4D4D">
                      <a:alpha val="79999"/>
                    </a:srgbClr>
                  </a:outerShdw>
                </a:effectLst>
                <a:uLnTx/>
                <a:uFillTx/>
                <a:latin typeface="Arial Black"/>
                <a:ea typeface="+mn-ea"/>
                <a:cs typeface="+mn-cs"/>
              </a:rPr>
              <a:t>6   = 18.84</a:t>
            </a:r>
          </a:p>
        </p:txBody>
      </p:sp>
      <p:pic>
        <p:nvPicPr>
          <p:cNvPr id="1228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3200"/>
            <a:ext cx="533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2890" name="WordArt 10"/>
          <p:cNvSpPr>
            <a:spLocks noChangeArrowheads="1" noChangeShapeType="1" noTextEdit="1"/>
          </p:cNvSpPr>
          <p:nvPr/>
        </p:nvSpPr>
        <p:spPr bwMode="auto">
          <a:xfrm>
            <a:off x="1219200" y="3429000"/>
            <a:ext cx="609600" cy="247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00FF00"/>
                </a:solidFill>
                <a:effectLst>
                  <a:outerShdw dist="45791" dir="3378596" algn="ctr" rotWithShape="0">
                    <a:srgbClr val="4D4D4D">
                      <a:alpha val="79999"/>
                    </a:srgbClr>
                  </a:outerShdw>
                </a:effectLst>
                <a:uLnTx/>
                <a:uFillTx/>
                <a:latin typeface="Arial Black"/>
                <a:ea typeface="+mn-ea"/>
                <a:cs typeface="+mn-cs"/>
              </a:rPr>
              <a:t>3.14</a:t>
            </a:r>
          </a:p>
        </p:txBody>
      </p:sp>
      <p:sp>
        <p:nvSpPr>
          <p:cNvPr id="122891" name="WordArt 11"/>
          <p:cNvSpPr>
            <a:spLocks noChangeArrowheads="1" noChangeShapeType="1" noTextEdit="1"/>
          </p:cNvSpPr>
          <p:nvPr/>
        </p:nvSpPr>
        <p:spPr bwMode="auto">
          <a:xfrm>
            <a:off x="8077200" y="1371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14</a:t>
            </a:r>
          </a:p>
        </p:txBody>
      </p:sp>
      <p:pic>
        <p:nvPicPr>
          <p:cNvPr id="2" name="Picture 1">
            <a:extLst>
              <a:ext uri="{FF2B5EF4-FFF2-40B4-BE49-F238E27FC236}">
                <a16:creationId xmlns:a16="http://schemas.microsoft.com/office/drawing/2014/main" id="{E2165B1B-F7B4-5A7C-BF6F-38AA884776EE}"/>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sz="half" idx="4294967295"/>
          </p:nvPr>
        </p:nvSpPr>
        <p:spPr>
          <a:xfrm>
            <a:off x="457200" y="228600"/>
            <a:ext cx="8153400" cy="5897563"/>
          </a:xfrm>
        </p:spPr>
        <p:txBody>
          <a:bodyPr/>
          <a:lstStyle/>
          <a:p>
            <a:pPr eaLnBrk="1" hangingPunct="1"/>
            <a:r>
              <a:rPr lang="en-US" sz="2800">
                <a:solidFill>
                  <a:srgbClr val="6699FF"/>
                </a:solidFill>
              </a:rPr>
              <a:t>Name this simple machine </a:t>
            </a:r>
            <a:r>
              <a:rPr lang="en-US" sz="2800" u="sng">
                <a:solidFill>
                  <a:srgbClr val="FF9900"/>
                </a:solidFill>
              </a:rPr>
              <a:t>and find the MA.</a:t>
            </a:r>
          </a:p>
          <a:p>
            <a:pPr eaLnBrk="1" hangingPunct="1"/>
            <a:r>
              <a:rPr lang="en-US" sz="2800">
                <a:solidFill>
                  <a:srgbClr val="FF99FF"/>
                </a:solidFill>
              </a:rPr>
              <a:t>Divide circumference by the pitch to get MA.</a:t>
            </a:r>
          </a:p>
        </p:txBody>
      </p:sp>
      <p:pic>
        <p:nvPicPr>
          <p:cNvPr id="123907" name="Picture 4" descr="http://www.teachengineering.org/collection/cub_/lessons/cub_images/cub_simp_machines_lesson02_figure8.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1295400"/>
            <a:ext cx="8305800" cy="5181600"/>
          </a:xfrm>
          <a:noFill/>
          <a:ln w="76200">
            <a:solidFill>
              <a:srgbClr val="5F5F5F"/>
            </a:solidFill>
            <a:miter lim="800000"/>
            <a:headEnd/>
            <a:tailEnd/>
          </a:ln>
        </p:spPr>
      </p:pic>
      <p:sp>
        <p:nvSpPr>
          <p:cNvPr id="657818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23909" name="WordArt 5"/>
          <p:cNvSpPr>
            <a:spLocks noChangeArrowheads="1" noChangeShapeType="1" noTextEdit="1"/>
          </p:cNvSpPr>
          <p:nvPr/>
        </p:nvSpPr>
        <p:spPr bwMode="auto">
          <a:xfrm>
            <a:off x="3352800" y="533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6 cm</a:t>
            </a:r>
          </a:p>
        </p:txBody>
      </p:sp>
      <p:sp>
        <p:nvSpPr>
          <p:cNvPr id="123910" name="WordArt 6"/>
          <p:cNvSpPr>
            <a:spLocks noChangeArrowheads="1" noChangeShapeType="1" noTextEdit="1"/>
          </p:cNvSpPr>
          <p:nvPr/>
        </p:nvSpPr>
        <p:spPr bwMode="auto">
          <a:xfrm>
            <a:off x="7620000" y="35052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2 cm</a:t>
            </a:r>
          </a:p>
        </p:txBody>
      </p:sp>
      <p:sp>
        <p:nvSpPr>
          <p:cNvPr id="123911" name="WordArt 7"/>
          <p:cNvSpPr>
            <a:spLocks noChangeArrowheads="1" noChangeShapeType="1" noTextEdit="1"/>
          </p:cNvSpPr>
          <p:nvPr/>
        </p:nvSpPr>
        <p:spPr bwMode="auto">
          <a:xfrm>
            <a:off x="1447800" y="1524000"/>
            <a:ext cx="6934200" cy="990600"/>
          </a:xfrm>
          <a:prstGeom prst="rect">
            <a:avLst/>
          </a:prstGeom>
        </p:spPr>
        <p:txBody>
          <a:bodyPr wrap="none" fromWordArt="1">
            <a:prstTxWarp prst="textPlain">
              <a:avLst>
                <a:gd name="adj" fmla="val 50000"/>
              </a:avLst>
            </a:prstTxWarp>
            <a:scene3d>
              <a:camera prst="legacyPerspectiveBottomRight">
                <a:rot lat="0" lon="21239994"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Screw</a:t>
            </a:r>
          </a:p>
        </p:txBody>
      </p:sp>
      <p:sp>
        <p:nvSpPr>
          <p:cNvPr id="123912" name="WordArt 8"/>
          <p:cNvSpPr>
            <a:spLocks noChangeArrowheads="1" noChangeShapeType="1" noTextEdit="1"/>
          </p:cNvSpPr>
          <p:nvPr/>
        </p:nvSpPr>
        <p:spPr bwMode="auto">
          <a:xfrm>
            <a:off x="762000" y="2743200"/>
            <a:ext cx="3276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FFCC66"/>
                </a:solidFill>
                <a:effectLst>
                  <a:outerShdw dist="45791" dir="3378596" algn="ctr" rotWithShape="0">
                    <a:srgbClr val="4D4D4D">
                      <a:alpha val="79999"/>
                    </a:srgbClr>
                  </a:outerShdw>
                </a:effectLst>
                <a:uLnTx/>
                <a:uFillTx/>
                <a:latin typeface="Arial Black"/>
                <a:ea typeface="+mn-ea"/>
                <a:cs typeface="+mn-cs"/>
              </a:rPr>
              <a:t>6   = 18.84</a:t>
            </a:r>
          </a:p>
        </p:txBody>
      </p:sp>
      <p:pic>
        <p:nvPicPr>
          <p:cNvPr id="1239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3200"/>
            <a:ext cx="533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3914" name="WordArt 10"/>
          <p:cNvSpPr>
            <a:spLocks noChangeArrowheads="1" noChangeShapeType="1" noTextEdit="1"/>
          </p:cNvSpPr>
          <p:nvPr/>
        </p:nvSpPr>
        <p:spPr bwMode="auto">
          <a:xfrm>
            <a:off x="1219200" y="3429000"/>
            <a:ext cx="609600" cy="247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00FF00"/>
                </a:solidFill>
                <a:effectLst>
                  <a:outerShdw dist="45791" dir="3378596" algn="ctr" rotWithShape="0">
                    <a:srgbClr val="4D4D4D">
                      <a:alpha val="79999"/>
                    </a:srgbClr>
                  </a:outerShdw>
                </a:effectLst>
                <a:uLnTx/>
                <a:uFillTx/>
                <a:latin typeface="Arial Black"/>
                <a:ea typeface="+mn-ea"/>
                <a:cs typeface="+mn-cs"/>
              </a:rPr>
              <a:t>3.14</a:t>
            </a:r>
          </a:p>
        </p:txBody>
      </p:sp>
      <p:sp>
        <p:nvSpPr>
          <p:cNvPr id="123915" name="WordArt 11"/>
          <p:cNvSpPr>
            <a:spLocks noChangeArrowheads="1" noChangeShapeType="1" noTextEdit="1"/>
          </p:cNvSpPr>
          <p:nvPr/>
        </p:nvSpPr>
        <p:spPr bwMode="auto">
          <a:xfrm>
            <a:off x="838200" y="3962400"/>
            <a:ext cx="3200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18.84 / 2 =</a:t>
            </a:r>
          </a:p>
        </p:txBody>
      </p:sp>
      <p:sp>
        <p:nvSpPr>
          <p:cNvPr id="123916" name="AutoShape 12"/>
          <p:cNvSpPr>
            <a:spLocks noChangeArrowheads="1"/>
          </p:cNvSpPr>
          <p:nvPr/>
        </p:nvSpPr>
        <p:spPr bwMode="auto">
          <a:xfrm rot="-321349">
            <a:off x="3429000" y="3733800"/>
            <a:ext cx="4038600" cy="304800"/>
          </a:xfrm>
          <a:prstGeom prst="rightArrow">
            <a:avLst>
              <a:gd name="adj1" fmla="val 50000"/>
              <a:gd name="adj2" fmla="val 331250"/>
            </a:avLst>
          </a:prstGeom>
          <a:solidFill>
            <a:srgbClr val="CC66FF"/>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3917" name="WordArt 13"/>
          <p:cNvSpPr>
            <a:spLocks noChangeArrowheads="1" noChangeShapeType="1" noTextEdit="1"/>
          </p:cNvSpPr>
          <p:nvPr/>
        </p:nvSpPr>
        <p:spPr bwMode="auto">
          <a:xfrm>
            <a:off x="8077200" y="1371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14</a:t>
            </a:r>
          </a:p>
        </p:txBody>
      </p:sp>
      <p:pic>
        <p:nvPicPr>
          <p:cNvPr id="2" name="Picture 1">
            <a:extLst>
              <a:ext uri="{FF2B5EF4-FFF2-40B4-BE49-F238E27FC236}">
                <a16:creationId xmlns:a16="http://schemas.microsoft.com/office/drawing/2014/main" id="{17B50F71-6AA3-0659-297A-9B6A878AFD6E}"/>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body" sz="half" idx="4294967295"/>
          </p:nvPr>
        </p:nvSpPr>
        <p:spPr>
          <a:xfrm>
            <a:off x="457200" y="228600"/>
            <a:ext cx="8153400" cy="5897563"/>
          </a:xfrm>
        </p:spPr>
        <p:txBody>
          <a:bodyPr/>
          <a:lstStyle/>
          <a:p>
            <a:pPr eaLnBrk="1" hangingPunct="1"/>
            <a:r>
              <a:rPr lang="en-US" sz="2800">
                <a:solidFill>
                  <a:srgbClr val="6699FF"/>
                </a:solidFill>
              </a:rPr>
              <a:t>Name this simple machine </a:t>
            </a:r>
            <a:r>
              <a:rPr lang="en-US" sz="2800" u="sng">
                <a:solidFill>
                  <a:srgbClr val="FF9900"/>
                </a:solidFill>
              </a:rPr>
              <a:t>and find the MA.</a:t>
            </a:r>
          </a:p>
          <a:p>
            <a:pPr eaLnBrk="1" hangingPunct="1"/>
            <a:r>
              <a:rPr lang="en-US" sz="2800">
                <a:solidFill>
                  <a:srgbClr val="FF99FF"/>
                </a:solidFill>
              </a:rPr>
              <a:t>Divide circumference by the pitch to get MA.</a:t>
            </a:r>
          </a:p>
        </p:txBody>
      </p:sp>
      <p:pic>
        <p:nvPicPr>
          <p:cNvPr id="124931" name="Picture 4" descr="http://www.teachengineering.org/collection/cub_/lessons/cub_images/cub_simp_machines_lesson02_figure8.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1295400"/>
            <a:ext cx="8305800" cy="5181600"/>
          </a:xfrm>
          <a:noFill/>
          <a:ln w="76200">
            <a:solidFill>
              <a:srgbClr val="5F5F5F"/>
            </a:solidFill>
            <a:miter lim="800000"/>
            <a:headEnd/>
            <a:tailEnd/>
          </a:ln>
        </p:spPr>
      </p:pic>
      <p:sp>
        <p:nvSpPr>
          <p:cNvPr id="657818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24933" name="WordArt 5"/>
          <p:cNvSpPr>
            <a:spLocks noChangeArrowheads="1" noChangeShapeType="1" noTextEdit="1"/>
          </p:cNvSpPr>
          <p:nvPr/>
        </p:nvSpPr>
        <p:spPr bwMode="auto">
          <a:xfrm>
            <a:off x="3352800" y="533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6 cm</a:t>
            </a:r>
          </a:p>
        </p:txBody>
      </p:sp>
      <p:sp>
        <p:nvSpPr>
          <p:cNvPr id="124934" name="WordArt 6"/>
          <p:cNvSpPr>
            <a:spLocks noChangeArrowheads="1" noChangeShapeType="1" noTextEdit="1"/>
          </p:cNvSpPr>
          <p:nvPr/>
        </p:nvSpPr>
        <p:spPr bwMode="auto">
          <a:xfrm>
            <a:off x="7620000" y="35052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2 cm</a:t>
            </a:r>
          </a:p>
        </p:txBody>
      </p:sp>
      <p:sp>
        <p:nvSpPr>
          <p:cNvPr id="124935" name="WordArt 7"/>
          <p:cNvSpPr>
            <a:spLocks noChangeArrowheads="1" noChangeShapeType="1" noTextEdit="1"/>
          </p:cNvSpPr>
          <p:nvPr/>
        </p:nvSpPr>
        <p:spPr bwMode="auto">
          <a:xfrm>
            <a:off x="1447800" y="1524000"/>
            <a:ext cx="6934200" cy="990600"/>
          </a:xfrm>
          <a:prstGeom prst="rect">
            <a:avLst/>
          </a:prstGeom>
        </p:spPr>
        <p:txBody>
          <a:bodyPr wrap="none" fromWordArt="1">
            <a:prstTxWarp prst="textPlain">
              <a:avLst>
                <a:gd name="adj" fmla="val 50000"/>
              </a:avLst>
            </a:prstTxWarp>
            <a:scene3d>
              <a:camera prst="legacyPerspectiveBottomRight">
                <a:rot lat="0" lon="21239994"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Screw</a:t>
            </a:r>
          </a:p>
        </p:txBody>
      </p:sp>
      <p:sp>
        <p:nvSpPr>
          <p:cNvPr id="124936" name="WordArt 8"/>
          <p:cNvSpPr>
            <a:spLocks noChangeArrowheads="1" noChangeShapeType="1" noTextEdit="1"/>
          </p:cNvSpPr>
          <p:nvPr/>
        </p:nvSpPr>
        <p:spPr bwMode="auto">
          <a:xfrm>
            <a:off x="762000" y="2743200"/>
            <a:ext cx="3276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FFCC66"/>
                </a:solidFill>
                <a:effectLst>
                  <a:outerShdw dist="45791" dir="3378596" algn="ctr" rotWithShape="0">
                    <a:srgbClr val="4D4D4D">
                      <a:alpha val="79999"/>
                    </a:srgbClr>
                  </a:outerShdw>
                </a:effectLst>
                <a:uLnTx/>
                <a:uFillTx/>
                <a:latin typeface="Arial Black"/>
                <a:ea typeface="+mn-ea"/>
                <a:cs typeface="+mn-cs"/>
              </a:rPr>
              <a:t>6   = 18.84</a:t>
            </a:r>
          </a:p>
        </p:txBody>
      </p:sp>
      <p:pic>
        <p:nvPicPr>
          <p:cNvPr id="1249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3200"/>
            <a:ext cx="533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4938" name="WordArt 10"/>
          <p:cNvSpPr>
            <a:spLocks noChangeArrowheads="1" noChangeShapeType="1" noTextEdit="1"/>
          </p:cNvSpPr>
          <p:nvPr/>
        </p:nvSpPr>
        <p:spPr bwMode="auto">
          <a:xfrm>
            <a:off x="1219200" y="3429000"/>
            <a:ext cx="609600" cy="247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00FF00"/>
                </a:solidFill>
                <a:effectLst>
                  <a:outerShdw dist="45791" dir="3378596" algn="ctr" rotWithShape="0">
                    <a:srgbClr val="4D4D4D">
                      <a:alpha val="79999"/>
                    </a:srgbClr>
                  </a:outerShdw>
                </a:effectLst>
                <a:uLnTx/>
                <a:uFillTx/>
                <a:latin typeface="Arial Black"/>
                <a:ea typeface="+mn-ea"/>
                <a:cs typeface="+mn-cs"/>
              </a:rPr>
              <a:t>3.14</a:t>
            </a:r>
          </a:p>
        </p:txBody>
      </p:sp>
      <p:sp>
        <p:nvSpPr>
          <p:cNvPr id="124939" name="WordArt 11"/>
          <p:cNvSpPr>
            <a:spLocks noChangeArrowheads="1" noChangeShapeType="1" noTextEdit="1"/>
          </p:cNvSpPr>
          <p:nvPr/>
        </p:nvSpPr>
        <p:spPr bwMode="auto">
          <a:xfrm>
            <a:off x="838200" y="3962400"/>
            <a:ext cx="3200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18.84 / 2 =</a:t>
            </a:r>
          </a:p>
        </p:txBody>
      </p:sp>
      <p:sp>
        <p:nvSpPr>
          <p:cNvPr id="124940" name="WordArt 12"/>
          <p:cNvSpPr>
            <a:spLocks noChangeArrowheads="1" noChangeShapeType="1" noTextEdit="1"/>
          </p:cNvSpPr>
          <p:nvPr/>
        </p:nvSpPr>
        <p:spPr bwMode="auto">
          <a:xfrm>
            <a:off x="4343400" y="3962400"/>
            <a:ext cx="200025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9.42 MA</a:t>
            </a:r>
          </a:p>
        </p:txBody>
      </p:sp>
      <p:sp>
        <p:nvSpPr>
          <p:cNvPr id="124941" name="Oval 13"/>
          <p:cNvSpPr>
            <a:spLocks noChangeArrowheads="1"/>
          </p:cNvSpPr>
          <p:nvPr/>
        </p:nvSpPr>
        <p:spPr bwMode="auto">
          <a:xfrm>
            <a:off x="3886200" y="3581400"/>
            <a:ext cx="3048000" cy="1371600"/>
          </a:xfrm>
          <a:prstGeom prst="ellipse">
            <a:avLst/>
          </a:prstGeom>
          <a:gradFill rotWithShape="1">
            <a:gsLst>
              <a:gs pos="0">
                <a:srgbClr val="FF66FF">
                  <a:alpha val="26999"/>
                </a:srgbClr>
              </a:gs>
              <a:gs pos="100000">
                <a:srgbClr val="762F76">
                  <a:alpha val="21999"/>
                </a:srgbClr>
              </a:gs>
            </a:gsLst>
            <a:lin ang="5400000" scaled="1"/>
          </a:gradFill>
          <a:ln w="5715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4942" name="WordArt 14"/>
          <p:cNvSpPr>
            <a:spLocks noChangeArrowheads="1" noChangeShapeType="1" noTextEdit="1"/>
          </p:cNvSpPr>
          <p:nvPr/>
        </p:nvSpPr>
        <p:spPr bwMode="auto">
          <a:xfrm>
            <a:off x="8077200" y="1371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14</a:t>
            </a:r>
          </a:p>
        </p:txBody>
      </p:sp>
      <p:pic>
        <p:nvPicPr>
          <p:cNvPr id="2" name="Picture 1">
            <a:extLst>
              <a:ext uri="{FF2B5EF4-FFF2-40B4-BE49-F238E27FC236}">
                <a16:creationId xmlns:a16="http://schemas.microsoft.com/office/drawing/2014/main" id="{FF32E162-5832-F3BC-2C43-EBE839CD4175}"/>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09600" y="381000"/>
            <a:ext cx="826135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What class of lever is this picture? </a:t>
            </a:r>
          </a:p>
          <a:p>
            <a:pPr eaLnBrk="1" hangingPunct="1"/>
            <a:endParaRPr lang="en-US" sz="3200" dirty="0">
              <a:solidFill>
                <a:schemeClr val="bg1"/>
              </a:solidFill>
              <a:latin typeface="Times New Roman" pitchFamily="18" charset="0"/>
            </a:endParaRPr>
          </a:p>
          <a:p>
            <a:pPr eaLnBrk="1" hangingPunct="1"/>
            <a:endParaRPr lang="en-US" sz="3200" dirty="0">
              <a:solidFill>
                <a:srgbClr val="FFFF00"/>
              </a:solidFill>
              <a:latin typeface="Times New Roman" pitchFamily="18" charset="0"/>
            </a:endParaRPr>
          </a:p>
          <a:p>
            <a:pPr eaLnBrk="1" hangingPunct="1"/>
            <a:endParaRPr lang="en-US" sz="3600" dirty="0">
              <a:solidFill>
                <a:srgbClr val="0066FF"/>
              </a:solidFill>
              <a:latin typeface="Times New Roman" pitchFamily="18" charset="0"/>
            </a:endParaRPr>
          </a:p>
        </p:txBody>
      </p:sp>
      <p:pic>
        <p:nvPicPr>
          <p:cNvPr id="16387" name="Picture 3" descr="uesc_06_img03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458200" cy="4876800"/>
          </a:xfrm>
          <a:prstGeom prst="rect">
            <a:avLst/>
          </a:prstGeom>
          <a:noFill/>
          <a:ln w="762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16388"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000" b="1" dirty="0">
                <a:solidFill>
                  <a:schemeClr val="bg1"/>
                </a:solidFill>
              </a:rPr>
              <a:t>Copyright © 2024 </a:t>
            </a:r>
            <a:r>
              <a:rPr lang="en-US" sz="1000" b="1" dirty="0" err="1">
                <a:solidFill>
                  <a:schemeClr val="bg1"/>
                </a:solidFill>
              </a:rPr>
              <a:t>SlideSpark</a:t>
            </a:r>
            <a:r>
              <a:rPr lang="en-US" sz="1000" b="1" dirty="0">
                <a:solidFill>
                  <a:schemeClr val="bg1"/>
                </a:solidFill>
              </a:rPr>
              <a:t> .LLC</a:t>
            </a:r>
          </a:p>
        </p:txBody>
      </p:sp>
      <p:sp>
        <p:nvSpPr>
          <p:cNvPr id="16389" name="WordArt 5"/>
          <p:cNvSpPr>
            <a:spLocks noChangeArrowheads="1" noChangeShapeType="1" noTextEdit="1"/>
          </p:cNvSpPr>
          <p:nvPr/>
        </p:nvSpPr>
        <p:spPr bwMode="auto">
          <a:xfrm>
            <a:off x="7391400" y="1828800"/>
            <a:ext cx="1066800" cy="131445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6</a:t>
            </a:r>
          </a:p>
        </p:txBody>
      </p:sp>
      <p:sp>
        <p:nvSpPr>
          <p:cNvPr id="5" name="Down Arrow 4"/>
          <p:cNvSpPr>
            <a:spLocks noChangeArrowheads="1"/>
          </p:cNvSpPr>
          <p:nvPr/>
        </p:nvSpPr>
        <p:spPr bwMode="auto">
          <a:xfrm>
            <a:off x="1981200" y="2514600"/>
            <a:ext cx="685800" cy="1447800"/>
          </a:xfrm>
          <a:prstGeom prst="downArrow">
            <a:avLst>
              <a:gd name="adj1" fmla="val 50000"/>
              <a:gd name="adj2" fmla="val 50002"/>
            </a:avLst>
          </a:prstGeom>
          <a:solidFill>
            <a:srgbClr val="FF9933"/>
          </a:solidFill>
          <a:ln w="38100" algn="ctr">
            <a:solidFill>
              <a:schemeClr val="tx1"/>
            </a:solidFill>
            <a:round/>
            <a:headEnd/>
            <a:tailEnd/>
          </a:ln>
        </p:spPr>
        <p:txBody>
          <a:bodyPr/>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2" name="Down Arrow 4"/>
          <p:cNvSpPr>
            <a:spLocks noChangeArrowheads="1"/>
          </p:cNvSpPr>
          <p:nvPr/>
        </p:nvSpPr>
        <p:spPr bwMode="auto">
          <a:xfrm rot="14467089">
            <a:off x="2895600" y="4724400"/>
            <a:ext cx="685800" cy="1295400"/>
          </a:xfrm>
          <a:prstGeom prst="downArrow">
            <a:avLst>
              <a:gd name="adj1" fmla="val 50000"/>
              <a:gd name="adj2" fmla="val 44739"/>
            </a:avLst>
          </a:prstGeom>
          <a:solidFill>
            <a:srgbClr val="9966FF"/>
          </a:solidFill>
          <a:ln w="38100" algn="ctr">
            <a:solidFill>
              <a:schemeClr val="tx1"/>
            </a:solidFill>
            <a:round/>
            <a:headEnd/>
            <a:tailEnd/>
          </a:ln>
        </p:spPr>
        <p:txBody>
          <a:bodyPr vert="eaVert"/>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3" name="Down Arrow 4"/>
          <p:cNvSpPr>
            <a:spLocks noChangeArrowheads="1"/>
          </p:cNvSpPr>
          <p:nvPr/>
        </p:nvSpPr>
        <p:spPr bwMode="auto">
          <a:xfrm rot="193712">
            <a:off x="6248400" y="4191000"/>
            <a:ext cx="685800" cy="1447800"/>
          </a:xfrm>
          <a:prstGeom prst="downArrow">
            <a:avLst>
              <a:gd name="adj1" fmla="val 50000"/>
              <a:gd name="adj2" fmla="val 50002"/>
            </a:avLst>
          </a:prstGeom>
          <a:solidFill>
            <a:schemeClr val="accent1"/>
          </a:solidFill>
          <a:ln w="38100" algn="ctr">
            <a:solidFill>
              <a:schemeClr val="tx1"/>
            </a:solidFill>
            <a:round/>
            <a:headEnd/>
            <a:tailEnd/>
          </a:ln>
        </p:spPr>
        <p:txBody>
          <a:bodyPr rot="10800000"/>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16393" name="WordArt 9"/>
          <p:cNvSpPr>
            <a:spLocks noChangeArrowheads="1" noChangeShapeType="1" noTextEdit="1"/>
          </p:cNvSpPr>
          <p:nvPr/>
        </p:nvSpPr>
        <p:spPr bwMode="auto">
          <a:xfrm>
            <a:off x="6096000" y="3276600"/>
            <a:ext cx="12192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solidFill>
                  <a:schemeClr val="accent1"/>
                </a:solidFill>
                <a:effectLst>
                  <a:outerShdw dist="45791" dir="3378596" algn="ctr" rotWithShape="0">
                    <a:srgbClr val="4D4D4D">
                      <a:alpha val="79999"/>
                    </a:srgbClr>
                  </a:outerShdw>
                </a:effectLst>
                <a:latin typeface="Arial Black"/>
              </a:rPr>
              <a:t>Load</a:t>
            </a:r>
          </a:p>
        </p:txBody>
      </p:sp>
      <p:sp>
        <p:nvSpPr>
          <p:cNvPr id="16394" name="WordArt 10"/>
          <p:cNvSpPr>
            <a:spLocks noChangeArrowheads="1" noChangeShapeType="1" noTextEdit="1"/>
          </p:cNvSpPr>
          <p:nvPr/>
        </p:nvSpPr>
        <p:spPr bwMode="auto">
          <a:xfrm>
            <a:off x="685800" y="5410200"/>
            <a:ext cx="1800225"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solidFill>
                  <a:srgbClr val="9966FF"/>
                </a:solidFill>
                <a:effectLst>
                  <a:outerShdw dist="45791" dir="3378596" algn="ctr" rotWithShape="0">
                    <a:srgbClr val="4D4D4D">
                      <a:alpha val="79999"/>
                    </a:srgbClr>
                  </a:outerShdw>
                </a:effectLst>
                <a:latin typeface="Arial Black"/>
              </a:rPr>
              <a:t>Fulcrum</a:t>
            </a:r>
          </a:p>
        </p:txBody>
      </p:sp>
      <p:sp>
        <p:nvSpPr>
          <p:cNvPr id="16395" name="WordArt 11"/>
          <p:cNvSpPr>
            <a:spLocks noChangeArrowheads="1" noChangeShapeType="1" noTextEdit="1"/>
          </p:cNvSpPr>
          <p:nvPr/>
        </p:nvSpPr>
        <p:spPr bwMode="auto">
          <a:xfrm>
            <a:off x="2133600" y="1752600"/>
            <a:ext cx="1419225"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solidFill>
                  <a:srgbClr val="FF9933"/>
                </a:solidFill>
                <a:effectLst>
                  <a:outerShdw dist="45791" dir="3378596" algn="ctr" rotWithShape="0">
                    <a:srgbClr val="4D4D4D">
                      <a:alpha val="79999"/>
                    </a:srgbClr>
                  </a:outerShdw>
                </a:effectLst>
                <a:latin typeface="Arial Black"/>
              </a:rPr>
              <a:t>Force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25955"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5956"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595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5958"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595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25960"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5961"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25962"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25963"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25964"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25965"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25966"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25967"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cxnSp>
        <p:nvCxnSpPr>
          <p:cNvPr id="17" name="Straight Arrow Connector 16"/>
          <p:cNvCxnSpPr/>
          <p:nvPr/>
        </p:nvCxnSpPr>
        <p:spPr>
          <a:xfrm flipH="1" flipV="1">
            <a:off x="1219200" y="2895600"/>
            <a:ext cx="609600" cy="76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AAC73A29-B5F6-A611-19C9-A0EC7578FD7A}"/>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26979"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6980"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69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6982"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698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26984"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6985"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26986"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26987"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26988"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26989"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26990"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26991"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F9DB1B9-FDFD-E20A-2F93-AE8C7824EA97}"/>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28003"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28004"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80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8006"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800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28008"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8009"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28010"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28011"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28012"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28013"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28014"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28015"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28016"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BB63F83-D0C4-A455-ED83-83913911CB59}"/>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29027"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29028"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90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9030"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90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29032"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9033"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29034"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29035"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29036"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29037"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29038"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29039"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29040"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DA4132BF-A8D0-48EE-12FB-208EE0A3861D}"/>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30051"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0052"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00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0054"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00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30056"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0057"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30058"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30059"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30060"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30061"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30062"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30063"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30064"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30065" name="WordArt 17"/>
          <p:cNvSpPr>
            <a:spLocks noChangeArrowheads="1" noChangeShapeType="1" noTextEdit="1"/>
          </p:cNvSpPr>
          <p:nvPr/>
        </p:nvSpPr>
        <p:spPr bwMode="auto">
          <a:xfrm>
            <a:off x="3886200" y="1600200"/>
            <a:ext cx="1524000" cy="647700"/>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Wheel</a:t>
            </a:r>
          </a:p>
        </p:txBody>
      </p:sp>
      <p:sp>
        <p:nvSpPr>
          <p:cNvPr id="130066" name="WordArt 18"/>
          <p:cNvSpPr>
            <a:spLocks noChangeArrowheads="1" noChangeShapeType="1" noTextEdit="1"/>
          </p:cNvSpPr>
          <p:nvPr/>
        </p:nvSpPr>
        <p:spPr bwMode="auto">
          <a:xfrm>
            <a:off x="3810000" y="2286000"/>
            <a:ext cx="1524000" cy="8382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Times New Roman"/>
                <a:ea typeface="+mn-ea"/>
                <a:cs typeface="Times New Roman"/>
              </a:rPr>
              <a:t>Axle</a:t>
            </a:r>
          </a:p>
        </p:txBody>
      </p:sp>
      <p:sp>
        <p:nvSpPr>
          <p:cNvPr id="2" name="Rectangle 1"/>
          <p:cNvSpPr/>
          <p:nvPr/>
        </p:nvSpPr>
        <p:spPr>
          <a:xfrm>
            <a:off x="2590800" y="1783481"/>
            <a:ext cx="1643399"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Screw?</a:t>
            </a:r>
          </a:p>
        </p:txBody>
      </p:sp>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2257D3DE-0632-2C68-B513-DC71258B5D53}"/>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31075"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1076"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10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1078"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107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31080"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1081"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31082"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31083"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31084"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31085"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31086"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31087"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31088"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31089" name="WordArt 17"/>
          <p:cNvSpPr>
            <a:spLocks noChangeArrowheads="1" noChangeShapeType="1" noTextEdit="1"/>
          </p:cNvSpPr>
          <p:nvPr/>
        </p:nvSpPr>
        <p:spPr bwMode="auto">
          <a:xfrm>
            <a:off x="3886200" y="1600200"/>
            <a:ext cx="1524000" cy="647700"/>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Wheel</a:t>
            </a:r>
          </a:p>
        </p:txBody>
      </p:sp>
      <p:sp>
        <p:nvSpPr>
          <p:cNvPr id="131090" name="WordArt 18"/>
          <p:cNvSpPr>
            <a:spLocks noChangeArrowheads="1" noChangeShapeType="1" noTextEdit="1"/>
          </p:cNvSpPr>
          <p:nvPr/>
        </p:nvSpPr>
        <p:spPr bwMode="auto">
          <a:xfrm>
            <a:off x="3810000" y="2286000"/>
            <a:ext cx="1524000" cy="8382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Times New Roman"/>
                <a:ea typeface="+mn-ea"/>
                <a:cs typeface="Times New Roman"/>
              </a:rPr>
              <a:t>Axle</a:t>
            </a:r>
          </a:p>
        </p:txBody>
      </p:sp>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21E424E-6890-CD08-0A56-F1D237837B74}"/>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32099"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2100"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21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rgbClr val="99FF99"/>
            </a:solidFill>
            <a:miter lim="800000"/>
            <a:headEnd/>
            <a:tailEnd/>
          </a:ln>
          <a:extLst>
            <a:ext uri="{909E8E84-426E-40DD-AFC4-6F175D3DCCD1}">
              <a14:hiddenFill xmlns:a14="http://schemas.microsoft.com/office/drawing/2010/main">
                <a:solidFill>
                  <a:srgbClr val="FFFFFF"/>
                </a:solidFill>
              </a14:hiddenFill>
            </a:ext>
          </a:extLst>
        </p:spPr>
      </p:pic>
      <p:pic>
        <p:nvPicPr>
          <p:cNvPr id="132102"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21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32104"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2105"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32106"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32107"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32108"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32109"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32110"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32111"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32112"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32113" name="WordArt 17"/>
          <p:cNvSpPr>
            <a:spLocks noChangeArrowheads="1" noChangeShapeType="1" noTextEdit="1"/>
          </p:cNvSpPr>
          <p:nvPr/>
        </p:nvSpPr>
        <p:spPr bwMode="auto">
          <a:xfrm>
            <a:off x="3886200" y="1600200"/>
            <a:ext cx="1524000" cy="647700"/>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Wheel</a:t>
            </a:r>
          </a:p>
        </p:txBody>
      </p:sp>
      <p:sp>
        <p:nvSpPr>
          <p:cNvPr id="132114" name="WordArt 18"/>
          <p:cNvSpPr>
            <a:spLocks noChangeArrowheads="1" noChangeShapeType="1" noTextEdit="1"/>
          </p:cNvSpPr>
          <p:nvPr/>
        </p:nvSpPr>
        <p:spPr bwMode="auto">
          <a:xfrm>
            <a:off x="3810000" y="2286000"/>
            <a:ext cx="1524000" cy="8382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Times New Roman"/>
                <a:ea typeface="+mn-ea"/>
                <a:cs typeface="Times New Roman"/>
              </a:rPr>
              <a:t>Axle</a:t>
            </a:r>
          </a:p>
        </p:txBody>
      </p:sp>
      <p:sp>
        <p:nvSpPr>
          <p:cNvPr id="132115" name="WordArt 19"/>
          <p:cNvSpPr>
            <a:spLocks noChangeArrowheads="1" noChangeShapeType="1" noTextEdit="1"/>
          </p:cNvSpPr>
          <p:nvPr/>
        </p:nvSpPr>
        <p:spPr bwMode="auto">
          <a:xfrm rot="-648646">
            <a:off x="6116638" y="1978025"/>
            <a:ext cx="2695575" cy="10572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99FF99"/>
                </a:solidFill>
                <a:effectLst>
                  <a:outerShdw dist="53882" dir="2700000" algn="ctr" rotWithShape="0">
                    <a:srgbClr val="9999FF">
                      <a:alpha val="79999"/>
                    </a:srgbClr>
                  </a:outerShdw>
                </a:effectLst>
                <a:uLnTx/>
                <a:uFillTx/>
                <a:latin typeface="Impact"/>
                <a:ea typeface="+mn-ea"/>
                <a:cs typeface="+mn-cs"/>
              </a:rPr>
              <a:t>Inclined Plane</a:t>
            </a:r>
          </a:p>
        </p:txBody>
      </p:sp>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04800DD4-AF16-F191-86F6-F752209764F1}"/>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33123"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3124"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31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rgbClr val="99FF99"/>
            </a:solidFill>
            <a:miter lim="800000"/>
            <a:headEnd/>
            <a:tailEnd/>
          </a:ln>
          <a:extLst>
            <a:ext uri="{909E8E84-426E-40DD-AFC4-6F175D3DCCD1}">
              <a14:hiddenFill xmlns:a14="http://schemas.microsoft.com/office/drawing/2010/main">
                <a:solidFill>
                  <a:srgbClr val="FFFFFF"/>
                </a:solidFill>
              </a14:hiddenFill>
            </a:ext>
          </a:extLst>
        </p:spPr>
      </p:pic>
      <p:pic>
        <p:nvPicPr>
          <p:cNvPr id="133126"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312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33128"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3129"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33130"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33131"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33132"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33133"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33134"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33135"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33136"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33137" name="WordArt 17"/>
          <p:cNvSpPr>
            <a:spLocks noChangeArrowheads="1" noChangeShapeType="1" noTextEdit="1"/>
          </p:cNvSpPr>
          <p:nvPr/>
        </p:nvSpPr>
        <p:spPr bwMode="auto">
          <a:xfrm>
            <a:off x="3886200" y="1600200"/>
            <a:ext cx="1524000" cy="647700"/>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Wheel</a:t>
            </a:r>
          </a:p>
        </p:txBody>
      </p:sp>
      <p:sp>
        <p:nvSpPr>
          <p:cNvPr id="133138" name="WordArt 18"/>
          <p:cNvSpPr>
            <a:spLocks noChangeArrowheads="1" noChangeShapeType="1" noTextEdit="1"/>
          </p:cNvSpPr>
          <p:nvPr/>
        </p:nvSpPr>
        <p:spPr bwMode="auto">
          <a:xfrm>
            <a:off x="3810000" y="2286000"/>
            <a:ext cx="1524000" cy="8382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Times New Roman"/>
                <a:ea typeface="+mn-ea"/>
                <a:cs typeface="Times New Roman"/>
              </a:rPr>
              <a:t>Axle</a:t>
            </a:r>
          </a:p>
        </p:txBody>
      </p:sp>
      <p:sp>
        <p:nvSpPr>
          <p:cNvPr id="133139" name="WordArt 19"/>
          <p:cNvSpPr>
            <a:spLocks noChangeArrowheads="1" noChangeShapeType="1" noTextEdit="1"/>
          </p:cNvSpPr>
          <p:nvPr/>
        </p:nvSpPr>
        <p:spPr bwMode="auto">
          <a:xfrm rot="-648646">
            <a:off x="6116638" y="1978025"/>
            <a:ext cx="2695575" cy="10572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99FF99"/>
                </a:solidFill>
                <a:effectLst>
                  <a:outerShdw dist="53882" dir="2700000" algn="ctr" rotWithShape="0">
                    <a:srgbClr val="9999FF">
                      <a:alpha val="79999"/>
                    </a:srgbClr>
                  </a:outerShdw>
                </a:effectLst>
                <a:uLnTx/>
                <a:uFillTx/>
                <a:latin typeface="Impact"/>
                <a:ea typeface="+mn-ea"/>
                <a:cs typeface="+mn-cs"/>
              </a:rPr>
              <a:t>Inclined Plane</a:t>
            </a:r>
          </a:p>
        </p:txBody>
      </p:sp>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D09F8B3B-5642-7DC3-58D3-0425AF5E418A}"/>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34147"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4148"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41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rgbClr val="99FF99"/>
            </a:solidFill>
            <a:miter lim="800000"/>
            <a:headEnd/>
            <a:tailEnd/>
          </a:ln>
          <a:extLst>
            <a:ext uri="{909E8E84-426E-40DD-AFC4-6F175D3DCCD1}">
              <a14:hiddenFill xmlns:a14="http://schemas.microsoft.com/office/drawing/2010/main">
                <a:solidFill>
                  <a:srgbClr val="FFFFFF"/>
                </a:solidFill>
              </a14:hiddenFill>
            </a:ext>
          </a:extLst>
        </p:spPr>
      </p:pic>
      <p:pic>
        <p:nvPicPr>
          <p:cNvPr id="134150"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41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34152"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rgbClr val="CC66FF"/>
            </a:solidFill>
            <a:miter lim="800000"/>
            <a:headEnd/>
            <a:tailEnd/>
          </a:ln>
          <a:extLst>
            <a:ext uri="{909E8E84-426E-40DD-AFC4-6F175D3DCCD1}">
              <a14:hiddenFill xmlns:a14="http://schemas.microsoft.com/office/drawing/2010/main">
                <a:solidFill>
                  <a:srgbClr val="FFFFFF"/>
                </a:solidFill>
              </a14:hiddenFill>
            </a:ext>
          </a:extLst>
        </p:spPr>
      </p:pic>
      <p:sp>
        <p:nvSpPr>
          <p:cNvPr id="134153"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34154"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34155"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34156"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34157"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34158"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34159"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34160"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34161" name="WordArt 17"/>
          <p:cNvSpPr>
            <a:spLocks noChangeArrowheads="1" noChangeShapeType="1" noTextEdit="1"/>
          </p:cNvSpPr>
          <p:nvPr/>
        </p:nvSpPr>
        <p:spPr bwMode="auto">
          <a:xfrm>
            <a:off x="3886200" y="1600200"/>
            <a:ext cx="1524000" cy="647700"/>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Wheel</a:t>
            </a:r>
          </a:p>
        </p:txBody>
      </p:sp>
      <p:sp>
        <p:nvSpPr>
          <p:cNvPr id="134162" name="WordArt 18"/>
          <p:cNvSpPr>
            <a:spLocks noChangeArrowheads="1" noChangeShapeType="1" noTextEdit="1"/>
          </p:cNvSpPr>
          <p:nvPr/>
        </p:nvSpPr>
        <p:spPr bwMode="auto">
          <a:xfrm>
            <a:off x="3810000" y="2286000"/>
            <a:ext cx="1524000" cy="8382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Times New Roman"/>
                <a:ea typeface="+mn-ea"/>
                <a:cs typeface="Times New Roman"/>
              </a:rPr>
              <a:t>Axle</a:t>
            </a:r>
          </a:p>
        </p:txBody>
      </p:sp>
      <p:sp>
        <p:nvSpPr>
          <p:cNvPr id="134163" name="WordArt 19"/>
          <p:cNvSpPr>
            <a:spLocks noChangeArrowheads="1" noChangeShapeType="1" noTextEdit="1"/>
          </p:cNvSpPr>
          <p:nvPr/>
        </p:nvSpPr>
        <p:spPr bwMode="auto">
          <a:xfrm rot="-648646">
            <a:off x="6116638" y="1978025"/>
            <a:ext cx="2695575" cy="10572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99FF99"/>
                </a:solidFill>
                <a:effectLst>
                  <a:outerShdw dist="53882" dir="2700000" algn="ctr" rotWithShape="0">
                    <a:srgbClr val="9999FF">
                      <a:alpha val="79999"/>
                    </a:srgbClr>
                  </a:outerShdw>
                </a:effectLst>
                <a:uLnTx/>
                <a:uFillTx/>
                <a:latin typeface="Impact"/>
                <a:ea typeface="+mn-ea"/>
                <a:cs typeface="+mn-cs"/>
              </a:rPr>
              <a:t>Inclined Plane</a:t>
            </a:r>
          </a:p>
        </p:txBody>
      </p:sp>
      <p:sp>
        <p:nvSpPr>
          <p:cNvPr id="134164" name="WordArt 20"/>
          <p:cNvSpPr>
            <a:spLocks noChangeArrowheads="1" noChangeShapeType="1" noTextEdit="1"/>
          </p:cNvSpPr>
          <p:nvPr/>
        </p:nvSpPr>
        <p:spPr bwMode="auto">
          <a:xfrm>
            <a:off x="457200" y="4724400"/>
            <a:ext cx="1905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CC66FF"/>
                  </a:solidFill>
                  <a:round/>
                  <a:headEnd/>
                  <a:tailEnd/>
                </a:ln>
                <a:solidFill>
                  <a:srgbClr val="FFFFFF"/>
                </a:solidFill>
                <a:effectLst>
                  <a:outerShdw dist="35921" dir="2700000" algn="ctr" rotWithShape="0">
                    <a:srgbClr val="808080">
                      <a:alpha val="79999"/>
                    </a:srgbClr>
                  </a:outerShdw>
                </a:effectLst>
                <a:uLnTx/>
                <a:uFillTx/>
                <a:latin typeface="Arial Black"/>
                <a:ea typeface="+mn-ea"/>
                <a:cs typeface="+mn-cs"/>
              </a:rPr>
              <a:t>Lever</a:t>
            </a:r>
          </a:p>
        </p:txBody>
      </p:sp>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05A990C5-55AB-564F-8E0E-6498A766449F}"/>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35171"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5172"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51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rgbClr val="99FF99"/>
            </a:solidFill>
            <a:miter lim="800000"/>
            <a:headEnd/>
            <a:tailEnd/>
          </a:ln>
          <a:extLst>
            <a:ext uri="{909E8E84-426E-40DD-AFC4-6F175D3DCCD1}">
              <a14:hiddenFill xmlns:a14="http://schemas.microsoft.com/office/drawing/2010/main">
                <a:solidFill>
                  <a:srgbClr val="FFFFFF"/>
                </a:solidFill>
              </a14:hiddenFill>
            </a:ext>
          </a:extLst>
        </p:spPr>
      </p:pic>
      <p:pic>
        <p:nvPicPr>
          <p:cNvPr id="135174"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517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35176"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rgbClr val="CC66FF"/>
            </a:solidFill>
            <a:miter lim="800000"/>
            <a:headEnd/>
            <a:tailEnd/>
          </a:ln>
          <a:extLst>
            <a:ext uri="{909E8E84-426E-40DD-AFC4-6F175D3DCCD1}">
              <a14:hiddenFill xmlns:a14="http://schemas.microsoft.com/office/drawing/2010/main">
                <a:solidFill>
                  <a:srgbClr val="FFFFFF"/>
                </a:solidFill>
              </a14:hiddenFill>
            </a:ext>
          </a:extLst>
        </p:spPr>
      </p:pic>
      <p:sp>
        <p:nvSpPr>
          <p:cNvPr id="135177"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35178"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35179"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35180"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35181"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35182"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35183"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35184"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35185" name="WordArt 17"/>
          <p:cNvSpPr>
            <a:spLocks noChangeArrowheads="1" noChangeShapeType="1" noTextEdit="1"/>
          </p:cNvSpPr>
          <p:nvPr/>
        </p:nvSpPr>
        <p:spPr bwMode="auto">
          <a:xfrm>
            <a:off x="3886200" y="1600200"/>
            <a:ext cx="1524000" cy="647700"/>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Wheel</a:t>
            </a:r>
          </a:p>
        </p:txBody>
      </p:sp>
      <p:sp>
        <p:nvSpPr>
          <p:cNvPr id="135186" name="WordArt 18"/>
          <p:cNvSpPr>
            <a:spLocks noChangeArrowheads="1" noChangeShapeType="1" noTextEdit="1"/>
          </p:cNvSpPr>
          <p:nvPr/>
        </p:nvSpPr>
        <p:spPr bwMode="auto">
          <a:xfrm>
            <a:off x="3810000" y="2286000"/>
            <a:ext cx="1524000" cy="8382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Times New Roman"/>
                <a:ea typeface="+mn-ea"/>
                <a:cs typeface="Times New Roman"/>
              </a:rPr>
              <a:t>Axle</a:t>
            </a:r>
          </a:p>
        </p:txBody>
      </p:sp>
      <p:sp>
        <p:nvSpPr>
          <p:cNvPr id="135187" name="WordArt 19"/>
          <p:cNvSpPr>
            <a:spLocks noChangeArrowheads="1" noChangeShapeType="1" noTextEdit="1"/>
          </p:cNvSpPr>
          <p:nvPr/>
        </p:nvSpPr>
        <p:spPr bwMode="auto">
          <a:xfrm rot="-648646">
            <a:off x="6116638" y="1978025"/>
            <a:ext cx="2695575" cy="10572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99FF99"/>
                </a:solidFill>
                <a:effectLst>
                  <a:outerShdw dist="53882" dir="2700000" algn="ctr" rotWithShape="0">
                    <a:srgbClr val="9999FF">
                      <a:alpha val="79999"/>
                    </a:srgbClr>
                  </a:outerShdw>
                </a:effectLst>
                <a:uLnTx/>
                <a:uFillTx/>
                <a:latin typeface="Impact"/>
                <a:ea typeface="+mn-ea"/>
                <a:cs typeface="+mn-cs"/>
              </a:rPr>
              <a:t>Inclined Plane</a:t>
            </a:r>
          </a:p>
        </p:txBody>
      </p:sp>
      <p:sp>
        <p:nvSpPr>
          <p:cNvPr id="135188" name="WordArt 20"/>
          <p:cNvSpPr>
            <a:spLocks noChangeArrowheads="1" noChangeShapeType="1" noTextEdit="1"/>
          </p:cNvSpPr>
          <p:nvPr/>
        </p:nvSpPr>
        <p:spPr bwMode="auto">
          <a:xfrm>
            <a:off x="457200" y="4724400"/>
            <a:ext cx="1905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CC66FF"/>
                  </a:solidFill>
                  <a:round/>
                  <a:headEnd/>
                  <a:tailEnd/>
                </a:ln>
                <a:solidFill>
                  <a:srgbClr val="FFFFFF"/>
                </a:solidFill>
                <a:effectLst>
                  <a:outerShdw dist="35921" dir="2700000" algn="ctr" rotWithShape="0">
                    <a:srgbClr val="808080">
                      <a:alpha val="79999"/>
                    </a:srgbClr>
                  </a:outerShdw>
                </a:effectLst>
                <a:uLnTx/>
                <a:uFillTx/>
                <a:latin typeface="Arial Black"/>
                <a:ea typeface="+mn-ea"/>
                <a:cs typeface="+mn-cs"/>
              </a:rPr>
              <a:t>Lever</a:t>
            </a:r>
          </a:p>
        </p:txBody>
      </p:sp>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CFA5B4D-00D1-8721-711C-0B5F3634E478}"/>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sz="half" idx="4294967295"/>
          </p:nvPr>
        </p:nvSpPr>
        <p:spPr>
          <a:xfrm>
            <a:off x="0" y="0"/>
            <a:ext cx="9372600" cy="6130925"/>
          </a:xfrm>
        </p:spPr>
        <p:txBody>
          <a:bodyPr/>
          <a:lstStyle/>
          <a:p>
            <a:pPr eaLnBrk="1" hangingPunct="1"/>
            <a:r>
              <a:rPr lang="en-US">
                <a:solidFill>
                  <a:srgbClr val="6699FF"/>
                </a:solidFill>
              </a:rPr>
              <a:t>What is the MA of this lever?</a:t>
            </a:r>
          </a:p>
          <a:p>
            <a:pPr lvl="1" eaLnBrk="1" hangingPunct="1"/>
            <a:r>
              <a:rPr lang="en-US">
                <a:solidFill>
                  <a:schemeClr val="tx1"/>
                </a:solidFill>
              </a:rPr>
              <a:t>MA = length of effort arm ÷ length of resistance arm</a:t>
            </a:r>
            <a:r>
              <a:rPr lang="en-US">
                <a:solidFill>
                  <a:srgbClr val="FFC000"/>
                </a:solidFill>
              </a:rPr>
              <a:t>. </a:t>
            </a:r>
          </a:p>
          <a:p>
            <a:pPr lvl="1" eaLnBrk="1" hangingPunct="1"/>
            <a:endParaRPr lang="en-US">
              <a:solidFill>
                <a:srgbClr val="FFFF00"/>
              </a:solidFill>
            </a:endParaRPr>
          </a:p>
          <a:p>
            <a:pPr eaLnBrk="1" hangingPunct="1"/>
            <a:endParaRPr lang="en-US">
              <a:solidFill>
                <a:srgbClr val="FFFF00"/>
              </a:solidFill>
            </a:endParaRPr>
          </a:p>
        </p:txBody>
      </p:sp>
      <p:sp>
        <p:nvSpPr>
          <p:cNvPr id="6516744" name="Rectangle 8"/>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000000"/>
                </a:outerShdw>
              </a:effectLst>
              <a:latin typeface="Tahoma" pitchFamily="34" charset="0"/>
            </a:endParaRPr>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2667000"/>
          </a:xfrm>
          <a:prstGeom prst="rect">
            <a:avLst/>
          </a:prstGeom>
          <a:noFill/>
          <a:ln w="57150" algn="ctr">
            <a:solidFill>
              <a:srgbClr val="66FF99"/>
            </a:solidFill>
            <a:miter lim="800000"/>
            <a:headEnd/>
            <a:tailEnd/>
          </a:ln>
          <a:extLst>
            <a:ext uri="{909E8E84-426E-40DD-AFC4-6F175D3DCCD1}">
              <a14:hiddenFill xmlns:a14="http://schemas.microsoft.com/office/drawing/2010/main">
                <a:solidFill>
                  <a:srgbClr val="FFFFFF"/>
                </a:solidFill>
              </a14:hiddenFill>
            </a:ext>
          </a:extLst>
        </p:spPr>
      </p:pic>
      <p:sp>
        <p:nvSpPr>
          <p:cNvPr id="11" name="Left-Right Arrow 10"/>
          <p:cNvSpPr/>
          <p:nvPr/>
        </p:nvSpPr>
        <p:spPr bwMode="auto">
          <a:xfrm>
            <a:off x="3505200" y="2819400"/>
            <a:ext cx="5029200" cy="304800"/>
          </a:xfrm>
          <a:prstGeom prst="leftRightArrow">
            <a:avLst/>
          </a:prstGeom>
          <a:solidFill>
            <a:srgbClr val="66FF99"/>
          </a:solidFill>
          <a:ln w="9525" cap="flat" cmpd="sng" algn="ctr">
            <a:solidFill>
              <a:schemeClr val="bg1"/>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12" name="TextBox 11"/>
          <p:cNvSpPr txBox="1"/>
          <p:nvPr/>
        </p:nvSpPr>
        <p:spPr>
          <a:xfrm>
            <a:off x="4953000" y="2971800"/>
            <a:ext cx="24384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effectLst>
                  <a:outerShdw blurRad="38100" dist="38100" dir="2700000" algn="tl">
                    <a:srgbClr val="FFFFFF"/>
                  </a:outerShdw>
                </a:effectLst>
                <a:latin typeface="Tahoma" pitchFamily="34" charset="0"/>
              </a:rPr>
              <a:t>4 meters</a:t>
            </a:r>
          </a:p>
        </p:txBody>
      </p:sp>
      <p:sp>
        <p:nvSpPr>
          <p:cNvPr id="17" name="Left-Right Arrow 16"/>
          <p:cNvSpPr/>
          <p:nvPr/>
        </p:nvSpPr>
        <p:spPr bwMode="auto">
          <a:xfrm>
            <a:off x="457200" y="2819400"/>
            <a:ext cx="2286000" cy="304800"/>
          </a:xfrm>
          <a:prstGeom prst="leftRightArrow">
            <a:avLst/>
          </a:prstGeom>
          <a:solidFill>
            <a:srgbClr val="FFC000"/>
          </a:solidFill>
          <a:ln w="9525" cap="flat" cmpd="sng" algn="ctr">
            <a:solidFill>
              <a:schemeClr val="bg1"/>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18" name="TextBox 17"/>
          <p:cNvSpPr txBox="1"/>
          <p:nvPr/>
        </p:nvSpPr>
        <p:spPr>
          <a:xfrm>
            <a:off x="685800" y="2971800"/>
            <a:ext cx="18288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effectLst>
                  <a:outerShdw blurRad="38100" dist="38100" dir="2700000" algn="tl">
                    <a:srgbClr val="FFFFFF"/>
                  </a:outerShdw>
                </a:effectLst>
                <a:latin typeface="Tahoma" pitchFamily="34" charset="0"/>
              </a:rPr>
              <a:t>2 meters</a:t>
            </a:r>
          </a:p>
        </p:txBody>
      </p:sp>
      <p:sp>
        <p:nvSpPr>
          <p:cNvPr id="17417" name="WordArt 13"/>
          <p:cNvSpPr>
            <a:spLocks noChangeArrowheads="1" noChangeShapeType="1" noTextEdit="1"/>
          </p:cNvSpPr>
          <p:nvPr/>
        </p:nvSpPr>
        <p:spPr bwMode="auto">
          <a:xfrm>
            <a:off x="7696200" y="4800600"/>
            <a:ext cx="1219200" cy="169545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7</a:t>
            </a:r>
          </a:p>
        </p:txBody>
      </p:sp>
      <p:pic>
        <p:nvPicPr>
          <p:cNvPr id="2" name="Picture 1">
            <a:extLst>
              <a:ext uri="{FF2B5EF4-FFF2-40B4-BE49-F238E27FC236}">
                <a16:creationId xmlns:a16="http://schemas.microsoft.com/office/drawing/2014/main" id="{E7A283C7-A5D4-23B3-26FF-9E7F08D6E9D5}"/>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36195"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6196"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61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rgbClr val="99FF99"/>
            </a:solidFill>
            <a:miter lim="800000"/>
            <a:headEnd/>
            <a:tailEnd/>
          </a:ln>
          <a:extLst>
            <a:ext uri="{909E8E84-426E-40DD-AFC4-6F175D3DCCD1}">
              <a14:hiddenFill xmlns:a14="http://schemas.microsoft.com/office/drawing/2010/main">
                <a:solidFill>
                  <a:srgbClr val="FFFFFF"/>
                </a:solidFill>
              </a14:hiddenFill>
            </a:ext>
          </a:extLst>
        </p:spPr>
      </p:pic>
      <p:pic>
        <p:nvPicPr>
          <p:cNvPr id="136198"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1361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136200"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rgbClr val="CC66FF"/>
            </a:solidFill>
            <a:miter lim="800000"/>
            <a:headEnd/>
            <a:tailEnd/>
          </a:ln>
          <a:extLst>
            <a:ext uri="{909E8E84-426E-40DD-AFC4-6F175D3DCCD1}">
              <a14:hiddenFill xmlns:a14="http://schemas.microsoft.com/office/drawing/2010/main">
                <a:solidFill>
                  <a:srgbClr val="FFFFFF"/>
                </a:solidFill>
              </a14:hiddenFill>
            </a:ext>
          </a:extLst>
        </p:spPr>
      </p:pic>
      <p:sp>
        <p:nvSpPr>
          <p:cNvPr id="136201"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36202"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36203"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36204"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36205"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36206"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36207"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36208"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36209" name="WordArt 17"/>
          <p:cNvSpPr>
            <a:spLocks noChangeArrowheads="1" noChangeShapeType="1" noTextEdit="1"/>
          </p:cNvSpPr>
          <p:nvPr/>
        </p:nvSpPr>
        <p:spPr bwMode="auto">
          <a:xfrm>
            <a:off x="3886200" y="1600200"/>
            <a:ext cx="1524000" cy="647700"/>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Wheel</a:t>
            </a:r>
          </a:p>
        </p:txBody>
      </p:sp>
      <p:sp>
        <p:nvSpPr>
          <p:cNvPr id="136210" name="WordArt 18"/>
          <p:cNvSpPr>
            <a:spLocks noChangeArrowheads="1" noChangeShapeType="1" noTextEdit="1"/>
          </p:cNvSpPr>
          <p:nvPr/>
        </p:nvSpPr>
        <p:spPr bwMode="auto">
          <a:xfrm>
            <a:off x="3810000" y="2286000"/>
            <a:ext cx="1524000" cy="8382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Times New Roman"/>
                <a:ea typeface="+mn-ea"/>
                <a:cs typeface="Times New Roman"/>
              </a:rPr>
              <a:t>Axle</a:t>
            </a:r>
          </a:p>
        </p:txBody>
      </p:sp>
      <p:sp>
        <p:nvSpPr>
          <p:cNvPr id="136211" name="WordArt 19"/>
          <p:cNvSpPr>
            <a:spLocks noChangeArrowheads="1" noChangeShapeType="1" noTextEdit="1"/>
          </p:cNvSpPr>
          <p:nvPr/>
        </p:nvSpPr>
        <p:spPr bwMode="auto">
          <a:xfrm rot="-648646">
            <a:off x="6116638" y="1978025"/>
            <a:ext cx="2695575" cy="10572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99FF99"/>
                </a:solidFill>
                <a:effectLst>
                  <a:outerShdw dist="53882" dir="2700000" algn="ctr" rotWithShape="0">
                    <a:srgbClr val="9999FF">
                      <a:alpha val="79999"/>
                    </a:srgbClr>
                  </a:outerShdw>
                </a:effectLst>
                <a:uLnTx/>
                <a:uFillTx/>
                <a:latin typeface="Impact"/>
                <a:ea typeface="+mn-ea"/>
                <a:cs typeface="+mn-cs"/>
              </a:rPr>
              <a:t>Inclined Plane</a:t>
            </a:r>
          </a:p>
        </p:txBody>
      </p:sp>
      <p:sp>
        <p:nvSpPr>
          <p:cNvPr id="136212" name="WordArt 20"/>
          <p:cNvSpPr>
            <a:spLocks noChangeArrowheads="1" noChangeShapeType="1" noTextEdit="1"/>
          </p:cNvSpPr>
          <p:nvPr/>
        </p:nvSpPr>
        <p:spPr bwMode="auto">
          <a:xfrm>
            <a:off x="457200" y="4724400"/>
            <a:ext cx="1905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CC66FF"/>
                  </a:solidFill>
                  <a:round/>
                  <a:headEnd/>
                  <a:tailEnd/>
                </a:ln>
                <a:solidFill>
                  <a:srgbClr val="FFFFFF"/>
                </a:solidFill>
                <a:effectLst>
                  <a:outerShdw dist="35921" dir="2700000" algn="ctr" rotWithShape="0">
                    <a:srgbClr val="808080">
                      <a:alpha val="79999"/>
                    </a:srgbClr>
                  </a:outerShdw>
                </a:effectLst>
                <a:uLnTx/>
                <a:uFillTx/>
                <a:latin typeface="Arial Black"/>
                <a:ea typeface="+mn-ea"/>
                <a:cs typeface="+mn-cs"/>
              </a:rPr>
              <a:t>Lever</a:t>
            </a:r>
          </a:p>
        </p:txBody>
      </p:sp>
      <p:sp>
        <p:nvSpPr>
          <p:cNvPr id="136213" name="WordArt 21"/>
          <p:cNvSpPr>
            <a:spLocks noChangeArrowheads="1" noChangeShapeType="1" noTextEdit="1"/>
          </p:cNvSpPr>
          <p:nvPr/>
        </p:nvSpPr>
        <p:spPr bwMode="auto">
          <a:xfrm>
            <a:off x="4038600" y="4953000"/>
            <a:ext cx="1676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6699FF"/>
                </a:solidFill>
                <a:effectLst/>
                <a:uLnTx/>
                <a:uFillTx/>
                <a:latin typeface="Arial Black"/>
                <a:ea typeface="+mn-ea"/>
                <a:cs typeface="+mn-cs"/>
              </a:rPr>
              <a:t>Pulley</a:t>
            </a:r>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62722743-795A-B7E1-16F0-5402DBDE30A7}"/>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37219"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7220"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72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rgbClr val="99FF99"/>
            </a:solidFill>
            <a:miter lim="800000"/>
            <a:headEnd/>
            <a:tailEnd/>
          </a:ln>
          <a:extLst>
            <a:ext uri="{909E8E84-426E-40DD-AFC4-6F175D3DCCD1}">
              <a14:hiddenFill xmlns:a14="http://schemas.microsoft.com/office/drawing/2010/main">
                <a:solidFill>
                  <a:srgbClr val="FFFFFF"/>
                </a:solidFill>
              </a14:hiddenFill>
            </a:ext>
          </a:extLst>
        </p:spPr>
      </p:pic>
      <p:pic>
        <p:nvPicPr>
          <p:cNvPr id="137222"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13722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7224"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rgbClr val="CC66FF"/>
            </a:solidFill>
            <a:miter lim="800000"/>
            <a:headEnd/>
            <a:tailEnd/>
          </a:ln>
          <a:extLst>
            <a:ext uri="{909E8E84-426E-40DD-AFC4-6F175D3DCCD1}">
              <a14:hiddenFill xmlns:a14="http://schemas.microsoft.com/office/drawing/2010/main">
                <a:solidFill>
                  <a:srgbClr val="FFFFFF"/>
                </a:solidFill>
              </a14:hiddenFill>
            </a:ext>
          </a:extLst>
        </p:spPr>
      </p:pic>
      <p:sp>
        <p:nvSpPr>
          <p:cNvPr id="137225"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37226"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37227"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37228"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37229"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37230"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37231"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37232"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37233" name="WordArt 17"/>
          <p:cNvSpPr>
            <a:spLocks noChangeArrowheads="1" noChangeShapeType="1" noTextEdit="1"/>
          </p:cNvSpPr>
          <p:nvPr/>
        </p:nvSpPr>
        <p:spPr bwMode="auto">
          <a:xfrm>
            <a:off x="3886200" y="1600200"/>
            <a:ext cx="1524000" cy="647700"/>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Wheel</a:t>
            </a:r>
          </a:p>
        </p:txBody>
      </p:sp>
      <p:sp>
        <p:nvSpPr>
          <p:cNvPr id="137234" name="WordArt 18"/>
          <p:cNvSpPr>
            <a:spLocks noChangeArrowheads="1" noChangeShapeType="1" noTextEdit="1"/>
          </p:cNvSpPr>
          <p:nvPr/>
        </p:nvSpPr>
        <p:spPr bwMode="auto">
          <a:xfrm>
            <a:off x="3810000" y="2286000"/>
            <a:ext cx="1524000" cy="8382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Times New Roman"/>
                <a:ea typeface="+mn-ea"/>
                <a:cs typeface="Times New Roman"/>
              </a:rPr>
              <a:t>Axle</a:t>
            </a:r>
          </a:p>
        </p:txBody>
      </p:sp>
      <p:sp>
        <p:nvSpPr>
          <p:cNvPr id="137235" name="WordArt 19"/>
          <p:cNvSpPr>
            <a:spLocks noChangeArrowheads="1" noChangeShapeType="1" noTextEdit="1"/>
          </p:cNvSpPr>
          <p:nvPr/>
        </p:nvSpPr>
        <p:spPr bwMode="auto">
          <a:xfrm rot="-648646">
            <a:off x="6116638" y="1978025"/>
            <a:ext cx="2695575" cy="10572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99FF99"/>
                </a:solidFill>
                <a:effectLst>
                  <a:outerShdw dist="53882" dir="2700000" algn="ctr" rotWithShape="0">
                    <a:srgbClr val="9999FF">
                      <a:alpha val="79999"/>
                    </a:srgbClr>
                  </a:outerShdw>
                </a:effectLst>
                <a:uLnTx/>
                <a:uFillTx/>
                <a:latin typeface="Impact"/>
                <a:ea typeface="+mn-ea"/>
                <a:cs typeface="+mn-cs"/>
              </a:rPr>
              <a:t>Inclined Plane</a:t>
            </a:r>
          </a:p>
        </p:txBody>
      </p:sp>
      <p:sp>
        <p:nvSpPr>
          <p:cNvPr id="137236" name="WordArt 20"/>
          <p:cNvSpPr>
            <a:spLocks noChangeArrowheads="1" noChangeShapeType="1" noTextEdit="1"/>
          </p:cNvSpPr>
          <p:nvPr/>
        </p:nvSpPr>
        <p:spPr bwMode="auto">
          <a:xfrm>
            <a:off x="457200" y="4724400"/>
            <a:ext cx="1905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CC66FF"/>
                  </a:solidFill>
                  <a:round/>
                  <a:headEnd/>
                  <a:tailEnd/>
                </a:ln>
                <a:solidFill>
                  <a:srgbClr val="FFFFFF"/>
                </a:solidFill>
                <a:effectLst>
                  <a:outerShdw dist="35921" dir="2700000" algn="ctr" rotWithShape="0">
                    <a:srgbClr val="808080">
                      <a:alpha val="79999"/>
                    </a:srgbClr>
                  </a:outerShdw>
                </a:effectLst>
                <a:uLnTx/>
                <a:uFillTx/>
                <a:latin typeface="Arial Black"/>
                <a:ea typeface="+mn-ea"/>
                <a:cs typeface="+mn-cs"/>
              </a:rPr>
              <a:t>Lever</a:t>
            </a:r>
          </a:p>
        </p:txBody>
      </p:sp>
      <p:sp>
        <p:nvSpPr>
          <p:cNvPr id="137237" name="WordArt 21"/>
          <p:cNvSpPr>
            <a:spLocks noChangeArrowheads="1" noChangeShapeType="1" noTextEdit="1"/>
          </p:cNvSpPr>
          <p:nvPr/>
        </p:nvSpPr>
        <p:spPr bwMode="auto">
          <a:xfrm>
            <a:off x="4038600" y="4953000"/>
            <a:ext cx="1676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6699FF"/>
                </a:solidFill>
                <a:effectLst/>
                <a:uLnTx/>
                <a:uFillTx/>
                <a:latin typeface="Arial Black"/>
                <a:ea typeface="+mn-ea"/>
                <a:cs typeface="+mn-cs"/>
              </a:rPr>
              <a:t>Pulley</a:t>
            </a:r>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w="762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2CA109A0-9FC6-67AB-0F3F-383DC64EC4A5}"/>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137219"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7220" name="Picture 4"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rgbClr val="FF5050"/>
            </a:solidFill>
            <a:miter lim="800000"/>
            <a:headEnd/>
            <a:tailEnd/>
          </a:ln>
          <a:extLst>
            <a:ext uri="{909E8E84-426E-40DD-AFC4-6F175D3DCCD1}">
              <a14:hiddenFill xmlns:a14="http://schemas.microsoft.com/office/drawing/2010/main">
                <a:solidFill>
                  <a:srgbClr val="FFFFFF"/>
                </a:solidFill>
              </a14:hiddenFill>
            </a:ext>
          </a:extLst>
        </p:spPr>
      </p:pic>
      <p:pic>
        <p:nvPicPr>
          <p:cNvPr id="1372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rgbClr val="99FF99"/>
            </a:solidFill>
            <a:miter lim="800000"/>
            <a:headEnd/>
            <a:tailEnd/>
          </a:ln>
          <a:extLst>
            <a:ext uri="{909E8E84-426E-40DD-AFC4-6F175D3DCCD1}">
              <a14:hiddenFill xmlns:a14="http://schemas.microsoft.com/office/drawing/2010/main">
                <a:solidFill>
                  <a:srgbClr val="FFFFFF"/>
                </a:solidFill>
              </a14:hiddenFill>
            </a:ext>
          </a:extLst>
        </p:spPr>
      </p:pic>
      <p:pic>
        <p:nvPicPr>
          <p:cNvPr id="137222" name="Picture 6"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13722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7224" name="Picture 8"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rgbClr val="CC66FF"/>
            </a:solidFill>
            <a:miter lim="800000"/>
            <a:headEnd/>
            <a:tailEnd/>
          </a:ln>
          <a:extLst>
            <a:ext uri="{909E8E84-426E-40DD-AFC4-6F175D3DCCD1}">
              <a14:hiddenFill xmlns:a14="http://schemas.microsoft.com/office/drawing/2010/main">
                <a:solidFill>
                  <a:srgbClr val="FFFFFF"/>
                </a:solidFill>
              </a14:hiddenFill>
            </a:ext>
          </a:extLst>
        </p:spPr>
      </p:pic>
      <p:sp>
        <p:nvSpPr>
          <p:cNvPr id="137225" name="WordArt 9"/>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37226" name="WordArt 10"/>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37227" name="WordArt 11"/>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137228" name="WordArt 12"/>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sp>
        <p:nvSpPr>
          <p:cNvPr id="137229" name="WordArt 13"/>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E</a:t>
            </a:r>
          </a:p>
        </p:txBody>
      </p:sp>
      <p:sp>
        <p:nvSpPr>
          <p:cNvPr id="137230" name="WordArt 14"/>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F</a:t>
            </a:r>
          </a:p>
        </p:txBody>
      </p:sp>
      <p:sp>
        <p:nvSpPr>
          <p:cNvPr id="137231" name="WordArt 15"/>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15</a:t>
            </a:r>
          </a:p>
        </p:txBody>
      </p:sp>
      <p:sp>
        <p:nvSpPr>
          <p:cNvPr id="137232" name="WordArt 16"/>
          <p:cNvSpPr>
            <a:spLocks noChangeArrowheads="1" noChangeShapeType="1" noTextEdit="1"/>
          </p:cNvSpPr>
          <p:nvPr/>
        </p:nvSpPr>
        <p:spPr bwMode="auto">
          <a:xfrm>
            <a:off x="457200" y="2286000"/>
            <a:ext cx="2133600"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a:ea typeface="+mn-ea"/>
                <a:cs typeface="Times New Roman"/>
              </a:rPr>
              <a:t>Wedge</a:t>
            </a:r>
          </a:p>
        </p:txBody>
      </p:sp>
      <p:sp>
        <p:nvSpPr>
          <p:cNvPr id="137233" name="WordArt 17"/>
          <p:cNvSpPr>
            <a:spLocks noChangeArrowheads="1" noChangeShapeType="1" noTextEdit="1"/>
          </p:cNvSpPr>
          <p:nvPr/>
        </p:nvSpPr>
        <p:spPr bwMode="auto">
          <a:xfrm>
            <a:off x="3886200" y="1600200"/>
            <a:ext cx="1524000" cy="647700"/>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Wheel</a:t>
            </a:r>
          </a:p>
        </p:txBody>
      </p:sp>
      <p:sp>
        <p:nvSpPr>
          <p:cNvPr id="137234" name="WordArt 18"/>
          <p:cNvSpPr>
            <a:spLocks noChangeArrowheads="1" noChangeShapeType="1" noTextEdit="1"/>
          </p:cNvSpPr>
          <p:nvPr/>
        </p:nvSpPr>
        <p:spPr bwMode="auto">
          <a:xfrm>
            <a:off x="3810000" y="2286000"/>
            <a:ext cx="1524000" cy="8382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Times New Roman"/>
                <a:ea typeface="+mn-ea"/>
                <a:cs typeface="Times New Roman"/>
              </a:rPr>
              <a:t>Axle</a:t>
            </a:r>
          </a:p>
        </p:txBody>
      </p:sp>
      <p:sp>
        <p:nvSpPr>
          <p:cNvPr id="137235" name="WordArt 19"/>
          <p:cNvSpPr>
            <a:spLocks noChangeArrowheads="1" noChangeShapeType="1" noTextEdit="1"/>
          </p:cNvSpPr>
          <p:nvPr/>
        </p:nvSpPr>
        <p:spPr bwMode="auto">
          <a:xfrm rot="-648646">
            <a:off x="6116638" y="1978025"/>
            <a:ext cx="2695575" cy="10572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99FF99"/>
                </a:solidFill>
                <a:effectLst>
                  <a:outerShdw dist="53882" dir="2700000" algn="ctr" rotWithShape="0">
                    <a:srgbClr val="9999FF">
                      <a:alpha val="79999"/>
                    </a:srgbClr>
                  </a:outerShdw>
                </a:effectLst>
                <a:uLnTx/>
                <a:uFillTx/>
                <a:latin typeface="Impact"/>
                <a:ea typeface="+mn-ea"/>
                <a:cs typeface="+mn-cs"/>
              </a:rPr>
              <a:t>Inclined Plane</a:t>
            </a:r>
          </a:p>
        </p:txBody>
      </p:sp>
      <p:sp>
        <p:nvSpPr>
          <p:cNvPr id="137236" name="WordArt 20"/>
          <p:cNvSpPr>
            <a:spLocks noChangeArrowheads="1" noChangeShapeType="1" noTextEdit="1"/>
          </p:cNvSpPr>
          <p:nvPr/>
        </p:nvSpPr>
        <p:spPr bwMode="auto">
          <a:xfrm>
            <a:off x="457200" y="4724400"/>
            <a:ext cx="1905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CC66FF"/>
                  </a:solidFill>
                  <a:round/>
                  <a:headEnd/>
                  <a:tailEnd/>
                </a:ln>
                <a:solidFill>
                  <a:srgbClr val="FFFFFF"/>
                </a:solidFill>
                <a:effectLst>
                  <a:outerShdw dist="35921" dir="2700000" algn="ctr" rotWithShape="0">
                    <a:srgbClr val="808080">
                      <a:alpha val="79999"/>
                    </a:srgbClr>
                  </a:outerShdw>
                </a:effectLst>
                <a:uLnTx/>
                <a:uFillTx/>
                <a:latin typeface="Arial Black"/>
                <a:ea typeface="+mn-ea"/>
                <a:cs typeface="+mn-cs"/>
              </a:rPr>
              <a:t>Lever</a:t>
            </a:r>
          </a:p>
        </p:txBody>
      </p:sp>
      <p:sp>
        <p:nvSpPr>
          <p:cNvPr id="137237" name="WordArt 21"/>
          <p:cNvSpPr>
            <a:spLocks noChangeArrowheads="1" noChangeShapeType="1" noTextEdit="1"/>
          </p:cNvSpPr>
          <p:nvPr/>
        </p:nvSpPr>
        <p:spPr bwMode="auto">
          <a:xfrm>
            <a:off x="4038600" y="4953000"/>
            <a:ext cx="1676400" cy="4953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6699FF"/>
                </a:solidFill>
                <a:effectLst/>
                <a:uLnTx/>
                <a:uFillTx/>
                <a:latin typeface="Arial Black"/>
                <a:ea typeface="+mn-ea"/>
                <a:cs typeface="+mn-cs"/>
              </a:rPr>
              <a:t>Pulley</a:t>
            </a:r>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w="762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096000" y="5372100"/>
            <a:ext cx="222368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Screw</a:t>
            </a:r>
          </a:p>
        </p:txBody>
      </p:sp>
      <p:pic>
        <p:nvPicPr>
          <p:cNvPr id="3" name="Picture 2">
            <a:extLst>
              <a:ext uri="{FF2B5EF4-FFF2-40B4-BE49-F238E27FC236}">
                <a16:creationId xmlns:a16="http://schemas.microsoft.com/office/drawing/2014/main" id="{697622A6-00D9-F7A7-C383-5A361F22DE1A}"/>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325891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411651" name="Group 3"/>
          <p:cNvGraphicFramePr>
            <a:graphicFrameLocks noGrp="1"/>
          </p:cNvGraphicFramePr>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rPr>
                        <a:t>PULL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CC66FF"/>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39311"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39312"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9313"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Machines Review Game</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9987" name="Rectangle 3"/>
          <p:cNvSpPr>
            <a:spLocks noGrp="1" noChangeArrowheads="1"/>
          </p:cNvSpPr>
          <p:nvPr>
            <p:ph type="body" sz="half" idx="4294967295"/>
          </p:nvPr>
        </p:nvSpPr>
        <p:spPr>
          <a:xfrm>
            <a:off x="228600" y="152400"/>
            <a:ext cx="8534400" cy="5978525"/>
          </a:xfrm>
        </p:spPr>
        <p:txBody>
          <a:bodyPr/>
          <a:lstStyle/>
          <a:p>
            <a:pPr eaLnBrk="1" hangingPunct="1">
              <a:defRPr/>
            </a:pPr>
            <a:r>
              <a:rPr lang="en-US">
                <a:effectLst>
                  <a:outerShdw blurRad="38100" dist="38100" dir="2700000" algn="tl">
                    <a:srgbClr val="808080"/>
                  </a:outerShdw>
                </a:effectLst>
              </a:rPr>
              <a:t>The mechanical advantage of a wheel and axle is the ratio of the radius    of the wheel divided by the radius of the axle.</a:t>
            </a:r>
          </a:p>
        </p:txBody>
      </p:sp>
      <p:pic>
        <p:nvPicPr>
          <p:cNvPr id="2867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05000"/>
            <a:ext cx="8610600" cy="4648200"/>
          </a:xfrm>
          <a:noFill/>
          <a:ln w="76200" cap="flat" algn="ctr">
            <a:solidFill>
              <a:schemeClr val="accent2"/>
            </a:solidFill>
            <a:miter lim="800000"/>
            <a:headEnd/>
            <a:tailEnd/>
          </a:ln>
        </p:spPr>
      </p:pic>
      <p:sp>
        <p:nvSpPr>
          <p:cNvPr id="6569991" name="Rectangle 7"/>
          <p:cNvSpPr>
            <a:spLocks noChangeArrowheads="1"/>
          </p:cNvSpPr>
          <p:nvPr/>
        </p:nvSpPr>
        <p:spPr bwMode="auto">
          <a:xfrm>
            <a:off x="5867400" y="6643688"/>
            <a:ext cx="3048000" cy="214312"/>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sp>
        <p:nvSpPr>
          <p:cNvPr id="1501190" name="Line 6"/>
          <p:cNvSpPr>
            <a:spLocks noChangeShapeType="1"/>
          </p:cNvSpPr>
          <p:nvPr/>
        </p:nvSpPr>
        <p:spPr bwMode="auto">
          <a:xfrm>
            <a:off x="5943600" y="3581400"/>
            <a:ext cx="2057400" cy="152400"/>
          </a:xfrm>
          <a:prstGeom prst="line">
            <a:avLst/>
          </a:prstGeom>
          <a:noFill/>
          <a:ln w="9525">
            <a:no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1" name="Line 7"/>
          <p:cNvSpPr>
            <a:spLocks noChangeShapeType="1"/>
          </p:cNvSpPr>
          <p:nvPr/>
        </p:nvSpPr>
        <p:spPr bwMode="auto">
          <a:xfrm>
            <a:off x="6553200" y="3733800"/>
            <a:ext cx="1524000" cy="0"/>
          </a:xfrm>
          <a:prstGeom prst="line">
            <a:avLst/>
          </a:prstGeom>
          <a:noFill/>
          <a:ln w="762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2" name="Line 8"/>
          <p:cNvSpPr>
            <a:spLocks noChangeShapeType="1"/>
          </p:cNvSpPr>
          <p:nvPr/>
        </p:nvSpPr>
        <p:spPr bwMode="auto">
          <a:xfrm>
            <a:off x="6096000" y="3810000"/>
            <a:ext cx="457200" cy="0"/>
          </a:xfrm>
          <a:prstGeom prst="line">
            <a:avLst/>
          </a:prstGeom>
          <a:noFill/>
          <a:ln w="381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8680" name="Rectangle 10"/>
          <p:cNvSpPr>
            <a:spLocks noChangeArrowheads="1"/>
          </p:cNvSpPr>
          <p:nvPr/>
        </p:nvSpPr>
        <p:spPr bwMode="auto">
          <a:xfrm>
            <a:off x="3124200" y="762000"/>
            <a:ext cx="1371600" cy="381000"/>
          </a:xfrm>
          <a:prstGeom prst="rect">
            <a:avLst/>
          </a:prstGeom>
          <a:solidFill>
            <a:schemeClr val="bg2"/>
          </a:solidFill>
          <a:ln w="57150">
            <a:solidFill>
              <a:schemeClr val="bg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81" name="Rectangle 11"/>
          <p:cNvSpPr>
            <a:spLocks noChangeArrowheads="1"/>
          </p:cNvSpPr>
          <p:nvPr/>
        </p:nvSpPr>
        <p:spPr bwMode="auto">
          <a:xfrm>
            <a:off x="1219200" y="1295400"/>
            <a:ext cx="1066800" cy="381000"/>
          </a:xfrm>
          <a:prstGeom prst="rect">
            <a:avLst/>
          </a:prstGeom>
          <a:solidFill>
            <a:schemeClr val="bg2"/>
          </a:solidFill>
          <a:ln w="5715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82" name="WordArt 12"/>
          <p:cNvSpPr>
            <a:spLocks noChangeArrowheads="1" noChangeShapeType="1" noTextEdit="1"/>
          </p:cNvSpPr>
          <p:nvPr/>
        </p:nvSpPr>
        <p:spPr bwMode="auto">
          <a:xfrm>
            <a:off x="7696200" y="2133600"/>
            <a:ext cx="10668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16</a:t>
            </a:r>
          </a:p>
        </p:txBody>
      </p:sp>
      <p:sp>
        <p:nvSpPr>
          <p:cNvPr id="2" name="Rectangle 1"/>
          <p:cNvSpPr/>
          <p:nvPr/>
        </p:nvSpPr>
        <p:spPr>
          <a:xfrm>
            <a:off x="609600" y="4343400"/>
            <a:ext cx="557075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333399">
                      <a:satMod val="175000"/>
                      <a:alpha val="40000"/>
                    </a:srgbClr>
                  </a:glow>
                  <a:outerShdw blurRad="50800" algn="tl" rotWithShape="0">
                    <a:srgbClr val="000000"/>
                  </a:outerShdw>
                </a:effectLst>
                <a:uLnTx/>
                <a:uFillTx/>
                <a:latin typeface="Arial" charset="0"/>
                <a:ea typeface="+mn-ea"/>
                <a:cs typeface="+mn-cs"/>
              </a:rPr>
              <a:t>What is the MA?</a:t>
            </a:r>
          </a:p>
        </p:txBody>
      </p:sp>
      <p:pic>
        <p:nvPicPr>
          <p:cNvPr id="3" name="Picture 2">
            <a:extLst>
              <a:ext uri="{FF2B5EF4-FFF2-40B4-BE49-F238E27FC236}">
                <a16:creationId xmlns:a16="http://schemas.microsoft.com/office/drawing/2014/main" id="{18B5A4DB-AC43-DE36-B24D-EB6414476AA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766110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9987" name="Rectangle 3"/>
          <p:cNvSpPr>
            <a:spLocks noGrp="1" noChangeArrowheads="1"/>
          </p:cNvSpPr>
          <p:nvPr>
            <p:ph type="body" sz="half" idx="4294967295"/>
          </p:nvPr>
        </p:nvSpPr>
        <p:spPr>
          <a:xfrm>
            <a:off x="228600" y="152400"/>
            <a:ext cx="8534400" cy="5978525"/>
          </a:xfrm>
        </p:spPr>
        <p:txBody>
          <a:bodyPr/>
          <a:lstStyle/>
          <a:p>
            <a:pPr eaLnBrk="1" hangingPunct="1">
              <a:defRPr/>
            </a:pPr>
            <a:r>
              <a:rPr lang="en-US">
                <a:effectLst>
                  <a:outerShdw blurRad="38100" dist="38100" dir="2700000" algn="tl">
                    <a:srgbClr val="808080"/>
                  </a:outerShdw>
                </a:effectLst>
              </a:rPr>
              <a:t>The mechanical advantage of a wheel and axle is the ratio of the radius    of the wheel divided by the radius of the axle.</a:t>
            </a:r>
          </a:p>
        </p:txBody>
      </p:sp>
      <p:pic>
        <p:nvPicPr>
          <p:cNvPr id="2867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05000"/>
            <a:ext cx="8610600" cy="4648200"/>
          </a:xfrm>
          <a:noFill/>
          <a:ln w="76200" cap="flat" algn="ctr">
            <a:solidFill>
              <a:schemeClr val="accent2"/>
            </a:solidFill>
            <a:miter lim="800000"/>
            <a:headEnd/>
            <a:tailEnd/>
          </a:ln>
        </p:spPr>
      </p:pic>
      <p:sp>
        <p:nvSpPr>
          <p:cNvPr id="6569991" name="Rectangle 7"/>
          <p:cNvSpPr>
            <a:spLocks noChangeArrowheads="1"/>
          </p:cNvSpPr>
          <p:nvPr/>
        </p:nvSpPr>
        <p:spPr bwMode="auto">
          <a:xfrm>
            <a:off x="5867400" y="6643688"/>
            <a:ext cx="3048000" cy="214312"/>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sp>
        <p:nvSpPr>
          <p:cNvPr id="1501190" name="Line 6"/>
          <p:cNvSpPr>
            <a:spLocks noChangeShapeType="1"/>
          </p:cNvSpPr>
          <p:nvPr/>
        </p:nvSpPr>
        <p:spPr bwMode="auto">
          <a:xfrm>
            <a:off x="5943600" y="3581400"/>
            <a:ext cx="2057400" cy="152400"/>
          </a:xfrm>
          <a:prstGeom prst="line">
            <a:avLst/>
          </a:prstGeom>
          <a:noFill/>
          <a:ln w="9525">
            <a:no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1" name="Line 7"/>
          <p:cNvSpPr>
            <a:spLocks noChangeShapeType="1"/>
          </p:cNvSpPr>
          <p:nvPr/>
        </p:nvSpPr>
        <p:spPr bwMode="auto">
          <a:xfrm>
            <a:off x="6553200" y="3733800"/>
            <a:ext cx="1524000" cy="0"/>
          </a:xfrm>
          <a:prstGeom prst="line">
            <a:avLst/>
          </a:prstGeom>
          <a:noFill/>
          <a:ln w="762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2" name="Line 8"/>
          <p:cNvSpPr>
            <a:spLocks noChangeShapeType="1"/>
          </p:cNvSpPr>
          <p:nvPr/>
        </p:nvSpPr>
        <p:spPr bwMode="auto">
          <a:xfrm>
            <a:off x="6096000" y="3810000"/>
            <a:ext cx="457200" cy="0"/>
          </a:xfrm>
          <a:prstGeom prst="line">
            <a:avLst/>
          </a:prstGeom>
          <a:noFill/>
          <a:ln w="381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8680" name="Rectangle 10"/>
          <p:cNvSpPr>
            <a:spLocks noChangeArrowheads="1"/>
          </p:cNvSpPr>
          <p:nvPr/>
        </p:nvSpPr>
        <p:spPr bwMode="auto">
          <a:xfrm>
            <a:off x="3124200" y="762000"/>
            <a:ext cx="1371600" cy="381000"/>
          </a:xfrm>
          <a:prstGeom prst="rect">
            <a:avLst/>
          </a:prstGeom>
          <a:solidFill>
            <a:schemeClr val="bg2"/>
          </a:solidFill>
          <a:ln w="57150">
            <a:solidFill>
              <a:schemeClr val="bg1"/>
            </a:solidFill>
            <a:miter lim="800000"/>
            <a:headEnd/>
            <a:tailEnd/>
          </a:ln>
          <a:effectLst>
            <a:glow rad="381000">
              <a:srgbClr val="FFFF00">
                <a:alpha val="91000"/>
              </a:srgbClr>
            </a:glo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81" name="Rectangle 11"/>
          <p:cNvSpPr>
            <a:spLocks noChangeArrowheads="1"/>
          </p:cNvSpPr>
          <p:nvPr/>
        </p:nvSpPr>
        <p:spPr bwMode="auto">
          <a:xfrm>
            <a:off x="1219200" y="1295400"/>
            <a:ext cx="1066800" cy="381000"/>
          </a:xfrm>
          <a:prstGeom prst="rect">
            <a:avLst/>
          </a:prstGeom>
          <a:solidFill>
            <a:schemeClr val="bg2"/>
          </a:solidFill>
          <a:ln w="5715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82" name="WordArt 12"/>
          <p:cNvSpPr>
            <a:spLocks noChangeArrowheads="1" noChangeShapeType="1" noTextEdit="1"/>
          </p:cNvSpPr>
          <p:nvPr/>
        </p:nvSpPr>
        <p:spPr bwMode="auto">
          <a:xfrm>
            <a:off x="7696200" y="2133600"/>
            <a:ext cx="10668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16</a:t>
            </a:r>
          </a:p>
        </p:txBody>
      </p:sp>
      <p:sp>
        <p:nvSpPr>
          <p:cNvPr id="2" name="Rectangle 1"/>
          <p:cNvSpPr/>
          <p:nvPr/>
        </p:nvSpPr>
        <p:spPr>
          <a:xfrm>
            <a:off x="609600" y="4343400"/>
            <a:ext cx="557075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333399">
                      <a:satMod val="175000"/>
                      <a:alpha val="40000"/>
                    </a:srgbClr>
                  </a:glow>
                  <a:outerShdw blurRad="50800" algn="tl" rotWithShape="0">
                    <a:srgbClr val="000000"/>
                  </a:outerShdw>
                </a:effectLst>
                <a:uLnTx/>
                <a:uFillTx/>
                <a:latin typeface="Arial" charset="0"/>
                <a:ea typeface="+mn-ea"/>
                <a:cs typeface="+mn-cs"/>
              </a:rPr>
              <a:t>What is the MA?</a:t>
            </a:r>
          </a:p>
        </p:txBody>
      </p:sp>
      <p:pic>
        <p:nvPicPr>
          <p:cNvPr id="3" name="Picture 2">
            <a:extLst>
              <a:ext uri="{FF2B5EF4-FFF2-40B4-BE49-F238E27FC236}">
                <a16:creationId xmlns:a16="http://schemas.microsoft.com/office/drawing/2014/main" id="{26FADBB0-7528-04C7-E9F0-40C3CE4B556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447453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9987" name="Rectangle 3"/>
          <p:cNvSpPr>
            <a:spLocks noGrp="1" noChangeArrowheads="1"/>
          </p:cNvSpPr>
          <p:nvPr>
            <p:ph type="body" sz="half" idx="4294967295"/>
          </p:nvPr>
        </p:nvSpPr>
        <p:spPr>
          <a:xfrm>
            <a:off x="228600" y="152400"/>
            <a:ext cx="8534400" cy="5978525"/>
          </a:xfrm>
        </p:spPr>
        <p:txBody>
          <a:bodyPr/>
          <a:lstStyle/>
          <a:p>
            <a:pPr eaLnBrk="1" hangingPunct="1">
              <a:defRPr/>
            </a:pPr>
            <a:r>
              <a:rPr lang="en-US" dirty="0">
                <a:effectLst>
                  <a:outerShdw blurRad="38100" dist="38100" dir="2700000" algn="tl">
                    <a:srgbClr val="808080"/>
                  </a:outerShdw>
                </a:effectLst>
              </a:rPr>
              <a:t>The mechanical advantage of a wheel and axle is the ratio of the </a:t>
            </a:r>
            <a:r>
              <a:rPr lang="en-US" dirty="0">
                <a:solidFill>
                  <a:srgbClr val="FFFF00"/>
                </a:solidFill>
                <a:effectLst>
                  <a:outerShdw blurRad="38100" dist="38100" dir="2700000" algn="tl">
                    <a:srgbClr val="808080"/>
                  </a:outerShdw>
                </a:effectLst>
              </a:rPr>
              <a:t>radius</a:t>
            </a:r>
            <a:r>
              <a:rPr lang="en-US" dirty="0">
                <a:effectLst>
                  <a:outerShdw blurRad="38100" dist="38100" dir="2700000" algn="tl">
                    <a:srgbClr val="808080"/>
                  </a:outerShdw>
                </a:effectLst>
              </a:rPr>
              <a:t>    of the wheel divided by the radius of the axle.</a:t>
            </a:r>
          </a:p>
        </p:txBody>
      </p:sp>
      <p:pic>
        <p:nvPicPr>
          <p:cNvPr id="2867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05000"/>
            <a:ext cx="8610600" cy="4648200"/>
          </a:xfrm>
          <a:noFill/>
          <a:ln w="76200" cap="flat" algn="ctr">
            <a:solidFill>
              <a:schemeClr val="accent2"/>
            </a:solidFill>
            <a:miter lim="800000"/>
            <a:headEnd/>
            <a:tailEnd/>
          </a:ln>
        </p:spPr>
      </p:pic>
      <p:sp>
        <p:nvSpPr>
          <p:cNvPr id="6569991" name="Rectangle 7"/>
          <p:cNvSpPr>
            <a:spLocks noChangeArrowheads="1"/>
          </p:cNvSpPr>
          <p:nvPr/>
        </p:nvSpPr>
        <p:spPr bwMode="auto">
          <a:xfrm>
            <a:off x="5867400" y="6643688"/>
            <a:ext cx="3048000" cy="214312"/>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sp>
        <p:nvSpPr>
          <p:cNvPr id="1501190" name="Line 6"/>
          <p:cNvSpPr>
            <a:spLocks noChangeShapeType="1"/>
          </p:cNvSpPr>
          <p:nvPr/>
        </p:nvSpPr>
        <p:spPr bwMode="auto">
          <a:xfrm>
            <a:off x="5943600" y="3581400"/>
            <a:ext cx="2057400" cy="152400"/>
          </a:xfrm>
          <a:prstGeom prst="line">
            <a:avLst/>
          </a:prstGeom>
          <a:noFill/>
          <a:ln w="9525">
            <a:no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1" name="Line 7"/>
          <p:cNvSpPr>
            <a:spLocks noChangeShapeType="1"/>
          </p:cNvSpPr>
          <p:nvPr/>
        </p:nvSpPr>
        <p:spPr bwMode="auto">
          <a:xfrm>
            <a:off x="6553200" y="3733800"/>
            <a:ext cx="1524000" cy="0"/>
          </a:xfrm>
          <a:prstGeom prst="line">
            <a:avLst/>
          </a:prstGeom>
          <a:noFill/>
          <a:ln w="762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2" name="Line 8"/>
          <p:cNvSpPr>
            <a:spLocks noChangeShapeType="1"/>
          </p:cNvSpPr>
          <p:nvPr/>
        </p:nvSpPr>
        <p:spPr bwMode="auto">
          <a:xfrm>
            <a:off x="6096000" y="3810000"/>
            <a:ext cx="457200" cy="0"/>
          </a:xfrm>
          <a:prstGeom prst="line">
            <a:avLst/>
          </a:prstGeom>
          <a:noFill/>
          <a:ln w="381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8681" name="Rectangle 11"/>
          <p:cNvSpPr>
            <a:spLocks noChangeArrowheads="1"/>
          </p:cNvSpPr>
          <p:nvPr/>
        </p:nvSpPr>
        <p:spPr bwMode="auto">
          <a:xfrm>
            <a:off x="1219200" y="1295400"/>
            <a:ext cx="1066800" cy="381000"/>
          </a:xfrm>
          <a:prstGeom prst="rect">
            <a:avLst/>
          </a:prstGeom>
          <a:solidFill>
            <a:schemeClr val="bg2"/>
          </a:solidFill>
          <a:ln w="5715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82" name="WordArt 12"/>
          <p:cNvSpPr>
            <a:spLocks noChangeArrowheads="1" noChangeShapeType="1" noTextEdit="1"/>
          </p:cNvSpPr>
          <p:nvPr/>
        </p:nvSpPr>
        <p:spPr bwMode="auto">
          <a:xfrm>
            <a:off x="7696200" y="2133600"/>
            <a:ext cx="10668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16</a:t>
            </a:r>
          </a:p>
        </p:txBody>
      </p:sp>
      <p:sp>
        <p:nvSpPr>
          <p:cNvPr id="2" name="Rectangle 1"/>
          <p:cNvSpPr/>
          <p:nvPr/>
        </p:nvSpPr>
        <p:spPr>
          <a:xfrm>
            <a:off x="609600" y="4343400"/>
            <a:ext cx="557075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333399">
                      <a:satMod val="175000"/>
                      <a:alpha val="40000"/>
                    </a:srgbClr>
                  </a:glow>
                  <a:outerShdw blurRad="50800" algn="tl" rotWithShape="0">
                    <a:srgbClr val="000000"/>
                  </a:outerShdw>
                </a:effectLst>
                <a:uLnTx/>
                <a:uFillTx/>
                <a:latin typeface="Arial" charset="0"/>
                <a:ea typeface="+mn-ea"/>
                <a:cs typeface="+mn-cs"/>
              </a:rPr>
              <a:t>What is the MA?</a:t>
            </a:r>
          </a:p>
        </p:txBody>
      </p:sp>
      <p:pic>
        <p:nvPicPr>
          <p:cNvPr id="3" name="Picture 2">
            <a:extLst>
              <a:ext uri="{FF2B5EF4-FFF2-40B4-BE49-F238E27FC236}">
                <a16:creationId xmlns:a16="http://schemas.microsoft.com/office/drawing/2014/main" id="{5F829DEA-9EE1-B5D7-6364-01B7CAA69A1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237629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9987" name="Rectangle 3"/>
          <p:cNvSpPr>
            <a:spLocks noGrp="1" noChangeArrowheads="1"/>
          </p:cNvSpPr>
          <p:nvPr>
            <p:ph type="body" sz="half" idx="4294967295"/>
          </p:nvPr>
        </p:nvSpPr>
        <p:spPr>
          <a:xfrm>
            <a:off x="228600" y="152400"/>
            <a:ext cx="8534400" cy="5978525"/>
          </a:xfrm>
        </p:spPr>
        <p:txBody>
          <a:bodyPr/>
          <a:lstStyle/>
          <a:p>
            <a:pPr eaLnBrk="1" hangingPunct="1">
              <a:defRPr/>
            </a:pPr>
            <a:r>
              <a:rPr lang="en-US" dirty="0">
                <a:effectLst>
                  <a:outerShdw blurRad="38100" dist="38100" dir="2700000" algn="tl">
                    <a:srgbClr val="808080"/>
                  </a:outerShdw>
                </a:effectLst>
              </a:rPr>
              <a:t>The mechanical advantage of a wheel and axle is the ratio of the </a:t>
            </a:r>
            <a:r>
              <a:rPr lang="en-US" dirty="0">
                <a:solidFill>
                  <a:srgbClr val="FFFF00"/>
                </a:solidFill>
                <a:effectLst>
                  <a:outerShdw blurRad="38100" dist="38100" dir="2700000" algn="tl">
                    <a:srgbClr val="808080"/>
                  </a:outerShdw>
                </a:effectLst>
              </a:rPr>
              <a:t>radius</a:t>
            </a:r>
            <a:r>
              <a:rPr lang="en-US" dirty="0">
                <a:effectLst>
                  <a:outerShdw blurRad="38100" dist="38100" dir="2700000" algn="tl">
                    <a:srgbClr val="808080"/>
                  </a:outerShdw>
                </a:effectLst>
              </a:rPr>
              <a:t>    of the wheel divided by the radius of the axle.</a:t>
            </a:r>
          </a:p>
        </p:txBody>
      </p:sp>
      <p:pic>
        <p:nvPicPr>
          <p:cNvPr id="2867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05000"/>
            <a:ext cx="8610600" cy="4648200"/>
          </a:xfrm>
          <a:noFill/>
          <a:ln w="76200" cap="flat" algn="ctr">
            <a:solidFill>
              <a:schemeClr val="accent2"/>
            </a:solidFill>
            <a:miter lim="800000"/>
            <a:headEnd/>
            <a:tailEnd/>
          </a:ln>
        </p:spPr>
      </p:pic>
      <p:sp>
        <p:nvSpPr>
          <p:cNvPr id="6569991" name="Rectangle 7"/>
          <p:cNvSpPr>
            <a:spLocks noChangeArrowheads="1"/>
          </p:cNvSpPr>
          <p:nvPr/>
        </p:nvSpPr>
        <p:spPr bwMode="auto">
          <a:xfrm>
            <a:off x="5867400" y="6643688"/>
            <a:ext cx="3048000" cy="214312"/>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sp>
        <p:nvSpPr>
          <p:cNvPr id="1501190" name="Line 6"/>
          <p:cNvSpPr>
            <a:spLocks noChangeShapeType="1"/>
          </p:cNvSpPr>
          <p:nvPr/>
        </p:nvSpPr>
        <p:spPr bwMode="auto">
          <a:xfrm>
            <a:off x="5943600" y="3581400"/>
            <a:ext cx="2057400" cy="152400"/>
          </a:xfrm>
          <a:prstGeom prst="line">
            <a:avLst/>
          </a:prstGeom>
          <a:noFill/>
          <a:ln w="9525">
            <a:no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1" name="Line 7"/>
          <p:cNvSpPr>
            <a:spLocks noChangeShapeType="1"/>
          </p:cNvSpPr>
          <p:nvPr/>
        </p:nvSpPr>
        <p:spPr bwMode="auto">
          <a:xfrm>
            <a:off x="6553200" y="3733800"/>
            <a:ext cx="1524000" cy="0"/>
          </a:xfrm>
          <a:prstGeom prst="line">
            <a:avLst/>
          </a:prstGeom>
          <a:noFill/>
          <a:ln w="762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2" name="Line 8"/>
          <p:cNvSpPr>
            <a:spLocks noChangeShapeType="1"/>
          </p:cNvSpPr>
          <p:nvPr/>
        </p:nvSpPr>
        <p:spPr bwMode="auto">
          <a:xfrm>
            <a:off x="6096000" y="3810000"/>
            <a:ext cx="457200" cy="0"/>
          </a:xfrm>
          <a:prstGeom prst="line">
            <a:avLst/>
          </a:prstGeom>
          <a:noFill/>
          <a:ln w="381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8681" name="Rectangle 11"/>
          <p:cNvSpPr>
            <a:spLocks noChangeArrowheads="1"/>
          </p:cNvSpPr>
          <p:nvPr/>
        </p:nvSpPr>
        <p:spPr bwMode="auto">
          <a:xfrm>
            <a:off x="1219200" y="1295400"/>
            <a:ext cx="1066800" cy="381000"/>
          </a:xfrm>
          <a:prstGeom prst="rect">
            <a:avLst/>
          </a:prstGeom>
          <a:solidFill>
            <a:schemeClr val="bg2"/>
          </a:solidFill>
          <a:ln w="57150">
            <a:solidFill>
              <a:schemeClr val="bg1"/>
            </a:solidFill>
            <a:miter lim="800000"/>
            <a:headEnd/>
            <a:tailEnd/>
          </a:ln>
          <a:effectLst>
            <a:glow rad="279400">
              <a:srgbClr val="FFCC00"/>
            </a:glo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682" name="WordArt 12"/>
          <p:cNvSpPr>
            <a:spLocks noChangeArrowheads="1" noChangeShapeType="1" noTextEdit="1"/>
          </p:cNvSpPr>
          <p:nvPr/>
        </p:nvSpPr>
        <p:spPr bwMode="auto">
          <a:xfrm>
            <a:off x="7696200" y="2133600"/>
            <a:ext cx="10668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16</a:t>
            </a:r>
          </a:p>
        </p:txBody>
      </p:sp>
      <p:sp>
        <p:nvSpPr>
          <p:cNvPr id="2" name="Rectangle 1"/>
          <p:cNvSpPr/>
          <p:nvPr/>
        </p:nvSpPr>
        <p:spPr>
          <a:xfrm>
            <a:off x="609600" y="4343400"/>
            <a:ext cx="557075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333399">
                      <a:satMod val="175000"/>
                      <a:alpha val="40000"/>
                    </a:srgbClr>
                  </a:glow>
                  <a:outerShdw blurRad="50800" algn="tl" rotWithShape="0">
                    <a:srgbClr val="000000"/>
                  </a:outerShdw>
                </a:effectLst>
                <a:uLnTx/>
                <a:uFillTx/>
                <a:latin typeface="Arial" charset="0"/>
                <a:ea typeface="+mn-ea"/>
                <a:cs typeface="+mn-cs"/>
              </a:rPr>
              <a:t>What is the MA?</a:t>
            </a:r>
          </a:p>
        </p:txBody>
      </p:sp>
      <p:pic>
        <p:nvPicPr>
          <p:cNvPr id="3" name="Picture 2">
            <a:extLst>
              <a:ext uri="{FF2B5EF4-FFF2-40B4-BE49-F238E27FC236}">
                <a16:creationId xmlns:a16="http://schemas.microsoft.com/office/drawing/2014/main" id="{F23236C4-BA24-B898-7C4D-03030987CD46}"/>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9689299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9987" name="Rectangle 3"/>
          <p:cNvSpPr>
            <a:spLocks noGrp="1" noChangeArrowheads="1"/>
          </p:cNvSpPr>
          <p:nvPr>
            <p:ph type="body" sz="half" idx="4294967295"/>
          </p:nvPr>
        </p:nvSpPr>
        <p:spPr>
          <a:xfrm>
            <a:off x="228600" y="152400"/>
            <a:ext cx="8534400" cy="5978525"/>
          </a:xfrm>
        </p:spPr>
        <p:txBody>
          <a:bodyPr/>
          <a:lstStyle/>
          <a:p>
            <a:pPr eaLnBrk="1" hangingPunct="1">
              <a:defRPr/>
            </a:pPr>
            <a:r>
              <a:rPr lang="en-US" dirty="0">
                <a:effectLst>
                  <a:outerShdw blurRad="38100" dist="38100" dir="2700000" algn="tl">
                    <a:srgbClr val="808080"/>
                  </a:outerShdw>
                </a:effectLst>
              </a:rPr>
              <a:t>The mechanical advantage of a wheel and axle is the ratio of the </a:t>
            </a:r>
            <a:r>
              <a:rPr lang="en-US" dirty="0">
                <a:solidFill>
                  <a:srgbClr val="FFFF00"/>
                </a:solidFill>
                <a:effectLst>
                  <a:outerShdw blurRad="38100" dist="38100" dir="2700000" algn="tl">
                    <a:srgbClr val="808080"/>
                  </a:outerShdw>
                </a:effectLst>
              </a:rPr>
              <a:t>radius</a:t>
            </a:r>
            <a:r>
              <a:rPr lang="en-US" dirty="0">
                <a:effectLst>
                  <a:outerShdw blurRad="38100" dist="38100" dir="2700000" algn="tl">
                    <a:srgbClr val="808080"/>
                  </a:outerShdw>
                </a:effectLst>
              </a:rPr>
              <a:t>    of the wheel divided by the </a:t>
            </a:r>
            <a:r>
              <a:rPr lang="en-US" dirty="0">
                <a:solidFill>
                  <a:srgbClr val="FFCC00"/>
                </a:solidFill>
                <a:effectLst>
                  <a:outerShdw blurRad="38100" dist="38100" dir="2700000" algn="tl">
                    <a:srgbClr val="808080"/>
                  </a:outerShdw>
                </a:effectLst>
              </a:rPr>
              <a:t>radius</a:t>
            </a:r>
            <a:r>
              <a:rPr lang="en-US" dirty="0">
                <a:effectLst>
                  <a:outerShdw blurRad="38100" dist="38100" dir="2700000" algn="tl">
                    <a:srgbClr val="808080"/>
                  </a:outerShdw>
                </a:effectLst>
              </a:rPr>
              <a:t> of the axle.</a:t>
            </a:r>
          </a:p>
        </p:txBody>
      </p:sp>
      <p:pic>
        <p:nvPicPr>
          <p:cNvPr id="2867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05000"/>
            <a:ext cx="8610600" cy="4648200"/>
          </a:xfrm>
          <a:noFill/>
          <a:ln w="76200" cap="flat" algn="ctr">
            <a:solidFill>
              <a:schemeClr val="accent2"/>
            </a:solidFill>
            <a:miter lim="800000"/>
            <a:headEnd/>
            <a:tailEnd/>
          </a:ln>
        </p:spPr>
      </p:pic>
      <p:sp>
        <p:nvSpPr>
          <p:cNvPr id="6569991" name="Rectangle 7"/>
          <p:cNvSpPr>
            <a:spLocks noChangeArrowheads="1"/>
          </p:cNvSpPr>
          <p:nvPr/>
        </p:nvSpPr>
        <p:spPr bwMode="auto">
          <a:xfrm>
            <a:off x="5867400" y="6643688"/>
            <a:ext cx="3048000" cy="214312"/>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sp>
        <p:nvSpPr>
          <p:cNvPr id="1501190" name="Line 6"/>
          <p:cNvSpPr>
            <a:spLocks noChangeShapeType="1"/>
          </p:cNvSpPr>
          <p:nvPr/>
        </p:nvSpPr>
        <p:spPr bwMode="auto">
          <a:xfrm>
            <a:off x="5943600" y="3581400"/>
            <a:ext cx="2057400" cy="152400"/>
          </a:xfrm>
          <a:prstGeom prst="line">
            <a:avLst/>
          </a:prstGeom>
          <a:noFill/>
          <a:ln w="9525">
            <a:no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1" name="Line 7"/>
          <p:cNvSpPr>
            <a:spLocks noChangeShapeType="1"/>
          </p:cNvSpPr>
          <p:nvPr/>
        </p:nvSpPr>
        <p:spPr bwMode="auto">
          <a:xfrm>
            <a:off x="6553200" y="3733800"/>
            <a:ext cx="1524000" cy="0"/>
          </a:xfrm>
          <a:prstGeom prst="line">
            <a:avLst/>
          </a:prstGeom>
          <a:noFill/>
          <a:ln w="762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2" name="Line 8"/>
          <p:cNvSpPr>
            <a:spLocks noChangeShapeType="1"/>
          </p:cNvSpPr>
          <p:nvPr/>
        </p:nvSpPr>
        <p:spPr bwMode="auto">
          <a:xfrm>
            <a:off x="6096000" y="3810000"/>
            <a:ext cx="457200" cy="0"/>
          </a:xfrm>
          <a:prstGeom prst="line">
            <a:avLst/>
          </a:prstGeom>
          <a:noFill/>
          <a:ln w="381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8682" name="WordArt 12"/>
          <p:cNvSpPr>
            <a:spLocks noChangeArrowheads="1" noChangeShapeType="1" noTextEdit="1"/>
          </p:cNvSpPr>
          <p:nvPr/>
        </p:nvSpPr>
        <p:spPr bwMode="auto">
          <a:xfrm>
            <a:off x="7696200" y="2133600"/>
            <a:ext cx="10668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16</a:t>
            </a:r>
          </a:p>
        </p:txBody>
      </p:sp>
      <p:sp>
        <p:nvSpPr>
          <p:cNvPr id="2" name="Rectangle 1"/>
          <p:cNvSpPr/>
          <p:nvPr/>
        </p:nvSpPr>
        <p:spPr>
          <a:xfrm>
            <a:off x="609600" y="4343400"/>
            <a:ext cx="557075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333399">
                      <a:satMod val="175000"/>
                      <a:alpha val="40000"/>
                    </a:srgbClr>
                  </a:glow>
                  <a:outerShdw blurRad="50800" algn="tl" rotWithShape="0">
                    <a:srgbClr val="000000"/>
                  </a:outerShdw>
                </a:effectLst>
                <a:uLnTx/>
                <a:uFillTx/>
                <a:latin typeface="Arial" charset="0"/>
                <a:ea typeface="+mn-ea"/>
                <a:cs typeface="+mn-cs"/>
              </a:rPr>
              <a:t>What is the MA?</a:t>
            </a:r>
          </a:p>
        </p:txBody>
      </p:sp>
      <p:pic>
        <p:nvPicPr>
          <p:cNvPr id="3" name="Picture 2">
            <a:extLst>
              <a:ext uri="{FF2B5EF4-FFF2-40B4-BE49-F238E27FC236}">
                <a16:creationId xmlns:a16="http://schemas.microsoft.com/office/drawing/2014/main" id="{936B34D4-B748-3DE9-15B3-76C324D4942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956382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9987" name="Rectangle 3"/>
          <p:cNvSpPr>
            <a:spLocks noGrp="1" noChangeArrowheads="1"/>
          </p:cNvSpPr>
          <p:nvPr>
            <p:ph type="body" sz="half" idx="4294967295"/>
          </p:nvPr>
        </p:nvSpPr>
        <p:spPr>
          <a:xfrm>
            <a:off x="228600" y="152400"/>
            <a:ext cx="8534400" cy="5978525"/>
          </a:xfrm>
        </p:spPr>
        <p:txBody>
          <a:bodyPr/>
          <a:lstStyle/>
          <a:p>
            <a:pPr eaLnBrk="1" hangingPunct="1">
              <a:defRPr/>
            </a:pPr>
            <a:r>
              <a:rPr lang="en-US" dirty="0">
                <a:effectLst>
                  <a:outerShdw blurRad="38100" dist="38100" dir="2700000" algn="tl">
                    <a:srgbClr val="808080"/>
                  </a:outerShdw>
                </a:effectLst>
              </a:rPr>
              <a:t>The mechanical advantage of a wheel and axle is the ratio of the </a:t>
            </a:r>
            <a:r>
              <a:rPr lang="en-US" dirty="0">
                <a:solidFill>
                  <a:srgbClr val="FFFF00"/>
                </a:solidFill>
                <a:effectLst>
                  <a:outerShdw blurRad="38100" dist="38100" dir="2700000" algn="tl">
                    <a:srgbClr val="808080"/>
                  </a:outerShdw>
                </a:effectLst>
              </a:rPr>
              <a:t>radius</a:t>
            </a:r>
            <a:r>
              <a:rPr lang="en-US" dirty="0">
                <a:effectLst>
                  <a:outerShdw blurRad="38100" dist="38100" dir="2700000" algn="tl">
                    <a:srgbClr val="808080"/>
                  </a:outerShdw>
                </a:effectLst>
              </a:rPr>
              <a:t>    of the wheel divided by the </a:t>
            </a:r>
            <a:r>
              <a:rPr lang="en-US" dirty="0">
                <a:solidFill>
                  <a:srgbClr val="FFCC00"/>
                </a:solidFill>
                <a:effectLst>
                  <a:outerShdw blurRad="38100" dist="38100" dir="2700000" algn="tl">
                    <a:srgbClr val="808080"/>
                  </a:outerShdw>
                </a:effectLst>
              </a:rPr>
              <a:t>radius</a:t>
            </a:r>
            <a:r>
              <a:rPr lang="en-US" dirty="0">
                <a:effectLst>
                  <a:outerShdw blurRad="38100" dist="38100" dir="2700000" algn="tl">
                    <a:srgbClr val="808080"/>
                  </a:outerShdw>
                </a:effectLst>
              </a:rPr>
              <a:t> of the axle.</a:t>
            </a:r>
          </a:p>
        </p:txBody>
      </p:sp>
      <p:pic>
        <p:nvPicPr>
          <p:cNvPr id="2867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05000"/>
            <a:ext cx="8610600" cy="4648200"/>
          </a:xfrm>
          <a:noFill/>
          <a:ln w="76200" cap="flat" algn="ctr">
            <a:solidFill>
              <a:schemeClr val="accent2"/>
            </a:solidFill>
            <a:miter lim="800000"/>
            <a:headEnd/>
            <a:tailEnd/>
          </a:ln>
        </p:spPr>
      </p:pic>
      <p:sp>
        <p:nvSpPr>
          <p:cNvPr id="6569991" name="Rectangle 7"/>
          <p:cNvSpPr>
            <a:spLocks noChangeArrowheads="1"/>
          </p:cNvSpPr>
          <p:nvPr/>
        </p:nvSpPr>
        <p:spPr bwMode="auto">
          <a:xfrm>
            <a:off x="5867400" y="6643688"/>
            <a:ext cx="3048000" cy="214312"/>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sp>
        <p:nvSpPr>
          <p:cNvPr id="1501190" name="Line 6"/>
          <p:cNvSpPr>
            <a:spLocks noChangeShapeType="1"/>
          </p:cNvSpPr>
          <p:nvPr/>
        </p:nvSpPr>
        <p:spPr bwMode="auto">
          <a:xfrm>
            <a:off x="5943600" y="3581400"/>
            <a:ext cx="2057400" cy="152400"/>
          </a:xfrm>
          <a:prstGeom prst="line">
            <a:avLst/>
          </a:prstGeom>
          <a:noFill/>
          <a:ln w="9525">
            <a:no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1" name="Line 7"/>
          <p:cNvSpPr>
            <a:spLocks noChangeShapeType="1"/>
          </p:cNvSpPr>
          <p:nvPr/>
        </p:nvSpPr>
        <p:spPr bwMode="auto">
          <a:xfrm>
            <a:off x="6553200" y="3733800"/>
            <a:ext cx="1524000" cy="0"/>
          </a:xfrm>
          <a:prstGeom prst="line">
            <a:avLst/>
          </a:prstGeom>
          <a:noFill/>
          <a:ln w="762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2" name="Line 8"/>
          <p:cNvSpPr>
            <a:spLocks noChangeShapeType="1"/>
          </p:cNvSpPr>
          <p:nvPr/>
        </p:nvSpPr>
        <p:spPr bwMode="auto">
          <a:xfrm>
            <a:off x="6096000" y="3810000"/>
            <a:ext cx="457200" cy="0"/>
          </a:xfrm>
          <a:prstGeom prst="line">
            <a:avLst/>
          </a:prstGeom>
          <a:noFill/>
          <a:ln w="381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8682" name="WordArt 12"/>
          <p:cNvSpPr>
            <a:spLocks noChangeArrowheads="1" noChangeShapeType="1" noTextEdit="1"/>
          </p:cNvSpPr>
          <p:nvPr/>
        </p:nvSpPr>
        <p:spPr bwMode="auto">
          <a:xfrm>
            <a:off x="7696200" y="2133600"/>
            <a:ext cx="10668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16</a:t>
            </a:r>
          </a:p>
        </p:txBody>
      </p:sp>
      <p:sp>
        <p:nvSpPr>
          <p:cNvPr id="2" name="Rectangle 1"/>
          <p:cNvSpPr/>
          <p:nvPr/>
        </p:nvSpPr>
        <p:spPr>
          <a:xfrm>
            <a:off x="609600" y="4343400"/>
            <a:ext cx="5570756" cy="923330"/>
          </a:xfrm>
          <a:prstGeom prst="rect">
            <a:avLst/>
          </a:prstGeom>
          <a:noFill/>
          <a:effectLst>
            <a:glow rad="127000">
              <a:srgbClr val="FF5050"/>
            </a:glow>
          </a:effectLst>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FF5050">
                      <a:alpha val="40000"/>
                    </a:srgbClr>
                  </a:glow>
                  <a:outerShdw blurRad="50800" algn="tl" rotWithShape="0">
                    <a:srgbClr val="000000"/>
                  </a:outerShdw>
                </a:effectLst>
                <a:uLnTx/>
                <a:uFillTx/>
                <a:latin typeface="Arial" charset="0"/>
                <a:ea typeface="+mn-ea"/>
                <a:cs typeface="+mn-cs"/>
              </a:rPr>
              <a:t>What is the MA?</a:t>
            </a:r>
          </a:p>
        </p:txBody>
      </p:sp>
      <p:pic>
        <p:nvPicPr>
          <p:cNvPr id="3" name="Picture 2">
            <a:extLst>
              <a:ext uri="{FF2B5EF4-FFF2-40B4-BE49-F238E27FC236}">
                <a16:creationId xmlns:a16="http://schemas.microsoft.com/office/drawing/2014/main" id="{DB1F2FCC-923A-80B1-E826-0D6125B9D35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95101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152400" y="304800"/>
            <a:ext cx="8839200" cy="5821363"/>
          </a:xfrm>
        </p:spPr>
        <p:txBody>
          <a:bodyPr/>
          <a:lstStyle/>
          <a:p>
            <a:r>
              <a:rPr lang="en-US"/>
              <a:t>Which is a first, second, and third class lever.?</a:t>
            </a:r>
          </a:p>
          <a:p>
            <a:pPr lvl="1"/>
            <a:endParaRPr lang="en-US">
              <a:solidFill>
                <a:srgbClr val="CC66FF"/>
              </a:solidFill>
            </a:endParaRPr>
          </a:p>
          <a:p>
            <a:pPr lvl="1"/>
            <a:endParaRPr lang="en-US">
              <a:solidFill>
                <a:srgbClr val="CC66FF"/>
              </a:solidFill>
            </a:endParaRPr>
          </a:p>
        </p:txBody>
      </p:sp>
      <p:pic>
        <p:nvPicPr>
          <p:cNvPr id="18435" name="Picture 3" descr="cl1le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43000"/>
            <a:ext cx="28956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4" descr="cl2le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3000"/>
            <a:ext cx="27051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5" descr="cl3le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27432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8438" name="WordArt 9"/>
          <p:cNvSpPr>
            <a:spLocks noChangeArrowheads="1" noChangeShapeType="1" noTextEdit="1"/>
          </p:cNvSpPr>
          <p:nvPr/>
        </p:nvSpPr>
        <p:spPr bwMode="auto">
          <a:xfrm>
            <a:off x="2286000" y="1219200"/>
            <a:ext cx="4572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8439" name="WordArt 10"/>
          <p:cNvSpPr>
            <a:spLocks noChangeArrowheads="1" noChangeShapeType="1" noTextEdit="1"/>
          </p:cNvSpPr>
          <p:nvPr/>
        </p:nvSpPr>
        <p:spPr bwMode="auto">
          <a:xfrm>
            <a:off x="4343400" y="1219200"/>
            <a:ext cx="352425" cy="647700"/>
          </a:xfrm>
          <a:prstGeom prst="rect">
            <a:avLst/>
          </a:prstGeom>
        </p:spPr>
        <p:txBody>
          <a:bodyPr wrap="none" fromWordArt="1">
            <a:prstTxWarp prst="textPlain">
              <a:avLst>
                <a:gd name="adj" fmla="val 50000"/>
              </a:avLst>
            </a:prstTxWarp>
          </a:bodyPr>
          <a:lstStyle/>
          <a:p>
            <a:pPr algn="ctr"/>
            <a:r>
              <a:rPr lang="en-US" sz="3600" kern="10" spc="720">
                <a:ln w="1905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18440" name="WordArt 11"/>
          <p:cNvSpPr>
            <a:spLocks noChangeArrowheads="1" noChangeShapeType="1" noTextEdit="1"/>
          </p:cNvSpPr>
          <p:nvPr/>
        </p:nvSpPr>
        <p:spPr bwMode="auto">
          <a:xfrm>
            <a:off x="8382000" y="1219200"/>
            <a:ext cx="352425"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t>
            </a:r>
          </a:p>
        </p:txBody>
      </p:sp>
      <p:sp>
        <p:nvSpPr>
          <p:cNvPr id="18441" name="WordArt 12"/>
          <p:cNvSpPr>
            <a:spLocks noChangeArrowheads="1" noChangeShapeType="1" noTextEdit="1"/>
          </p:cNvSpPr>
          <p:nvPr/>
        </p:nvSpPr>
        <p:spPr bwMode="auto">
          <a:xfrm>
            <a:off x="8077200" y="5257800"/>
            <a:ext cx="914400" cy="13716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8</a:t>
            </a:r>
          </a:p>
        </p:txBody>
      </p:sp>
      <p:sp>
        <p:nvSpPr>
          <p:cNvPr id="18442" name="Rectangle 13"/>
          <p:cNvSpPr>
            <a:spLocks noChangeArrowheads="1"/>
          </p:cNvSpPr>
          <p:nvPr/>
        </p:nvSpPr>
        <p:spPr bwMode="auto">
          <a:xfrm>
            <a:off x="838200" y="3429000"/>
            <a:ext cx="12192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8443" name="Rectangle 14"/>
          <p:cNvSpPr>
            <a:spLocks noChangeArrowheads="1"/>
          </p:cNvSpPr>
          <p:nvPr/>
        </p:nvSpPr>
        <p:spPr bwMode="auto">
          <a:xfrm>
            <a:off x="3886200" y="3505200"/>
            <a:ext cx="12192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8444" name="Rectangle 15"/>
          <p:cNvSpPr>
            <a:spLocks noChangeArrowheads="1"/>
          </p:cNvSpPr>
          <p:nvPr/>
        </p:nvSpPr>
        <p:spPr bwMode="auto">
          <a:xfrm>
            <a:off x="6934200" y="3505200"/>
            <a:ext cx="1219200" cy="3048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2" name="Picture 1">
            <a:extLst>
              <a:ext uri="{FF2B5EF4-FFF2-40B4-BE49-F238E27FC236}">
                <a16:creationId xmlns:a16="http://schemas.microsoft.com/office/drawing/2014/main" id="{ED0D3E5E-A261-3498-5C37-B83A22D83BED}"/>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9987" name="Rectangle 3"/>
          <p:cNvSpPr>
            <a:spLocks noGrp="1" noChangeArrowheads="1"/>
          </p:cNvSpPr>
          <p:nvPr>
            <p:ph type="body" sz="half" idx="4294967295"/>
          </p:nvPr>
        </p:nvSpPr>
        <p:spPr>
          <a:xfrm>
            <a:off x="228600" y="152400"/>
            <a:ext cx="8534400" cy="5978525"/>
          </a:xfrm>
        </p:spPr>
        <p:txBody>
          <a:bodyPr/>
          <a:lstStyle/>
          <a:p>
            <a:pPr eaLnBrk="1" hangingPunct="1">
              <a:defRPr/>
            </a:pPr>
            <a:r>
              <a:rPr lang="en-US" dirty="0">
                <a:effectLst>
                  <a:outerShdw blurRad="38100" dist="38100" dir="2700000" algn="tl">
                    <a:srgbClr val="808080"/>
                  </a:outerShdw>
                </a:effectLst>
              </a:rPr>
              <a:t>The mechanical advantage of a wheel and axle is the ratio of the </a:t>
            </a:r>
            <a:r>
              <a:rPr lang="en-US" dirty="0">
                <a:solidFill>
                  <a:srgbClr val="FFFF00"/>
                </a:solidFill>
                <a:effectLst>
                  <a:outerShdw blurRad="38100" dist="38100" dir="2700000" algn="tl">
                    <a:srgbClr val="808080"/>
                  </a:outerShdw>
                </a:effectLst>
              </a:rPr>
              <a:t>radius</a:t>
            </a:r>
            <a:r>
              <a:rPr lang="en-US" dirty="0">
                <a:effectLst>
                  <a:outerShdw blurRad="38100" dist="38100" dir="2700000" algn="tl">
                    <a:srgbClr val="808080"/>
                  </a:outerShdw>
                </a:effectLst>
              </a:rPr>
              <a:t>    of the wheel divided by the </a:t>
            </a:r>
            <a:r>
              <a:rPr lang="en-US" dirty="0">
                <a:solidFill>
                  <a:srgbClr val="FFCC00"/>
                </a:solidFill>
                <a:effectLst>
                  <a:outerShdw blurRad="38100" dist="38100" dir="2700000" algn="tl">
                    <a:srgbClr val="808080"/>
                  </a:outerShdw>
                </a:effectLst>
              </a:rPr>
              <a:t>radius</a:t>
            </a:r>
            <a:r>
              <a:rPr lang="en-US" dirty="0">
                <a:effectLst>
                  <a:outerShdw blurRad="38100" dist="38100" dir="2700000" algn="tl">
                    <a:srgbClr val="808080"/>
                  </a:outerShdw>
                </a:effectLst>
              </a:rPr>
              <a:t> of the axle.</a:t>
            </a:r>
          </a:p>
        </p:txBody>
      </p:sp>
      <p:pic>
        <p:nvPicPr>
          <p:cNvPr id="2867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05000"/>
            <a:ext cx="8610600" cy="4648200"/>
          </a:xfrm>
          <a:noFill/>
          <a:ln w="76200" cap="flat" algn="ctr">
            <a:solidFill>
              <a:schemeClr val="accent2"/>
            </a:solidFill>
            <a:miter lim="800000"/>
            <a:headEnd/>
            <a:tailEnd/>
          </a:ln>
        </p:spPr>
      </p:pic>
      <p:sp>
        <p:nvSpPr>
          <p:cNvPr id="6569991" name="Rectangle 7"/>
          <p:cNvSpPr>
            <a:spLocks noChangeArrowheads="1"/>
          </p:cNvSpPr>
          <p:nvPr/>
        </p:nvSpPr>
        <p:spPr bwMode="auto">
          <a:xfrm>
            <a:off x="5867400" y="6643688"/>
            <a:ext cx="3048000" cy="214312"/>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sp>
        <p:nvSpPr>
          <p:cNvPr id="1501190" name="Line 6"/>
          <p:cNvSpPr>
            <a:spLocks noChangeShapeType="1"/>
          </p:cNvSpPr>
          <p:nvPr/>
        </p:nvSpPr>
        <p:spPr bwMode="auto">
          <a:xfrm>
            <a:off x="5943600" y="3581400"/>
            <a:ext cx="2057400" cy="152400"/>
          </a:xfrm>
          <a:prstGeom prst="line">
            <a:avLst/>
          </a:prstGeom>
          <a:noFill/>
          <a:ln w="9525">
            <a:no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1" name="Line 7"/>
          <p:cNvSpPr>
            <a:spLocks noChangeShapeType="1"/>
          </p:cNvSpPr>
          <p:nvPr/>
        </p:nvSpPr>
        <p:spPr bwMode="auto">
          <a:xfrm>
            <a:off x="6553200" y="3733800"/>
            <a:ext cx="1524000" cy="0"/>
          </a:xfrm>
          <a:prstGeom prst="line">
            <a:avLst/>
          </a:prstGeom>
          <a:noFill/>
          <a:ln w="762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01192" name="Line 8"/>
          <p:cNvSpPr>
            <a:spLocks noChangeShapeType="1"/>
          </p:cNvSpPr>
          <p:nvPr/>
        </p:nvSpPr>
        <p:spPr bwMode="auto">
          <a:xfrm>
            <a:off x="6096000" y="3810000"/>
            <a:ext cx="457200" cy="0"/>
          </a:xfrm>
          <a:prstGeom prst="line">
            <a:avLst/>
          </a:prstGeom>
          <a:noFill/>
          <a:ln w="38100">
            <a:solidFill>
              <a:srgbClr val="0066FF"/>
            </a:solidFill>
            <a:round/>
            <a:headEnd type="triangle" w="med" len="med"/>
            <a:tailEnd type="triangle" w="med" len="med"/>
          </a:ln>
          <a:effectLst/>
        </p:spPr>
        <p:txBody>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8682" name="WordArt 12"/>
          <p:cNvSpPr>
            <a:spLocks noChangeArrowheads="1" noChangeShapeType="1" noTextEdit="1"/>
          </p:cNvSpPr>
          <p:nvPr/>
        </p:nvSpPr>
        <p:spPr bwMode="auto">
          <a:xfrm>
            <a:off x="7696200" y="2133600"/>
            <a:ext cx="10668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16</a:t>
            </a:r>
          </a:p>
        </p:txBody>
      </p:sp>
      <p:sp>
        <p:nvSpPr>
          <p:cNvPr id="2" name="Rectangle 1"/>
          <p:cNvSpPr/>
          <p:nvPr/>
        </p:nvSpPr>
        <p:spPr>
          <a:xfrm>
            <a:off x="609600" y="4343400"/>
            <a:ext cx="557075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333399">
                      <a:satMod val="175000"/>
                      <a:alpha val="40000"/>
                    </a:srgbClr>
                  </a:glow>
                  <a:outerShdw blurRad="50800" algn="tl" rotWithShape="0">
                    <a:srgbClr val="000000"/>
                  </a:outerShdw>
                </a:effectLst>
                <a:uLnTx/>
                <a:uFillTx/>
                <a:latin typeface="Arial" charset="0"/>
                <a:ea typeface="+mn-ea"/>
                <a:cs typeface="+mn-cs"/>
              </a:rPr>
              <a:t>What is the MA?</a:t>
            </a:r>
          </a:p>
        </p:txBody>
      </p:sp>
      <p:sp>
        <p:nvSpPr>
          <p:cNvPr id="3" name="Rectangle 2"/>
          <p:cNvSpPr/>
          <p:nvPr/>
        </p:nvSpPr>
        <p:spPr>
          <a:xfrm>
            <a:off x="594360" y="5255800"/>
            <a:ext cx="5027338"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0" cap="none" spc="720" normalizeH="0" baseline="0" noProof="0" dirty="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5/1 = 5 MA</a:t>
            </a:r>
          </a:p>
        </p:txBody>
      </p:sp>
      <p:pic>
        <p:nvPicPr>
          <p:cNvPr id="4" name="Picture 3">
            <a:extLst>
              <a:ext uri="{FF2B5EF4-FFF2-40B4-BE49-F238E27FC236}">
                <a16:creationId xmlns:a16="http://schemas.microsoft.com/office/drawing/2014/main" id="{7596BBA5-F13B-4098-B374-716B0A3D1BF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11926372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t>Julie did 20,000 Joules of Work pushing with 200 </a:t>
            </a:r>
            <a:r>
              <a:rPr lang="en-US" dirty="0" err="1"/>
              <a:t>newtons</a:t>
            </a:r>
            <a:r>
              <a:rPr lang="en-US" dirty="0"/>
              <a:t>.</a:t>
            </a:r>
          </a:p>
          <a:p>
            <a:pPr lvl="1"/>
            <a:r>
              <a:rPr lang="en-US" dirty="0"/>
              <a:t>How far did Julie bike?</a:t>
            </a:r>
          </a:p>
        </p:txBody>
      </p:sp>
      <p:sp>
        <p:nvSpPr>
          <p:cNvPr id="7" name="Freeform 6"/>
          <p:cNvSpPr/>
          <p:nvPr/>
        </p:nvSpPr>
        <p:spPr bwMode="auto">
          <a:xfrm rot="1273931">
            <a:off x="6859943" y="3330619"/>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050" name="Picture 2" descr="Image result for bicyc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828800"/>
            <a:ext cx="8610601" cy="47243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85800" y="2339089"/>
            <a:ext cx="4572000" cy="584775"/>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CCCC"/>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9" name="Rectangle 8"/>
          <p:cNvSpPr/>
          <p:nvPr/>
        </p:nvSpPr>
        <p:spPr>
          <a:xfrm>
            <a:off x="7799363" y="5334655"/>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pic>
        <p:nvPicPr>
          <p:cNvPr id="2" name="Picture 1">
            <a:extLst>
              <a:ext uri="{FF2B5EF4-FFF2-40B4-BE49-F238E27FC236}">
                <a16:creationId xmlns:a16="http://schemas.microsoft.com/office/drawing/2014/main" id="{3E9FFB29-714D-EC4F-8F7B-3C3A3CC615D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220795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t>Julie did 20,000 Joules of Work pushing with 200 </a:t>
            </a:r>
            <a:r>
              <a:rPr lang="en-US" dirty="0" err="1"/>
              <a:t>newtons</a:t>
            </a:r>
            <a:r>
              <a:rPr lang="en-US" dirty="0"/>
              <a:t>.</a:t>
            </a:r>
          </a:p>
          <a:p>
            <a:pPr lvl="1"/>
            <a:r>
              <a:rPr lang="en-US" dirty="0"/>
              <a:t>How far did Julie bike?</a:t>
            </a:r>
          </a:p>
        </p:txBody>
      </p:sp>
      <p:sp>
        <p:nvSpPr>
          <p:cNvPr id="7" name="Freeform 6"/>
          <p:cNvSpPr/>
          <p:nvPr/>
        </p:nvSpPr>
        <p:spPr bwMode="auto">
          <a:xfrm rot="1273931">
            <a:off x="6859943" y="3330619"/>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050" name="Picture 2" descr="Image result for bicyc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828800"/>
            <a:ext cx="8610601"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886476"/>
            <a:ext cx="3337551" cy="267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799363" y="5334655"/>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pic>
        <p:nvPicPr>
          <p:cNvPr id="2" name="Picture 1">
            <a:extLst>
              <a:ext uri="{FF2B5EF4-FFF2-40B4-BE49-F238E27FC236}">
                <a16:creationId xmlns:a16="http://schemas.microsoft.com/office/drawing/2014/main" id="{0348E0DD-2EC1-CBFE-99C1-41C56D2E66DB}"/>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25838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t>Julie did 20,000 Joules of Work pushing with 200 </a:t>
            </a:r>
            <a:r>
              <a:rPr lang="en-US" dirty="0" err="1"/>
              <a:t>newtons</a:t>
            </a:r>
            <a:r>
              <a:rPr lang="en-US" dirty="0"/>
              <a:t>.</a:t>
            </a:r>
          </a:p>
          <a:p>
            <a:pPr lvl="1"/>
            <a:r>
              <a:rPr lang="en-US" dirty="0"/>
              <a:t>How far did Julie bike?</a:t>
            </a:r>
          </a:p>
        </p:txBody>
      </p:sp>
      <p:sp>
        <p:nvSpPr>
          <p:cNvPr id="7" name="Freeform 6"/>
          <p:cNvSpPr/>
          <p:nvPr/>
        </p:nvSpPr>
        <p:spPr bwMode="auto">
          <a:xfrm rot="1273931">
            <a:off x="6859943" y="3330619"/>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050" name="Picture 2" descr="Image result for bicyc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828800"/>
            <a:ext cx="8610601"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886476"/>
            <a:ext cx="3337551" cy="267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eeform 14"/>
          <p:cNvSpPr/>
          <p:nvPr/>
        </p:nvSpPr>
        <p:spPr bwMode="auto">
          <a:xfrm rot="1674694">
            <a:off x="7193095" y="1732394"/>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9" name="Rectangle 8"/>
          <p:cNvSpPr/>
          <p:nvPr/>
        </p:nvSpPr>
        <p:spPr>
          <a:xfrm>
            <a:off x="7799363" y="5334655"/>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pic>
        <p:nvPicPr>
          <p:cNvPr id="2" name="Picture 1">
            <a:extLst>
              <a:ext uri="{FF2B5EF4-FFF2-40B4-BE49-F238E27FC236}">
                <a16:creationId xmlns:a16="http://schemas.microsoft.com/office/drawing/2014/main" id="{EF6E4638-86BD-9B1E-4E74-7C5148D26D2B}"/>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7676449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solidFill>
                  <a:srgbClr val="FFFFCC"/>
                </a:solidFill>
              </a:rPr>
              <a:t>Julie did </a:t>
            </a:r>
            <a:r>
              <a:rPr lang="en-US" dirty="0">
                <a:solidFill>
                  <a:srgbClr val="66FFCC"/>
                </a:solidFill>
              </a:rPr>
              <a:t>20,000 Joules </a:t>
            </a:r>
            <a:r>
              <a:rPr lang="en-US" dirty="0">
                <a:solidFill>
                  <a:srgbClr val="FFFFCC"/>
                </a:solidFill>
              </a:rPr>
              <a:t>of Work pushing with </a:t>
            </a:r>
            <a:r>
              <a:rPr lang="en-US" dirty="0">
                <a:solidFill>
                  <a:schemeClr val="accent1">
                    <a:lumMod val="40000"/>
                    <a:lumOff val="60000"/>
                  </a:schemeClr>
                </a:solidFill>
              </a:rPr>
              <a:t>200 </a:t>
            </a:r>
            <a:r>
              <a:rPr lang="en-US" dirty="0" err="1">
                <a:solidFill>
                  <a:schemeClr val="accent1">
                    <a:lumMod val="40000"/>
                    <a:lumOff val="60000"/>
                  </a:schemeClr>
                </a:solidFill>
              </a:rPr>
              <a:t>newtons</a:t>
            </a:r>
            <a:r>
              <a:rPr lang="en-US" dirty="0">
                <a:solidFill>
                  <a:schemeClr val="accent1">
                    <a:lumMod val="40000"/>
                    <a:lumOff val="60000"/>
                  </a:schemeClr>
                </a:solidFill>
              </a:rPr>
              <a:t>.</a:t>
            </a:r>
          </a:p>
          <a:p>
            <a:pPr lvl="1"/>
            <a:r>
              <a:rPr lang="en-US" dirty="0">
                <a:solidFill>
                  <a:srgbClr val="FFCCCC"/>
                </a:solidFill>
              </a:rPr>
              <a:t>How far did Julie bike?</a:t>
            </a:r>
          </a:p>
        </p:txBody>
      </p:sp>
      <p:sp>
        <p:nvSpPr>
          <p:cNvPr id="7" name="Freeform 6"/>
          <p:cNvSpPr/>
          <p:nvPr/>
        </p:nvSpPr>
        <p:spPr bwMode="auto">
          <a:xfrm rot="1273931">
            <a:off x="6859943" y="3330619"/>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050" name="Picture 2" descr="Image result for bicyc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828800"/>
            <a:ext cx="8610601"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886476"/>
            <a:ext cx="3337551" cy="267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eeform 14"/>
          <p:cNvSpPr/>
          <p:nvPr/>
        </p:nvSpPr>
        <p:spPr bwMode="auto">
          <a:xfrm rot="1674694">
            <a:off x="7193095" y="1732394"/>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9" name="Rectangle 8"/>
          <p:cNvSpPr/>
          <p:nvPr/>
        </p:nvSpPr>
        <p:spPr>
          <a:xfrm>
            <a:off x="7799363" y="5334655"/>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pic>
        <p:nvPicPr>
          <p:cNvPr id="2" name="Picture 1">
            <a:extLst>
              <a:ext uri="{FF2B5EF4-FFF2-40B4-BE49-F238E27FC236}">
                <a16:creationId xmlns:a16="http://schemas.microsoft.com/office/drawing/2014/main" id="{F1F90D28-638E-AB0A-7D1E-D19AE2E6FBD3}"/>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200434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solidFill>
                  <a:srgbClr val="FFFFCC"/>
                </a:solidFill>
              </a:rPr>
              <a:t>Julie did </a:t>
            </a:r>
            <a:r>
              <a:rPr lang="en-US" dirty="0">
                <a:solidFill>
                  <a:srgbClr val="66FFCC"/>
                </a:solidFill>
              </a:rPr>
              <a:t>20,000 Joules </a:t>
            </a:r>
            <a:r>
              <a:rPr lang="en-US" dirty="0">
                <a:solidFill>
                  <a:srgbClr val="FFFFCC"/>
                </a:solidFill>
              </a:rPr>
              <a:t>of Work pushing with </a:t>
            </a:r>
            <a:r>
              <a:rPr lang="en-US" dirty="0">
                <a:solidFill>
                  <a:schemeClr val="accent1">
                    <a:lumMod val="40000"/>
                    <a:lumOff val="60000"/>
                  </a:schemeClr>
                </a:solidFill>
              </a:rPr>
              <a:t>200 </a:t>
            </a:r>
            <a:r>
              <a:rPr lang="en-US" dirty="0" err="1">
                <a:solidFill>
                  <a:schemeClr val="accent1">
                    <a:lumMod val="40000"/>
                    <a:lumOff val="60000"/>
                  </a:schemeClr>
                </a:solidFill>
              </a:rPr>
              <a:t>newtons</a:t>
            </a:r>
            <a:r>
              <a:rPr lang="en-US" dirty="0">
                <a:solidFill>
                  <a:schemeClr val="accent1">
                    <a:lumMod val="40000"/>
                    <a:lumOff val="60000"/>
                  </a:schemeClr>
                </a:solidFill>
              </a:rPr>
              <a:t>.</a:t>
            </a:r>
          </a:p>
          <a:p>
            <a:pPr lvl="1"/>
            <a:r>
              <a:rPr lang="en-US" dirty="0">
                <a:solidFill>
                  <a:srgbClr val="FFCCCC"/>
                </a:solidFill>
              </a:rPr>
              <a:t>How far did Julie bike?</a:t>
            </a:r>
          </a:p>
        </p:txBody>
      </p:sp>
      <p:sp>
        <p:nvSpPr>
          <p:cNvPr id="7" name="Freeform 6"/>
          <p:cNvSpPr/>
          <p:nvPr/>
        </p:nvSpPr>
        <p:spPr bwMode="auto">
          <a:xfrm rot="1273931">
            <a:off x="6859943" y="3330619"/>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050" name="Picture 2" descr="Image result for bicyc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828800"/>
            <a:ext cx="8610601"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886476"/>
            <a:ext cx="3337551" cy="267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bwMode="auto">
          <a:xfrm>
            <a:off x="497960" y="2223514"/>
            <a:ext cx="4302640" cy="2196085"/>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a:xfrm>
            <a:off x="685800" y="2339089"/>
            <a:ext cx="4572000" cy="1766637"/>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99FFCC"/>
                </a:solidFill>
                <a:effectLst>
                  <a:outerShdw blurRad="38100" dist="38100" dir="2700000" algn="tl">
                    <a:srgbClr val="000000">
                      <a:alpha val="43137"/>
                    </a:srgbClr>
                  </a:outerShdw>
                </a:effectLst>
                <a:uLnTx/>
                <a:uFillTx/>
                <a:latin typeface="Tahoma" pitchFamily="34" charset="0"/>
                <a:ea typeface="+mn-ea"/>
                <a:cs typeface="+mn-cs"/>
              </a:rPr>
              <a:t>W</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 </a:t>
            </a:r>
            <a:r>
              <a:rPr kumimoji="0" 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Tahoma" pitchFamily="34" charset="0"/>
                <a:ea typeface="+mn-ea"/>
                <a:cs typeface="+mn-cs"/>
              </a:rPr>
              <a:t>f </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a:t>
            </a:r>
            <a:r>
              <a:rPr kumimoji="0" lang="en-US" sz="3200" b="0" i="0" u="none" strike="noStrike" kern="1200" cap="none" spc="0" normalizeH="0" baseline="0" noProof="0" dirty="0">
                <a:ln>
                  <a:noFill/>
                </a:ln>
                <a:solidFill>
                  <a:srgbClr val="FFCCCC"/>
                </a:solidFill>
                <a:effectLst>
                  <a:outerShdw blurRad="38100" dist="38100" dir="2700000" algn="tl">
                    <a:srgbClr val="000000">
                      <a:alpha val="43137"/>
                    </a:srgbClr>
                  </a:outerShdw>
                </a:effectLst>
                <a:uLnTx/>
                <a:uFillTx/>
                <a:latin typeface="Tahoma" pitchFamily="34" charset="0"/>
                <a:ea typeface="+mn-ea"/>
                <a:cs typeface="+mn-cs"/>
              </a:rPr>
              <a:t>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20,000 J / 200 N = 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100 m = d</a:t>
            </a:r>
          </a:p>
        </p:txBody>
      </p:sp>
      <p:sp>
        <p:nvSpPr>
          <p:cNvPr id="15" name="Freeform 14"/>
          <p:cNvSpPr/>
          <p:nvPr/>
        </p:nvSpPr>
        <p:spPr bwMode="auto">
          <a:xfrm rot="1674694">
            <a:off x="7193095" y="1732394"/>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9" name="Rectangle 8"/>
          <p:cNvSpPr/>
          <p:nvPr/>
        </p:nvSpPr>
        <p:spPr>
          <a:xfrm>
            <a:off x="7799363" y="5334655"/>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pic>
        <p:nvPicPr>
          <p:cNvPr id="2" name="Picture 1">
            <a:extLst>
              <a:ext uri="{FF2B5EF4-FFF2-40B4-BE49-F238E27FC236}">
                <a16:creationId xmlns:a16="http://schemas.microsoft.com/office/drawing/2014/main" id="{E6B93C88-793E-DFA8-C7CD-EB81F996BE4D}"/>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163021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solidFill>
                  <a:srgbClr val="FFFFCC"/>
                </a:solidFill>
              </a:rPr>
              <a:t>Julie did </a:t>
            </a:r>
            <a:r>
              <a:rPr lang="en-US" dirty="0">
                <a:solidFill>
                  <a:srgbClr val="66FFCC"/>
                </a:solidFill>
              </a:rPr>
              <a:t>20,000 Joules </a:t>
            </a:r>
            <a:r>
              <a:rPr lang="en-US" dirty="0">
                <a:solidFill>
                  <a:srgbClr val="FFFFCC"/>
                </a:solidFill>
              </a:rPr>
              <a:t>of Work pushing with </a:t>
            </a:r>
            <a:r>
              <a:rPr lang="en-US" dirty="0">
                <a:solidFill>
                  <a:schemeClr val="accent1">
                    <a:lumMod val="40000"/>
                    <a:lumOff val="60000"/>
                  </a:schemeClr>
                </a:solidFill>
              </a:rPr>
              <a:t>200 </a:t>
            </a:r>
            <a:r>
              <a:rPr lang="en-US" dirty="0" err="1">
                <a:solidFill>
                  <a:schemeClr val="accent1">
                    <a:lumMod val="40000"/>
                    <a:lumOff val="60000"/>
                  </a:schemeClr>
                </a:solidFill>
              </a:rPr>
              <a:t>newtons</a:t>
            </a:r>
            <a:r>
              <a:rPr lang="en-US" dirty="0">
                <a:solidFill>
                  <a:schemeClr val="accent1">
                    <a:lumMod val="40000"/>
                    <a:lumOff val="60000"/>
                  </a:schemeClr>
                </a:solidFill>
              </a:rPr>
              <a:t>.</a:t>
            </a:r>
          </a:p>
          <a:p>
            <a:pPr lvl="1"/>
            <a:r>
              <a:rPr lang="en-US" dirty="0">
                <a:solidFill>
                  <a:srgbClr val="FFCCCC"/>
                </a:solidFill>
              </a:rPr>
              <a:t>How far did Julie bike?</a:t>
            </a:r>
          </a:p>
        </p:txBody>
      </p:sp>
      <p:sp>
        <p:nvSpPr>
          <p:cNvPr id="7" name="Freeform 6"/>
          <p:cNvSpPr/>
          <p:nvPr/>
        </p:nvSpPr>
        <p:spPr bwMode="auto">
          <a:xfrm rot="1273931">
            <a:off x="6859943" y="3330619"/>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050" name="Picture 2" descr="Image result for bicyc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828800"/>
            <a:ext cx="8610601"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886476"/>
            <a:ext cx="3337551" cy="267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bwMode="auto">
          <a:xfrm>
            <a:off x="497960" y="2223514"/>
            <a:ext cx="4302640" cy="2196085"/>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a:xfrm>
            <a:off x="685800" y="2339089"/>
            <a:ext cx="4572000" cy="1175706"/>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99FFCC"/>
                </a:solidFill>
                <a:effectLst>
                  <a:outerShdw blurRad="38100" dist="38100" dir="2700000" algn="tl">
                    <a:srgbClr val="000000">
                      <a:alpha val="43137"/>
                    </a:srgbClr>
                  </a:outerShdw>
                </a:effectLst>
                <a:uLnTx/>
                <a:uFillTx/>
                <a:latin typeface="Tahoma" pitchFamily="34" charset="0"/>
                <a:ea typeface="+mn-ea"/>
                <a:cs typeface="+mn-cs"/>
              </a:rPr>
              <a:t>W</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 </a:t>
            </a:r>
            <a:r>
              <a:rPr kumimoji="0" 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Tahoma" pitchFamily="34" charset="0"/>
                <a:ea typeface="+mn-ea"/>
                <a:cs typeface="+mn-cs"/>
              </a:rPr>
              <a:t>f </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a:t>
            </a:r>
            <a:r>
              <a:rPr kumimoji="0" lang="en-US" sz="3200" b="0" i="0" u="none" strike="noStrike" kern="1200" cap="none" spc="0" normalizeH="0" baseline="0" noProof="0" dirty="0">
                <a:ln>
                  <a:noFill/>
                </a:ln>
                <a:solidFill>
                  <a:srgbClr val="FFCCCC"/>
                </a:solidFill>
                <a:effectLst>
                  <a:outerShdw blurRad="38100" dist="38100" dir="2700000" algn="tl">
                    <a:srgbClr val="000000">
                      <a:alpha val="43137"/>
                    </a:srgbClr>
                  </a:outerShdw>
                </a:effectLst>
                <a:uLnTx/>
                <a:uFillTx/>
                <a:latin typeface="Tahoma" pitchFamily="34" charset="0"/>
                <a:ea typeface="+mn-ea"/>
                <a:cs typeface="+mn-cs"/>
              </a:rPr>
              <a:t>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66FFCC"/>
                </a:solidFill>
                <a:effectLst>
                  <a:outerShdw blurRad="38100" dist="38100" dir="2700000" algn="tl">
                    <a:srgbClr val="000000">
                      <a:alpha val="43137"/>
                    </a:srgbClr>
                  </a:outerShdw>
                </a:effectLst>
                <a:uLnTx/>
                <a:uFillTx/>
                <a:latin typeface="Tahoma" pitchFamily="34" charset="0"/>
                <a:ea typeface="+mn-ea"/>
                <a:cs typeface="+mn-cs"/>
              </a:rPr>
              <a:t>20,000 J </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a:t>
            </a:r>
            <a:r>
              <a:rPr kumimoji="0" lang="en-US" sz="3200" b="0" i="0" u="none" strike="noStrike" kern="1200" cap="none" spc="0" normalizeH="0" baseline="0" noProof="0" dirty="0">
                <a:ln>
                  <a:noFill/>
                </a:ln>
                <a:solidFill>
                  <a:srgbClr val="003399">
                    <a:lumMod val="40000"/>
                    <a:lumOff val="60000"/>
                  </a:srgbClr>
                </a:solidFill>
                <a:effectLst>
                  <a:outerShdw blurRad="38100" dist="38100" dir="2700000" algn="tl">
                    <a:srgbClr val="000000">
                      <a:alpha val="43137"/>
                    </a:srgbClr>
                  </a:outerShdw>
                </a:effectLst>
                <a:uLnTx/>
                <a:uFillTx/>
                <a:latin typeface="Tahoma" pitchFamily="34" charset="0"/>
                <a:ea typeface="+mn-ea"/>
                <a:cs typeface="+mn-cs"/>
              </a:rPr>
              <a:t>200 N </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d</a:t>
            </a:r>
          </a:p>
        </p:txBody>
      </p:sp>
      <p:sp>
        <p:nvSpPr>
          <p:cNvPr id="15" name="Freeform 14"/>
          <p:cNvSpPr/>
          <p:nvPr/>
        </p:nvSpPr>
        <p:spPr bwMode="auto">
          <a:xfrm rot="1674694">
            <a:off x="7193095" y="1732394"/>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9" name="Rectangle 8"/>
          <p:cNvSpPr/>
          <p:nvPr/>
        </p:nvSpPr>
        <p:spPr>
          <a:xfrm>
            <a:off x="7799363" y="5334655"/>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pic>
        <p:nvPicPr>
          <p:cNvPr id="2" name="Picture 1">
            <a:extLst>
              <a:ext uri="{FF2B5EF4-FFF2-40B4-BE49-F238E27FC236}">
                <a16:creationId xmlns:a16="http://schemas.microsoft.com/office/drawing/2014/main" id="{05981F36-1079-5659-F066-05CED709C85E}"/>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1915415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solidFill>
                  <a:srgbClr val="FFFFCC"/>
                </a:solidFill>
              </a:rPr>
              <a:t>Julie did </a:t>
            </a:r>
            <a:r>
              <a:rPr lang="en-US" dirty="0">
                <a:solidFill>
                  <a:srgbClr val="66FFCC"/>
                </a:solidFill>
              </a:rPr>
              <a:t>20,000 Joules </a:t>
            </a:r>
            <a:r>
              <a:rPr lang="en-US" dirty="0">
                <a:solidFill>
                  <a:srgbClr val="FFFFCC"/>
                </a:solidFill>
              </a:rPr>
              <a:t>of Work pushing with </a:t>
            </a:r>
            <a:r>
              <a:rPr lang="en-US" dirty="0">
                <a:solidFill>
                  <a:schemeClr val="accent1">
                    <a:lumMod val="40000"/>
                    <a:lumOff val="60000"/>
                  </a:schemeClr>
                </a:solidFill>
              </a:rPr>
              <a:t>200 </a:t>
            </a:r>
            <a:r>
              <a:rPr lang="en-US" dirty="0" err="1">
                <a:solidFill>
                  <a:schemeClr val="accent1">
                    <a:lumMod val="40000"/>
                    <a:lumOff val="60000"/>
                  </a:schemeClr>
                </a:solidFill>
              </a:rPr>
              <a:t>newtons</a:t>
            </a:r>
            <a:r>
              <a:rPr lang="en-US" dirty="0">
                <a:solidFill>
                  <a:schemeClr val="accent1">
                    <a:lumMod val="40000"/>
                    <a:lumOff val="60000"/>
                  </a:schemeClr>
                </a:solidFill>
              </a:rPr>
              <a:t>.</a:t>
            </a:r>
          </a:p>
          <a:p>
            <a:pPr lvl="1"/>
            <a:r>
              <a:rPr lang="en-US" dirty="0">
                <a:solidFill>
                  <a:srgbClr val="FFCCCC"/>
                </a:solidFill>
              </a:rPr>
              <a:t>How far did Julie bike?</a:t>
            </a:r>
          </a:p>
        </p:txBody>
      </p:sp>
      <p:sp>
        <p:nvSpPr>
          <p:cNvPr id="7" name="Freeform 6"/>
          <p:cNvSpPr/>
          <p:nvPr/>
        </p:nvSpPr>
        <p:spPr bwMode="auto">
          <a:xfrm rot="1273931">
            <a:off x="6859943" y="3330619"/>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050" name="Picture 2" descr="Image result for bicyc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828800"/>
            <a:ext cx="8610601"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886476"/>
            <a:ext cx="3337551" cy="267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bwMode="auto">
          <a:xfrm>
            <a:off x="497960" y="2223514"/>
            <a:ext cx="4302640" cy="2196085"/>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a:xfrm>
            <a:off x="685800" y="2339089"/>
            <a:ext cx="4572000" cy="1766637"/>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99FFCC"/>
                </a:solidFill>
                <a:effectLst>
                  <a:outerShdw blurRad="38100" dist="38100" dir="2700000" algn="tl">
                    <a:srgbClr val="000000">
                      <a:alpha val="43137"/>
                    </a:srgbClr>
                  </a:outerShdw>
                </a:effectLst>
                <a:uLnTx/>
                <a:uFillTx/>
                <a:latin typeface="Tahoma" pitchFamily="34" charset="0"/>
                <a:ea typeface="+mn-ea"/>
                <a:cs typeface="+mn-cs"/>
              </a:rPr>
              <a:t>W</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 </a:t>
            </a:r>
            <a:r>
              <a:rPr kumimoji="0" 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Tahoma" pitchFamily="34" charset="0"/>
                <a:ea typeface="+mn-ea"/>
                <a:cs typeface="+mn-cs"/>
              </a:rPr>
              <a:t>f </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a:t>
            </a:r>
            <a:r>
              <a:rPr kumimoji="0" lang="en-US" sz="3200" b="0" i="0" u="none" strike="noStrike" kern="1200" cap="none" spc="0" normalizeH="0" baseline="0" noProof="0" dirty="0">
                <a:ln>
                  <a:noFill/>
                </a:ln>
                <a:solidFill>
                  <a:srgbClr val="FFCCCC"/>
                </a:solidFill>
                <a:effectLst>
                  <a:outerShdw blurRad="38100" dist="38100" dir="2700000" algn="tl">
                    <a:srgbClr val="000000">
                      <a:alpha val="43137"/>
                    </a:srgbClr>
                  </a:outerShdw>
                </a:effectLst>
                <a:uLnTx/>
                <a:uFillTx/>
                <a:latin typeface="Tahoma" pitchFamily="34" charset="0"/>
                <a:ea typeface="+mn-ea"/>
                <a:cs typeface="+mn-cs"/>
              </a:rPr>
              <a:t>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66FFCC"/>
                </a:solidFill>
                <a:effectLst>
                  <a:outerShdw blurRad="38100" dist="38100" dir="2700000" algn="tl">
                    <a:srgbClr val="000000">
                      <a:alpha val="43137"/>
                    </a:srgbClr>
                  </a:outerShdw>
                </a:effectLst>
                <a:uLnTx/>
                <a:uFillTx/>
                <a:latin typeface="Tahoma" pitchFamily="34" charset="0"/>
                <a:ea typeface="+mn-ea"/>
                <a:cs typeface="+mn-cs"/>
              </a:rPr>
              <a:t>20,000 J </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a:t>
            </a:r>
            <a:r>
              <a:rPr kumimoji="0" lang="en-US" sz="3200" b="0" i="0" u="none" strike="noStrike" kern="1200" cap="none" spc="0" normalizeH="0" baseline="0" noProof="0" dirty="0">
                <a:ln>
                  <a:noFill/>
                </a:ln>
                <a:solidFill>
                  <a:srgbClr val="003399">
                    <a:lumMod val="40000"/>
                    <a:lumOff val="60000"/>
                  </a:srgbClr>
                </a:solidFill>
                <a:effectLst>
                  <a:outerShdw blurRad="38100" dist="38100" dir="2700000" algn="tl">
                    <a:srgbClr val="000000">
                      <a:alpha val="43137"/>
                    </a:srgbClr>
                  </a:outerShdw>
                </a:effectLst>
                <a:uLnTx/>
                <a:uFillTx/>
                <a:latin typeface="Tahoma" pitchFamily="34" charset="0"/>
                <a:ea typeface="+mn-ea"/>
                <a:cs typeface="+mn-cs"/>
              </a:rPr>
              <a:t>200 N </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CCCC"/>
                </a:solidFill>
                <a:effectLst>
                  <a:outerShdw blurRad="38100" dist="38100" dir="2700000" algn="tl">
                    <a:srgbClr val="000000">
                      <a:alpha val="43137"/>
                    </a:srgbClr>
                  </a:outerShdw>
                </a:effectLst>
                <a:uLnTx/>
                <a:uFillTx/>
                <a:latin typeface="Tahoma" pitchFamily="34" charset="0"/>
                <a:ea typeface="+mn-ea"/>
                <a:cs typeface="+mn-cs"/>
              </a:rPr>
              <a:t>100 m = d</a:t>
            </a:r>
          </a:p>
        </p:txBody>
      </p:sp>
      <p:sp>
        <p:nvSpPr>
          <p:cNvPr id="14" name="Oval 13"/>
          <p:cNvSpPr/>
          <p:nvPr/>
        </p:nvSpPr>
        <p:spPr bwMode="auto">
          <a:xfrm>
            <a:off x="497960" y="3390899"/>
            <a:ext cx="2514600" cy="762000"/>
          </a:xfrm>
          <a:prstGeom prst="ellipse">
            <a:avLst/>
          </a:prstGeom>
          <a:noFill/>
          <a:ln w="9525" cap="flat" cmpd="sng" algn="ctr">
            <a:solidFill>
              <a:schemeClr val="tx1"/>
            </a:solidFill>
            <a:prstDash val="solid"/>
            <a:round/>
            <a:headEnd type="none" w="med" len="med"/>
            <a:tailEnd type="none" w="med" len="med"/>
          </a:ln>
          <a:effectLst>
            <a:glow rad="228600">
              <a:srgbClr val="FFCCCC">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 name="Freeform 14"/>
          <p:cNvSpPr/>
          <p:nvPr/>
        </p:nvSpPr>
        <p:spPr bwMode="auto">
          <a:xfrm rot="1674694">
            <a:off x="7193095" y="1732394"/>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9" name="Rectangle 8"/>
          <p:cNvSpPr/>
          <p:nvPr/>
        </p:nvSpPr>
        <p:spPr>
          <a:xfrm>
            <a:off x="7799363" y="5334655"/>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17</a:t>
            </a:r>
          </a:p>
        </p:txBody>
      </p:sp>
      <p:pic>
        <p:nvPicPr>
          <p:cNvPr id="2" name="Picture 1">
            <a:extLst>
              <a:ext uri="{FF2B5EF4-FFF2-40B4-BE49-F238E27FC236}">
                <a16:creationId xmlns:a16="http://schemas.microsoft.com/office/drawing/2014/main" id="{353CCC3D-928B-BC47-CB0E-BB6359DCB4CA}"/>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8051317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body" idx="1"/>
          </p:nvPr>
        </p:nvSpPr>
        <p:spPr>
          <a:xfrm>
            <a:off x="457200" y="152400"/>
            <a:ext cx="8229600" cy="5973763"/>
          </a:xfrm>
        </p:spPr>
        <p:txBody>
          <a:bodyPr/>
          <a:lstStyle/>
          <a:p>
            <a:r>
              <a:rPr lang="en-US"/>
              <a:t>Which wheel and axle will be best for a mouse trap car? </a:t>
            </a:r>
          </a:p>
        </p:txBody>
      </p:sp>
      <p:pic>
        <p:nvPicPr>
          <p:cNvPr id="146435" name="Picture 3" descr="http://www.wscschools.org/imageGallery/DOdrobina222/poe/mousetrapcar/DSCN183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267200" cy="4648200"/>
          </a:xfrm>
          <a:prstGeom prst="rect">
            <a:avLst/>
          </a:prstGeom>
          <a:noFill/>
          <a:ln w="5715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146436" name="Picture 4" descr="http://sktrinteratschool.wikispaces.com/file/view/Mouse-Trap-car_1.jpg/298409002/Mouse-Trap-car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4076700" cy="464820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146437" name="WordArt 5"/>
          <p:cNvSpPr>
            <a:spLocks noChangeArrowheads="1" noChangeShapeType="1" noTextEdit="1"/>
          </p:cNvSpPr>
          <p:nvPr/>
        </p:nvSpPr>
        <p:spPr bwMode="auto">
          <a:xfrm>
            <a:off x="533400" y="16764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46438" name="WordArt 6"/>
          <p:cNvSpPr>
            <a:spLocks noChangeArrowheads="1" noChangeShapeType="1" noTextEdit="1"/>
          </p:cNvSpPr>
          <p:nvPr/>
        </p:nvSpPr>
        <p:spPr bwMode="auto">
          <a:xfrm>
            <a:off x="5029200" y="17526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571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46439" name="WordArt 7"/>
          <p:cNvSpPr>
            <a:spLocks noChangeArrowheads="1" noChangeShapeType="1" noTextEdit="1"/>
          </p:cNvSpPr>
          <p:nvPr/>
        </p:nvSpPr>
        <p:spPr bwMode="auto">
          <a:xfrm>
            <a:off x="8382000" y="990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18</a:t>
            </a:r>
          </a:p>
        </p:txBody>
      </p:sp>
      <p:pic>
        <p:nvPicPr>
          <p:cNvPr id="146440" name="Picture 4"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106363"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9685918-7138-7DDC-90EA-55CCD800406B}"/>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a:xfrm>
            <a:off x="457200" y="152400"/>
            <a:ext cx="8229600" cy="5973763"/>
          </a:xfrm>
        </p:spPr>
        <p:txBody>
          <a:bodyPr/>
          <a:lstStyle/>
          <a:p>
            <a:r>
              <a:rPr lang="en-US"/>
              <a:t>Which wheel and axle will be best for a mouse trap car? </a:t>
            </a:r>
          </a:p>
        </p:txBody>
      </p:sp>
      <p:pic>
        <p:nvPicPr>
          <p:cNvPr id="147459" name="Picture 3" descr="http://www.wscschools.org/imageGallery/DOdrobina222/poe/mousetrapcar/DSCN183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267200" cy="4648200"/>
          </a:xfrm>
          <a:prstGeom prst="rect">
            <a:avLst/>
          </a:prstGeom>
          <a:noFill/>
          <a:ln w="5715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147460" name="Picture 4" descr="http://sktrinteratschool.wikispaces.com/file/view/Mouse-Trap-car_1.jpg/298409002/Mouse-Trap-car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4076700" cy="4648200"/>
          </a:xfrm>
          <a:prstGeom prst="rect">
            <a:avLst/>
          </a:prstGeom>
          <a:noFill/>
          <a:ln w="76200">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147461" name="WordArt 5"/>
          <p:cNvSpPr>
            <a:spLocks noChangeArrowheads="1" noChangeShapeType="1" noTextEdit="1"/>
          </p:cNvSpPr>
          <p:nvPr/>
        </p:nvSpPr>
        <p:spPr bwMode="auto">
          <a:xfrm>
            <a:off x="533400" y="16764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47462" name="WordArt 6"/>
          <p:cNvSpPr>
            <a:spLocks noChangeArrowheads="1" noChangeShapeType="1" noTextEdit="1"/>
          </p:cNvSpPr>
          <p:nvPr/>
        </p:nvSpPr>
        <p:spPr bwMode="auto">
          <a:xfrm>
            <a:off x="5029200" y="17526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571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47463" name="WordArt 7"/>
          <p:cNvSpPr>
            <a:spLocks noChangeArrowheads="1" noChangeShapeType="1" noTextEdit="1"/>
          </p:cNvSpPr>
          <p:nvPr/>
        </p:nvSpPr>
        <p:spPr bwMode="auto">
          <a:xfrm>
            <a:off x="6400800" y="2895600"/>
            <a:ext cx="2057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Good</a:t>
            </a:r>
          </a:p>
        </p:txBody>
      </p:sp>
      <p:sp>
        <p:nvSpPr>
          <p:cNvPr id="147464" name="WordArt 8"/>
          <p:cNvSpPr>
            <a:spLocks noChangeArrowheads="1" noChangeShapeType="1" noTextEdit="1"/>
          </p:cNvSpPr>
          <p:nvPr/>
        </p:nvSpPr>
        <p:spPr bwMode="auto">
          <a:xfrm>
            <a:off x="8382000" y="990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18</a:t>
            </a:r>
          </a:p>
        </p:txBody>
      </p:sp>
      <p:pic>
        <p:nvPicPr>
          <p:cNvPr id="147465" name="Picture 4"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106363"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703AF3B-C917-3549-02AE-013DA20D7DA0}"/>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a:p>
        </p:txBody>
      </p:sp>
      <p:sp>
        <p:nvSpPr>
          <p:cNvPr id="19459" name="Rectangle 3"/>
          <p:cNvSpPr>
            <a:spLocks noGrp="1" noChangeArrowheads="1"/>
          </p:cNvSpPr>
          <p:nvPr>
            <p:ph type="body" idx="1"/>
          </p:nvPr>
        </p:nvSpPr>
        <p:spPr/>
        <p:txBody>
          <a:bodyPr/>
          <a:lstStyle/>
          <a:p>
            <a:endParaRPr lang="en-US"/>
          </a:p>
        </p:txBody>
      </p:sp>
      <p:pic>
        <p:nvPicPr>
          <p:cNvPr id="19460"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AutoShape 5"/>
          <p:cNvSpPr>
            <a:spLocks noChangeArrowheads="1"/>
          </p:cNvSpPr>
          <p:nvPr/>
        </p:nvSpPr>
        <p:spPr bwMode="auto">
          <a:xfrm>
            <a:off x="6629400" y="33528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endParaRPr lang="en-US"/>
          </a:p>
        </p:txBody>
      </p:sp>
      <p:sp>
        <p:nvSpPr>
          <p:cNvPr id="19462" name="AutoShape 6"/>
          <p:cNvSpPr>
            <a:spLocks noChangeArrowheads="1"/>
          </p:cNvSpPr>
          <p:nvPr/>
        </p:nvSpPr>
        <p:spPr bwMode="auto">
          <a:xfrm>
            <a:off x="4800600" y="28194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endParaRPr lang="en-US"/>
          </a:p>
        </p:txBody>
      </p:sp>
      <p:sp>
        <p:nvSpPr>
          <p:cNvPr id="19463" name="AutoShape 7"/>
          <p:cNvSpPr>
            <a:spLocks noChangeArrowheads="1"/>
          </p:cNvSpPr>
          <p:nvPr/>
        </p:nvSpPr>
        <p:spPr bwMode="auto">
          <a:xfrm rot="10800000">
            <a:off x="2895600" y="23622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endParaRPr lang="en-US"/>
          </a:p>
        </p:txBody>
      </p:sp>
      <p:sp>
        <p:nvSpPr>
          <p:cNvPr id="19464" name="WordArt 8"/>
          <p:cNvSpPr>
            <a:spLocks noChangeArrowheads="1" noChangeShapeType="1" noTextEdit="1"/>
          </p:cNvSpPr>
          <p:nvPr/>
        </p:nvSpPr>
        <p:spPr bwMode="auto">
          <a:xfrm>
            <a:off x="7924800" y="228600"/>
            <a:ext cx="914400" cy="15240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9</a:t>
            </a:r>
          </a:p>
        </p:txBody>
      </p:sp>
      <p:sp>
        <p:nvSpPr>
          <p:cNvPr id="19465" name="WordArt 9"/>
          <p:cNvSpPr>
            <a:spLocks noChangeArrowheads="1" noChangeShapeType="1" noTextEdit="1"/>
          </p:cNvSpPr>
          <p:nvPr/>
        </p:nvSpPr>
        <p:spPr bwMode="auto">
          <a:xfrm>
            <a:off x="2971800" y="4191000"/>
            <a:ext cx="633413" cy="70485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9466" name="WordArt 10"/>
          <p:cNvSpPr>
            <a:spLocks noChangeArrowheads="1" noChangeShapeType="1" noTextEdit="1"/>
          </p:cNvSpPr>
          <p:nvPr/>
        </p:nvSpPr>
        <p:spPr bwMode="auto">
          <a:xfrm>
            <a:off x="4876800" y="2286000"/>
            <a:ext cx="6096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19467" name="WordArt 11"/>
          <p:cNvSpPr>
            <a:spLocks noChangeArrowheads="1" noChangeShapeType="1" noTextEdit="1"/>
          </p:cNvSpPr>
          <p:nvPr/>
        </p:nvSpPr>
        <p:spPr bwMode="auto">
          <a:xfrm>
            <a:off x="6781800" y="2667000"/>
            <a:ext cx="533400" cy="8382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t>
            </a:r>
          </a:p>
        </p:txBody>
      </p:sp>
      <p:sp>
        <p:nvSpPr>
          <p:cNvPr id="19468" name="WordArt 12"/>
          <p:cNvSpPr>
            <a:spLocks noChangeArrowheads="1" noChangeShapeType="1" noTextEdit="1"/>
          </p:cNvSpPr>
          <p:nvPr/>
        </p:nvSpPr>
        <p:spPr bwMode="auto">
          <a:xfrm>
            <a:off x="381000" y="381000"/>
            <a:ext cx="7391400" cy="860425"/>
          </a:xfrm>
          <a:prstGeom prst="rect">
            <a:avLst/>
          </a:prstGeom>
        </p:spPr>
        <p:txBody>
          <a:bodyPr wrap="none" fromWordArt="1">
            <a:prstTxWarp prst="textWave1">
              <a:avLst>
                <a:gd name="adj1" fmla="val 13005"/>
                <a:gd name="adj2" fmla="val 0"/>
              </a:avLst>
            </a:prstTxWarp>
          </a:bodyPr>
          <a:lstStyle/>
          <a:p>
            <a:pPr algn="ctr"/>
            <a:r>
              <a:rPr lang="en-US" sz="3600" kern="10">
                <a:ln w="19050">
                  <a:solidFill>
                    <a:schemeClr val="tx1"/>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and name the class of lever?</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457200" y="152400"/>
            <a:ext cx="8229600" cy="5973763"/>
          </a:xfrm>
        </p:spPr>
        <p:txBody>
          <a:bodyPr/>
          <a:lstStyle/>
          <a:p>
            <a:r>
              <a:rPr lang="en-US"/>
              <a:t>Which wheel and axle will be best for a mouse trap car? </a:t>
            </a:r>
          </a:p>
        </p:txBody>
      </p:sp>
      <p:pic>
        <p:nvPicPr>
          <p:cNvPr id="148483" name="Picture 3" descr="http://www.wscschools.org/imageGallery/DOdrobina222/poe/mousetrapcar/DSCN183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267200" cy="46482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48484" name="Picture 4" descr="http://sktrinteratschool.wikispaces.com/file/view/Mouse-Trap-car_1.jpg/298409002/Mouse-Trap-car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4076700" cy="4648200"/>
          </a:xfrm>
          <a:prstGeom prst="rect">
            <a:avLst/>
          </a:prstGeom>
          <a:noFill/>
          <a:ln w="76200">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148485" name="WordArt 5"/>
          <p:cNvSpPr>
            <a:spLocks noChangeArrowheads="1" noChangeShapeType="1" noTextEdit="1"/>
          </p:cNvSpPr>
          <p:nvPr/>
        </p:nvSpPr>
        <p:spPr bwMode="auto">
          <a:xfrm>
            <a:off x="533400" y="16764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48486" name="WordArt 6"/>
          <p:cNvSpPr>
            <a:spLocks noChangeArrowheads="1" noChangeShapeType="1" noTextEdit="1"/>
          </p:cNvSpPr>
          <p:nvPr/>
        </p:nvSpPr>
        <p:spPr bwMode="auto">
          <a:xfrm>
            <a:off x="5029200" y="17526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571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48487" name="WordArt 7"/>
          <p:cNvSpPr>
            <a:spLocks noChangeArrowheads="1" noChangeShapeType="1" noTextEdit="1"/>
          </p:cNvSpPr>
          <p:nvPr/>
        </p:nvSpPr>
        <p:spPr bwMode="auto">
          <a:xfrm>
            <a:off x="533400" y="5181600"/>
            <a:ext cx="3810000" cy="8001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FFFF"/>
                </a:solidFill>
                <a:effectLst>
                  <a:outerShdw dist="45791" dir="3378596" algn="ctr" rotWithShape="0">
                    <a:srgbClr val="4D4D4D">
                      <a:alpha val="79999"/>
                    </a:srgbClr>
                  </a:outerShdw>
                </a:effectLst>
                <a:uLnTx/>
                <a:uFillTx/>
                <a:latin typeface="Arial Black"/>
                <a:ea typeface="+mn-ea"/>
                <a:cs typeface="+mn-cs"/>
              </a:rPr>
              <a:t>Not so good</a:t>
            </a:r>
          </a:p>
        </p:txBody>
      </p:sp>
      <p:sp>
        <p:nvSpPr>
          <p:cNvPr id="148488" name="WordArt 8"/>
          <p:cNvSpPr>
            <a:spLocks noChangeArrowheads="1" noChangeShapeType="1" noTextEdit="1"/>
          </p:cNvSpPr>
          <p:nvPr/>
        </p:nvSpPr>
        <p:spPr bwMode="auto">
          <a:xfrm>
            <a:off x="8382000" y="990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18</a:t>
            </a:r>
          </a:p>
        </p:txBody>
      </p:sp>
      <p:pic>
        <p:nvPicPr>
          <p:cNvPr id="148489" name="Picture 4"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106363"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0" name="WordArt 10"/>
          <p:cNvSpPr>
            <a:spLocks noChangeArrowheads="1" noChangeShapeType="1" noTextEdit="1"/>
          </p:cNvSpPr>
          <p:nvPr/>
        </p:nvSpPr>
        <p:spPr bwMode="auto">
          <a:xfrm>
            <a:off x="6400800" y="2895600"/>
            <a:ext cx="2057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Good</a:t>
            </a:r>
          </a:p>
        </p:txBody>
      </p:sp>
      <p:pic>
        <p:nvPicPr>
          <p:cNvPr id="2" name="Picture 1">
            <a:extLst>
              <a:ext uri="{FF2B5EF4-FFF2-40B4-BE49-F238E27FC236}">
                <a16:creationId xmlns:a16="http://schemas.microsoft.com/office/drawing/2014/main" id="{A73FDA84-38F5-9FA4-0411-AE2BF259EB26}"/>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body" idx="1"/>
          </p:nvPr>
        </p:nvSpPr>
        <p:spPr>
          <a:xfrm>
            <a:off x="457200" y="152400"/>
            <a:ext cx="8229600" cy="5973763"/>
          </a:xfrm>
        </p:spPr>
        <p:txBody>
          <a:bodyPr/>
          <a:lstStyle/>
          <a:p>
            <a:r>
              <a:rPr lang="en-US"/>
              <a:t>Which wheel and axle will be best for a mouse trap car? </a:t>
            </a:r>
            <a:r>
              <a:rPr lang="en-US">
                <a:solidFill>
                  <a:srgbClr val="FFFF66"/>
                </a:solidFill>
              </a:rPr>
              <a:t>(Owl +1pt)</a:t>
            </a:r>
          </a:p>
        </p:txBody>
      </p:sp>
      <p:pic>
        <p:nvPicPr>
          <p:cNvPr id="149507" name="Picture 3" descr="http://www.wscschools.org/imageGallery/DOdrobina222/poe/mousetrapcar/DSCN183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267200" cy="46482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49508" name="Picture 4" descr="http://sktrinteratschool.wikispaces.com/file/view/Mouse-Trap-car_1.jpg/298409002/Mouse-Trap-car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4076700" cy="4648200"/>
          </a:xfrm>
          <a:prstGeom prst="rect">
            <a:avLst/>
          </a:prstGeom>
          <a:noFill/>
          <a:ln w="76200">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149509" name="WordArt 5"/>
          <p:cNvSpPr>
            <a:spLocks noChangeArrowheads="1" noChangeShapeType="1" noTextEdit="1"/>
          </p:cNvSpPr>
          <p:nvPr/>
        </p:nvSpPr>
        <p:spPr bwMode="auto">
          <a:xfrm>
            <a:off x="533400" y="16764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49510" name="WordArt 6"/>
          <p:cNvSpPr>
            <a:spLocks noChangeArrowheads="1" noChangeShapeType="1" noTextEdit="1"/>
          </p:cNvSpPr>
          <p:nvPr/>
        </p:nvSpPr>
        <p:spPr bwMode="auto">
          <a:xfrm>
            <a:off x="5029200" y="17526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571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49511" name="WordArt 7"/>
          <p:cNvSpPr>
            <a:spLocks noChangeArrowheads="1" noChangeShapeType="1" noTextEdit="1"/>
          </p:cNvSpPr>
          <p:nvPr/>
        </p:nvSpPr>
        <p:spPr bwMode="auto">
          <a:xfrm>
            <a:off x="533400" y="5181600"/>
            <a:ext cx="3810000" cy="8001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FFFF"/>
                </a:solidFill>
                <a:effectLst>
                  <a:outerShdw dist="45791" dir="3378596" algn="ctr" rotWithShape="0">
                    <a:srgbClr val="4D4D4D">
                      <a:alpha val="79999"/>
                    </a:srgbClr>
                  </a:outerShdw>
                </a:effectLst>
                <a:uLnTx/>
                <a:uFillTx/>
                <a:latin typeface="Arial Black"/>
                <a:ea typeface="+mn-ea"/>
                <a:cs typeface="+mn-cs"/>
              </a:rPr>
              <a:t>Not so good</a:t>
            </a:r>
          </a:p>
        </p:txBody>
      </p:sp>
      <p:sp>
        <p:nvSpPr>
          <p:cNvPr id="149512" name="WordArt 8"/>
          <p:cNvSpPr>
            <a:spLocks noChangeArrowheads="1" noChangeShapeType="1" noTextEdit="1"/>
          </p:cNvSpPr>
          <p:nvPr/>
        </p:nvSpPr>
        <p:spPr bwMode="auto">
          <a:xfrm>
            <a:off x="8382000" y="990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18</a:t>
            </a:r>
          </a:p>
        </p:txBody>
      </p:sp>
      <p:pic>
        <p:nvPicPr>
          <p:cNvPr id="149513" name="Picture 4"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106363"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4" name="WordArt 10"/>
          <p:cNvSpPr>
            <a:spLocks noChangeArrowheads="1" noChangeShapeType="1" noTextEdit="1"/>
          </p:cNvSpPr>
          <p:nvPr/>
        </p:nvSpPr>
        <p:spPr bwMode="auto">
          <a:xfrm>
            <a:off x="6400800" y="2895600"/>
            <a:ext cx="2057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Good</a:t>
            </a:r>
          </a:p>
        </p:txBody>
      </p:sp>
      <p:pic>
        <p:nvPicPr>
          <p:cNvPr id="149515" name="Picture 4" descr="http://www.clker.com/cliparts/9/a/e/e/12154415151126295659lemmling_Cartoon_owl.svg.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981200"/>
            <a:ext cx="27432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261CAD7-59CE-5C07-9542-8075D7F78ED8}"/>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457200" y="152400"/>
            <a:ext cx="8229600" cy="5973763"/>
          </a:xfrm>
        </p:spPr>
        <p:txBody>
          <a:bodyPr/>
          <a:lstStyle/>
          <a:p>
            <a:r>
              <a:rPr lang="en-US"/>
              <a:t>Which wheel and axle will be best for a mouse trap car? </a:t>
            </a:r>
            <a:r>
              <a:rPr lang="en-US">
                <a:solidFill>
                  <a:srgbClr val="FFFF66"/>
                </a:solidFill>
              </a:rPr>
              <a:t>(Owl +1pt)</a:t>
            </a:r>
          </a:p>
        </p:txBody>
      </p:sp>
      <p:pic>
        <p:nvPicPr>
          <p:cNvPr id="150531" name="Picture 3" descr="http://www.wscschools.org/imageGallery/DOdrobina222/poe/mousetrapcar/DSCN183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267200" cy="46482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50532" name="Picture 4" descr="http://sktrinteratschool.wikispaces.com/file/view/Mouse-Trap-car_1.jpg/298409002/Mouse-Trap-car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4076700" cy="4648200"/>
          </a:xfrm>
          <a:prstGeom prst="rect">
            <a:avLst/>
          </a:prstGeom>
          <a:noFill/>
          <a:ln w="76200">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150533" name="WordArt 5"/>
          <p:cNvSpPr>
            <a:spLocks noChangeArrowheads="1" noChangeShapeType="1" noTextEdit="1"/>
          </p:cNvSpPr>
          <p:nvPr/>
        </p:nvSpPr>
        <p:spPr bwMode="auto">
          <a:xfrm>
            <a:off x="533400" y="16764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150534" name="WordArt 6"/>
          <p:cNvSpPr>
            <a:spLocks noChangeArrowheads="1" noChangeShapeType="1" noTextEdit="1"/>
          </p:cNvSpPr>
          <p:nvPr/>
        </p:nvSpPr>
        <p:spPr bwMode="auto">
          <a:xfrm>
            <a:off x="5029200" y="17526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571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150535" name="WordArt 7"/>
          <p:cNvSpPr>
            <a:spLocks noChangeArrowheads="1" noChangeShapeType="1" noTextEdit="1"/>
          </p:cNvSpPr>
          <p:nvPr/>
        </p:nvSpPr>
        <p:spPr bwMode="auto">
          <a:xfrm>
            <a:off x="533400" y="5181600"/>
            <a:ext cx="3810000" cy="8001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FFFF"/>
                </a:solidFill>
                <a:effectLst>
                  <a:outerShdw dist="45791" dir="3378596" algn="ctr" rotWithShape="0">
                    <a:srgbClr val="4D4D4D">
                      <a:alpha val="79999"/>
                    </a:srgbClr>
                  </a:outerShdw>
                </a:effectLst>
                <a:uLnTx/>
                <a:uFillTx/>
                <a:latin typeface="Arial Black"/>
                <a:ea typeface="+mn-ea"/>
                <a:cs typeface="+mn-cs"/>
              </a:rPr>
              <a:t>Not so good</a:t>
            </a:r>
          </a:p>
        </p:txBody>
      </p:sp>
      <p:sp>
        <p:nvSpPr>
          <p:cNvPr id="150536" name="WordArt 8"/>
          <p:cNvSpPr>
            <a:spLocks noChangeArrowheads="1" noChangeShapeType="1" noTextEdit="1"/>
          </p:cNvSpPr>
          <p:nvPr/>
        </p:nvSpPr>
        <p:spPr bwMode="auto">
          <a:xfrm>
            <a:off x="8382000" y="990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18</a:t>
            </a:r>
          </a:p>
        </p:txBody>
      </p:sp>
      <p:pic>
        <p:nvPicPr>
          <p:cNvPr id="150537" name="Picture 4"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106363"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8" name="WordArt 10"/>
          <p:cNvSpPr>
            <a:spLocks noChangeArrowheads="1" noChangeShapeType="1" noTextEdit="1"/>
          </p:cNvSpPr>
          <p:nvPr/>
        </p:nvSpPr>
        <p:spPr bwMode="auto">
          <a:xfrm>
            <a:off x="6400800" y="2895600"/>
            <a:ext cx="2057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Good</a:t>
            </a:r>
          </a:p>
        </p:txBody>
      </p:sp>
      <p:pic>
        <p:nvPicPr>
          <p:cNvPr id="150539" name="Picture 4" descr="http://www.clker.com/cliparts/9/a/e/e/12154415151126295659lemmling_Cartoon_owl.svg.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981200"/>
            <a:ext cx="27432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0" name="Oval 12"/>
          <p:cNvSpPr>
            <a:spLocks noChangeArrowheads="1"/>
          </p:cNvSpPr>
          <p:nvPr/>
        </p:nvSpPr>
        <p:spPr bwMode="auto">
          <a:xfrm>
            <a:off x="6324600" y="2286000"/>
            <a:ext cx="609600" cy="5334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3FB701BB-A653-71C2-3DA9-1F291848DD32}"/>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chemeClr val="tx1"/>
                </a:solidFill>
              </a:rPr>
              <a:t>T</a:t>
            </a:r>
            <a:r>
              <a:rPr lang="en-US" sz="3200" u="sng">
                <a:solidFill>
                  <a:srgbClr val="FF99FF"/>
                </a:solidFill>
              </a:rPr>
              <a:t>ra</a:t>
            </a:r>
            <a:r>
              <a:rPr lang="en-US" sz="3200" u="sng">
                <a:solidFill>
                  <a:schemeClr val="tx1"/>
                </a:solidFill>
              </a:rPr>
              <a:t>n</a:t>
            </a:r>
            <a:r>
              <a:rPr lang="en-US" sz="3200" u="sng">
                <a:solidFill>
                  <a:srgbClr val="FF99FF"/>
                </a:solidFill>
              </a:rPr>
              <a:t>s</a:t>
            </a:r>
            <a:r>
              <a:rPr lang="en-US" sz="3200" u="sng">
                <a:solidFill>
                  <a:schemeClr val="tx1"/>
                </a:solidFill>
              </a:rPr>
              <a:t>f</a:t>
            </a:r>
            <a:r>
              <a:rPr lang="en-US" sz="3200" u="sng">
                <a:solidFill>
                  <a:srgbClr val="FF99FF"/>
                </a:solidFill>
              </a:rPr>
              <a:t>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a:t>
            </a:r>
            <a:r>
              <a:rPr lang="en-US" sz="3200" u="sng">
                <a:solidFill>
                  <a:schemeClr val="tx1"/>
                </a:solidFill>
              </a:rPr>
              <a:t>i</a:t>
            </a:r>
            <a:r>
              <a:rPr lang="en-US" sz="3200" u="sng">
                <a:solidFill>
                  <a:srgbClr val="6699FF"/>
                </a:solidFill>
              </a:rPr>
              <a:t>r</a:t>
            </a:r>
            <a:r>
              <a:rPr lang="en-US" sz="3200" u="sng">
                <a:solidFill>
                  <a:schemeClr val="tx1"/>
                </a:solidFill>
              </a:rPr>
              <a:t>ec</a:t>
            </a:r>
            <a:r>
              <a:rPr lang="en-US" sz="3200" u="sng">
                <a:solidFill>
                  <a:srgbClr val="6699FF"/>
                </a:solidFill>
              </a:rPr>
              <a:t>t</a:t>
            </a:r>
            <a:r>
              <a:rPr lang="en-US" sz="3200" u="sng">
                <a:solidFill>
                  <a:schemeClr val="tx1"/>
                </a:solidFill>
              </a:rPr>
              <a:t>io</a:t>
            </a:r>
            <a:r>
              <a:rPr lang="en-US" sz="3200" u="sng">
                <a:solidFill>
                  <a:srgbClr val="6699FF"/>
                </a:solidFill>
              </a:rPr>
              <a:t>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t>
            </a:r>
            <a:r>
              <a:rPr lang="en-US" sz="3200" u="sng">
                <a:solidFill>
                  <a:schemeClr val="tx1"/>
                </a:solidFill>
              </a:rPr>
              <a:t>ag</a:t>
            </a:r>
            <a:r>
              <a:rPr lang="en-US" sz="3200" u="sng">
                <a:solidFill>
                  <a:srgbClr val="FFCC66"/>
                </a:solidFill>
              </a:rPr>
              <a:t>ni</a:t>
            </a:r>
            <a:r>
              <a:rPr lang="en-US" sz="3200" u="sng">
                <a:solidFill>
                  <a:schemeClr val="tx1"/>
                </a:solidFill>
              </a:rPr>
              <a:t>tu</a:t>
            </a:r>
            <a:r>
              <a:rPr lang="en-US" sz="3200" u="sng">
                <a:solidFill>
                  <a:srgbClr val="FFCC66"/>
                </a:solidFill>
              </a:rPr>
              <a:t>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a:t>
            </a:r>
            <a:r>
              <a:rPr lang="en-US" sz="3200" u="sng">
                <a:solidFill>
                  <a:schemeClr val="tx1"/>
                </a:solidFill>
              </a:rPr>
              <a:t>istanc</a:t>
            </a:r>
            <a:r>
              <a:rPr lang="en-US" sz="3200" u="sng">
                <a:solidFill>
                  <a:srgbClr val="66FFCC"/>
                </a:solidFill>
              </a:rPr>
              <a:t>e</a:t>
            </a:r>
            <a:r>
              <a:rPr lang="en-US" sz="3200">
                <a:solidFill>
                  <a:srgbClr val="66FFCC"/>
                </a:solidFill>
              </a:rPr>
              <a:t> 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151555" name="Rectangle 3"/>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1556" name="Rectangle 4"/>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1557" name="Rectangle 5"/>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1558" name="Rectangle 6"/>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1559" name="Rectangle 7"/>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1560"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F280B1FE-8DE3-9659-4373-48AB0FE6A3A1}"/>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chemeClr val="tx1"/>
                </a:solidFill>
              </a:rPr>
              <a:t>T</a:t>
            </a:r>
            <a:r>
              <a:rPr lang="en-US" sz="3200" u="sng">
                <a:solidFill>
                  <a:srgbClr val="FF99FF"/>
                </a:solidFill>
              </a:rPr>
              <a:t>ra</a:t>
            </a:r>
            <a:r>
              <a:rPr lang="en-US" sz="3200" u="sng">
                <a:solidFill>
                  <a:schemeClr val="tx1"/>
                </a:solidFill>
              </a:rPr>
              <a:t>n</a:t>
            </a:r>
            <a:r>
              <a:rPr lang="en-US" sz="3200" u="sng">
                <a:solidFill>
                  <a:srgbClr val="FF99FF"/>
                </a:solidFill>
              </a:rPr>
              <a:t>s</a:t>
            </a:r>
            <a:r>
              <a:rPr lang="en-US" sz="3200" u="sng">
                <a:solidFill>
                  <a:schemeClr val="tx1"/>
                </a:solidFill>
              </a:rPr>
              <a:t>f</a:t>
            </a:r>
            <a:r>
              <a:rPr lang="en-US" sz="3200" u="sng">
                <a:solidFill>
                  <a:srgbClr val="FF99FF"/>
                </a:solidFill>
              </a:rPr>
              <a:t>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a:t>
            </a:r>
            <a:r>
              <a:rPr lang="en-US" sz="3200" u="sng">
                <a:solidFill>
                  <a:schemeClr val="tx1"/>
                </a:solidFill>
              </a:rPr>
              <a:t>i</a:t>
            </a:r>
            <a:r>
              <a:rPr lang="en-US" sz="3200" u="sng">
                <a:solidFill>
                  <a:srgbClr val="6699FF"/>
                </a:solidFill>
              </a:rPr>
              <a:t>r</a:t>
            </a:r>
            <a:r>
              <a:rPr lang="en-US" sz="3200" u="sng">
                <a:solidFill>
                  <a:schemeClr val="tx1"/>
                </a:solidFill>
              </a:rPr>
              <a:t>ec</a:t>
            </a:r>
            <a:r>
              <a:rPr lang="en-US" sz="3200" u="sng">
                <a:solidFill>
                  <a:srgbClr val="6699FF"/>
                </a:solidFill>
              </a:rPr>
              <a:t>t</a:t>
            </a:r>
            <a:r>
              <a:rPr lang="en-US" sz="3200" u="sng">
                <a:solidFill>
                  <a:schemeClr val="tx1"/>
                </a:solidFill>
              </a:rPr>
              <a:t>io</a:t>
            </a:r>
            <a:r>
              <a:rPr lang="en-US" sz="3200" u="sng">
                <a:solidFill>
                  <a:srgbClr val="6699FF"/>
                </a:solidFill>
              </a:rPr>
              <a:t>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t>
            </a:r>
            <a:r>
              <a:rPr lang="en-US" sz="3200" u="sng">
                <a:solidFill>
                  <a:schemeClr val="tx1"/>
                </a:solidFill>
              </a:rPr>
              <a:t>ag</a:t>
            </a:r>
            <a:r>
              <a:rPr lang="en-US" sz="3200" u="sng">
                <a:solidFill>
                  <a:srgbClr val="FFCC66"/>
                </a:solidFill>
              </a:rPr>
              <a:t>ni</a:t>
            </a:r>
            <a:r>
              <a:rPr lang="en-US" sz="3200" u="sng">
                <a:solidFill>
                  <a:schemeClr val="tx1"/>
                </a:solidFill>
              </a:rPr>
              <a:t>tu</a:t>
            </a:r>
            <a:r>
              <a:rPr lang="en-US" sz="3200" u="sng">
                <a:solidFill>
                  <a:srgbClr val="FFCC66"/>
                </a:solidFill>
              </a:rPr>
              <a:t>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a:t>
            </a:r>
            <a:r>
              <a:rPr lang="en-US" sz="3200" u="sng">
                <a:solidFill>
                  <a:schemeClr val="tx1"/>
                </a:solidFill>
              </a:rPr>
              <a:t>istanc</a:t>
            </a:r>
            <a:r>
              <a:rPr lang="en-US" sz="3200" u="sng">
                <a:solidFill>
                  <a:srgbClr val="66FFCC"/>
                </a:solidFill>
              </a:rPr>
              <a:t>e</a:t>
            </a:r>
            <a:r>
              <a:rPr lang="en-US" sz="3200">
                <a:solidFill>
                  <a:srgbClr val="66FFCC"/>
                </a:solidFill>
              </a:rPr>
              <a:t> 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152579" name="Rectangle 3"/>
          <p:cNvSpPr>
            <a:spLocks noChangeArrowheads="1"/>
          </p:cNvSpPr>
          <p:nvPr/>
        </p:nvSpPr>
        <p:spPr bwMode="auto">
          <a:xfrm>
            <a:off x="1600200" y="914400"/>
            <a:ext cx="1524000" cy="53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0" name="Rectangle 4"/>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1" name="Rectangle 5"/>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2" name="Rectangle 6"/>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3" name="Rectangle 7"/>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2584"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CB5B55ED-D0A7-ECB7-DAE1-735DE3B9FBAF}"/>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rgbClr val="FFFF00"/>
                </a:solidFill>
              </a:rPr>
              <a:t>Transfer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a:t>
            </a:r>
            <a:r>
              <a:rPr lang="en-US" sz="3200" u="sng">
                <a:solidFill>
                  <a:schemeClr val="tx1"/>
                </a:solidFill>
              </a:rPr>
              <a:t>i</a:t>
            </a:r>
            <a:r>
              <a:rPr lang="en-US" sz="3200" u="sng">
                <a:solidFill>
                  <a:srgbClr val="6699FF"/>
                </a:solidFill>
              </a:rPr>
              <a:t>r</a:t>
            </a:r>
            <a:r>
              <a:rPr lang="en-US" sz="3200" u="sng">
                <a:solidFill>
                  <a:schemeClr val="tx1"/>
                </a:solidFill>
              </a:rPr>
              <a:t>ec</a:t>
            </a:r>
            <a:r>
              <a:rPr lang="en-US" sz="3200" u="sng">
                <a:solidFill>
                  <a:srgbClr val="6699FF"/>
                </a:solidFill>
              </a:rPr>
              <a:t>t</a:t>
            </a:r>
            <a:r>
              <a:rPr lang="en-US" sz="3200" u="sng">
                <a:solidFill>
                  <a:schemeClr val="tx1"/>
                </a:solidFill>
              </a:rPr>
              <a:t>io</a:t>
            </a:r>
            <a:r>
              <a:rPr lang="en-US" sz="3200" u="sng">
                <a:solidFill>
                  <a:srgbClr val="6699FF"/>
                </a:solidFill>
              </a:rPr>
              <a:t>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t>
            </a:r>
            <a:r>
              <a:rPr lang="en-US" sz="3200" u="sng">
                <a:solidFill>
                  <a:schemeClr val="tx1"/>
                </a:solidFill>
              </a:rPr>
              <a:t>ag</a:t>
            </a:r>
            <a:r>
              <a:rPr lang="en-US" sz="3200" u="sng">
                <a:solidFill>
                  <a:srgbClr val="FFCC66"/>
                </a:solidFill>
              </a:rPr>
              <a:t>ni</a:t>
            </a:r>
            <a:r>
              <a:rPr lang="en-US" sz="3200" u="sng">
                <a:solidFill>
                  <a:schemeClr val="tx1"/>
                </a:solidFill>
              </a:rPr>
              <a:t>tu</a:t>
            </a:r>
            <a:r>
              <a:rPr lang="en-US" sz="3200" u="sng">
                <a:solidFill>
                  <a:srgbClr val="FFCC66"/>
                </a:solidFill>
              </a:rPr>
              <a:t>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a:t>
            </a:r>
            <a:r>
              <a:rPr lang="en-US" sz="3200" u="sng">
                <a:solidFill>
                  <a:schemeClr val="tx1"/>
                </a:solidFill>
              </a:rPr>
              <a:t>istanc</a:t>
            </a:r>
            <a:r>
              <a:rPr lang="en-US" sz="3200" u="sng">
                <a:solidFill>
                  <a:srgbClr val="66FFCC"/>
                </a:solidFill>
              </a:rPr>
              <a:t>e</a:t>
            </a:r>
            <a:r>
              <a:rPr lang="en-US" sz="3200">
                <a:solidFill>
                  <a:srgbClr val="66FFCC"/>
                </a:solidFill>
              </a:rPr>
              <a:t> 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153603" name="Rectangle 3"/>
          <p:cNvSpPr>
            <a:spLocks noChangeArrowheads="1"/>
          </p:cNvSpPr>
          <p:nvPr/>
        </p:nvSpPr>
        <p:spPr bwMode="auto">
          <a:xfrm>
            <a:off x="1600200" y="914400"/>
            <a:ext cx="1524000" cy="53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04" name="Rectangle 4"/>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05" name="Rectangle 5"/>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06" name="Rectangle 6"/>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07" name="Rectangle 7"/>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08"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59AB9BDA-4FC9-0B79-3465-6976A1E793DE}"/>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rgbClr val="FF99FF"/>
                </a:solidFill>
              </a:rPr>
              <a:t>Transfer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a:t>
            </a:r>
            <a:r>
              <a:rPr lang="en-US" sz="3200" u="sng">
                <a:solidFill>
                  <a:schemeClr val="tx1"/>
                </a:solidFill>
              </a:rPr>
              <a:t>i</a:t>
            </a:r>
            <a:r>
              <a:rPr lang="en-US" sz="3200" u="sng">
                <a:solidFill>
                  <a:srgbClr val="6699FF"/>
                </a:solidFill>
              </a:rPr>
              <a:t>r</a:t>
            </a:r>
            <a:r>
              <a:rPr lang="en-US" sz="3200" u="sng">
                <a:solidFill>
                  <a:schemeClr val="tx1"/>
                </a:solidFill>
              </a:rPr>
              <a:t>ec</a:t>
            </a:r>
            <a:r>
              <a:rPr lang="en-US" sz="3200" u="sng">
                <a:solidFill>
                  <a:srgbClr val="6699FF"/>
                </a:solidFill>
              </a:rPr>
              <a:t>t</a:t>
            </a:r>
            <a:r>
              <a:rPr lang="en-US" sz="3200" u="sng">
                <a:solidFill>
                  <a:schemeClr val="tx1"/>
                </a:solidFill>
              </a:rPr>
              <a:t>io</a:t>
            </a:r>
            <a:r>
              <a:rPr lang="en-US" sz="3200" u="sng">
                <a:solidFill>
                  <a:srgbClr val="6699FF"/>
                </a:solidFill>
              </a:rPr>
              <a:t>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t>
            </a:r>
            <a:r>
              <a:rPr lang="en-US" sz="3200" u="sng">
                <a:solidFill>
                  <a:schemeClr val="tx1"/>
                </a:solidFill>
              </a:rPr>
              <a:t>ag</a:t>
            </a:r>
            <a:r>
              <a:rPr lang="en-US" sz="3200" u="sng">
                <a:solidFill>
                  <a:srgbClr val="FFCC66"/>
                </a:solidFill>
              </a:rPr>
              <a:t>ni</a:t>
            </a:r>
            <a:r>
              <a:rPr lang="en-US" sz="3200" u="sng">
                <a:solidFill>
                  <a:schemeClr val="tx1"/>
                </a:solidFill>
              </a:rPr>
              <a:t>tu</a:t>
            </a:r>
            <a:r>
              <a:rPr lang="en-US" sz="3200" u="sng">
                <a:solidFill>
                  <a:srgbClr val="FFCC66"/>
                </a:solidFill>
              </a:rPr>
              <a:t>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a:t>
            </a:r>
            <a:r>
              <a:rPr lang="en-US" sz="3200" u="sng">
                <a:solidFill>
                  <a:schemeClr val="tx1"/>
                </a:solidFill>
              </a:rPr>
              <a:t>istanc</a:t>
            </a:r>
            <a:r>
              <a:rPr lang="en-US" sz="3200" u="sng">
                <a:solidFill>
                  <a:srgbClr val="66FFCC"/>
                </a:solidFill>
              </a:rPr>
              <a:t>e</a:t>
            </a:r>
            <a:r>
              <a:rPr lang="en-US" sz="3200">
                <a:solidFill>
                  <a:srgbClr val="66FFCC"/>
                </a:solidFill>
              </a:rPr>
              <a:t> 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154627" name="Rectangle 3"/>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4628" name="Rectangle 4"/>
          <p:cNvSpPr>
            <a:spLocks noChangeArrowheads="1"/>
          </p:cNvSpPr>
          <p:nvPr/>
        </p:nvSpPr>
        <p:spPr bwMode="auto">
          <a:xfrm>
            <a:off x="2895600" y="1447800"/>
            <a:ext cx="1600200" cy="53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99FF"/>
              </a:solidFill>
              <a:effectLst/>
              <a:uLnTx/>
              <a:uFillTx/>
              <a:latin typeface="Arial" charset="0"/>
              <a:ea typeface="+mn-ea"/>
              <a:cs typeface="+mn-cs"/>
            </a:endParaRPr>
          </a:p>
        </p:txBody>
      </p:sp>
      <p:sp>
        <p:nvSpPr>
          <p:cNvPr id="154629" name="Rectangle 5"/>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4630" name="Rectangle 6"/>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4631" name="Rectangle 7"/>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4632"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F7FC8BEE-967C-9053-5E31-07C4DAF52010}"/>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rgbClr val="FF99FF"/>
                </a:solidFill>
              </a:rPr>
              <a:t>Transfer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FFFF00"/>
                </a:solidFill>
              </a:rPr>
              <a:t>direction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t>
            </a:r>
            <a:r>
              <a:rPr lang="en-US" sz="3200" u="sng">
                <a:solidFill>
                  <a:schemeClr val="tx1"/>
                </a:solidFill>
              </a:rPr>
              <a:t>ag</a:t>
            </a:r>
            <a:r>
              <a:rPr lang="en-US" sz="3200" u="sng">
                <a:solidFill>
                  <a:srgbClr val="FFCC66"/>
                </a:solidFill>
              </a:rPr>
              <a:t>ni</a:t>
            </a:r>
            <a:r>
              <a:rPr lang="en-US" sz="3200" u="sng">
                <a:solidFill>
                  <a:schemeClr val="tx1"/>
                </a:solidFill>
              </a:rPr>
              <a:t>tu</a:t>
            </a:r>
            <a:r>
              <a:rPr lang="en-US" sz="3200" u="sng">
                <a:solidFill>
                  <a:srgbClr val="FFCC66"/>
                </a:solidFill>
              </a:rPr>
              <a:t>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a:t>
            </a:r>
            <a:r>
              <a:rPr lang="en-US" sz="3200" u="sng">
                <a:solidFill>
                  <a:schemeClr val="tx1"/>
                </a:solidFill>
              </a:rPr>
              <a:t>istanc</a:t>
            </a:r>
            <a:r>
              <a:rPr lang="en-US" sz="3200" u="sng">
                <a:solidFill>
                  <a:srgbClr val="66FFCC"/>
                </a:solidFill>
              </a:rPr>
              <a:t>e</a:t>
            </a:r>
            <a:r>
              <a:rPr lang="en-US" sz="3200">
                <a:solidFill>
                  <a:srgbClr val="66FFCC"/>
                </a:solidFill>
              </a:rPr>
              <a:t> 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155651" name="Rectangle 3"/>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5652" name="Rectangle 4"/>
          <p:cNvSpPr>
            <a:spLocks noChangeArrowheads="1"/>
          </p:cNvSpPr>
          <p:nvPr/>
        </p:nvSpPr>
        <p:spPr bwMode="auto">
          <a:xfrm>
            <a:off x="2895600" y="1447800"/>
            <a:ext cx="1600200" cy="53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99FF"/>
              </a:solidFill>
              <a:effectLst/>
              <a:uLnTx/>
              <a:uFillTx/>
              <a:latin typeface="Arial" charset="0"/>
              <a:ea typeface="+mn-ea"/>
              <a:cs typeface="+mn-cs"/>
            </a:endParaRPr>
          </a:p>
        </p:txBody>
      </p:sp>
      <p:sp>
        <p:nvSpPr>
          <p:cNvPr id="155653" name="Rectangle 5"/>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5654" name="Rectangle 6"/>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5655" name="Rectangle 7"/>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5656"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4FFDE14C-135E-F09E-3791-6D36566F6F1E}"/>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rgbClr val="FF99FF"/>
                </a:solidFill>
              </a:rPr>
              <a:t>Transfer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direction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t>
            </a:r>
            <a:r>
              <a:rPr lang="en-US" sz="3200" u="sng">
                <a:solidFill>
                  <a:schemeClr val="tx1"/>
                </a:solidFill>
              </a:rPr>
              <a:t>ag</a:t>
            </a:r>
            <a:r>
              <a:rPr lang="en-US" sz="3200" u="sng">
                <a:solidFill>
                  <a:srgbClr val="FFCC66"/>
                </a:solidFill>
              </a:rPr>
              <a:t>ni</a:t>
            </a:r>
            <a:r>
              <a:rPr lang="en-US" sz="3200" u="sng">
                <a:solidFill>
                  <a:schemeClr val="tx1"/>
                </a:solidFill>
              </a:rPr>
              <a:t>tu</a:t>
            </a:r>
            <a:r>
              <a:rPr lang="en-US" sz="3200" u="sng">
                <a:solidFill>
                  <a:srgbClr val="FFCC66"/>
                </a:solidFill>
              </a:rPr>
              <a:t>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a:t>
            </a:r>
            <a:r>
              <a:rPr lang="en-US" sz="3200" u="sng">
                <a:solidFill>
                  <a:schemeClr val="tx1"/>
                </a:solidFill>
              </a:rPr>
              <a:t>istanc</a:t>
            </a:r>
            <a:r>
              <a:rPr lang="en-US" sz="3200" u="sng">
                <a:solidFill>
                  <a:srgbClr val="66FFCC"/>
                </a:solidFill>
              </a:rPr>
              <a:t>e</a:t>
            </a:r>
            <a:r>
              <a:rPr lang="en-US" sz="3200">
                <a:solidFill>
                  <a:srgbClr val="66FFCC"/>
                </a:solidFill>
              </a:rPr>
              <a:t> 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156675" name="Rectangle 3"/>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6676" name="Rectangle 4"/>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99FF"/>
              </a:solidFill>
              <a:effectLst/>
              <a:uLnTx/>
              <a:uFillTx/>
              <a:latin typeface="Arial" charset="0"/>
              <a:ea typeface="+mn-ea"/>
              <a:cs typeface="+mn-cs"/>
            </a:endParaRPr>
          </a:p>
        </p:txBody>
      </p:sp>
      <p:sp>
        <p:nvSpPr>
          <p:cNvPr id="156677" name="Rectangle 5"/>
          <p:cNvSpPr>
            <a:spLocks noChangeArrowheads="1"/>
          </p:cNvSpPr>
          <p:nvPr/>
        </p:nvSpPr>
        <p:spPr bwMode="auto">
          <a:xfrm>
            <a:off x="3581400" y="2057400"/>
            <a:ext cx="1828800" cy="53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6678" name="Rectangle 6"/>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6679" name="Rectangle 7"/>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6680"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25B6E132-E8DA-D0BC-DFFA-1C6320AD034C}"/>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rgbClr val="FF99FF"/>
                </a:solidFill>
              </a:rPr>
              <a:t>Transfer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direction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FF00"/>
                </a:solidFill>
              </a:rPr>
              <a:t>magnitude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a:t>
            </a:r>
            <a:r>
              <a:rPr lang="en-US" sz="3200" u="sng">
                <a:solidFill>
                  <a:schemeClr val="tx1"/>
                </a:solidFill>
              </a:rPr>
              <a:t>istanc</a:t>
            </a:r>
            <a:r>
              <a:rPr lang="en-US" sz="3200" u="sng">
                <a:solidFill>
                  <a:srgbClr val="66FFCC"/>
                </a:solidFill>
              </a:rPr>
              <a:t>e</a:t>
            </a:r>
            <a:r>
              <a:rPr lang="en-US" sz="3200">
                <a:solidFill>
                  <a:srgbClr val="66FFCC"/>
                </a:solidFill>
              </a:rPr>
              <a:t> 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157699" name="Rectangle 3"/>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7700" name="Rectangle 4"/>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99FF"/>
              </a:solidFill>
              <a:effectLst/>
              <a:uLnTx/>
              <a:uFillTx/>
              <a:latin typeface="Arial" charset="0"/>
              <a:ea typeface="+mn-ea"/>
              <a:cs typeface="+mn-cs"/>
            </a:endParaRPr>
          </a:p>
        </p:txBody>
      </p:sp>
      <p:sp>
        <p:nvSpPr>
          <p:cNvPr id="157701" name="Rectangle 5"/>
          <p:cNvSpPr>
            <a:spLocks noChangeArrowheads="1"/>
          </p:cNvSpPr>
          <p:nvPr/>
        </p:nvSpPr>
        <p:spPr bwMode="auto">
          <a:xfrm>
            <a:off x="3581400" y="2057400"/>
            <a:ext cx="1828800" cy="53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7702" name="Rectangle 6"/>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7703" name="Rectangle 7"/>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7704"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C098B63F-5137-419C-FAC9-4A3941DDDBE3}"/>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a:p>
        </p:txBody>
      </p:sp>
      <p:sp>
        <p:nvSpPr>
          <p:cNvPr id="20483" name="Rectangle 3"/>
          <p:cNvSpPr>
            <a:spLocks noGrp="1" noChangeArrowheads="1"/>
          </p:cNvSpPr>
          <p:nvPr>
            <p:ph type="body" idx="1"/>
          </p:nvPr>
        </p:nvSpPr>
        <p:spPr/>
        <p:txBody>
          <a:bodyPr/>
          <a:lstStyle/>
          <a:p>
            <a:endParaRPr lang="en-US"/>
          </a:p>
        </p:txBody>
      </p:sp>
      <p:pic>
        <p:nvPicPr>
          <p:cNvPr id="20484" name="Picture 4" descr="http://www.powermomsunite.com/wp-content/uploads/2009/04/bent_fishing_rod-300x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AutoShape 5"/>
          <p:cNvSpPr>
            <a:spLocks noChangeArrowheads="1"/>
          </p:cNvSpPr>
          <p:nvPr/>
        </p:nvSpPr>
        <p:spPr bwMode="auto">
          <a:xfrm rot="719038">
            <a:off x="3352800" y="4191000"/>
            <a:ext cx="1524000" cy="685800"/>
          </a:xfrm>
          <a:prstGeom prst="leftArrow">
            <a:avLst>
              <a:gd name="adj1" fmla="val 50000"/>
              <a:gd name="adj2" fmla="val 55556"/>
            </a:avLst>
          </a:prstGeom>
          <a:solidFill>
            <a:srgbClr val="00FFFF"/>
          </a:solidFill>
          <a:ln w="28575" algn="ctr">
            <a:solidFill>
              <a:schemeClr val="tx1"/>
            </a:solidFill>
            <a:miter lim="800000"/>
            <a:headEnd/>
            <a:tailEnd/>
          </a:ln>
        </p:spPr>
        <p:txBody>
          <a:bodyPr wrap="none" anchor="ctr"/>
          <a:lstStyle/>
          <a:p>
            <a:endParaRPr lang="en-US"/>
          </a:p>
        </p:txBody>
      </p:sp>
      <p:sp>
        <p:nvSpPr>
          <p:cNvPr id="20486" name="AutoShape 7"/>
          <p:cNvSpPr>
            <a:spLocks noChangeArrowheads="1"/>
          </p:cNvSpPr>
          <p:nvPr/>
        </p:nvSpPr>
        <p:spPr bwMode="auto">
          <a:xfrm rot="2391220">
            <a:off x="2667000" y="2819400"/>
            <a:ext cx="1143000" cy="533400"/>
          </a:xfrm>
          <a:prstGeom prst="leftArrow">
            <a:avLst>
              <a:gd name="adj1" fmla="val 50000"/>
              <a:gd name="adj2" fmla="val 53571"/>
            </a:avLst>
          </a:prstGeom>
          <a:solidFill>
            <a:srgbClr val="FF66FF"/>
          </a:solidFill>
          <a:ln w="28575" algn="ctr">
            <a:solidFill>
              <a:schemeClr val="tx1"/>
            </a:solidFill>
            <a:miter lim="800000"/>
            <a:headEnd/>
            <a:tailEnd/>
          </a:ln>
        </p:spPr>
        <p:txBody>
          <a:bodyPr wrap="none" anchor="ctr"/>
          <a:lstStyle/>
          <a:p>
            <a:endParaRPr lang="en-US"/>
          </a:p>
        </p:txBody>
      </p:sp>
      <p:sp>
        <p:nvSpPr>
          <p:cNvPr id="20487" name="AutoShape 9"/>
          <p:cNvSpPr>
            <a:spLocks noChangeArrowheads="1"/>
          </p:cNvSpPr>
          <p:nvPr/>
        </p:nvSpPr>
        <p:spPr bwMode="auto">
          <a:xfrm rot="-8223691">
            <a:off x="7086600" y="2743200"/>
            <a:ext cx="1143000" cy="533400"/>
          </a:xfrm>
          <a:prstGeom prst="leftArrow">
            <a:avLst>
              <a:gd name="adj1" fmla="val 50000"/>
              <a:gd name="adj2" fmla="val 53571"/>
            </a:avLst>
          </a:prstGeom>
          <a:solidFill>
            <a:srgbClr val="99FF99"/>
          </a:solidFill>
          <a:ln w="28575" algn="ctr">
            <a:solidFill>
              <a:schemeClr val="tx1"/>
            </a:solidFill>
            <a:miter lim="800000"/>
            <a:headEnd/>
            <a:tailEnd/>
          </a:ln>
        </p:spPr>
        <p:txBody>
          <a:bodyPr wrap="none" anchor="ctr"/>
          <a:lstStyle/>
          <a:p>
            <a:endParaRPr lang="en-US"/>
          </a:p>
        </p:txBody>
      </p:sp>
      <p:sp>
        <p:nvSpPr>
          <p:cNvPr id="20488" name="WordArt 11"/>
          <p:cNvSpPr>
            <a:spLocks noChangeArrowheads="1" noChangeShapeType="1" noTextEdit="1"/>
          </p:cNvSpPr>
          <p:nvPr/>
        </p:nvSpPr>
        <p:spPr bwMode="auto">
          <a:xfrm>
            <a:off x="7162800" y="304800"/>
            <a:ext cx="1524000" cy="116205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
        <p:nvSpPr>
          <p:cNvPr id="20489" name="WordArt 13"/>
          <p:cNvSpPr>
            <a:spLocks noChangeArrowheads="1" noChangeShapeType="1" noTextEdit="1"/>
          </p:cNvSpPr>
          <p:nvPr/>
        </p:nvSpPr>
        <p:spPr bwMode="auto">
          <a:xfrm>
            <a:off x="381000" y="381000"/>
            <a:ext cx="6096000" cy="914400"/>
          </a:xfrm>
          <a:prstGeom prst="rect">
            <a:avLst/>
          </a:prstGeom>
        </p:spPr>
        <p:txBody>
          <a:bodyPr wrap="none" fromWordArt="1">
            <a:prstTxWarp prst="textWave1">
              <a:avLst>
                <a:gd name="adj1" fmla="val 13005"/>
                <a:gd name="adj2" fmla="val 0"/>
              </a:avLst>
            </a:prstTxWarp>
          </a:bodyPr>
          <a:lstStyle/>
          <a:p>
            <a:pPr algn="ctr"/>
            <a:r>
              <a:rPr lang="en-US" sz="3600" kern="10">
                <a:ln w="19050">
                  <a:solidFill>
                    <a:schemeClr val="tx1"/>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and name the class of lever?</a:t>
            </a:r>
          </a:p>
        </p:txBody>
      </p:sp>
      <p:sp>
        <p:nvSpPr>
          <p:cNvPr id="20490" name="WordArt 14"/>
          <p:cNvSpPr>
            <a:spLocks noChangeArrowheads="1" noChangeShapeType="1" noTextEdit="1"/>
          </p:cNvSpPr>
          <p:nvPr/>
        </p:nvSpPr>
        <p:spPr bwMode="auto">
          <a:xfrm>
            <a:off x="2590800" y="3810000"/>
            <a:ext cx="709613"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20491" name="WordArt 15"/>
          <p:cNvSpPr>
            <a:spLocks noChangeArrowheads="1" noChangeShapeType="1" noTextEdit="1"/>
          </p:cNvSpPr>
          <p:nvPr/>
        </p:nvSpPr>
        <p:spPr bwMode="auto">
          <a:xfrm>
            <a:off x="3657600" y="2895600"/>
            <a:ext cx="533400" cy="62865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20492" name="WordArt 16"/>
          <p:cNvSpPr>
            <a:spLocks noChangeArrowheads="1" noChangeShapeType="1" noTextEdit="1"/>
          </p:cNvSpPr>
          <p:nvPr/>
        </p:nvSpPr>
        <p:spPr bwMode="auto">
          <a:xfrm>
            <a:off x="7391400" y="1981200"/>
            <a:ext cx="633413" cy="85725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rgbClr val="FF99FF"/>
                </a:solidFill>
              </a:rPr>
              <a:t>Transfer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direction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magnitude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a:t>
            </a:r>
            <a:r>
              <a:rPr lang="en-US" sz="3200" u="sng">
                <a:solidFill>
                  <a:schemeClr val="tx1"/>
                </a:solidFill>
              </a:rPr>
              <a:t>istanc</a:t>
            </a:r>
            <a:r>
              <a:rPr lang="en-US" sz="3200" u="sng">
                <a:solidFill>
                  <a:srgbClr val="66FFCC"/>
                </a:solidFill>
              </a:rPr>
              <a:t>e</a:t>
            </a:r>
            <a:r>
              <a:rPr lang="en-US" sz="3200">
                <a:solidFill>
                  <a:srgbClr val="66FFCC"/>
                </a:solidFill>
              </a:rPr>
              <a:t> 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158723" name="Rectangle 3"/>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8724" name="Rectangle 4"/>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99FF"/>
              </a:solidFill>
              <a:effectLst/>
              <a:uLnTx/>
              <a:uFillTx/>
              <a:latin typeface="Arial" charset="0"/>
              <a:ea typeface="+mn-ea"/>
              <a:cs typeface="+mn-cs"/>
            </a:endParaRPr>
          </a:p>
        </p:txBody>
      </p:sp>
      <p:sp>
        <p:nvSpPr>
          <p:cNvPr id="158725" name="Rectangle 5"/>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8726" name="Rectangle 6"/>
          <p:cNvSpPr>
            <a:spLocks noChangeArrowheads="1"/>
          </p:cNvSpPr>
          <p:nvPr/>
        </p:nvSpPr>
        <p:spPr bwMode="auto">
          <a:xfrm>
            <a:off x="3657600" y="2667000"/>
            <a:ext cx="1447800" cy="53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8727" name="Rectangle 7"/>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8728"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F5C2ACEE-F11B-92FC-1BEC-8CB3F2720325}"/>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rgbClr val="FF99FF"/>
                </a:solidFill>
              </a:rPr>
              <a:t>Transfer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direction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magnitude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FFFF00"/>
                </a:solidFill>
              </a:rPr>
              <a:t>distance</a:t>
            </a:r>
            <a:r>
              <a:rPr lang="en-US" sz="3200">
                <a:solidFill>
                  <a:srgbClr val="FFFF00"/>
                </a:solidFill>
              </a:rPr>
              <a:t> </a:t>
            </a:r>
            <a:r>
              <a:rPr lang="en-US" sz="3200">
                <a:solidFill>
                  <a:srgbClr val="66FFCC"/>
                </a:solidFill>
              </a:rPr>
              <a:t>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159747" name="Rectangle 3"/>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8" name="Rectangle 4"/>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99FF"/>
              </a:solidFill>
              <a:effectLst/>
              <a:uLnTx/>
              <a:uFillTx/>
              <a:latin typeface="Arial" charset="0"/>
              <a:ea typeface="+mn-ea"/>
              <a:cs typeface="+mn-cs"/>
            </a:endParaRPr>
          </a:p>
        </p:txBody>
      </p:sp>
      <p:sp>
        <p:nvSpPr>
          <p:cNvPr id="159749" name="Rectangle 5"/>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0" name="Rectangle 6"/>
          <p:cNvSpPr>
            <a:spLocks noChangeArrowheads="1"/>
          </p:cNvSpPr>
          <p:nvPr/>
        </p:nvSpPr>
        <p:spPr bwMode="auto">
          <a:xfrm>
            <a:off x="3657600" y="2667000"/>
            <a:ext cx="1447800" cy="53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1" name="Rectangle 7"/>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52"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D1DCEABA-44AA-C02F-E63A-D92F3CE3098C}"/>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rgbClr val="FF99FF"/>
                </a:solidFill>
              </a:rPr>
              <a:t>Transfer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direction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magnitude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distance</a:t>
            </a:r>
            <a:r>
              <a:rPr lang="en-US" sz="3200">
                <a:solidFill>
                  <a:srgbClr val="FFFF00"/>
                </a:solidFill>
              </a:rPr>
              <a:t> </a:t>
            </a:r>
            <a:r>
              <a:rPr lang="en-US" sz="3200">
                <a:solidFill>
                  <a:srgbClr val="66FFCC"/>
                </a:solidFill>
              </a:rPr>
              <a:t>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160771" name="Rectangle 3"/>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0772" name="Rectangle 4"/>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99FF"/>
              </a:solidFill>
              <a:effectLst/>
              <a:uLnTx/>
              <a:uFillTx/>
              <a:latin typeface="Arial" charset="0"/>
              <a:ea typeface="+mn-ea"/>
              <a:cs typeface="+mn-cs"/>
            </a:endParaRPr>
          </a:p>
        </p:txBody>
      </p:sp>
      <p:sp>
        <p:nvSpPr>
          <p:cNvPr id="160773" name="Rectangle 5"/>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0774" name="Rectangle 6"/>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0775" name="Rectangle 7"/>
          <p:cNvSpPr>
            <a:spLocks noChangeArrowheads="1"/>
          </p:cNvSpPr>
          <p:nvPr/>
        </p:nvSpPr>
        <p:spPr bwMode="auto">
          <a:xfrm>
            <a:off x="5562600" y="2667000"/>
            <a:ext cx="1066800" cy="53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0776"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DCDC7A34-C5F1-606A-F79F-4AE7865A195D}"/>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rgbClr val="FF99FF"/>
                </a:solidFill>
              </a:rPr>
              <a:t>Transfer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direction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magnitude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distance</a:t>
            </a:r>
            <a:r>
              <a:rPr lang="en-US" sz="3200">
                <a:solidFill>
                  <a:srgbClr val="FFFF00"/>
                </a:solidFill>
              </a:rPr>
              <a:t> </a:t>
            </a:r>
            <a:r>
              <a:rPr lang="en-US" sz="3200">
                <a:solidFill>
                  <a:srgbClr val="66FFCC"/>
                </a:solidFill>
              </a:rPr>
              <a:t>or </a:t>
            </a:r>
            <a:r>
              <a:rPr lang="en-US" sz="3200" u="sng">
                <a:solidFill>
                  <a:srgbClr val="FFFF00"/>
                </a:solidFill>
              </a:rPr>
              <a:t>speed</a:t>
            </a:r>
            <a:r>
              <a:rPr lang="en-US" sz="3200">
                <a:solidFill>
                  <a:srgbClr val="66FFCC"/>
                </a:solidFill>
              </a:rPr>
              <a:t> of a force.</a:t>
            </a:r>
          </a:p>
        </p:txBody>
      </p:sp>
      <p:sp>
        <p:nvSpPr>
          <p:cNvPr id="161795" name="Rectangle 3"/>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796" name="Rectangle 4"/>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99FF"/>
              </a:solidFill>
              <a:effectLst/>
              <a:uLnTx/>
              <a:uFillTx/>
              <a:latin typeface="Arial" charset="0"/>
              <a:ea typeface="+mn-ea"/>
              <a:cs typeface="+mn-cs"/>
            </a:endParaRPr>
          </a:p>
        </p:txBody>
      </p:sp>
      <p:sp>
        <p:nvSpPr>
          <p:cNvPr id="161797" name="Rectangle 5"/>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798" name="Rectangle 6"/>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799" name="Rectangle 7"/>
          <p:cNvSpPr>
            <a:spLocks noChangeArrowheads="1"/>
          </p:cNvSpPr>
          <p:nvPr/>
        </p:nvSpPr>
        <p:spPr bwMode="auto">
          <a:xfrm>
            <a:off x="5562600" y="2667000"/>
            <a:ext cx="1066800" cy="53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1800"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2" name="Picture 1">
            <a:extLst>
              <a:ext uri="{FF2B5EF4-FFF2-40B4-BE49-F238E27FC236}">
                <a16:creationId xmlns:a16="http://schemas.microsoft.com/office/drawing/2014/main" id="{13CA5D0D-C291-8AC6-EE74-EBF9B5572588}"/>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rgbClr val="FF99FF"/>
                </a:solidFill>
              </a:rPr>
              <a:t>Transfer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direction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magnitude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distance</a:t>
            </a:r>
            <a:r>
              <a:rPr lang="en-US" sz="3200">
                <a:solidFill>
                  <a:srgbClr val="FFFF00"/>
                </a:solidFill>
              </a:rPr>
              <a:t> </a:t>
            </a:r>
            <a:r>
              <a:rPr lang="en-US" sz="3200">
                <a:solidFill>
                  <a:srgbClr val="66FFCC"/>
                </a:solidFill>
              </a:rPr>
              <a:t>or </a:t>
            </a:r>
            <a:r>
              <a:rPr lang="en-US" sz="3200" u="sng">
                <a:solidFill>
                  <a:srgbClr val="66FFCC"/>
                </a:solidFill>
              </a:rPr>
              <a:t>speed</a:t>
            </a:r>
            <a:r>
              <a:rPr lang="en-US" sz="3200">
                <a:solidFill>
                  <a:srgbClr val="66FFCC"/>
                </a:solidFill>
              </a:rPr>
              <a:t> of a force.</a:t>
            </a:r>
          </a:p>
        </p:txBody>
      </p:sp>
      <p:sp>
        <p:nvSpPr>
          <p:cNvPr id="162819" name="Rectangle 3"/>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2820" name="Rectangle 4"/>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99FF"/>
              </a:solidFill>
              <a:effectLst/>
              <a:uLnTx/>
              <a:uFillTx/>
              <a:latin typeface="Arial" charset="0"/>
              <a:ea typeface="+mn-ea"/>
              <a:cs typeface="+mn-cs"/>
            </a:endParaRPr>
          </a:p>
        </p:txBody>
      </p:sp>
      <p:sp>
        <p:nvSpPr>
          <p:cNvPr id="162821" name="Rectangle 5"/>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2822" name="Rectangle 6"/>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2823" name="Rectangle 7"/>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2824" name="WordArt 8"/>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19</a:t>
            </a:r>
          </a:p>
        </p:txBody>
      </p:sp>
      <p:pic>
        <p:nvPicPr>
          <p:cNvPr id="162825" name="Picture 8" descr="bikan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760F813-7EA9-57A4-D5CA-30227FE378F1}"/>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96" y="31668"/>
            <a:ext cx="8972304" cy="5821363"/>
          </a:xfrm>
        </p:spPr>
        <p:txBody>
          <a:bodyPr/>
          <a:lstStyle/>
          <a:p>
            <a:r>
              <a:rPr lang="en-US" dirty="0"/>
              <a:t>A man puts 300 J of energy into riding a tiny bicycle. The energy transferred to moving forward was 150 J. </a:t>
            </a:r>
          </a:p>
          <a:p>
            <a:pPr lvl="1"/>
            <a:r>
              <a:rPr lang="en-US" dirty="0"/>
              <a:t>What is the efficiency of the tiny bike?</a:t>
            </a:r>
            <a:br>
              <a:rPr lang="en-US" dirty="0"/>
            </a:br>
            <a:endParaRPr lang="en-US" dirty="0"/>
          </a:p>
        </p:txBody>
      </p:sp>
      <p:sp>
        <p:nvSpPr>
          <p:cNvPr id="6" name="TextBox 5"/>
          <p:cNvSpPr txBox="1"/>
          <p:nvPr/>
        </p:nvSpPr>
        <p:spPr>
          <a:xfrm>
            <a:off x="4286497" y="2850481"/>
            <a:ext cx="4038600" cy="11757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Rectangle 1"/>
          <p:cNvSpPr/>
          <p:nvPr/>
        </p:nvSpPr>
        <p:spPr>
          <a:xfrm>
            <a:off x="7848043" y="1236324"/>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pic>
        <p:nvPicPr>
          <p:cNvPr id="11266" name="Picture 2" descr="http://dailypicksandflicks.com/wp-content/uploads/2012/08/%D0%9C%D0%B0%D0%BB%D0%B5%D0%BD%D1%8C%D0%BA%D0%B8%D0%B9-%D0%BD%D0%BE-%D0%BE%D1%87%D0%B5%D0%BD%D1%8C-%D0%B1%D1%8B%D1%81%D1%82%D1%80%D1%8B%D0%B9-small-but-very-f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96" y="2159654"/>
            <a:ext cx="8743704" cy="4469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3C9DC9A3-666F-3482-2A9A-1DD6D6792D5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7280429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96" y="31668"/>
            <a:ext cx="8972304" cy="5821363"/>
          </a:xfrm>
        </p:spPr>
        <p:txBody>
          <a:bodyPr/>
          <a:lstStyle/>
          <a:p>
            <a:r>
              <a:rPr lang="en-US" dirty="0"/>
              <a:t>A man puts 300 J of energy into riding a tiny bicycle. The energy transferred to moving forward was 150 J. </a:t>
            </a:r>
          </a:p>
          <a:p>
            <a:pPr lvl="1"/>
            <a:r>
              <a:rPr lang="en-US" dirty="0"/>
              <a:t>What is the efficiency of the tiny bike?</a:t>
            </a:r>
            <a:br>
              <a:rPr lang="en-US" dirty="0"/>
            </a:br>
            <a:endParaRPr lang="en-US" dirty="0"/>
          </a:p>
        </p:txBody>
      </p:sp>
      <p:sp>
        <p:nvSpPr>
          <p:cNvPr id="6" name="TextBox 5"/>
          <p:cNvSpPr txBox="1"/>
          <p:nvPr/>
        </p:nvSpPr>
        <p:spPr>
          <a:xfrm>
            <a:off x="4286497" y="2850481"/>
            <a:ext cx="4038600" cy="11757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Image result for bicyc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59654"/>
            <a:ext cx="8610600" cy="45459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48043" y="1236324"/>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pic>
        <p:nvPicPr>
          <p:cNvPr id="4" name="Picture 3">
            <a:extLst>
              <a:ext uri="{FF2B5EF4-FFF2-40B4-BE49-F238E27FC236}">
                <a16:creationId xmlns:a16="http://schemas.microsoft.com/office/drawing/2014/main" id="{A5C17F84-98CD-1F2B-1E7C-3F980A589D8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9861954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96" y="31668"/>
            <a:ext cx="8972304" cy="5821363"/>
          </a:xfrm>
        </p:spPr>
        <p:txBody>
          <a:bodyPr/>
          <a:lstStyle/>
          <a:p>
            <a:r>
              <a:rPr lang="en-US" dirty="0"/>
              <a:t>A man puts 300 J of energy into riding a tiny bicycle. The energy transferred to moving forward was 150 J. </a:t>
            </a:r>
          </a:p>
          <a:p>
            <a:pPr lvl="1"/>
            <a:r>
              <a:rPr lang="en-US" dirty="0"/>
              <a:t>What is the efficiency of the tiny bike?</a:t>
            </a:r>
            <a:br>
              <a:rPr lang="en-US" dirty="0"/>
            </a:br>
            <a:endParaRPr lang="en-US" dirty="0"/>
          </a:p>
        </p:txBody>
      </p:sp>
      <p:sp>
        <p:nvSpPr>
          <p:cNvPr id="6" name="TextBox 5"/>
          <p:cNvSpPr txBox="1"/>
          <p:nvPr/>
        </p:nvSpPr>
        <p:spPr>
          <a:xfrm>
            <a:off x="4286497" y="2850481"/>
            <a:ext cx="4038600" cy="11757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2" name="Picture 11"/>
          <p:cNvPicPr>
            <a:picLocks noChangeAspect="1"/>
          </p:cNvPicPr>
          <p:nvPr/>
        </p:nvPicPr>
        <p:blipFill>
          <a:blip r:embed="rId2"/>
          <a:stretch>
            <a:fillRect/>
          </a:stretch>
        </p:blipFill>
        <p:spPr>
          <a:xfrm>
            <a:off x="609598" y="5181600"/>
            <a:ext cx="8153401" cy="132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7848043" y="1236324"/>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pic>
        <p:nvPicPr>
          <p:cNvPr id="4" name="Picture 3">
            <a:extLst>
              <a:ext uri="{FF2B5EF4-FFF2-40B4-BE49-F238E27FC236}">
                <a16:creationId xmlns:a16="http://schemas.microsoft.com/office/drawing/2014/main" id="{AE38E0BA-9458-964D-3873-DBDEB4A0DF1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9138297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96" y="31668"/>
            <a:ext cx="8972304" cy="5821363"/>
          </a:xfrm>
        </p:spPr>
        <p:txBody>
          <a:bodyPr/>
          <a:lstStyle/>
          <a:p>
            <a:r>
              <a:rPr lang="en-US" dirty="0"/>
              <a:t>A man puts </a:t>
            </a:r>
            <a:r>
              <a:rPr lang="en-US" dirty="0">
                <a:solidFill>
                  <a:srgbClr val="FFCC99"/>
                </a:solidFill>
              </a:rPr>
              <a:t>300 J of energy into </a:t>
            </a:r>
            <a:r>
              <a:rPr lang="en-US" dirty="0"/>
              <a:t>riding a tiny bicycle. The energy </a:t>
            </a:r>
            <a:r>
              <a:rPr lang="en-US" dirty="0">
                <a:solidFill>
                  <a:srgbClr val="99FFCC"/>
                </a:solidFill>
              </a:rPr>
              <a:t>transferred to moving forward was 150 J</a:t>
            </a:r>
            <a:r>
              <a:rPr lang="en-US" dirty="0"/>
              <a:t>. </a:t>
            </a:r>
          </a:p>
          <a:p>
            <a:pPr lvl="1"/>
            <a:r>
              <a:rPr lang="en-US" dirty="0">
                <a:solidFill>
                  <a:srgbClr val="9966FF"/>
                </a:solidFill>
              </a:rPr>
              <a:t>What is the efficiency of the tiny bike?</a:t>
            </a:r>
            <a:br>
              <a:rPr lang="en-US" dirty="0"/>
            </a:br>
            <a:endParaRPr lang="en-US" dirty="0"/>
          </a:p>
        </p:txBody>
      </p:sp>
      <p:sp>
        <p:nvSpPr>
          <p:cNvPr id="6" name="TextBox 5"/>
          <p:cNvSpPr txBox="1"/>
          <p:nvPr/>
        </p:nvSpPr>
        <p:spPr>
          <a:xfrm>
            <a:off x="4286497" y="2850481"/>
            <a:ext cx="4038600" cy="11757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2" name="Picture 11"/>
          <p:cNvPicPr>
            <a:picLocks noChangeAspect="1"/>
          </p:cNvPicPr>
          <p:nvPr/>
        </p:nvPicPr>
        <p:blipFill>
          <a:blip r:embed="rId2"/>
          <a:stretch>
            <a:fillRect/>
          </a:stretch>
        </p:blipFill>
        <p:spPr>
          <a:xfrm>
            <a:off x="609598" y="5181600"/>
            <a:ext cx="8153401" cy="132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7848043" y="1236324"/>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pic>
        <p:nvPicPr>
          <p:cNvPr id="4" name="Picture 3">
            <a:extLst>
              <a:ext uri="{FF2B5EF4-FFF2-40B4-BE49-F238E27FC236}">
                <a16:creationId xmlns:a16="http://schemas.microsoft.com/office/drawing/2014/main" id="{EC000CA3-F840-306C-A8D7-626CD73494C7}"/>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4182942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96" y="31668"/>
            <a:ext cx="8972304" cy="5821363"/>
          </a:xfrm>
        </p:spPr>
        <p:txBody>
          <a:bodyPr/>
          <a:lstStyle/>
          <a:p>
            <a:r>
              <a:rPr lang="en-US" dirty="0"/>
              <a:t>A man puts </a:t>
            </a:r>
            <a:r>
              <a:rPr lang="en-US" dirty="0">
                <a:solidFill>
                  <a:srgbClr val="FFCC99"/>
                </a:solidFill>
              </a:rPr>
              <a:t>300 J of energy into </a:t>
            </a:r>
            <a:r>
              <a:rPr lang="en-US" dirty="0"/>
              <a:t>riding a tiny bicycle. The energy </a:t>
            </a:r>
            <a:r>
              <a:rPr lang="en-US" dirty="0">
                <a:solidFill>
                  <a:srgbClr val="99FFCC"/>
                </a:solidFill>
              </a:rPr>
              <a:t>transferred to moving forward was 150 J</a:t>
            </a:r>
            <a:r>
              <a:rPr lang="en-US" dirty="0"/>
              <a:t>. </a:t>
            </a:r>
          </a:p>
          <a:p>
            <a:pPr lvl="1"/>
            <a:r>
              <a:rPr lang="en-US" dirty="0">
                <a:solidFill>
                  <a:srgbClr val="9966FF"/>
                </a:solidFill>
              </a:rPr>
              <a:t>What is the efficiency of the tiny bike?</a:t>
            </a:r>
            <a:br>
              <a:rPr lang="en-US" dirty="0"/>
            </a:br>
            <a:endParaRPr lang="en-US" dirty="0"/>
          </a:p>
        </p:txBody>
      </p:sp>
      <p:sp>
        <p:nvSpPr>
          <p:cNvPr id="6" name="TextBox 5"/>
          <p:cNvSpPr txBox="1"/>
          <p:nvPr/>
        </p:nvSpPr>
        <p:spPr>
          <a:xfrm>
            <a:off x="4286497" y="2850481"/>
            <a:ext cx="4038600" cy="11757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ectangle 4"/>
          <p:cNvSpPr/>
          <p:nvPr/>
        </p:nvSpPr>
        <p:spPr>
          <a:xfrm>
            <a:off x="457200" y="2311872"/>
            <a:ext cx="6705600" cy="58477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9966FF"/>
                </a:solidFill>
                <a:effectLst>
                  <a:outerShdw blurRad="38100" dist="38100" dir="2700000" algn="tl">
                    <a:srgbClr val="000000">
                      <a:alpha val="43137"/>
                    </a:srgbClr>
                  </a:outerShdw>
                </a:effectLst>
                <a:uLnTx/>
                <a:uFillTx/>
                <a:latin typeface="Tahoma" pitchFamily="34" charset="0"/>
                <a:ea typeface="+mn-ea"/>
                <a:cs typeface="+mn-cs"/>
              </a:rPr>
              <a:t>n</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 </a:t>
            </a:r>
            <a:r>
              <a:rPr kumimoji="0" lang="en-US" sz="3200" b="0" i="0" u="none" strike="noStrike" kern="1200" cap="none" spc="0" normalizeH="0" baseline="0" noProof="0" dirty="0">
                <a:ln>
                  <a:noFill/>
                </a:ln>
                <a:solidFill>
                  <a:srgbClr val="99FFCC"/>
                </a:solidFill>
                <a:effectLst>
                  <a:outerShdw blurRad="38100" dist="38100" dir="2700000" algn="tl">
                    <a:srgbClr val="000000">
                      <a:alpha val="43137"/>
                    </a:srgbClr>
                  </a:outerShdw>
                </a:effectLst>
                <a:uLnTx/>
                <a:uFillTx/>
                <a:latin typeface="Tahoma" pitchFamily="34" charset="0"/>
                <a:ea typeface="+mn-ea"/>
                <a:cs typeface="+mn-cs"/>
              </a:rPr>
              <a:t>150J</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a:t>
            </a:r>
            <a:r>
              <a:rPr kumimoji="0" lang="en-US" sz="3200" b="0" i="0" u="none" strike="noStrike" kern="1200" cap="none" spc="0" normalizeH="0" baseline="0" noProof="0" dirty="0">
                <a:ln>
                  <a:noFill/>
                </a:ln>
                <a:solidFill>
                  <a:srgbClr val="FFCC99"/>
                </a:solidFill>
                <a:effectLst>
                  <a:outerShdw blurRad="38100" dist="38100" dir="2700000" algn="tl">
                    <a:srgbClr val="000000">
                      <a:alpha val="43137"/>
                    </a:srgbClr>
                  </a:outerShdw>
                </a:effectLst>
                <a:uLnTx/>
                <a:uFillTx/>
                <a:latin typeface="Tahoma" pitchFamily="34" charset="0"/>
                <a:ea typeface="+mn-ea"/>
                <a:cs typeface="+mn-cs"/>
              </a:rPr>
              <a:t>300J        </a:t>
            </a:r>
            <a:r>
              <a:rPr kumimoji="0" lang="en-US" sz="3200" b="0" i="0" u="none" strike="noStrike" kern="1200" cap="none" spc="0" normalizeH="0" baseline="0" noProof="0" dirty="0">
                <a:ln>
                  <a:noFill/>
                </a:ln>
                <a:solidFill>
                  <a:srgbClr val="FFCCCC"/>
                </a:solidFill>
                <a:effectLst>
                  <a:glow rad="228600">
                    <a:srgbClr val="AAAAAA">
                      <a:satMod val="175000"/>
                      <a:alpha val="40000"/>
                    </a:srgbClr>
                  </a:glow>
                  <a:outerShdw blurRad="38100" dist="38100" dir="2700000" algn="tl">
                    <a:srgbClr val="000000">
                      <a:alpha val="43137"/>
                    </a:srgbClr>
                  </a:outerShdw>
                </a:effectLst>
                <a:uLnTx/>
                <a:uFillTx/>
                <a:latin typeface="Tahoma" pitchFamily="34" charset="0"/>
                <a:ea typeface="+mn-ea"/>
                <a:cs typeface="+mn-cs"/>
              </a:rPr>
              <a:t>x 100% </a:t>
            </a:r>
          </a:p>
        </p:txBody>
      </p:sp>
      <p:pic>
        <p:nvPicPr>
          <p:cNvPr id="12" name="Picture 11"/>
          <p:cNvPicPr>
            <a:picLocks noChangeAspect="1"/>
          </p:cNvPicPr>
          <p:nvPr/>
        </p:nvPicPr>
        <p:blipFill>
          <a:blip r:embed="rId2"/>
          <a:stretch>
            <a:fillRect/>
          </a:stretch>
        </p:blipFill>
        <p:spPr>
          <a:xfrm>
            <a:off x="609598" y="5181600"/>
            <a:ext cx="8153401" cy="132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7848043" y="1236324"/>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pic>
        <p:nvPicPr>
          <p:cNvPr id="4" name="Picture 3">
            <a:extLst>
              <a:ext uri="{FF2B5EF4-FFF2-40B4-BE49-F238E27FC236}">
                <a16:creationId xmlns:a16="http://schemas.microsoft.com/office/drawing/2014/main" id="{FE7492F5-D5F9-4942-0246-AF1E2E2FE15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7320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307250" name="Group 50"/>
          <p:cNvGraphicFramePr>
            <a:graphicFrameLocks noGrp="1"/>
          </p:cNvGraphicFramePr>
          <p:nvPr>
            <p:extLst>
              <p:ext uri="{D42A27DB-BD31-4B8C-83A1-F6EECF244321}">
                <p14:modId xmlns:p14="http://schemas.microsoft.com/office/powerpoint/2010/main" val="2793911969"/>
              </p:ext>
            </p:extLst>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CC00"/>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1551"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1552"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21553"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Machines Review Game</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96" y="31668"/>
            <a:ext cx="8972304" cy="5821363"/>
          </a:xfrm>
        </p:spPr>
        <p:txBody>
          <a:bodyPr/>
          <a:lstStyle/>
          <a:p>
            <a:r>
              <a:rPr lang="en-US" dirty="0"/>
              <a:t>A man puts </a:t>
            </a:r>
            <a:r>
              <a:rPr lang="en-US" dirty="0">
                <a:solidFill>
                  <a:srgbClr val="FFCC99"/>
                </a:solidFill>
              </a:rPr>
              <a:t>300 J of energy into </a:t>
            </a:r>
            <a:r>
              <a:rPr lang="en-US" dirty="0"/>
              <a:t>riding a tiny bicycle. The energy </a:t>
            </a:r>
            <a:r>
              <a:rPr lang="en-US" dirty="0">
                <a:solidFill>
                  <a:srgbClr val="99FFCC"/>
                </a:solidFill>
              </a:rPr>
              <a:t>transferred to moving forward was 150 J</a:t>
            </a:r>
            <a:r>
              <a:rPr lang="en-US" dirty="0"/>
              <a:t>. </a:t>
            </a:r>
          </a:p>
          <a:p>
            <a:pPr lvl="1"/>
            <a:r>
              <a:rPr lang="en-US" dirty="0">
                <a:solidFill>
                  <a:srgbClr val="9966FF"/>
                </a:solidFill>
              </a:rPr>
              <a:t>What is the efficiency of the tiny bike?</a:t>
            </a:r>
            <a:br>
              <a:rPr lang="en-US" dirty="0"/>
            </a:br>
            <a:endParaRPr lang="en-US" dirty="0"/>
          </a:p>
        </p:txBody>
      </p:sp>
      <p:sp>
        <p:nvSpPr>
          <p:cNvPr id="6" name="TextBox 5"/>
          <p:cNvSpPr txBox="1"/>
          <p:nvPr/>
        </p:nvSpPr>
        <p:spPr>
          <a:xfrm>
            <a:off x="4286497" y="2850481"/>
            <a:ext cx="4038600" cy="11757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ectangle 4"/>
          <p:cNvSpPr/>
          <p:nvPr/>
        </p:nvSpPr>
        <p:spPr>
          <a:xfrm>
            <a:off x="457200" y="2311872"/>
            <a:ext cx="6705600" cy="58477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9966FF"/>
                </a:solidFill>
                <a:effectLst>
                  <a:outerShdw blurRad="38100" dist="38100" dir="2700000" algn="tl">
                    <a:srgbClr val="000000">
                      <a:alpha val="43137"/>
                    </a:srgbClr>
                  </a:outerShdw>
                </a:effectLst>
                <a:uLnTx/>
                <a:uFillTx/>
                <a:latin typeface="Tahoma" pitchFamily="34" charset="0"/>
                <a:ea typeface="+mn-ea"/>
                <a:cs typeface="+mn-cs"/>
              </a:rPr>
              <a:t>n</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 </a:t>
            </a:r>
            <a:r>
              <a:rPr kumimoji="0" lang="en-US" sz="3200" b="0" i="0" u="none" strike="noStrike" kern="1200" cap="none" spc="0" normalizeH="0" baseline="0" noProof="0" dirty="0">
                <a:ln>
                  <a:noFill/>
                </a:ln>
                <a:solidFill>
                  <a:srgbClr val="99FFCC"/>
                </a:solidFill>
                <a:effectLst>
                  <a:outerShdw blurRad="38100" dist="38100" dir="2700000" algn="tl">
                    <a:srgbClr val="000000">
                      <a:alpha val="43137"/>
                    </a:srgbClr>
                  </a:outerShdw>
                </a:effectLst>
                <a:uLnTx/>
                <a:uFillTx/>
                <a:latin typeface="Tahoma" pitchFamily="34" charset="0"/>
                <a:ea typeface="+mn-ea"/>
                <a:cs typeface="+mn-cs"/>
              </a:rPr>
              <a:t>150J</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a:t>
            </a:r>
            <a:r>
              <a:rPr kumimoji="0" lang="en-US" sz="3200" b="0" i="0" u="none" strike="noStrike" kern="1200" cap="none" spc="0" normalizeH="0" baseline="0" noProof="0" dirty="0">
                <a:ln>
                  <a:noFill/>
                </a:ln>
                <a:solidFill>
                  <a:srgbClr val="FFCC99"/>
                </a:solidFill>
                <a:effectLst>
                  <a:outerShdw blurRad="38100" dist="38100" dir="2700000" algn="tl">
                    <a:srgbClr val="000000">
                      <a:alpha val="43137"/>
                    </a:srgbClr>
                  </a:outerShdw>
                </a:effectLst>
                <a:uLnTx/>
                <a:uFillTx/>
                <a:latin typeface="Tahoma" pitchFamily="34" charset="0"/>
                <a:ea typeface="+mn-ea"/>
                <a:cs typeface="+mn-cs"/>
              </a:rPr>
              <a:t>300J  .5   </a:t>
            </a:r>
            <a:r>
              <a:rPr kumimoji="0" lang="en-US" sz="3200" b="0" i="0" u="none" strike="noStrike" kern="1200" cap="none" spc="0" normalizeH="0" baseline="0" noProof="0" dirty="0">
                <a:ln>
                  <a:noFill/>
                </a:ln>
                <a:solidFill>
                  <a:srgbClr val="FFCCCC"/>
                </a:solidFill>
                <a:effectLst>
                  <a:glow rad="228600">
                    <a:srgbClr val="AAAAAA">
                      <a:satMod val="175000"/>
                      <a:alpha val="40000"/>
                    </a:srgbClr>
                  </a:glow>
                  <a:outerShdw blurRad="38100" dist="38100" dir="2700000" algn="tl">
                    <a:srgbClr val="000000">
                      <a:alpha val="43137"/>
                    </a:srgbClr>
                  </a:outerShdw>
                </a:effectLst>
                <a:uLnTx/>
                <a:uFillTx/>
                <a:latin typeface="Tahoma" pitchFamily="34" charset="0"/>
                <a:ea typeface="+mn-ea"/>
                <a:cs typeface="+mn-cs"/>
              </a:rPr>
              <a:t>x 100% </a:t>
            </a:r>
          </a:p>
        </p:txBody>
      </p:sp>
      <p:pic>
        <p:nvPicPr>
          <p:cNvPr id="12" name="Picture 11"/>
          <p:cNvPicPr>
            <a:picLocks noChangeAspect="1"/>
          </p:cNvPicPr>
          <p:nvPr/>
        </p:nvPicPr>
        <p:blipFill>
          <a:blip r:embed="rId2"/>
          <a:stretch>
            <a:fillRect/>
          </a:stretch>
        </p:blipFill>
        <p:spPr>
          <a:xfrm>
            <a:off x="609598" y="5181600"/>
            <a:ext cx="8153401" cy="132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7848043" y="1236324"/>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pic>
        <p:nvPicPr>
          <p:cNvPr id="4" name="Picture 3">
            <a:extLst>
              <a:ext uri="{FF2B5EF4-FFF2-40B4-BE49-F238E27FC236}">
                <a16:creationId xmlns:a16="http://schemas.microsoft.com/office/drawing/2014/main" id="{548E33FC-A620-C5F0-D2BA-C07C78A1482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276117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96" y="31668"/>
            <a:ext cx="8972304" cy="5821363"/>
          </a:xfrm>
        </p:spPr>
        <p:txBody>
          <a:bodyPr/>
          <a:lstStyle/>
          <a:p>
            <a:r>
              <a:rPr lang="en-US" dirty="0"/>
              <a:t>A man puts </a:t>
            </a:r>
            <a:r>
              <a:rPr lang="en-US" dirty="0">
                <a:solidFill>
                  <a:srgbClr val="FFCC99"/>
                </a:solidFill>
              </a:rPr>
              <a:t>300 J of energy into </a:t>
            </a:r>
            <a:r>
              <a:rPr lang="en-US" dirty="0"/>
              <a:t>riding a tiny bicycle. The energy </a:t>
            </a:r>
            <a:r>
              <a:rPr lang="en-US" dirty="0">
                <a:solidFill>
                  <a:srgbClr val="99FFCC"/>
                </a:solidFill>
              </a:rPr>
              <a:t>transferred to moving forward was 150 J</a:t>
            </a:r>
            <a:r>
              <a:rPr lang="en-US" dirty="0"/>
              <a:t>. </a:t>
            </a:r>
          </a:p>
          <a:p>
            <a:pPr lvl="1"/>
            <a:r>
              <a:rPr lang="en-US" dirty="0">
                <a:solidFill>
                  <a:srgbClr val="9966FF"/>
                </a:solidFill>
              </a:rPr>
              <a:t>What is the efficiency of the tiny bike?</a:t>
            </a:r>
            <a:br>
              <a:rPr lang="en-US" dirty="0"/>
            </a:br>
            <a:endParaRPr lang="en-US" dirty="0"/>
          </a:p>
        </p:txBody>
      </p:sp>
      <p:sp>
        <p:nvSpPr>
          <p:cNvPr id="6" name="TextBox 5"/>
          <p:cNvSpPr txBox="1"/>
          <p:nvPr/>
        </p:nvSpPr>
        <p:spPr>
          <a:xfrm>
            <a:off x="4286497" y="2850481"/>
            <a:ext cx="4038600" cy="11757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 name="Rectangle 4"/>
          <p:cNvSpPr/>
          <p:nvPr/>
        </p:nvSpPr>
        <p:spPr>
          <a:xfrm>
            <a:off x="457200" y="2311872"/>
            <a:ext cx="6705600" cy="58477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9966FF"/>
                </a:solidFill>
                <a:effectLst>
                  <a:outerShdw blurRad="38100" dist="38100" dir="2700000" algn="tl">
                    <a:srgbClr val="000000">
                      <a:alpha val="43137"/>
                    </a:srgbClr>
                  </a:outerShdw>
                </a:effectLst>
                <a:uLnTx/>
                <a:uFillTx/>
                <a:latin typeface="Tahoma" pitchFamily="34" charset="0"/>
                <a:ea typeface="+mn-ea"/>
                <a:cs typeface="+mn-cs"/>
              </a:rPr>
              <a:t>n</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 </a:t>
            </a:r>
            <a:r>
              <a:rPr kumimoji="0" lang="en-US" sz="3200" b="0" i="0" u="none" strike="noStrike" kern="1200" cap="none" spc="0" normalizeH="0" baseline="0" noProof="0" dirty="0">
                <a:ln>
                  <a:noFill/>
                </a:ln>
                <a:solidFill>
                  <a:srgbClr val="99FFCC"/>
                </a:solidFill>
                <a:effectLst>
                  <a:outerShdw blurRad="38100" dist="38100" dir="2700000" algn="tl">
                    <a:srgbClr val="000000">
                      <a:alpha val="43137"/>
                    </a:srgbClr>
                  </a:outerShdw>
                </a:effectLst>
                <a:uLnTx/>
                <a:uFillTx/>
                <a:latin typeface="Tahoma" pitchFamily="34" charset="0"/>
                <a:ea typeface="+mn-ea"/>
                <a:cs typeface="+mn-cs"/>
              </a:rPr>
              <a:t>150J</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a:t>
            </a:r>
            <a:r>
              <a:rPr kumimoji="0" lang="en-US" sz="3200" b="0" i="0" u="none" strike="noStrike" kern="1200" cap="none" spc="0" normalizeH="0" baseline="0" noProof="0" dirty="0">
                <a:ln>
                  <a:noFill/>
                </a:ln>
                <a:solidFill>
                  <a:srgbClr val="FFCC99"/>
                </a:solidFill>
                <a:effectLst>
                  <a:outerShdw blurRad="38100" dist="38100" dir="2700000" algn="tl">
                    <a:srgbClr val="000000">
                      <a:alpha val="43137"/>
                    </a:srgbClr>
                  </a:outerShdw>
                </a:effectLst>
                <a:uLnTx/>
                <a:uFillTx/>
                <a:latin typeface="Tahoma" pitchFamily="34" charset="0"/>
                <a:ea typeface="+mn-ea"/>
                <a:cs typeface="+mn-cs"/>
              </a:rPr>
              <a:t>300J  .5   </a:t>
            </a:r>
            <a:r>
              <a:rPr kumimoji="0" lang="en-US" sz="3200" b="0" i="0" u="none" strike="noStrike" kern="1200" cap="none" spc="0" normalizeH="0" baseline="0" noProof="0" dirty="0">
                <a:ln>
                  <a:noFill/>
                </a:ln>
                <a:solidFill>
                  <a:srgbClr val="FFCCCC"/>
                </a:solidFill>
                <a:effectLst>
                  <a:glow rad="228600">
                    <a:srgbClr val="AAAAAA">
                      <a:satMod val="175000"/>
                      <a:alpha val="40000"/>
                    </a:srgbClr>
                  </a:glow>
                  <a:outerShdw blurRad="38100" dist="38100" dir="2700000" algn="tl">
                    <a:srgbClr val="000000">
                      <a:alpha val="43137"/>
                    </a:srgbClr>
                  </a:outerShdw>
                </a:effectLst>
                <a:uLnTx/>
                <a:uFillTx/>
                <a:latin typeface="Tahoma" pitchFamily="34" charset="0"/>
                <a:ea typeface="+mn-ea"/>
                <a:cs typeface="+mn-cs"/>
              </a:rPr>
              <a:t>x 100% </a:t>
            </a:r>
          </a:p>
        </p:txBody>
      </p:sp>
      <p:pic>
        <p:nvPicPr>
          <p:cNvPr id="12" name="Picture 11"/>
          <p:cNvPicPr>
            <a:picLocks noChangeAspect="1"/>
          </p:cNvPicPr>
          <p:nvPr/>
        </p:nvPicPr>
        <p:blipFill>
          <a:blip r:embed="rId2"/>
          <a:stretch>
            <a:fillRect/>
          </a:stretch>
        </p:blipFill>
        <p:spPr>
          <a:xfrm>
            <a:off x="609598" y="5181600"/>
            <a:ext cx="8153401" cy="132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Oval 12"/>
          <p:cNvSpPr/>
          <p:nvPr/>
        </p:nvSpPr>
        <p:spPr bwMode="auto">
          <a:xfrm>
            <a:off x="2819400" y="2159654"/>
            <a:ext cx="3276600" cy="2817866"/>
          </a:xfrm>
          <a:prstGeom prst="ellipse">
            <a:avLst/>
          </a:prstGeom>
          <a:noFill/>
          <a:ln w="38100" cap="flat" cmpd="sng" algn="ctr">
            <a:solidFill>
              <a:schemeClr val="tx1"/>
            </a:solidFill>
            <a:prstDash val="solid"/>
            <a:round/>
            <a:headEnd type="none" w="med" len="med"/>
            <a:tailEnd type="none" w="med" len="med"/>
          </a:ln>
          <a:effectLst>
            <a:glow rad="228600">
              <a:srgbClr val="7030A0">
                <a:alpha val="40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a:xfrm>
            <a:off x="2957615" y="2967335"/>
            <a:ext cx="322876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solidFill>
                  <a:srgbClr val="7030A0"/>
                </a:solidFill>
                <a:effectLst>
                  <a:outerShdw blurRad="50800" algn="tl" rotWithShape="0">
                    <a:srgbClr val="000000"/>
                  </a:outerShdw>
                </a:effectLst>
                <a:uLnTx/>
                <a:uFillTx/>
                <a:latin typeface="Tahoma" pitchFamily="34" charset="0"/>
                <a:ea typeface="+mn-ea"/>
                <a:cs typeface="+mn-cs"/>
              </a:rPr>
              <a:t>50%</a:t>
            </a:r>
          </a:p>
        </p:txBody>
      </p:sp>
      <p:sp>
        <p:nvSpPr>
          <p:cNvPr id="2" name="Rectangle 1"/>
          <p:cNvSpPr/>
          <p:nvPr/>
        </p:nvSpPr>
        <p:spPr>
          <a:xfrm>
            <a:off x="7848043" y="1236324"/>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pic>
        <p:nvPicPr>
          <p:cNvPr id="4" name="Picture 3">
            <a:extLst>
              <a:ext uri="{FF2B5EF4-FFF2-40B4-BE49-F238E27FC236}">
                <a16:creationId xmlns:a16="http://schemas.microsoft.com/office/drawing/2014/main" id="{FDCB4BF8-99EB-594A-131C-59C91E78E1A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10975937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439299" name="Group 3"/>
          <p:cNvGraphicFramePr>
            <a:graphicFrameLocks noGrp="1"/>
          </p:cNvGraphicFramePr>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66FFCC"/>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66FFCC"/>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bl>
          </a:graphicData>
        </a:graphic>
      </p:graphicFrame>
      <p:sp>
        <p:nvSpPr>
          <p:cNvPr id="166959"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66960"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6961"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Machines Review Game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2209800" y="17526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68964" name="Text Box 4"/>
          <p:cNvSpPr txBox="1">
            <a:spLocks noChangeArrowheads="1"/>
          </p:cNvSpPr>
          <p:nvPr/>
        </p:nvSpPr>
        <p:spPr bwMode="auto">
          <a:xfrm>
            <a:off x="381000" y="304800"/>
            <a:ext cx="838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Name this brand of baking soda / lever.</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68966" name="Rectangle 6"/>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168967" name="WordArt 7"/>
          <p:cNvSpPr>
            <a:spLocks noChangeArrowheads="1" noChangeShapeType="1" noTextEdit="1"/>
          </p:cNvSpPr>
          <p:nvPr/>
        </p:nvSpPr>
        <p:spPr bwMode="auto">
          <a:xfrm>
            <a:off x="7528193" y="992704"/>
            <a:ext cx="12192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21</a:t>
            </a:r>
          </a:p>
        </p:txBody>
      </p:sp>
      <p:pic>
        <p:nvPicPr>
          <p:cNvPr id="33794" name="Picture 2" descr="Image result for arm and ham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66519"/>
            <a:ext cx="6858000" cy="552468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2688336" y="1435608"/>
            <a:ext cx="2907792" cy="1316736"/>
          </a:xfrm>
          <a:custGeom>
            <a:avLst/>
            <a:gdLst>
              <a:gd name="connsiteX0" fmla="*/ 292608 w 2907792"/>
              <a:gd name="connsiteY0" fmla="*/ 374904 h 1316736"/>
              <a:gd name="connsiteX1" fmla="*/ 283464 w 2907792"/>
              <a:gd name="connsiteY1" fmla="*/ 420624 h 1316736"/>
              <a:gd name="connsiteX2" fmla="*/ 256032 w 2907792"/>
              <a:gd name="connsiteY2" fmla="*/ 438912 h 1316736"/>
              <a:gd name="connsiteX3" fmla="*/ 210312 w 2907792"/>
              <a:gd name="connsiteY3" fmla="*/ 484632 h 1316736"/>
              <a:gd name="connsiteX4" fmla="*/ 155448 w 2907792"/>
              <a:gd name="connsiteY4" fmla="*/ 566928 h 1316736"/>
              <a:gd name="connsiteX5" fmla="*/ 137160 w 2907792"/>
              <a:gd name="connsiteY5" fmla="*/ 594360 h 1316736"/>
              <a:gd name="connsiteX6" fmla="*/ 109728 w 2907792"/>
              <a:gd name="connsiteY6" fmla="*/ 612648 h 1316736"/>
              <a:gd name="connsiteX7" fmla="*/ 91440 w 2907792"/>
              <a:gd name="connsiteY7" fmla="*/ 640080 h 1316736"/>
              <a:gd name="connsiteX8" fmla="*/ 54864 w 2907792"/>
              <a:gd name="connsiteY8" fmla="*/ 740664 h 1316736"/>
              <a:gd name="connsiteX9" fmla="*/ 45720 w 2907792"/>
              <a:gd name="connsiteY9" fmla="*/ 795528 h 1316736"/>
              <a:gd name="connsiteX10" fmla="*/ 27432 w 2907792"/>
              <a:gd name="connsiteY10" fmla="*/ 850392 h 1316736"/>
              <a:gd name="connsiteX11" fmla="*/ 18288 w 2907792"/>
              <a:gd name="connsiteY11" fmla="*/ 896112 h 1316736"/>
              <a:gd name="connsiteX12" fmla="*/ 9144 w 2907792"/>
              <a:gd name="connsiteY12" fmla="*/ 923544 h 1316736"/>
              <a:gd name="connsiteX13" fmla="*/ 0 w 2907792"/>
              <a:gd name="connsiteY13" fmla="*/ 978408 h 1316736"/>
              <a:gd name="connsiteX14" fmla="*/ 9144 w 2907792"/>
              <a:gd name="connsiteY14" fmla="*/ 1097280 h 1316736"/>
              <a:gd name="connsiteX15" fmla="*/ 45720 w 2907792"/>
              <a:gd name="connsiteY15" fmla="*/ 1152144 h 1316736"/>
              <a:gd name="connsiteX16" fmla="*/ 64008 w 2907792"/>
              <a:gd name="connsiteY16" fmla="*/ 1179576 h 1316736"/>
              <a:gd name="connsiteX17" fmla="*/ 82296 w 2907792"/>
              <a:gd name="connsiteY17" fmla="*/ 1207008 h 1316736"/>
              <a:gd name="connsiteX18" fmla="*/ 137160 w 2907792"/>
              <a:gd name="connsiteY18" fmla="*/ 1243584 h 1316736"/>
              <a:gd name="connsiteX19" fmla="*/ 164592 w 2907792"/>
              <a:gd name="connsiteY19" fmla="*/ 1261872 h 1316736"/>
              <a:gd name="connsiteX20" fmla="*/ 210312 w 2907792"/>
              <a:gd name="connsiteY20" fmla="*/ 1271016 h 1316736"/>
              <a:gd name="connsiteX21" fmla="*/ 265176 w 2907792"/>
              <a:gd name="connsiteY21" fmla="*/ 1289304 h 1316736"/>
              <a:gd name="connsiteX22" fmla="*/ 384048 w 2907792"/>
              <a:gd name="connsiteY22" fmla="*/ 1307592 h 1316736"/>
              <a:gd name="connsiteX23" fmla="*/ 457200 w 2907792"/>
              <a:gd name="connsiteY23" fmla="*/ 1298448 h 1316736"/>
              <a:gd name="connsiteX24" fmla="*/ 502920 w 2907792"/>
              <a:gd name="connsiteY24" fmla="*/ 1234440 h 1316736"/>
              <a:gd name="connsiteX25" fmla="*/ 493776 w 2907792"/>
              <a:gd name="connsiteY25" fmla="*/ 1161288 h 1316736"/>
              <a:gd name="connsiteX26" fmla="*/ 475488 w 2907792"/>
              <a:gd name="connsiteY26" fmla="*/ 1124712 h 1316736"/>
              <a:gd name="connsiteX27" fmla="*/ 466344 w 2907792"/>
              <a:gd name="connsiteY27" fmla="*/ 1088136 h 1316736"/>
              <a:gd name="connsiteX28" fmla="*/ 475488 w 2907792"/>
              <a:gd name="connsiteY28" fmla="*/ 941832 h 1316736"/>
              <a:gd name="connsiteX29" fmla="*/ 512064 w 2907792"/>
              <a:gd name="connsiteY29" fmla="*/ 877824 h 1316736"/>
              <a:gd name="connsiteX30" fmla="*/ 530352 w 2907792"/>
              <a:gd name="connsiteY30" fmla="*/ 841248 h 1316736"/>
              <a:gd name="connsiteX31" fmla="*/ 566928 w 2907792"/>
              <a:gd name="connsiteY31" fmla="*/ 786384 h 1316736"/>
              <a:gd name="connsiteX32" fmla="*/ 585216 w 2907792"/>
              <a:gd name="connsiteY32" fmla="*/ 758952 h 1316736"/>
              <a:gd name="connsiteX33" fmla="*/ 603504 w 2907792"/>
              <a:gd name="connsiteY33" fmla="*/ 722376 h 1316736"/>
              <a:gd name="connsiteX34" fmla="*/ 667512 w 2907792"/>
              <a:gd name="connsiteY34" fmla="*/ 640080 h 1316736"/>
              <a:gd name="connsiteX35" fmla="*/ 694944 w 2907792"/>
              <a:gd name="connsiteY35" fmla="*/ 621792 h 1316736"/>
              <a:gd name="connsiteX36" fmla="*/ 740664 w 2907792"/>
              <a:gd name="connsiteY36" fmla="*/ 566928 h 1316736"/>
              <a:gd name="connsiteX37" fmla="*/ 768096 w 2907792"/>
              <a:gd name="connsiteY37" fmla="*/ 548640 h 1316736"/>
              <a:gd name="connsiteX38" fmla="*/ 795528 w 2907792"/>
              <a:gd name="connsiteY38" fmla="*/ 521208 h 1316736"/>
              <a:gd name="connsiteX39" fmla="*/ 877824 w 2907792"/>
              <a:gd name="connsiteY39" fmla="*/ 466344 h 1316736"/>
              <a:gd name="connsiteX40" fmla="*/ 905256 w 2907792"/>
              <a:gd name="connsiteY40" fmla="*/ 448056 h 1316736"/>
              <a:gd name="connsiteX41" fmla="*/ 941832 w 2907792"/>
              <a:gd name="connsiteY41" fmla="*/ 420624 h 1316736"/>
              <a:gd name="connsiteX42" fmla="*/ 996696 w 2907792"/>
              <a:gd name="connsiteY42" fmla="*/ 411480 h 1316736"/>
              <a:gd name="connsiteX43" fmla="*/ 1069848 w 2907792"/>
              <a:gd name="connsiteY43" fmla="*/ 384048 h 1316736"/>
              <a:gd name="connsiteX44" fmla="*/ 1124712 w 2907792"/>
              <a:gd name="connsiteY44" fmla="*/ 365760 h 1316736"/>
              <a:gd name="connsiteX45" fmla="*/ 1197864 w 2907792"/>
              <a:gd name="connsiteY45" fmla="*/ 347472 h 1316736"/>
              <a:gd name="connsiteX46" fmla="*/ 1234440 w 2907792"/>
              <a:gd name="connsiteY46" fmla="*/ 338328 h 1316736"/>
              <a:gd name="connsiteX47" fmla="*/ 1261872 w 2907792"/>
              <a:gd name="connsiteY47" fmla="*/ 329184 h 1316736"/>
              <a:gd name="connsiteX48" fmla="*/ 1600200 w 2907792"/>
              <a:gd name="connsiteY48" fmla="*/ 338328 h 1316736"/>
              <a:gd name="connsiteX49" fmla="*/ 1655064 w 2907792"/>
              <a:gd name="connsiteY49" fmla="*/ 356616 h 1316736"/>
              <a:gd name="connsiteX50" fmla="*/ 1682496 w 2907792"/>
              <a:gd name="connsiteY50" fmla="*/ 365760 h 1316736"/>
              <a:gd name="connsiteX51" fmla="*/ 1709928 w 2907792"/>
              <a:gd name="connsiteY51" fmla="*/ 384048 h 1316736"/>
              <a:gd name="connsiteX52" fmla="*/ 1801368 w 2907792"/>
              <a:gd name="connsiteY52" fmla="*/ 402336 h 1316736"/>
              <a:gd name="connsiteX53" fmla="*/ 1856232 w 2907792"/>
              <a:gd name="connsiteY53" fmla="*/ 420624 h 1316736"/>
              <a:gd name="connsiteX54" fmla="*/ 1938528 w 2907792"/>
              <a:gd name="connsiteY54" fmla="*/ 438912 h 1316736"/>
              <a:gd name="connsiteX55" fmla="*/ 2020824 w 2907792"/>
              <a:gd name="connsiteY55" fmla="*/ 484632 h 1316736"/>
              <a:gd name="connsiteX56" fmla="*/ 2103120 w 2907792"/>
              <a:gd name="connsiteY56" fmla="*/ 548640 h 1316736"/>
              <a:gd name="connsiteX57" fmla="*/ 2157984 w 2907792"/>
              <a:gd name="connsiteY57" fmla="*/ 566928 h 1316736"/>
              <a:gd name="connsiteX58" fmla="*/ 2203704 w 2907792"/>
              <a:gd name="connsiteY58" fmla="*/ 621792 h 1316736"/>
              <a:gd name="connsiteX59" fmla="*/ 2221992 w 2907792"/>
              <a:gd name="connsiteY59" fmla="*/ 649224 h 1316736"/>
              <a:gd name="connsiteX60" fmla="*/ 2249424 w 2907792"/>
              <a:gd name="connsiteY60" fmla="*/ 685800 h 1316736"/>
              <a:gd name="connsiteX61" fmla="*/ 2286000 w 2907792"/>
              <a:gd name="connsiteY61" fmla="*/ 722376 h 1316736"/>
              <a:gd name="connsiteX62" fmla="*/ 2295144 w 2907792"/>
              <a:gd name="connsiteY62" fmla="*/ 749808 h 1316736"/>
              <a:gd name="connsiteX63" fmla="*/ 2322576 w 2907792"/>
              <a:gd name="connsiteY63" fmla="*/ 777240 h 1316736"/>
              <a:gd name="connsiteX64" fmla="*/ 2340864 w 2907792"/>
              <a:gd name="connsiteY64" fmla="*/ 832104 h 1316736"/>
              <a:gd name="connsiteX65" fmla="*/ 2368296 w 2907792"/>
              <a:gd name="connsiteY65" fmla="*/ 896112 h 1316736"/>
              <a:gd name="connsiteX66" fmla="*/ 2386584 w 2907792"/>
              <a:gd name="connsiteY66" fmla="*/ 1051560 h 1316736"/>
              <a:gd name="connsiteX67" fmla="*/ 2395728 w 2907792"/>
              <a:gd name="connsiteY67" fmla="*/ 1078992 h 1316736"/>
              <a:gd name="connsiteX68" fmla="*/ 2404872 w 2907792"/>
              <a:gd name="connsiteY68" fmla="*/ 1133856 h 1316736"/>
              <a:gd name="connsiteX69" fmla="*/ 2414016 w 2907792"/>
              <a:gd name="connsiteY69" fmla="*/ 1170432 h 1316736"/>
              <a:gd name="connsiteX70" fmla="*/ 2432304 w 2907792"/>
              <a:gd name="connsiteY70" fmla="*/ 1252728 h 1316736"/>
              <a:gd name="connsiteX71" fmla="*/ 2450592 w 2907792"/>
              <a:gd name="connsiteY71" fmla="*/ 1280160 h 1316736"/>
              <a:gd name="connsiteX72" fmla="*/ 2468880 w 2907792"/>
              <a:gd name="connsiteY72" fmla="*/ 1316736 h 1316736"/>
              <a:gd name="connsiteX73" fmla="*/ 2761488 w 2907792"/>
              <a:gd name="connsiteY73" fmla="*/ 1307592 h 1316736"/>
              <a:gd name="connsiteX74" fmla="*/ 2807208 w 2907792"/>
              <a:gd name="connsiteY74" fmla="*/ 1289304 h 1316736"/>
              <a:gd name="connsiteX75" fmla="*/ 2843784 w 2907792"/>
              <a:gd name="connsiteY75" fmla="*/ 1280160 h 1316736"/>
              <a:gd name="connsiteX76" fmla="*/ 2871216 w 2907792"/>
              <a:gd name="connsiteY76" fmla="*/ 1261872 h 1316736"/>
              <a:gd name="connsiteX77" fmla="*/ 2907792 w 2907792"/>
              <a:gd name="connsiteY77" fmla="*/ 1207008 h 1316736"/>
              <a:gd name="connsiteX78" fmla="*/ 2898648 w 2907792"/>
              <a:gd name="connsiteY78" fmla="*/ 923544 h 1316736"/>
              <a:gd name="connsiteX79" fmla="*/ 2871216 w 2907792"/>
              <a:gd name="connsiteY79" fmla="*/ 886968 h 1316736"/>
              <a:gd name="connsiteX80" fmla="*/ 2852928 w 2907792"/>
              <a:gd name="connsiteY80" fmla="*/ 832104 h 1316736"/>
              <a:gd name="connsiteX81" fmla="*/ 2843784 w 2907792"/>
              <a:gd name="connsiteY81" fmla="*/ 777240 h 1316736"/>
              <a:gd name="connsiteX82" fmla="*/ 2834640 w 2907792"/>
              <a:gd name="connsiteY82" fmla="*/ 704088 h 1316736"/>
              <a:gd name="connsiteX83" fmla="*/ 2816352 w 2907792"/>
              <a:gd name="connsiteY83" fmla="*/ 658368 h 1316736"/>
              <a:gd name="connsiteX84" fmla="*/ 2807208 w 2907792"/>
              <a:gd name="connsiteY84" fmla="*/ 630936 h 1316736"/>
              <a:gd name="connsiteX85" fmla="*/ 2779776 w 2907792"/>
              <a:gd name="connsiteY85" fmla="*/ 603504 h 1316736"/>
              <a:gd name="connsiteX86" fmla="*/ 2761488 w 2907792"/>
              <a:gd name="connsiteY86" fmla="*/ 576072 h 1316736"/>
              <a:gd name="connsiteX87" fmla="*/ 2706624 w 2907792"/>
              <a:gd name="connsiteY87" fmla="*/ 539496 h 1316736"/>
              <a:gd name="connsiteX88" fmla="*/ 2688336 w 2907792"/>
              <a:gd name="connsiteY88" fmla="*/ 512064 h 1316736"/>
              <a:gd name="connsiteX89" fmla="*/ 2660904 w 2907792"/>
              <a:gd name="connsiteY89" fmla="*/ 502920 h 1316736"/>
              <a:gd name="connsiteX90" fmla="*/ 2606040 w 2907792"/>
              <a:gd name="connsiteY90" fmla="*/ 466344 h 1316736"/>
              <a:gd name="connsiteX91" fmla="*/ 2578608 w 2907792"/>
              <a:gd name="connsiteY91" fmla="*/ 448056 h 1316736"/>
              <a:gd name="connsiteX92" fmla="*/ 2487168 w 2907792"/>
              <a:gd name="connsiteY92" fmla="*/ 338328 h 1316736"/>
              <a:gd name="connsiteX93" fmla="*/ 2432304 w 2907792"/>
              <a:gd name="connsiteY93" fmla="*/ 301752 h 1316736"/>
              <a:gd name="connsiteX94" fmla="*/ 2377440 w 2907792"/>
              <a:gd name="connsiteY94" fmla="*/ 283464 h 1316736"/>
              <a:gd name="connsiteX95" fmla="*/ 2350008 w 2907792"/>
              <a:gd name="connsiteY95" fmla="*/ 274320 h 1316736"/>
              <a:gd name="connsiteX96" fmla="*/ 2322576 w 2907792"/>
              <a:gd name="connsiteY96" fmla="*/ 256032 h 1316736"/>
              <a:gd name="connsiteX97" fmla="*/ 2295144 w 2907792"/>
              <a:gd name="connsiteY97" fmla="*/ 246888 h 1316736"/>
              <a:gd name="connsiteX98" fmla="*/ 2240280 w 2907792"/>
              <a:gd name="connsiteY98" fmla="*/ 201168 h 1316736"/>
              <a:gd name="connsiteX99" fmla="*/ 2185416 w 2907792"/>
              <a:gd name="connsiteY99" fmla="*/ 164592 h 1316736"/>
              <a:gd name="connsiteX100" fmla="*/ 2057400 w 2907792"/>
              <a:gd name="connsiteY100" fmla="*/ 146304 h 1316736"/>
              <a:gd name="connsiteX101" fmla="*/ 2002536 w 2907792"/>
              <a:gd name="connsiteY101" fmla="*/ 118872 h 1316736"/>
              <a:gd name="connsiteX102" fmla="*/ 1975104 w 2907792"/>
              <a:gd name="connsiteY102" fmla="*/ 100584 h 1316736"/>
              <a:gd name="connsiteX103" fmla="*/ 1920240 w 2907792"/>
              <a:gd name="connsiteY103" fmla="*/ 82296 h 1316736"/>
              <a:gd name="connsiteX104" fmla="*/ 1865376 w 2907792"/>
              <a:gd name="connsiteY104" fmla="*/ 64008 h 1316736"/>
              <a:gd name="connsiteX105" fmla="*/ 1783080 w 2907792"/>
              <a:gd name="connsiteY105" fmla="*/ 36576 h 1316736"/>
              <a:gd name="connsiteX106" fmla="*/ 1755648 w 2907792"/>
              <a:gd name="connsiteY106" fmla="*/ 27432 h 1316736"/>
              <a:gd name="connsiteX107" fmla="*/ 1709928 w 2907792"/>
              <a:gd name="connsiteY107" fmla="*/ 18288 h 1316736"/>
              <a:gd name="connsiteX108" fmla="*/ 1600200 w 2907792"/>
              <a:gd name="connsiteY108" fmla="*/ 0 h 1316736"/>
              <a:gd name="connsiteX109" fmla="*/ 996696 w 2907792"/>
              <a:gd name="connsiteY109" fmla="*/ 9144 h 1316736"/>
              <a:gd name="connsiteX110" fmla="*/ 950976 w 2907792"/>
              <a:gd name="connsiteY110" fmla="*/ 27432 h 1316736"/>
              <a:gd name="connsiteX111" fmla="*/ 868680 w 2907792"/>
              <a:gd name="connsiteY111" fmla="*/ 73152 h 1316736"/>
              <a:gd name="connsiteX112" fmla="*/ 813816 w 2907792"/>
              <a:gd name="connsiteY112" fmla="*/ 100584 h 1316736"/>
              <a:gd name="connsiteX113" fmla="*/ 786384 w 2907792"/>
              <a:gd name="connsiteY113" fmla="*/ 118872 h 1316736"/>
              <a:gd name="connsiteX114" fmla="*/ 758952 w 2907792"/>
              <a:gd name="connsiteY114" fmla="*/ 128016 h 1316736"/>
              <a:gd name="connsiteX115" fmla="*/ 704088 w 2907792"/>
              <a:gd name="connsiteY115" fmla="*/ 155448 h 1316736"/>
              <a:gd name="connsiteX116" fmla="*/ 676656 w 2907792"/>
              <a:gd name="connsiteY116" fmla="*/ 182880 h 1316736"/>
              <a:gd name="connsiteX117" fmla="*/ 640080 w 2907792"/>
              <a:gd name="connsiteY117" fmla="*/ 192024 h 1316736"/>
              <a:gd name="connsiteX118" fmla="*/ 612648 w 2907792"/>
              <a:gd name="connsiteY118" fmla="*/ 201168 h 1316736"/>
              <a:gd name="connsiteX119" fmla="*/ 539496 w 2907792"/>
              <a:gd name="connsiteY119" fmla="*/ 237744 h 1316736"/>
              <a:gd name="connsiteX120" fmla="*/ 475488 w 2907792"/>
              <a:gd name="connsiteY120" fmla="*/ 256032 h 1316736"/>
              <a:gd name="connsiteX121" fmla="*/ 420624 w 2907792"/>
              <a:gd name="connsiteY121" fmla="*/ 283464 h 1316736"/>
              <a:gd name="connsiteX122" fmla="*/ 338328 w 2907792"/>
              <a:gd name="connsiteY122" fmla="*/ 329184 h 1316736"/>
              <a:gd name="connsiteX123" fmla="*/ 310896 w 2907792"/>
              <a:gd name="connsiteY123" fmla="*/ 338328 h 1316736"/>
              <a:gd name="connsiteX124" fmla="*/ 292608 w 2907792"/>
              <a:gd name="connsiteY124" fmla="*/ 365760 h 1316736"/>
              <a:gd name="connsiteX125" fmla="*/ 265176 w 2907792"/>
              <a:gd name="connsiteY125" fmla="*/ 384048 h 1316736"/>
              <a:gd name="connsiteX126" fmla="*/ 228600 w 2907792"/>
              <a:gd name="connsiteY126" fmla="*/ 438912 h 131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907792" h="1316736">
                <a:moveTo>
                  <a:pt x="292608" y="374904"/>
                </a:moveTo>
                <a:cubicBezTo>
                  <a:pt x="289560" y="390144"/>
                  <a:pt x="291175" y="407130"/>
                  <a:pt x="283464" y="420624"/>
                </a:cubicBezTo>
                <a:cubicBezTo>
                  <a:pt x="278012" y="430166"/>
                  <a:pt x="263803" y="431141"/>
                  <a:pt x="256032" y="438912"/>
                </a:cubicBezTo>
                <a:cubicBezTo>
                  <a:pt x="195072" y="499872"/>
                  <a:pt x="283464" y="435864"/>
                  <a:pt x="210312" y="484632"/>
                </a:cubicBezTo>
                <a:lnTo>
                  <a:pt x="155448" y="566928"/>
                </a:lnTo>
                <a:cubicBezTo>
                  <a:pt x="149352" y="576072"/>
                  <a:pt x="146304" y="588264"/>
                  <a:pt x="137160" y="594360"/>
                </a:cubicBezTo>
                <a:lnTo>
                  <a:pt x="109728" y="612648"/>
                </a:lnTo>
                <a:cubicBezTo>
                  <a:pt x="103632" y="621792"/>
                  <a:pt x="95196" y="629752"/>
                  <a:pt x="91440" y="640080"/>
                </a:cubicBezTo>
                <a:cubicBezTo>
                  <a:pt x="49533" y="755324"/>
                  <a:pt x="96256" y="678576"/>
                  <a:pt x="54864" y="740664"/>
                </a:cubicBezTo>
                <a:cubicBezTo>
                  <a:pt x="51816" y="758952"/>
                  <a:pt x="50217" y="777541"/>
                  <a:pt x="45720" y="795528"/>
                </a:cubicBezTo>
                <a:cubicBezTo>
                  <a:pt x="41045" y="814230"/>
                  <a:pt x="31213" y="831489"/>
                  <a:pt x="27432" y="850392"/>
                </a:cubicBezTo>
                <a:cubicBezTo>
                  <a:pt x="24384" y="865632"/>
                  <a:pt x="22057" y="881034"/>
                  <a:pt x="18288" y="896112"/>
                </a:cubicBezTo>
                <a:cubicBezTo>
                  <a:pt x="15950" y="905463"/>
                  <a:pt x="11235" y="914135"/>
                  <a:pt x="9144" y="923544"/>
                </a:cubicBezTo>
                <a:cubicBezTo>
                  <a:pt x="5122" y="941643"/>
                  <a:pt x="3048" y="960120"/>
                  <a:pt x="0" y="978408"/>
                </a:cubicBezTo>
                <a:cubicBezTo>
                  <a:pt x="3048" y="1018032"/>
                  <a:pt x="-970" y="1058847"/>
                  <a:pt x="9144" y="1097280"/>
                </a:cubicBezTo>
                <a:cubicBezTo>
                  <a:pt x="14738" y="1118536"/>
                  <a:pt x="33528" y="1133856"/>
                  <a:pt x="45720" y="1152144"/>
                </a:cubicBezTo>
                <a:lnTo>
                  <a:pt x="64008" y="1179576"/>
                </a:lnTo>
                <a:cubicBezTo>
                  <a:pt x="70104" y="1188720"/>
                  <a:pt x="73152" y="1200912"/>
                  <a:pt x="82296" y="1207008"/>
                </a:cubicBezTo>
                <a:lnTo>
                  <a:pt x="137160" y="1243584"/>
                </a:lnTo>
                <a:cubicBezTo>
                  <a:pt x="146304" y="1249680"/>
                  <a:pt x="153816" y="1259717"/>
                  <a:pt x="164592" y="1261872"/>
                </a:cubicBezTo>
                <a:cubicBezTo>
                  <a:pt x="179832" y="1264920"/>
                  <a:pt x="195318" y="1266927"/>
                  <a:pt x="210312" y="1271016"/>
                </a:cubicBezTo>
                <a:cubicBezTo>
                  <a:pt x="228910" y="1276088"/>
                  <a:pt x="246273" y="1285523"/>
                  <a:pt x="265176" y="1289304"/>
                </a:cubicBezTo>
                <a:cubicBezTo>
                  <a:pt x="334993" y="1303267"/>
                  <a:pt x="295474" y="1296520"/>
                  <a:pt x="384048" y="1307592"/>
                </a:cubicBezTo>
                <a:cubicBezTo>
                  <a:pt x="408432" y="1304544"/>
                  <a:pt x="434829" y="1308617"/>
                  <a:pt x="457200" y="1298448"/>
                </a:cubicBezTo>
                <a:cubicBezTo>
                  <a:pt x="462624" y="1295982"/>
                  <a:pt x="496803" y="1243615"/>
                  <a:pt x="502920" y="1234440"/>
                </a:cubicBezTo>
                <a:cubicBezTo>
                  <a:pt x="499872" y="1210056"/>
                  <a:pt x="499736" y="1185128"/>
                  <a:pt x="493776" y="1161288"/>
                </a:cubicBezTo>
                <a:cubicBezTo>
                  <a:pt x="490470" y="1148064"/>
                  <a:pt x="480274" y="1137475"/>
                  <a:pt x="475488" y="1124712"/>
                </a:cubicBezTo>
                <a:cubicBezTo>
                  <a:pt x="471075" y="1112945"/>
                  <a:pt x="469392" y="1100328"/>
                  <a:pt x="466344" y="1088136"/>
                </a:cubicBezTo>
                <a:cubicBezTo>
                  <a:pt x="469392" y="1039368"/>
                  <a:pt x="468240" y="990155"/>
                  <a:pt x="475488" y="941832"/>
                </a:cubicBezTo>
                <a:cubicBezTo>
                  <a:pt x="478298" y="923098"/>
                  <a:pt x="502656" y="894288"/>
                  <a:pt x="512064" y="877824"/>
                </a:cubicBezTo>
                <a:cubicBezTo>
                  <a:pt x="518827" y="865989"/>
                  <a:pt x="523339" y="852937"/>
                  <a:pt x="530352" y="841248"/>
                </a:cubicBezTo>
                <a:cubicBezTo>
                  <a:pt x="541660" y="822401"/>
                  <a:pt x="554736" y="804672"/>
                  <a:pt x="566928" y="786384"/>
                </a:cubicBezTo>
                <a:cubicBezTo>
                  <a:pt x="573024" y="777240"/>
                  <a:pt x="580301" y="768782"/>
                  <a:pt x="585216" y="758952"/>
                </a:cubicBezTo>
                <a:cubicBezTo>
                  <a:pt x="591312" y="746760"/>
                  <a:pt x="596491" y="734065"/>
                  <a:pt x="603504" y="722376"/>
                </a:cubicBezTo>
                <a:cubicBezTo>
                  <a:pt x="623895" y="688391"/>
                  <a:pt x="638281" y="664439"/>
                  <a:pt x="667512" y="640080"/>
                </a:cubicBezTo>
                <a:cubicBezTo>
                  <a:pt x="675955" y="633045"/>
                  <a:pt x="685800" y="627888"/>
                  <a:pt x="694944" y="621792"/>
                </a:cubicBezTo>
                <a:cubicBezTo>
                  <a:pt x="712926" y="594819"/>
                  <a:pt x="714262" y="588930"/>
                  <a:pt x="740664" y="566928"/>
                </a:cubicBezTo>
                <a:cubicBezTo>
                  <a:pt x="749107" y="559893"/>
                  <a:pt x="759653" y="555675"/>
                  <a:pt x="768096" y="548640"/>
                </a:cubicBezTo>
                <a:cubicBezTo>
                  <a:pt x="778030" y="540361"/>
                  <a:pt x="785320" y="529147"/>
                  <a:pt x="795528" y="521208"/>
                </a:cubicBezTo>
                <a:lnTo>
                  <a:pt x="877824" y="466344"/>
                </a:lnTo>
                <a:cubicBezTo>
                  <a:pt x="886968" y="460248"/>
                  <a:pt x="896464" y="454650"/>
                  <a:pt x="905256" y="448056"/>
                </a:cubicBezTo>
                <a:cubicBezTo>
                  <a:pt x="917448" y="438912"/>
                  <a:pt x="927682" y="426284"/>
                  <a:pt x="941832" y="420624"/>
                </a:cubicBezTo>
                <a:cubicBezTo>
                  <a:pt x="959046" y="413738"/>
                  <a:pt x="978408" y="414528"/>
                  <a:pt x="996696" y="411480"/>
                </a:cubicBezTo>
                <a:cubicBezTo>
                  <a:pt x="1044435" y="379654"/>
                  <a:pt x="1002922" y="402301"/>
                  <a:pt x="1069848" y="384048"/>
                </a:cubicBezTo>
                <a:cubicBezTo>
                  <a:pt x="1088446" y="378976"/>
                  <a:pt x="1106010" y="370435"/>
                  <a:pt x="1124712" y="365760"/>
                </a:cubicBezTo>
                <a:lnTo>
                  <a:pt x="1197864" y="347472"/>
                </a:lnTo>
                <a:cubicBezTo>
                  <a:pt x="1210056" y="344424"/>
                  <a:pt x="1222518" y="342302"/>
                  <a:pt x="1234440" y="338328"/>
                </a:cubicBezTo>
                <a:lnTo>
                  <a:pt x="1261872" y="329184"/>
                </a:lnTo>
                <a:cubicBezTo>
                  <a:pt x="1374648" y="332232"/>
                  <a:pt x="1487656" y="330476"/>
                  <a:pt x="1600200" y="338328"/>
                </a:cubicBezTo>
                <a:cubicBezTo>
                  <a:pt x="1619430" y="339670"/>
                  <a:pt x="1636776" y="350520"/>
                  <a:pt x="1655064" y="356616"/>
                </a:cubicBezTo>
                <a:cubicBezTo>
                  <a:pt x="1664208" y="359664"/>
                  <a:pt x="1674476" y="360413"/>
                  <a:pt x="1682496" y="365760"/>
                </a:cubicBezTo>
                <a:cubicBezTo>
                  <a:pt x="1691640" y="371856"/>
                  <a:pt x="1699424" y="380816"/>
                  <a:pt x="1709928" y="384048"/>
                </a:cubicBezTo>
                <a:cubicBezTo>
                  <a:pt x="1739637" y="393189"/>
                  <a:pt x="1771879" y="392506"/>
                  <a:pt x="1801368" y="402336"/>
                </a:cubicBezTo>
                <a:cubicBezTo>
                  <a:pt x="1819656" y="408432"/>
                  <a:pt x="1837329" y="416843"/>
                  <a:pt x="1856232" y="420624"/>
                </a:cubicBezTo>
                <a:cubicBezTo>
                  <a:pt x="1914275" y="432233"/>
                  <a:pt x="1886874" y="425999"/>
                  <a:pt x="1938528" y="438912"/>
                </a:cubicBezTo>
                <a:cubicBezTo>
                  <a:pt x="2001412" y="480835"/>
                  <a:pt x="1972540" y="468537"/>
                  <a:pt x="2020824" y="484632"/>
                </a:cubicBezTo>
                <a:cubicBezTo>
                  <a:pt x="2044493" y="508301"/>
                  <a:pt x="2070308" y="537703"/>
                  <a:pt x="2103120" y="548640"/>
                </a:cubicBezTo>
                <a:lnTo>
                  <a:pt x="2157984" y="566928"/>
                </a:lnTo>
                <a:cubicBezTo>
                  <a:pt x="2203390" y="635036"/>
                  <a:pt x="2145032" y="551386"/>
                  <a:pt x="2203704" y="621792"/>
                </a:cubicBezTo>
                <a:cubicBezTo>
                  <a:pt x="2210739" y="630235"/>
                  <a:pt x="2215604" y="640281"/>
                  <a:pt x="2221992" y="649224"/>
                </a:cubicBezTo>
                <a:cubicBezTo>
                  <a:pt x="2230850" y="661625"/>
                  <a:pt x="2240280" y="673608"/>
                  <a:pt x="2249424" y="685800"/>
                </a:cubicBezTo>
                <a:cubicBezTo>
                  <a:pt x="2273808" y="758952"/>
                  <a:pt x="2237232" y="673608"/>
                  <a:pt x="2286000" y="722376"/>
                </a:cubicBezTo>
                <a:cubicBezTo>
                  <a:pt x="2292816" y="729192"/>
                  <a:pt x="2289797" y="741788"/>
                  <a:pt x="2295144" y="749808"/>
                </a:cubicBezTo>
                <a:cubicBezTo>
                  <a:pt x="2302317" y="760568"/>
                  <a:pt x="2313432" y="768096"/>
                  <a:pt x="2322576" y="777240"/>
                </a:cubicBezTo>
                <a:cubicBezTo>
                  <a:pt x="2328672" y="795528"/>
                  <a:pt x="2332243" y="814862"/>
                  <a:pt x="2340864" y="832104"/>
                </a:cubicBezTo>
                <a:cubicBezTo>
                  <a:pt x="2363463" y="877301"/>
                  <a:pt x="2354841" y="855748"/>
                  <a:pt x="2368296" y="896112"/>
                </a:cubicBezTo>
                <a:cubicBezTo>
                  <a:pt x="2370071" y="912089"/>
                  <a:pt x="2382993" y="1031811"/>
                  <a:pt x="2386584" y="1051560"/>
                </a:cubicBezTo>
                <a:cubicBezTo>
                  <a:pt x="2388308" y="1061043"/>
                  <a:pt x="2393637" y="1069583"/>
                  <a:pt x="2395728" y="1078992"/>
                </a:cubicBezTo>
                <a:cubicBezTo>
                  <a:pt x="2399750" y="1097091"/>
                  <a:pt x="2401236" y="1115676"/>
                  <a:pt x="2404872" y="1133856"/>
                </a:cubicBezTo>
                <a:cubicBezTo>
                  <a:pt x="2407337" y="1146179"/>
                  <a:pt x="2411551" y="1158109"/>
                  <a:pt x="2414016" y="1170432"/>
                </a:cubicBezTo>
                <a:cubicBezTo>
                  <a:pt x="2418699" y="1193845"/>
                  <a:pt x="2420440" y="1229000"/>
                  <a:pt x="2432304" y="1252728"/>
                </a:cubicBezTo>
                <a:cubicBezTo>
                  <a:pt x="2437219" y="1262558"/>
                  <a:pt x="2445140" y="1270618"/>
                  <a:pt x="2450592" y="1280160"/>
                </a:cubicBezTo>
                <a:cubicBezTo>
                  <a:pt x="2457355" y="1291995"/>
                  <a:pt x="2462784" y="1304544"/>
                  <a:pt x="2468880" y="1316736"/>
                </a:cubicBezTo>
                <a:cubicBezTo>
                  <a:pt x="2566416" y="1313688"/>
                  <a:pt x="2664224" y="1315478"/>
                  <a:pt x="2761488" y="1307592"/>
                </a:cubicBezTo>
                <a:cubicBezTo>
                  <a:pt x="2777848" y="1306265"/>
                  <a:pt x="2791636" y="1294495"/>
                  <a:pt x="2807208" y="1289304"/>
                </a:cubicBezTo>
                <a:cubicBezTo>
                  <a:pt x="2819130" y="1285330"/>
                  <a:pt x="2831592" y="1283208"/>
                  <a:pt x="2843784" y="1280160"/>
                </a:cubicBezTo>
                <a:cubicBezTo>
                  <a:pt x="2852928" y="1274064"/>
                  <a:pt x="2863979" y="1270143"/>
                  <a:pt x="2871216" y="1261872"/>
                </a:cubicBezTo>
                <a:cubicBezTo>
                  <a:pt x="2885690" y="1245331"/>
                  <a:pt x="2907792" y="1207008"/>
                  <a:pt x="2907792" y="1207008"/>
                </a:cubicBezTo>
                <a:cubicBezTo>
                  <a:pt x="2904744" y="1112520"/>
                  <a:pt x="2909382" y="1017470"/>
                  <a:pt x="2898648" y="923544"/>
                </a:cubicBezTo>
                <a:cubicBezTo>
                  <a:pt x="2896918" y="908403"/>
                  <a:pt x="2878032" y="900599"/>
                  <a:pt x="2871216" y="886968"/>
                </a:cubicBezTo>
                <a:cubicBezTo>
                  <a:pt x="2862595" y="869726"/>
                  <a:pt x="2856097" y="851119"/>
                  <a:pt x="2852928" y="832104"/>
                </a:cubicBezTo>
                <a:cubicBezTo>
                  <a:pt x="2849880" y="813816"/>
                  <a:pt x="2846406" y="795594"/>
                  <a:pt x="2843784" y="777240"/>
                </a:cubicBezTo>
                <a:cubicBezTo>
                  <a:pt x="2840309" y="752913"/>
                  <a:pt x="2840166" y="728032"/>
                  <a:pt x="2834640" y="704088"/>
                </a:cubicBezTo>
                <a:cubicBezTo>
                  <a:pt x="2830949" y="688094"/>
                  <a:pt x="2822115" y="673737"/>
                  <a:pt x="2816352" y="658368"/>
                </a:cubicBezTo>
                <a:cubicBezTo>
                  <a:pt x="2812968" y="649343"/>
                  <a:pt x="2812555" y="638956"/>
                  <a:pt x="2807208" y="630936"/>
                </a:cubicBezTo>
                <a:cubicBezTo>
                  <a:pt x="2800035" y="620176"/>
                  <a:pt x="2788055" y="613438"/>
                  <a:pt x="2779776" y="603504"/>
                </a:cubicBezTo>
                <a:cubicBezTo>
                  <a:pt x="2772741" y="595061"/>
                  <a:pt x="2769759" y="583309"/>
                  <a:pt x="2761488" y="576072"/>
                </a:cubicBezTo>
                <a:cubicBezTo>
                  <a:pt x="2744947" y="561598"/>
                  <a:pt x="2706624" y="539496"/>
                  <a:pt x="2706624" y="539496"/>
                </a:cubicBezTo>
                <a:cubicBezTo>
                  <a:pt x="2700528" y="530352"/>
                  <a:pt x="2696918" y="518929"/>
                  <a:pt x="2688336" y="512064"/>
                </a:cubicBezTo>
                <a:cubicBezTo>
                  <a:pt x="2680810" y="506043"/>
                  <a:pt x="2669330" y="507601"/>
                  <a:pt x="2660904" y="502920"/>
                </a:cubicBezTo>
                <a:cubicBezTo>
                  <a:pt x="2641691" y="492246"/>
                  <a:pt x="2624328" y="478536"/>
                  <a:pt x="2606040" y="466344"/>
                </a:cubicBezTo>
                <a:lnTo>
                  <a:pt x="2578608" y="448056"/>
                </a:lnTo>
                <a:cubicBezTo>
                  <a:pt x="2551619" y="407573"/>
                  <a:pt x="2529411" y="366490"/>
                  <a:pt x="2487168" y="338328"/>
                </a:cubicBezTo>
                <a:cubicBezTo>
                  <a:pt x="2468880" y="326136"/>
                  <a:pt x="2453156" y="308703"/>
                  <a:pt x="2432304" y="301752"/>
                </a:cubicBezTo>
                <a:lnTo>
                  <a:pt x="2377440" y="283464"/>
                </a:lnTo>
                <a:cubicBezTo>
                  <a:pt x="2368296" y="280416"/>
                  <a:pt x="2358028" y="279667"/>
                  <a:pt x="2350008" y="274320"/>
                </a:cubicBezTo>
                <a:cubicBezTo>
                  <a:pt x="2340864" y="268224"/>
                  <a:pt x="2332406" y="260947"/>
                  <a:pt x="2322576" y="256032"/>
                </a:cubicBezTo>
                <a:cubicBezTo>
                  <a:pt x="2313955" y="251721"/>
                  <a:pt x="2303765" y="251199"/>
                  <a:pt x="2295144" y="246888"/>
                </a:cubicBezTo>
                <a:cubicBezTo>
                  <a:pt x="2255934" y="227283"/>
                  <a:pt x="2276681" y="229480"/>
                  <a:pt x="2240280" y="201168"/>
                </a:cubicBezTo>
                <a:cubicBezTo>
                  <a:pt x="2222930" y="187674"/>
                  <a:pt x="2207226" y="167318"/>
                  <a:pt x="2185416" y="164592"/>
                </a:cubicBezTo>
                <a:cubicBezTo>
                  <a:pt x="2093867" y="153148"/>
                  <a:pt x="2136503" y="159488"/>
                  <a:pt x="2057400" y="146304"/>
                </a:cubicBezTo>
                <a:cubicBezTo>
                  <a:pt x="1978784" y="93893"/>
                  <a:pt x="2078252" y="156730"/>
                  <a:pt x="2002536" y="118872"/>
                </a:cubicBezTo>
                <a:cubicBezTo>
                  <a:pt x="1992706" y="113957"/>
                  <a:pt x="1985147" y="105047"/>
                  <a:pt x="1975104" y="100584"/>
                </a:cubicBezTo>
                <a:cubicBezTo>
                  <a:pt x="1957488" y="92755"/>
                  <a:pt x="1938528" y="88392"/>
                  <a:pt x="1920240" y="82296"/>
                </a:cubicBezTo>
                <a:lnTo>
                  <a:pt x="1865376" y="64008"/>
                </a:lnTo>
                <a:lnTo>
                  <a:pt x="1783080" y="36576"/>
                </a:lnTo>
                <a:cubicBezTo>
                  <a:pt x="1773936" y="33528"/>
                  <a:pt x="1765099" y="29322"/>
                  <a:pt x="1755648" y="27432"/>
                </a:cubicBezTo>
                <a:cubicBezTo>
                  <a:pt x="1740408" y="24384"/>
                  <a:pt x="1725233" y="20989"/>
                  <a:pt x="1709928" y="18288"/>
                </a:cubicBezTo>
                <a:lnTo>
                  <a:pt x="1600200" y="0"/>
                </a:lnTo>
                <a:cubicBezTo>
                  <a:pt x="1399032" y="3048"/>
                  <a:pt x="1197708" y="651"/>
                  <a:pt x="996696" y="9144"/>
                </a:cubicBezTo>
                <a:cubicBezTo>
                  <a:pt x="980297" y="9837"/>
                  <a:pt x="966345" y="21669"/>
                  <a:pt x="950976" y="27432"/>
                </a:cubicBezTo>
                <a:cubicBezTo>
                  <a:pt x="895795" y="48125"/>
                  <a:pt x="947293" y="20743"/>
                  <a:pt x="868680" y="73152"/>
                </a:cubicBezTo>
                <a:cubicBezTo>
                  <a:pt x="790064" y="125563"/>
                  <a:pt x="889532" y="62726"/>
                  <a:pt x="813816" y="100584"/>
                </a:cubicBezTo>
                <a:cubicBezTo>
                  <a:pt x="803986" y="105499"/>
                  <a:pt x="796214" y="113957"/>
                  <a:pt x="786384" y="118872"/>
                </a:cubicBezTo>
                <a:cubicBezTo>
                  <a:pt x="777763" y="123183"/>
                  <a:pt x="767573" y="123705"/>
                  <a:pt x="758952" y="128016"/>
                </a:cubicBezTo>
                <a:cubicBezTo>
                  <a:pt x="688048" y="163468"/>
                  <a:pt x="773039" y="132464"/>
                  <a:pt x="704088" y="155448"/>
                </a:cubicBezTo>
                <a:cubicBezTo>
                  <a:pt x="694944" y="164592"/>
                  <a:pt x="687884" y="176464"/>
                  <a:pt x="676656" y="182880"/>
                </a:cubicBezTo>
                <a:cubicBezTo>
                  <a:pt x="665745" y="189115"/>
                  <a:pt x="652164" y="188572"/>
                  <a:pt x="640080" y="192024"/>
                </a:cubicBezTo>
                <a:cubicBezTo>
                  <a:pt x="630812" y="194672"/>
                  <a:pt x="621269" y="196857"/>
                  <a:pt x="612648" y="201168"/>
                </a:cubicBezTo>
                <a:cubicBezTo>
                  <a:pt x="545447" y="234769"/>
                  <a:pt x="634420" y="206103"/>
                  <a:pt x="539496" y="237744"/>
                </a:cubicBezTo>
                <a:cubicBezTo>
                  <a:pt x="521917" y="243604"/>
                  <a:pt x="493100" y="247226"/>
                  <a:pt x="475488" y="256032"/>
                </a:cubicBezTo>
                <a:cubicBezTo>
                  <a:pt x="404584" y="291484"/>
                  <a:pt x="489575" y="260480"/>
                  <a:pt x="420624" y="283464"/>
                </a:cubicBezTo>
                <a:cubicBezTo>
                  <a:pt x="379561" y="324527"/>
                  <a:pt x="405460" y="306807"/>
                  <a:pt x="338328" y="329184"/>
                </a:cubicBezTo>
                <a:lnTo>
                  <a:pt x="310896" y="338328"/>
                </a:lnTo>
                <a:cubicBezTo>
                  <a:pt x="304800" y="347472"/>
                  <a:pt x="300379" y="357989"/>
                  <a:pt x="292608" y="365760"/>
                </a:cubicBezTo>
                <a:cubicBezTo>
                  <a:pt x="284837" y="373531"/>
                  <a:pt x="272413" y="375777"/>
                  <a:pt x="265176" y="384048"/>
                </a:cubicBezTo>
                <a:cubicBezTo>
                  <a:pt x="250702" y="400589"/>
                  <a:pt x="228600" y="438912"/>
                  <a:pt x="228600" y="438912"/>
                </a:cubicBezTo>
              </a:path>
            </a:pathLst>
          </a:cu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Freeform 2"/>
          <p:cNvSpPr/>
          <p:nvPr/>
        </p:nvSpPr>
        <p:spPr>
          <a:xfrm>
            <a:off x="548616" y="4489704"/>
            <a:ext cx="164616" cy="228600"/>
          </a:xfrm>
          <a:custGeom>
            <a:avLst/>
            <a:gdLst>
              <a:gd name="connsiteX0" fmla="*/ 164616 w 164616"/>
              <a:gd name="connsiteY0" fmla="*/ 228600 h 228600"/>
              <a:gd name="connsiteX1" fmla="*/ 155472 w 164616"/>
              <a:gd name="connsiteY1" fmla="*/ 182880 h 228600"/>
              <a:gd name="connsiteX2" fmla="*/ 146328 w 164616"/>
              <a:gd name="connsiteY2" fmla="*/ 73152 h 228600"/>
              <a:gd name="connsiteX3" fmla="*/ 128040 w 164616"/>
              <a:gd name="connsiteY3" fmla="*/ 45720 h 228600"/>
              <a:gd name="connsiteX4" fmla="*/ 118896 w 164616"/>
              <a:gd name="connsiteY4" fmla="*/ 18288 h 228600"/>
              <a:gd name="connsiteX5" fmla="*/ 91464 w 164616"/>
              <a:gd name="connsiteY5" fmla="*/ 0 h 228600"/>
              <a:gd name="connsiteX6" fmla="*/ 45744 w 164616"/>
              <a:gd name="connsiteY6" fmla="*/ 9144 h 228600"/>
              <a:gd name="connsiteX7" fmla="*/ 27456 w 164616"/>
              <a:gd name="connsiteY7" fmla="*/ 36576 h 228600"/>
              <a:gd name="connsiteX8" fmla="*/ 9168 w 164616"/>
              <a:gd name="connsiteY8" fmla="*/ 137160 h 228600"/>
              <a:gd name="connsiteX9" fmla="*/ 24 w 164616"/>
              <a:gd name="connsiteY9" fmla="*/ 17373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616" h="228600">
                <a:moveTo>
                  <a:pt x="164616" y="228600"/>
                </a:moveTo>
                <a:cubicBezTo>
                  <a:pt x="161568" y="213360"/>
                  <a:pt x="157288" y="198315"/>
                  <a:pt x="155472" y="182880"/>
                </a:cubicBezTo>
                <a:cubicBezTo>
                  <a:pt x="151184" y="146429"/>
                  <a:pt x="153526" y="109142"/>
                  <a:pt x="146328" y="73152"/>
                </a:cubicBezTo>
                <a:cubicBezTo>
                  <a:pt x="144173" y="62376"/>
                  <a:pt x="132955" y="55550"/>
                  <a:pt x="128040" y="45720"/>
                </a:cubicBezTo>
                <a:cubicBezTo>
                  <a:pt x="123729" y="37099"/>
                  <a:pt x="124917" y="25814"/>
                  <a:pt x="118896" y="18288"/>
                </a:cubicBezTo>
                <a:cubicBezTo>
                  <a:pt x="112031" y="9706"/>
                  <a:pt x="100608" y="6096"/>
                  <a:pt x="91464" y="0"/>
                </a:cubicBezTo>
                <a:cubicBezTo>
                  <a:pt x="76224" y="3048"/>
                  <a:pt x="59238" y="1433"/>
                  <a:pt x="45744" y="9144"/>
                </a:cubicBezTo>
                <a:cubicBezTo>
                  <a:pt x="36202" y="14596"/>
                  <a:pt x="31785" y="26475"/>
                  <a:pt x="27456" y="36576"/>
                </a:cubicBezTo>
                <a:cubicBezTo>
                  <a:pt x="17291" y="60295"/>
                  <a:pt x="12876" y="118619"/>
                  <a:pt x="9168" y="137160"/>
                </a:cubicBezTo>
                <a:cubicBezTo>
                  <a:pt x="-940" y="187699"/>
                  <a:pt x="24" y="148561"/>
                  <a:pt x="24" y="173736"/>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2" descr="Image result for moldy chee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073275"/>
            <a:ext cx="3370707" cy="22471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79493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2209800" y="17526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68964" name="Text Box 4"/>
          <p:cNvSpPr txBox="1">
            <a:spLocks noChangeArrowheads="1"/>
          </p:cNvSpPr>
          <p:nvPr/>
        </p:nvSpPr>
        <p:spPr bwMode="auto">
          <a:xfrm>
            <a:off x="381000" y="304800"/>
            <a:ext cx="838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Name this brand of baking soda / lever.</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68966" name="Rectangle 6"/>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168967" name="WordArt 7"/>
          <p:cNvSpPr>
            <a:spLocks noChangeArrowheads="1" noChangeShapeType="1" noTextEdit="1"/>
          </p:cNvSpPr>
          <p:nvPr/>
        </p:nvSpPr>
        <p:spPr bwMode="auto">
          <a:xfrm>
            <a:off x="7528193" y="992704"/>
            <a:ext cx="12192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21</a:t>
            </a:r>
          </a:p>
        </p:txBody>
      </p:sp>
      <p:pic>
        <p:nvPicPr>
          <p:cNvPr id="33794" name="Picture 2" descr="Image result for arm and ham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66519"/>
            <a:ext cx="6858000" cy="55246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moldy chee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073275"/>
            <a:ext cx="3370707" cy="22471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2" descr="Image result for hammer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84062" y="161475"/>
            <a:ext cx="6916613" cy="720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34215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228600" y="381000"/>
            <a:ext cx="8686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Who is this person and what two machines is he working?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pic>
        <p:nvPicPr>
          <p:cNvPr id="169987" name="Picture 3" descr="TonyHawk_468x4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8686800" cy="4191000"/>
          </a:xfrm>
          <a:prstGeom prst="rect">
            <a:avLst/>
          </a:prstGeom>
          <a:noFill/>
          <a:ln w="76200">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69988"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169989" name="WordArt 5"/>
          <p:cNvSpPr>
            <a:spLocks noChangeArrowheads="1" noChangeShapeType="1" noTextEdit="1"/>
          </p:cNvSpPr>
          <p:nvPr/>
        </p:nvSpPr>
        <p:spPr bwMode="auto">
          <a:xfrm>
            <a:off x="7620000" y="2362200"/>
            <a:ext cx="1066800"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22</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228600" y="381000"/>
            <a:ext cx="8686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Who is this person and what two machines is he working?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CC9900"/>
                </a:solidFill>
                <a:effectLst/>
                <a:uLnTx/>
                <a:uFillTx/>
                <a:latin typeface="Times New Roman" pitchFamily="18" charset="0"/>
                <a:ea typeface="+mn-ea"/>
                <a:cs typeface="+mn-cs"/>
              </a:rPr>
              <a:t>Tony Hawk, </a:t>
            </a:r>
          </a:p>
        </p:txBody>
      </p:sp>
      <p:pic>
        <p:nvPicPr>
          <p:cNvPr id="171011" name="Picture 3" descr="TonyHawk_468x4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8686800" cy="4191000"/>
          </a:xfrm>
          <a:prstGeom prst="rect">
            <a:avLst/>
          </a:prstGeom>
          <a:noFill/>
          <a:ln w="76200">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71012"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171013" name="WordArt 5"/>
          <p:cNvSpPr>
            <a:spLocks noChangeArrowheads="1" noChangeShapeType="1" noTextEdit="1"/>
          </p:cNvSpPr>
          <p:nvPr/>
        </p:nvSpPr>
        <p:spPr bwMode="auto">
          <a:xfrm>
            <a:off x="7620000" y="2362200"/>
            <a:ext cx="1066800"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22</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228600" y="381000"/>
            <a:ext cx="8763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Who is this person and what two machines is he working?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CC9900"/>
                </a:solidFill>
                <a:effectLst/>
                <a:uLnTx/>
                <a:uFillTx/>
                <a:latin typeface="Times New Roman" pitchFamily="18" charset="0"/>
                <a:ea typeface="+mn-ea"/>
                <a:cs typeface="+mn-cs"/>
              </a:rPr>
              <a:t>Tony Hawk, </a:t>
            </a:r>
            <a:r>
              <a:rPr kumimoji="0" lang="en-US" sz="3600" b="0" i="0" u="none" strike="noStrike" kern="1200" cap="none" spc="0" normalizeH="0" baseline="0" noProof="0">
                <a:ln>
                  <a:noFill/>
                </a:ln>
                <a:solidFill>
                  <a:srgbClr val="FFFF00"/>
                </a:solidFill>
                <a:effectLst/>
                <a:uLnTx/>
                <a:uFillTx/>
                <a:latin typeface="Times New Roman" pitchFamily="18" charset="0"/>
                <a:ea typeface="+mn-ea"/>
                <a:cs typeface="+mn-cs"/>
              </a:rPr>
              <a:t>Wheel and Axle, </a:t>
            </a:r>
          </a:p>
        </p:txBody>
      </p:sp>
      <p:pic>
        <p:nvPicPr>
          <p:cNvPr id="172035" name="Picture 3" descr="TonyHawk_468x4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8686800" cy="4191000"/>
          </a:xfrm>
          <a:prstGeom prst="rect">
            <a:avLst/>
          </a:prstGeom>
          <a:noFill/>
          <a:ln w="76200">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72036"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172037" name="Oval 6"/>
          <p:cNvSpPr>
            <a:spLocks noChangeArrowheads="1"/>
          </p:cNvSpPr>
          <p:nvPr/>
        </p:nvSpPr>
        <p:spPr bwMode="auto">
          <a:xfrm>
            <a:off x="7162800" y="4419600"/>
            <a:ext cx="609600" cy="3810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2038" name="WordArt 6"/>
          <p:cNvSpPr>
            <a:spLocks noChangeArrowheads="1" noChangeShapeType="1" noTextEdit="1"/>
          </p:cNvSpPr>
          <p:nvPr/>
        </p:nvSpPr>
        <p:spPr bwMode="auto">
          <a:xfrm>
            <a:off x="7620000" y="2362200"/>
            <a:ext cx="1066800"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22</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228600" y="381000"/>
            <a:ext cx="8763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Who is this person and what two machines is he working?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CC9900"/>
                </a:solidFill>
                <a:effectLst/>
                <a:uLnTx/>
                <a:uFillTx/>
                <a:latin typeface="Times New Roman" pitchFamily="18" charset="0"/>
                <a:ea typeface="+mn-ea"/>
                <a:cs typeface="+mn-cs"/>
              </a:rPr>
              <a:t>Tony Hawk, </a:t>
            </a:r>
            <a:r>
              <a:rPr kumimoji="0" lang="en-US" sz="3600" b="0" i="0" u="none" strike="noStrike" kern="1200" cap="none" spc="0" normalizeH="0" baseline="0" noProof="0">
                <a:ln>
                  <a:noFill/>
                </a:ln>
                <a:solidFill>
                  <a:srgbClr val="FFFF00"/>
                </a:solidFill>
                <a:effectLst/>
                <a:uLnTx/>
                <a:uFillTx/>
                <a:latin typeface="Times New Roman" pitchFamily="18" charset="0"/>
                <a:ea typeface="+mn-ea"/>
                <a:cs typeface="+mn-cs"/>
              </a:rPr>
              <a:t>Wheel and Axle, </a:t>
            </a:r>
            <a:r>
              <a:rPr kumimoji="0" lang="en-US" sz="3600" b="0" i="0" u="none" strike="noStrike" kern="1200" cap="none" spc="0" normalizeH="0" baseline="0" noProof="0">
                <a:ln>
                  <a:noFill/>
                </a:ln>
                <a:solidFill>
                  <a:srgbClr val="FFC000"/>
                </a:solidFill>
                <a:effectLst/>
                <a:uLnTx/>
                <a:uFillTx/>
                <a:latin typeface="Times New Roman" pitchFamily="18" charset="0"/>
                <a:ea typeface="+mn-ea"/>
                <a:cs typeface="+mn-cs"/>
              </a:rPr>
              <a:t>Lever</a:t>
            </a:r>
          </a:p>
        </p:txBody>
      </p:sp>
      <p:pic>
        <p:nvPicPr>
          <p:cNvPr id="173059" name="Picture 3" descr="TonyHawk_468x4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8686800" cy="4191000"/>
          </a:xfrm>
          <a:prstGeom prst="rect">
            <a:avLst/>
          </a:prstGeom>
          <a:noFill/>
          <a:ln w="76200">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73060"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173061" name="Line 6"/>
          <p:cNvSpPr>
            <a:spLocks noChangeShapeType="1"/>
          </p:cNvSpPr>
          <p:nvPr/>
        </p:nvSpPr>
        <p:spPr bwMode="auto">
          <a:xfrm flipV="1">
            <a:off x="4572000" y="4038600"/>
            <a:ext cx="3505200" cy="16764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3062" name="AutoShape 7"/>
          <p:cNvSpPr>
            <a:spLocks noChangeArrowheads="1"/>
          </p:cNvSpPr>
          <p:nvPr/>
        </p:nvSpPr>
        <p:spPr bwMode="auto">
          <a:xfrm rot="6746052">
            <a:off x="5257800" y="5486400"/>
            <a:ext cx="533400" cy="533400"/>
          </a:xfrm>
          <a:prstGeom prst="rtTriangle">
            <a:avLst/>
          </a:prstGeom>
          <a:solidFill>
            <a:schemeClr val="folHlink"/>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3063" name="WordArt 7"/>
          <p:cNvSpPr>
            <a:spLocks noChangeArrowheads="1" noChangeShapeType="1" noTextEdit="1"/>
          </p:cNvSpPr>
          <p:nvPr/>
        </p:nvSpPr>
        <p:spPr bwMode="auto">
          <a:xfrm>
            <a:off x="7620000" y="2362200"/>
            <a:ext cx="1066800"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22</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57200" y="3810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Who am I?</a:t>
            </a:r>
            <a:endParaRPr kumimoji="0" lang="en-US" sz="3600" b="0"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pic>
        <p:nvPicPr>
          <p:cNvPr id="37891" name="Picture 3" descr="lance-armstrong-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5257800"/>
          </a:xfrm>
          <a:prstGeom prst="rect">
            <a:avLst/>
          </a:prstGeom>
          <a:noFill/>
          <a:ln w="762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7892"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37893" name="WordArt 6"/>
          <p:cNvSpPr>
            <a:spLocks noChangeArrowheads="1" noChangeShapeType="1" noTextEdit="1"/>
          </p:cNvSpPr>
          <p:nvPr/>
        </p:nvSpPr>
        <p:spPr bwMode="auto">
          <a:xfrm>
            <a:off x="7162800" y="2286000"/>
            <a:ext cx="1447800" cy="1085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23</a:t>
            </a:r>
          </a:p>
        </p:txBody>
      </p:sp>
      <p:pic>
        <p:nvPicPr>
          <p:cNvPr id="3074" name="Picture 2" descr="http://images3.wikia.nocookie.net/__cb20121105232557/spiderman-films/images/1/15/Green_Gobl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4800" y="1132900"/>
            <a:ext cx="8534400" cy="52678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77671" y="1157815"/>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*23</a:t>
            </a:r>
          </a:p>
        </p:txBody>
      </p:sp>
    </p:spTree>
    <p:extLst>
      <p:ext uri="{BB962C8B-B14F-4D97-AF65-F5344CB8AC3E}">
        <p14:creationId xmlns:p14="http://schemas.microsoft.com/office/powerpoint/2010/main" val="3617467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38972" name="Group 60"/>
          <p:cNvGraphicFramePr>
            <a:graphicFrameLocks noGrp="1"/>
          </p:cNvGraphicFramePr>
          <p:nvPr>
            <p:extLst>
              <p:ext uri="{D42A27DB-BD31-4B8C-83A1-F6EECF244321}">
                <p14:modId xmlns:p14="http://schemas.microsoft.com/office/powerpoint/2010/main" val="1270226484"/>
              </p:ext>
            </p:extLst>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2097"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Machines Review Game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2"/>
          <p:cNvSpPr>
            <a:spLocks noGrp="1"/>
          </p:cNvSpPr>
          <p:nvPr>
            <p:ph type="body" sz="half" idx="4294967295"/>
          </p:nvPr>
        </p:nvSpPr>
        <p:spPr>
          <a:xfrm>
            <a:off x="152400" y="228600"/>
            <a:ext cx="8763000" cy="5897563"/>
          </a:xfrm>
        </p:spPr>
        <p:txBody>
          <a:bodyPr/>
          <a:lstStyle/>
          <a:p>
            <a:r>
              <a:rPr lang="en-US">
                <a:solidFill>
                  <a:srgbClr val="92D050"/>
                </a:solidFill>
              </a:rPr>
              <a:t>What simple machine is this and what’s the mechanical advantage?</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5029200"/>
          </a:xfrm>
          <a:prstGeom prst="rect">
            <a:avLst/>
          </a:prstGeom>
          <a:noFill/>
          <a:ln w="76200" algn="ctr">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Up-Down Arrow 5"/>
          <p:cNvSpPr/>
          <p:nvPr/>
        </p:nvSpPr>
        <p:spPr bwMode="auto">
          <a:xfrm rot="3093851">
            <a:off x="3673475" y="688975"/>
            <a:ext cx="538163" cy="58023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7" name="Up-Down Arrow 6"/>
          <p:cNvSpPr/>
          <p:nvPr/>
        </p:nvSpPr>
        <p:spPr bwMode="auto">
          <a:xfrm rot="19267178">
            <a:off x="7162800" y="2743200"/>
            <a:ext cx="361950" cy="811213"/>
          </a:xfrm>
          <a:prstGeom prst="upDownArrow">
            <a:avLst/>
          </a:prstGeom>
          <a:solidFill>
            <a:schemeClr val="bg1"/>
          </a:solidFill>
          <a:ln w="28575" cap="flat" cmpd="sng" algn="ctr">
            <a:solidFill>
              <a:schemeClr val="tx1"/>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22534" name="WordArt 8"/>
          <p:cNvSpPr>
            <a:spLocks noChangeArrowheads="1" noChangeShapeType="1" noTextEdit="1"/>
          </p:cNvSpPr>
          <p:nvPr/>
        </p:nvSpPr>
        <p:spPr bwMode="auto">
          <a:xfrm>
            <a:off x="457200" y="1524000"/>
            <a:ext cx="1371600" cy="131445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11</a:t>
            </a:r>
          </a:p>
        </p:txBody>
      </p:sp>
      <p:sp>
        <p:nvSpPr>
          <p:cNvPr id="22535" name="WordArt 9"/>
          <p:cNvSpPr>
            <a:spLocks noChangeArrowheads="1" noChangeShapeType="1" noTextEdit="1"/>
          </p:cNvSpPr>
          <p:nvPr/>
        </p:nvSpPr>
        <p:spPr bwMode="auto">
          <a:xfrm>
            <a:off x="3048000" y="3200400"/>
            <a:ext cx="15240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solidFill>
                  <a:srgbClr val="FF9900"/>
                </a:solidFill>
                <a:effectLst>
                  <a:outerShdw dist="45791" dir="3378596" algn="ctr" rotWithShape="0">
                    <a:srgbClr val="4D4D4D">
                      <a:alpha val="79999"/>
                    </a:srgbClr>
                  </a:outerShdw>
                </a:effectLst>
                <a:latin typeface="Arial Black"/>
              </a:rPr>
              <a:t>15 cm</a:t>
            </a:r>
          </a:p>
        </p:txBody>
      </p:sp>
      <p:sp>
        <p:nvSpPr>
          <p:cNvPr id="22536" name="WordArt 11"/>
          <p:cNvSpPr>
            <a:spLocks noChangeArrowheads="1" noChangeShapeType="1" noTextEdit="1"/>
          </p:cNvSpPr>
          <p:nvPr/>
        </p:nvSpPr>
        <p:spPr bwMode="auto">
          <a:xfrm>
            <a:off x="6324600" y="3200400"/>
            <a:ext cx="914400" cy="4953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solidFill>
                  <a:srgbClr val="FF9900"/>
                </a:solidFill>
                <a:effectLst>
                  <a:outerShdw dist="45791" dir="3378596" algn="ctr" rotWithShape="0">
                    <a:srgbClr val="4D4D4D">
                      <a:alpha val="79999"/>
                    </a:srgbClr>
                  </a:outerShdw>
                </a:effectLst>
                <a:latin typeface="Arial Black"/>
              </a:rPr>
              <a:t>3 cm</a:t>
            </a:r>
          </a:p>
        </p:txBody>
      </p:sp>
      <p:pic>
        <p:nvPicPr>
          <p:cNvPr id="2" name="Picture 1">
            <a:extLst>
              <a:ext uri="{FF2B5EF4-FFF2-40B4-BE49-F238E27FC236}">
                <a16:creationId xmlns:a16="http://schemas.microsoft.com/office/drawing/2014/main" id="{3536F76D-52CC-B236-FC77-78562869E386}"/>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57200" y="3810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Who am I?</a:t>
            </a:r>
            <a:endParaRPr kumimoji="0" lang="en-US" sz="3600" b="0"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pic>
        <p:nvPicPr>
          <p:cNvPr id="37891" name="Picture 3" descr="lance-armstrong-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5257800"/>
          </a:xfrm>
          <a:prstGeom prst="rect">
            <a:avLst/>
          </a:prstGeom>
          <a:noFill/>
          <a:ln w="762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7892"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37893" name="WordArt 6"/>
          <p:cNvSpPr>
            <a:spLocks noChangeArrowheads="1" noChangeShapeType="1" noTextEdit="1"/>
          </p:cNvSpPr>
          <p:nvPr/>
        </p:nvSpPr>
        <p:spPr bwMode="auto">
          <a:xfrm>
            <a:off x="7162800" y="2286000"/>
            <a:ext cx="1447800" cy="1085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23</a:t>
            </a:r>
          </a:p>
        </p:txBody>
      </p:sp>
      <p:pic>
        <p:nvPicPr>
          <p:cNvPr id="3074" name="Picture 2" descr="http://images3.wikia.nocookie.net/__cb20121105232557/spiderman-films/images/1/15/Green_Gobl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4800" y="1132900"/>
            <a:ext cx="8534400" cy="52678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77671" y="1157815"/>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*23</a:t>
            </a:r>
          </a:p>
        </p:txBody>
      </p:sp>
      <p:sp>
        <p:nvSpPr>
          <p:cNvPr id="3" name="Rectangle 2"/>
          <p:cNvSpPr/>
          <p:nvPr/>
        </p:nvSpPr>
        <p:spPr>
          <a:xfrm>
            <a:off x="606813" y="2967335"/>
            <a:ext cx="7930376" cy="1200329"/>
          </a:xfrm>
          <a:prstGeom prst="rect">
            <a:avLst/>
          </a:prstGeom>
          <a:noFill/>
        </p:spPr>
        <p:txBody>
          <a:bodyPr wrap="none" lIns="91440" tIns="45720" rIns="91440" bIns="45720">
            <a:prstTxWarp prst="textArchDow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7780" cmpd="sng">
                  <a:solidFill>
                    <a:sysClr val="windowText" lastClr="000000"/>
                  </a:solidFill>
                  <a:prstDash val="solid"/>
                  <a:miter lim="800000"/>
                </a:ln>
                <a:solidFill>
                  <a:srgbClr val="00B050"/>
                </a:solidFill>
                <a:effectLst>
                  <a:outerShdw blurRad="50800" algn="tl" rotWithShape="0">
                    <a:srgbClr val="000000"/>
                  </a:outerShdw>
                </a:effectLst>
                <a:uLnTx/>
                <a:uFillTx/>
                <a:latin typeface="Arial" charset="0"/>
                <a:ea typeface="+mn-ea"/>
                <a:cs typeface="+mn-cs"/>
              </a:rPr>
              <a:t>The Green Goblin</a:t>
            </a:r>
          </a:p>
        </p:txBody>
      </p:sp>
    </p:spTree>
    <p:extLst>
      <p:ext uri="{BB962C8B-B14F-4D97-AF65-F5344CB8AC3E}">
        <p14:creationId xmlns:p14="http://schemas.microsoft.com/office/powerpoint/2010/main" val="186589396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body" idx="1"/>
          </p:nvPr>
        </p:nvSpPr>
        <p:spPr>
          <a:xfrm>
            <a:off x="457200" y="228600"/>
            <a:ext cx="8229600" cy="5897563"/>
          </a:xfrm>
        </p:spPr>
        <p:txBody>
          <a:bodyPr/>
          <a:lstStyle/>
          <a:p>
            <a:r>
              <a:rPr lang="en-US"/>
              <a:t>Who is this?</a:t>
            </a:r>
          </a:p>
        </p:txBody>
      </p:sp>
      <p:pic>
        <p:nvPicPr>
          <p:cNvPr id="176131" name="Picture 3" descr="http://3.bp.blogspot.com/_J9bnnRgW4f8/R1Oq_tCfH2I/AAAAAAAABZE/R5I6O21LPFE/s1600-R/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5715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76132" name="WordArt 4"/>
          <p:cNvSpPr>
            <a:spLocks noChangeArrowheads="1" noChangeShapeType="1" noTextEdit="1"/>
          </p:cNvSpPr>
          <p:nvPr/>
        </p:nvSpPr>
        <p:spPr bwMode="auto">
          <a:xfrm>
            <a:off x="7391400" y="1066800"/>
            <a:ext cx="12954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24</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body" idx="1"/>
          </p:nvPr>
        </p:nvSpPr>
        <p:spPr>
          <a:xfrm>
            <a:off x="457200" y="228600"/>
            <a:ext cx="8229600" cy="5897563"/>
          </a:xfrm>
        </p:spPr>
        <p:txBody>
          <a:bodyPr/>
          <a:lstStyle/>
          <a:p>
            <a:r>
              <a:rPr lang="en-US"/>
              <a:t>Who is this?</a:t>
            </a:r>
          </a:p>
        </p:txBody>
      </p:sp>
      <p:pic>
        <p:nvPicPr>
          <p:cNvPr id="177155" name="Picture 3" descr="http://3.bp.blogspot.com/_J9bnnRgW4f8/R1Oq_tCfH2I/AAAAAAAABZE/R5I6O21LPFE/s1600-R/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5715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77156" name="WordArt 4"/>
          <p:cNvSpPr>
            <a:spLocks noChangeArrowheads="1" noChangeShapeType="1" noTextEdit="1"/>
          </p:cNvSpPr>
          <p:nvPr/>
        </p:nvSpPr>
        <p:spPr bwMode="auto">
          <a:xfrm>
            <a:off x="762000" y="3505200"/>
            <a:ext cx="76200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Evel Knievel</a:t>
            </a:r>
          </a:p>
        </p:txBody>
      </p:sp>
      <p:sp>
        <p:nvSpPr>
          <p:cNvPr id="177157" name="WordArt 5"/>
          <p:cNvSpPr>
            <a:spLocks noChangeArrowheads="1" noChangeShapeType="1" noTextEdit="1"/>
          </p:cNvSpPr>
          <p:nvPr/>
        </p:nvSpPr>
        <p:spPr bwMode="auto">
          <a:xfrm>
            <a:off x="7391400" y="1066800"/>
            <a:ext cx="12954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24</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body" idx="1"/>
          </p:nvPr>
        </p:nvSpPr>
        <p:spPr>
          <a:xfrm>
            <a:off x="457200" y="304800"/>
            <a:ext cx="8229600" cy="5821363"/>
          </a:xfrm>
        </p:spPr>
        <p:txBody>
          <a:bodyPr/>
          <a:lstStyle/>
          <a:p>
            <a:r>
              <a:rPr lang="en-US"/>
              <a:t>Name this machine?</a:t>
            </a:r>
          </a:p>
        </p:txBody>
      </p:sp>
      <p:pic>
        <p:nvPicPr>
          <p:cNvPr id="178179" name="Picture 3" descr="transformers-2-bumbleb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458200" cy="54102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78180" name="Rectangle 4"/>
          <p:cNvSpPr>
            <a:spLocks noChangeArrowheads="1"/>
          </p:cNvSpPr>
          <p:nvPr/>
        </p:nvSpPr>
        <p:spPr bwMode="auto">
          <a:xfrm>
            <a:off x="6324600" y="2057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81" name="Rectangle 5"/>
          <p:cNvSpPr>
            <a:spLocks noChangeArrowheads="1"/>
          </p:cNvSpPr>
          <p:nvPr/>
        </p:nvSpPr>
        <p:spPr bwMode="auto">
          <a:xfrm>
            <a:off x="3657600" y="3581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82" name="Rectangle 6"/>
          <p:cNvSpPr>
            <a:spLocks noChangeArrowheads="1"/>
          </p:cNvSpPr>
          <p:nvPr/>
        </p:nvSpPr>
        <p:spPr bwMode="auto">
          <a:xfrm>
            <a:off x="3810000" y="26670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83" name="Rectangle 7"/>
          <p:cNvSpPr>
            <a:spLocks noChangeArrowheads="1"/>
          </p:cNvSpPr>
          <p:nvPr/>
        </p:nvSpPr>
        <p:spPr bwMode="auto">
          <a:xfrm>
            <a:off x="6400800" y="2971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84" name="Rectangle 8"/>
          <p:cNvSpPr>
            <a:spLocks noChangeArrowheads="1"/>
          </p:cNvSpPr>
          <p:nvPr/>
        </p:nvSpPr>
        <p:spPr bwMode="auto">
          <a:xfrm>
            <a:off x="5181600" y="3352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85" name="Rectangle 9"/>
          <p:cNvSpPr>
            <a:spLocks noChangeArrowheads="1"/>
          </p:cNvSpPr>
          <p:nvPr/>
        </p:nvSpPr>
        <p:spPr bwMode="auto">
          <a:xfrm>
            <a:off x="7543800" y="4343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86" name="Rectangle 10"/>
          <p:cNvSpPr>
            <a:spLocks noChangeArrowheads="1"/>
          </p:cNvSpPr>
          <p:nvPr/>
        </p:nvSpPr>
        <p:spPr bwMode="auto">
          <a:xfrm>
            <a:off x="4648200" y="3962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87" name="Rectangle 11"/>
          <p:cNvSpPr>
            <a:spLocks noChangeArrowheads="1"/>
          </p:cNvSpPr>
          <p:nvPr/>
        </p:nvSpPr>
        <p:spPr bwMode="auto">
          <a:xfrm>
            <a:off x="5638800" y="4876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88" name="Rectangle 12"/>
          <p:cNvSpPr>
            <a:spLocks noChangeArrowheads="1"/>
          </p:cNvSpPr>
          <p:nvPr/>
        </p:nvSpPr>
        <p:spPr bwMode="auto">
          <a:xfrm>
            <a:off x="4800600" y="2514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89" name="Rectangle 13"/>
          <p:cNvSpPr>
            <a:spLocks noChangeArrowheads="1"/>
          </p:cNvSpPr>
          <p:nvPr/>
        </p:nvSpPr>
        <p:spPr bwMode="auto">
          <a:xfrm>
            <a:off x="6629400" y="1371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90" name="Rectangle 14"/>
          <p:cNvSpPr>
            <a:spLocks noChangeArrowheads="1"/>
          </p:cNvSpPr>
          <p:nvPr/>
        </p:nvSpPr>
        <p:spPr bwMode="auto">
          <a:xfrm>
            <a:off x="6324600" y="3886200"/>
            <a:ext cx="19050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91" name="Rectangle 15"/>
          <p:cNvSpPr>
            <a:spLocks noChangeArrowheads="1"/>
          </p:cNvSpPr>
          <p:nvPr/>
        </p:nvSpPr>
        <p:spPr bwMode="auto">
          <a:xfrm>
            <a:off x="5181600" y="16002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92" name="Rectangle 16"/>
          <p:cNvSpPr>
            <a:spLocks noChangeArrowheads="1"/>
          </p:cNvSpPr>
          <p:nvPr/>
        </p:nvSpPr>
        <p:spPr bwMode="auto">
          <a:xfrm>
            <a:off x="3048000" y="45720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93" name="Rectangle 17"/>
          <p:cNvSpPr>
            <a:spLocks noChangeArrowheads="1"/>
          </p:cNvSpPr>
          <p:nvPr/>
        </p:nvSpPr>
        <p:spPr bwMode="auto">
          <a:xfrm>
            <a:off x="2209800" y="3352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94" name="Rectangle 18"/>
          <p:cNvSpPr>
            <a:spLocks noChangeArrowheads="1"/>
          </p:cNvSpPr>
          <p:nvPr/>
        </p:nvSpPr>
        <p:spPr bwMode="auto">
          <a:xfrm>
            <a:off x="1828800" y="1219200"/>
            <a:ext cx="2057400" cy="12954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95" name="Rectangle 19"/>
          <p:cNvSpPr>
            <a:spLocks noChangeArrowheads="1"/>
          </p:cNvSpPr>
          <p:nvPr/>
        </p:nvSpPr>
        <p:spPr bwMode="auto">
          <a:xfrm>
            <a:off x="1066800" y="4724400"/>
            <a:ext cx="1981200" cy="1066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96" name="Rectangle 20"/>
          <p:cNvSpPr>
            <a:spLocks noChangeArrowheads="1"/>
          </p:cNvSpPr>
          <p:nvPr/>
        </p:nvSpPr>
        <p:spPr bwMode="auto">
          <a:xfrm>
            <a:off x="3962400" y="1295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97" name="Rectangle 21"/>
          <p:cNvSpPr>
            <a:spLocks noChangeArrowheads="1"/>
          </p:cNvSpPr>
          <p:nvPr/>
        </p:nvSpPr>
        <p:spPr bwMode="auto">
          <a:xfrm>
            <a:off x="5943600" y="1143000"/>
            <a:ext cx="914400" cy="9144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98" name="Rectangle 22"/>
          <p:cNvSpPr>
            <a:spLocks noChangeArrowheads="1"/>
          </p:cNvSpPr>
          <p:nvPr/>
        </p:nvSpPr>
        <p:spPr bwMode="auto">
          <a:xfrm>
            <a:off x="762000" y="16002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199" name="Rectangle 23"/>
          <p:cNvSpPr>
            <a:spLocks noChangeArrowheads="1"/>
          </p:cNvSpPr>
          <p:nvPr/>
        </p:nvSpPr>
        <p:spPr bwMode="auto">
          <a:xfrm>
            <a:off x="3810000" y="3276600"/>
            <a:ext cx="15240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00" name="Rectangle 24"/>
          <p:cNvSpPr>
            <a:spLocks noChangeArrowheads="1"/>
          </p:cNvSpPr>
          <p:nvPr/>
        </p:nvSpPr>
        <p:spPr bwMode="auto">
          <a:xfrm>
            <a:off x="457200" y="2514600"/>
            <a:ext cx="1828800" cy="16764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01" name="Rectangle 25"/>
          <p:cNvSpPr>
            <a:spLocks noChangeArrowheads="1"/>
          </p:cNvSpPr>
          <p:nvPr/>
        </p:nvSpPr>
        <p:spPr bwMode="auto">
          <a:xfrm>
            <a:off x="5715000" y="2514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02" name="Rectangle 26"/>
          <p:cNvSpPr>
            <a:spLocks noChangeArrowheads="1"/>
          </p:cNvSpPr>
          <p:nvPr/>
        </p:nvSpPr>
        <p:spPr bwMode="auto">
          <a:xfrm>
            <a:off x="5105400" y="5181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03" name="Rectangle 27"/>
          <p:cNvSpPr>
            <a:spLocks noChangeArrowheads="1"/>
          </p:cNvSpPr>
          <p:nvPr/>
        </p:nvSpPr>
        <p:spPr bwMode="auto">
          <a:xfrm>
            <a:off x="7620000" y="1219200"/>
            <a:ext cx="9906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04" name="Rectangle 28"/>
          <p:cNvSpPr>
            <a:spLocks noChangeArrowheads="1"/>
          </p:cNvSpPr>
          <p:nvPr/>
        </p:nvSpPr>
        <p:spPr bwMode="auto">
          <a:xfrm>
            <a:off x="3810000" y="3733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05" name="Rectangle 29"/>
          <p:cNvSpPr>
            <a:spLocks noChangeArrowheads="1"/>
          </p:cNvSpPr>
          <p:nvPr/>
        </p:nvSpPr>
        <p:spPr bwMode="auto">
          <a:xfrm>
            <a:off x="3886200" y="4648200"/>
            <a:ext cx="1143000" cy="16002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06" name="Rectangle 30"/>
          <p:cNvSpPr>
            <a:spLocks noChangeArrowheads="1"/>
          </p:cNvSpPr>
          <p:nvPr/>
        </p:nvSpPr>
        <p:spPr bwMode="auto">
          <a:xfrm>
            <a:off x="4572000" y="1066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07" name="Rectangle 31"/>
          <p:cNvSpPr>
            <a:spLocks noChangeArrowheads="1"/>
          </p:cNvSpPr>
          <p:nvPr/>
        </p:nvSpPr>
        <p:spPr bwMode="auto">
          <a:xfrm>
            <a:off x="304800" y="4267200"/>
            <a:ext cx="609600" cy="2133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08" name="Rectangle 32"/>
          <p:cNvSpPr>
            <a:spLocks noChangeArrowheads="1"/>
          </p:cNvSpPr>
          <p:nvPr/>
        </p:nvSpPr>
        <p:spPr bwMode="auto">
          <a:xfrm>
            <a:off x="8001000" y="2133600"/>
            <a:ext cx="609600" cy="2133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09" name="Rectangle 33"/>
          <p:cNvSpPr>
            <a:spLocks noChangeArrowheads="1"/>
          </p:cNvSpPr>
          <p:nvPr/>
        </p:nvSpPr>
        <p:spPr bwMode="auto">
          <a:xfrm>
            <a:off x="4343400" y="2133600"/>
            <a:ext cx="609600" cy="609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10" name="Rectangle 34"/>
          <p:cNvSpPr>
            <a:spLocks noChangeArrowheads="1"/>
          </p:cNvSpPr>
          <p:nvPr/>
        </p:nvSpPr>
        <p:spPr bwMode="auto">
          <a:xfrm>
            <a:off x="1066800" y="1066800"/>
            <a:ext cx="1295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11" name="Rectangle 35"/>
          <p:cNvSpPr>
            <a:spLocks noChangeArrowheads="1"/>
          </p:cNvSpPr>
          <p:nvPr/>
        </p:nvSpPr>
        <p:spPr bwMode="auto">
          <a:xfrm>
            <a:off x="6324600" y="5257800"/>
            <a:ext cx="1752600" cy="990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12" name="WordArt 36"/>
          <p:cNvSpPr>
            <a:spLocks noChangeArrowheads="1" noChangeShapeType="1" noTextEdit="1"/>
          </p:cNvSpPr>
          <p:nvPr/>
        </p:nvSpPr>
        <p:spPr bwMode="auto">
          <a:xfrm>
            <a:off x="7848600" y="304800"/>
            <a:ext cx="9144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25</a:t>
            </a:r>
          </a:p>
        </p:txBody>
      </p:sp>
      <p:sp>
        <p:nvSpPr>
          <p:cNvPr id="178213" name="Rectangle 18"/>
          <p:cNvSpPr>
            <a:spLocks noChangeArrowheads="1"/>
          </p:cNvSpPr>
          <p:nvPr/>
        </p:nvSpPr>
        <p:spPr bwMode="auto">
          <a:xfrm>
            <a:off x="6096000" y="1600200"/>
            <a:ext cx="2057400" cy="12954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14" name="Rectangle 20"/>
          <p:cNvSpPr>
            <a:spLocks noChangeArrowheads="1"/>
          </p:cNvSpPr>
          <p:nvPr/>
        </p:nvSpPr>
        <p:spPr bwMode="auto">
          <a:xfrm>
            <a:off x="5334000" y="1066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15" name="Rectangle 20"/>
          <p:cNvSpPr>
            <a:spLocks noChangeArrowheads="1"/>
          </p:cNvSpPr>
          <p:nvPr/>
        </p:nvSpPr>
        <p:spPr bwMode="auto">
          <a:xfrm>
            <a:off x="1371600" y="4038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16" name="Rectangle 20"/>
          <p:cNvSpPr>
            <a:spLocks noChangeArrowheads="1"/>
          </p:cNvSpPr>
          <p:nvPr/>
        </p:nvSpPr>
        <p:spPr bwMode="auto">
          <a:xfrm>
            <a:off x="4800600" y="1828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17" name="Rectangle 20"/>
          <p:cNvSpPr>
            <a:spLocks noChangeArrowheads="1"/>
          </p:cNvSpPr>
          <p:nvPr/>
        </p:nvSpPr>
        <p:spPr bwMode="auto">
          <a:xfrm>
            <a:off x="2743200" y="3962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18" name="Rectangle 20"/>
          <p:cNvSpPr>
            <a:spLocks noChangeArrowheads="1"/>
          </p:cNvSpPr>
          <p:nvPr/>
        </p:nvSpPr>
        <p:spPr bwMode="auto">
          <a:xfrm>
            <a:off x="6934200" y="34290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19" name="Rectangle 20"/>
          <p:cNvSpPr>
            <a:spLocks noChangeArrowheads="1"/>
          </p:cNvSpPr>
          <p:nvPr/>
        </p:nvSpPr>
        <p:spPr bwMode="auto">
          <a:xfrm>
            <a:off x="5562600" y="4038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20" name="Rectangle 19"/>
          <p:cNvSpPr>
            <a:spLocks noChangeArrowheads="1"/>
          </p:cNvSpPr>
          <p:nvPr/>
        </p:nvSpPr>
        <p:spPr bwMode="auto">
          <a:xfrm>
            <a:off x="2438400" y="5334000"/>
            <a:ext cx="1981200" cy="1066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21" name="Rectangle 19"/>
          <p:cNvSpPr>
            <a:spLocks noChangeArrowheads="1"/>
          </p:cNvSpPr>
          <p:nvPr/>
        </p:nvSpPr>
        <p:spPr bwMode="auto">
          <a:xfrm>
            <a:off x="2743200" y="1066800"/>
            <a:ext cx="1981200" cy="1066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8222" name="Rectangle 19"/>
          <p:cNvSpPr>
            <a:spLocks noChangeArrowheads="1"/>
          </p:cNvSpPr>
          <p:nvPr/>
        </p:nvSpPr>
        <p:spPr bwMode="auto">
          <a:xfrm>
            <a:off x="6553200" y="2286000"/>
            <a:ext cx="1981200" cy="1066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body" idx="1"/>
          </p:nvPr>
        </p:nvSpPr>
        <p:spPr>
          <a:xfrm>
            <a:off x="457200" y="304800"/>
            <a:ext cx="8229600" cy="5821363"/>
          </a:xfrm>
        </p:spPr>
        <p:txBody>
          <a:bodyPr/>
          <a:lstStyle/>
          <a:p>
            <a:r>
              <a:rPr lang="en-US"/>
              <a:t>Name this machine?</a:t>
            </a:r>
          </a:p>
        </p:txBody>
      </p:sp>
      <p:pic>
        <p:nvPicPr>
          <p:cNvPr id="179203" name="Picture 3" descr="transformers-2-bumbleb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458200" cy="54102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79204" name="Rectangle 4"/>
          <p:cNvSpPr>
            <a:spLocks noChangeArrowheads="1"/>
          </p:cNvSpPr>
          <p:nvPr/>
        </p:nvSpPr>
        <p:spPr bwMode="auto">
          <a:xfrm>
            <a:off x="6324600" y="2057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05" name="Rectangle 5"/>
          <p:cNvSpPr>
            <a:spLocks noChangeArrowheads="1"/>
          </p:cNvSpPr>
          <p:nvPr/>
        </p:nvSpPr>
        <p:spPr bwMode="auto">
          <a:xfrm>
            <a:off x="3657600" y="3581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06" name="Rectangle 6"/>
          <p:cNvSpPr>
            <a:spLocks noChangeArrowheads="1"/>
          </p:cNvSpPr>
          <p:nvPr/>
        </p:nvSpPr>
        <p:spPr bwMode="auto">
          <a:xfrm>
            <a:off x="3810000" y="26670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07" name="Rectangle 7"/>
          <p:cNvSpPr>
            <a:spLocks noChangeArrowheads="1"/>
          </p:cNvSpPr>
          <p:nvPr/>
        </p:nvSpPr>
        <p:spPr bwMode="auto">
          <a:xfrm>
            <a:off x="6400800" y="2971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08" name="Rectangle 8"/>
          <p:cNvSpPr>
            <a:spLocks noChangeArrowheads="1"/>
          </p:cNvSpPr>
          <p:nvPr/>
        </p:nvSpPr>
        <p:spPr bwMode="auto">
          <a:xfrm>
            <a:off x="5181600" y="3352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09" name="Rectangle 9"/>
          <p:cNvSpPr>
            <a:spLocks noChangeArrowheads="1"/>
          </p:cNvSpPr>
          <p:nvPr/>
        </p:nvSpPr>
        <p:spPr bwMode="auto">
          <a:xfrm>
            <a:off x="7543800" y="4343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10" name="Rectangle 10"/>
          <p:cNvSpPr>
            <a:spLocks noChangeArrowheads="1"/>
          </p:cNvSpPr>
          <p:nvPr/>
        </p:nvSpPr>
        <p:spPr bwMode="auto">
          <a:xfrm>
            <a:off x="4648200" y="3962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11" name="Rectangle 11"/>
          <p:cNvSpPr>
            <a:spLocks noChangeArrowheads="1"/>
          </p:cNvSpPr>
          <p:nvPr/>
        </p:nvSpPr>
        <p:spPr bwMode="auto">
          <a:xfrm>
            <a:off x="5638800" y="4876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12" name="Rectangle 12"/>
          <p:cNvSpPr>
            <a:spLocks noChangeArrowheads="1"/>
          </p:cNvSpPr>
          <p:nvPr/>
        </p:nvSpPr>
        <p:spPr bwMode="auto">
          <a:xfrm>
            <a:off x="4800600" y="2514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13" name="Rectangle 13"/>
          <p:cNvSpPr>
            <a:spLocks noChangeArrowheads="1"/>
          </p:cNvSpPr>
          <p:nvPr/>
        </p:nvSpPr>
        <p:spPr bwMode="auto">
          <a:xfrm>
            <a:off x="6629400" y="1371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14" name="Rectangle 14"/>
          <p:cNvSpPr>
            <a:spLocks noChangeArrowheads="1"/>
          </p:cNvSpPr>
          <p:nvPr/>
        </p:nvSpPr>
        <p:spPr bwMode="auto">
          <a:xfrm>
            <a:off x="6324600" y="3886200"/>
            <a:ext cx="19050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15" name="Rectangle 15"/>
          <p:cNvSpPr>
            <a:spLocks noChangeArrowheads="1"/>
          </p:cNvSpPr>
          <p:nvPr/>
        </p:nvSpPr>
        <p:spPr bwMode="auto">
          <a:xfrm>
            <a:off x="5181600" y="16002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16" name="Rectangle 16"/>
          <p:cNvSpPr>
            <a:spLocks noChangeArrowheads="1"/>
          </p:cNvSpPr>
          <p:nvPr/>
        </p:nvSpPr>
        <p:spPr bwMode="auto">
          <a:xfrm>
            <a:off x="3048000" y="45720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17" name="Rectangle 17"/>
          <p:cNvSpPr>
            <a:spLocks noChangeArrowheads="1"/>
          </p:cNvSpPr>
          <p:nvPr/>
        </p:nvSpPr>
        <p:spPr bwMode="auto">
          <a:xfrm>
            <a:off x="2209800" y="3352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18" name="Rectangle 18"/>
          <p:cNvSpPr>
            <a:spLocks noChangeArrowheads="1"/>
          </p:cNvSpPr>
          <p:nvPr/>
        </p:nvSpPr>
        <p:spPr bwMode="auto">
          <a:xfrm>
            <a:off x="1828800" y="1219200"/>
            <a:ext cx="2057400" cy="12954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19" name="Rectangle 19"/>
          <p:cNvSpPr>
            <a:spLocks noChangeArrowheads="1"/>
          </p:cNvSpPr>
          <p:nvPr/>
        </p:nvSpPr>
        <p:spPr bwMode="auto">
          <a:xfrm>
            <a:off x="1066800" y="4724400"/>
            <a:ext cx="1981200" cy="1066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20" name="Rectangle 20"/>
          <p:cNvSpPr>
            <a:spLocks noChangeArrowheads="1"/>
          </p:cNvSpPr>
          <p:nvPr/>
        </p:nvSpPr>
        <p:spPr bwMode="auto">
          <a:xfrm>
            <a:off x="3962400" y="1295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21" name="Rectangle 21"/>
          <p:cNvSpPr>
            <a:spLocks noChangeArrowheads="1"/>
          </p:cNvSpPr>
          <p:nvPr/>
        </p:nvSpPr>
        <p:spPr bwMode="auto">
          <a:xfrm>
            <a:off x="5943600" y="1143000"/>
            <a:ext cx="914400" cy="9144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22" name="Rectangle 22"/>
          <p:cNvSpPr>
            <a:spLocks noChangeArrowheads="1"/>
          </p:cNvSpPr>
          <p:nvPr/>
        </p:nvSpPr>
        <p:spPr bwMode="auto">
          <a:xfrm>
            <a:off x="762000" y="16002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23" name="Rectangle 24"/>
          <p:cNvSpPr>
            <a:spLocks noChangeArrowheads="1"/>
          </p:cNvSpPr>
          <p:nvPr/>
        </p:nvSpPr>
        <p:spPr bwMode="auto">
          <a:xfrm>
            <a:off x="457200" y="2514600"/>
            <a:ext cx="1828800" cy="16764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24" name="Rectangle 25"/>
          <p:cNvSpPr>
            <a:spLocks noChangeArrowheads="1"/>
          </p:cNvSpPr>
          <p:nvPr/>
        </p:nvSpPr>
        <p:spPr bwMode="auto">
          <a:xfrm>
            <a:off x="5715000" y="2514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25" name="Rectangle 26"/>
          <p:cNvSpPr>
            <a:spLocks noChangeArrowheads="1"/>
          </p:cNvSpPr>
          <p:nvPr/>
        </p:nvSpPr>
        <p:spPr bwMode="auto">
          <a:xfrm>
            <a:off x="5105400" y="5181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26" name="Rectangle 27"/>
          <p:cNvSpPr>
            <a:spLocks noChangeArrowheads="1"/>
          </p:cNvSpPr>
          <p:nvPr/>
        </p:nvSpPr>
        <p:spPr bwMode="auto">
          <a:xfrm>
            <a:off x="7620000" y="1219200"/>
            <a:ext cx="9906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27" name="Rectangle 28"/>
          <p:cNvSpPr>
            <a:spLocks noChangeArrowheads="1"/>
          </p:cNvSpPr>
          <p:nvPr/>
        </p:nvSpPr>
        <p:spPr bwMode="auto">
          <a:xfrm>
            <a:off x="3810000" y="3733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28" name="Rectangle 29"/>
          <p:cNvSpPr>
            <a:spLocks noChangeArrowheads="1"/>
          </p:cNvSpPr>
          <p:nvPr/>
        </p:nvSpPr>
        <p:spPr bwMode="auto">
          <a:xfrm>
            <a:off x="3886200" y="4648200"/>
            <a:ext cx="1143000" cy="16002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29" name="Rectangle 30"/>
          <p:cNvSpPr>
            <a:spLocks noChangeArrowheads="1"/>
          </p:cNvSpPr>
          <p:nvPr/>
        </p:nvSpPr>
        <p:spPr bwMode="auto">
          <a:xfrm>
            <a:off x="4572000" y="1066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30" name="Rectangle 31"/>
          <p:cNvSpPr>
            <a:spLocks noChangeArrowheads="1"/>
          </p:cNvSpPr>
          <p:nvPr/>
        </p:nvSpPr>
        <p:spPr bwMode="auto">
          <a:xfrm>
            <a:off x="304800" y="4267200"/>
            <a:ext cx="609600" cy="2133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31" name="Rectangle 32"/>
          <p:cNvSpPr>
            <a:spLocks noChangeArrowheads="1"/>
          </p:cNvSpPr>
          <p:nvPr/>
        </p:nvSpPr>
        <p:spPr bwMode="auto">
          <a:xfrm>
            <a:off x="8001000" y="2133600"/>
            <a:ext cx="609600" cy="2133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32" name="Rectangle 33"/>
          <p:cNvSpPr>
            <a:spLocks noChangeArrowheads="1"/>
          </p:cNvSpPr>
          <p:nvPr/>
        </p:nvSpPr>
        <p:spPr bwMode="auto">
          <a:xfrm>
            <a:off x="4343400" y="2133600"/>
            <a:ext cx="609600" cy="609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33" name="Rectangle 34"/>
          <p:cNvSpPr>
            <a:spLocks noChangeArrowheads="1"/>
          </p:cNvSpPr>
          <p:nvPr/>
        </p:nvSpPr>
        <p:spPr bwMode="auto">
          <a:xfrm>
            <a:off x="1066800" y="1066800"/>
            <a:ext cx="1295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34" name="Rectangle 35"/>
          <p:cNvSpPr>
            <a:spLocks noChangeArrowheads="1"/>
          </p:cNvSpPr>
          <p:nvPr/>
        </p:nvSpPr>
        <p:spPr bwMode="auto">
          <a:xfrm>
            <a:off x="6324600" y="5257800"/>
            <a:ext cx="1752600" cy="990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35" name="WordArt 36"/>
          <p:cNvSpPr>
            <a:spLocks noChangeArrowheads="1" noChangeShapeType="1" noTextEdit="1"/>
          </p:cNvSpPr>
          <p:nvPr/>
        </p:nvSpPr>
        <p:spPr bwMode="auto">
          <a:xfrm>
            <a:off x="7848600" y="304800"/>
            <a:ext cx="9144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25</a:t>
            </a:r>
          </a:p>
        </p:txBody>
      </p:sp>
      <p:sp>
        <p:nvSpPr>
          <p:cNvPr id="179236" name="Rectangle 18"/>
          <p:cNvSpPr>
            <a:spLocks noChangeArrowheads="1"/>
          </p:cNvSpPr>
          <p:nvPr/>
        </p:nvSpPr>
        <p:spPr bwMode="auto">
          <a:xfrm>
            <a:off x="6096000" y="1600200"/>
            <a:ext cx="2057400" cy="12954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37" name="Rectangle 20"/>
          <p:cNvSpPr>
            <a:spLocks noChangeArrowheads="1"/>
          </p:cNvSpPr>
          <p:nvPr/>
        </p:nvSpPr>
        <p:spPr bwMode="auto">
          <a:xfrm>
            <a:off x="5334000" y="1066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38" name="Rectangle 20"/>
          <p:cNvSpPr>
            <a:spLocks noChangeArrowheads="1"/>
          </p:cNvSpPr>
          <p:nvPr/>
        </p:nvSpPr>
        <p:spPr bwMode="auto">
          <a:xfrm>
            <a:off x="1371600" y="4038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39" name="Rectangle 20"/>
          <p:cNvSpPr>
            <a:spLocks noChangeArrowheads="1"/>
          </p:cNvSpPr>
          <p:nvPr/>
        </p:nvSpPr>
        <p:spPr bwMode="auto">
          <a:xfrm>
            <a:off x="4800600" y="1828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40" name="Rectangle 20"/>
          <p:cNvSpPr>
            <a:spLocks noChangeArrowheads="1"/>
          </p:cNvSpPr>
          <p:nvPr/>
        </p:nvSpPr>
        <p:spPr bwMode="auto">
          <a:xfrm>
            <a:off x="2743200" y="3962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41" name="Rectangle 20"/>
          <p:cNvSpPr>
            <a:spLocks noChangeArrowheads="1"/>
          </p:cNvSpPr>
          <p:nvPr/>
        </p:nvSpPr>
        <p:spPr bwMode="auto">
          <a:xfrm>
            <a:off x="6934200" y="34290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9242" name="Rectangle 20"/>
          <p:cNvSpPr>
            <a:spLocks noChangeArrowheads="1"/>
          </p:cNvSpPr>
          <p:nvPr/>
        </p:nvSpPr>
        <p:spPr bwMode="auto">
          <a:xfrm>
            <a:off x="5562600" y="4038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body" idx="1"/>
          </p:nvPr>
        </p:nvSpPr>
        <p:spPr>
          <a:xfrm>
            <a:off x="457200" y="304800"/>
            <a:ext cx="8229600" cy="5821363"/>
          </a:xfrm>
        </p:spPr>
        <p:txBody>
          <a:bodyPr/>
          <a:lstStyle/>
          <a:p>
            <a:r>
              <a:rPr lang="en-US"/>
              <a:t>Name this machine?</a:t>
            </a:r>
          </a:p>
        </p:txBody>
      </p:sp>
      <p:pic>
        <p:nvPicPr>
          <p:cNvPr id="180227" name="Picture 3" descr="transformers-2-bumbleb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458200" cy="54102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0228" name="Rectangle 4"/>
          <p:cNvSpPr>
            <a:spLocks noChangeArrowheads="1"/>
          </p:cNvSpPr>
          <p:nvPr/>
        </p:nvSpPr>
        <p:spPr bwMode="auto">
          <a:xfrm>
            <a:off x="6324600" y="2057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29" name="Rectangle 5"/>
          <p:cNvSpPr>
            <a:spLocks noChangeArrowheads="1"/>
          </p:cNvSpPr>
          <p:nvPr/>
        </p:nvSpPr>
        <p:spPr bwMode="auto">
          <a:xfrm>
            <a:off x="3657600" y="3581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30" name="Rectangle 6"/>
          <p:cNvSpPr>
            <a:spLocks noChangeArrowheads="1"/>
          </p:cNvSpPr>
          <p:nvPr/>
        </p:nvSpPr>
        <p:spPr bwMode="auto">
          <a:xfrm>
            <a:off x="3810000" y="26670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31" name="Rectangle 7"/>
          <p:cNvSpPr>
            <a:spLocks noChangeArrowheads="1"/>
          </p:cNvSpPr>
          <p:nvPr/>
        </p:nvSpPr>
        <p:spPr bwMode="auto">
          <a:xfrm>
            <a:off x="6400800" y="30480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32" name="Rectangle 8"/>
          <p:cNvSpPr>
            <a:spLocks noChangeArrowheads="1"/>
          </p:cNvSpPr>
          <p:nvPr/>
        </p:nvSpPr>
        <p:spPr bwMode="auto">
          <a:xfrm>
            <a:off x="5181600" y="3352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33" name="Rectangle 9"/>
          <p:cNvSpPr>
            <a:spLocks noChangeArrowheads="1"/>
          </p:cNvSpPr>
          <p:nvPr/>
        </p:nvSpPr>
        <p:spPr bwMode="auto">
          <a:xfrm>
            <a:off x="7543800" y="4343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34" name="Rectangle 10"/>
          <p:cNvSpPr>
            <a:spLocks noChangeArrowheads="1"/>
          </p:cNvSpPr>
          <p:nvPr/>
        </p:nvSpPr>
        <p:spPr bwMode="auto">
          <a:xfrm>
            <a:off x="4648200" y="3962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35" name="Rectangle 11"/>
          <p:cNvSpPr>
            <a:spLocks noChangeArrowheads="1"/>
          </p:cNvSpPr>
          <p:nvPr/>
        </p:nvSpPr>
        <p:spPr bwMode="auto">
          <a:xfrm>
            <a:off x="5638800" y="4876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36" name="Rectangle 12"/>
          <p:cNvSpPr>
            <a:spLocks noChangeArrowheads="1"/>
          </p:cNvSpPr>
          <p:nvPr/>
        </p:nvSpPr>
        <p:spPr bwMode="auto">
          <a:xfrm>
            <a:off x="4800600" y="2514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37" name="Rectangle 13"/>
          <p:cNvSpPr>
            <a:spLocks noChangeArrowheads="1"/>
          </p:cNvSpPr>
          <p:nvPr/>
        </p:nvSpPr>
        <p:spPr bwMode="auto">
          <a:xfrm>
            <a:off x="6629400" y="1371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38" name="Rectangle 14"/>
          <p:cNvSpPr>
            <a:spLocks noChangeArrowheads="1"/>
          </p:cNvSpPr>
          <p:nvPr/>
        </p:nvSpPr>
        <p:spPr bwMode="auto">
          <a:xfrm>
            <a:off x="5181600" y="16002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39" name="Rectangle 15"/>
          <p:cNvSpPr>
            <a:spLocks noChangeArrowheads="1"/>
          </p:cNvSpPr>
          <p:nvPr/>
        </p:nvSpPr>
        <p:spPr bwMode="auto">
          <a:xfrm>
            <a:off x="3048000" y="45720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40" name="Rectangle 16"/>
          <p:cNvSpPr>
            <a:spLocks noChangeArrowheads="1"/>
          </p:cNvSpPr>
          <p:nvPr/>
        </p:nvSpPr>
        <p:spPr bwMode="auto">
          <a:xfrm>
            <a:off x="2209800" y="3352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41" name="Rectangle 17"/>
          <p:cNvSpPr>
            <a:spLocks noChangeArrowheads="1"/>
          </p:cNvSpPr>
          <p:nvPr/>
        </p:nvSpPr>
        <p:spPr bwMode="auto">
          <a:xfrm>
            <a:off x="3962400" y="1295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42" name="Rectangle 18"/>
          <p:cNvSpPr>
            <a:spLocks noChangeArrowheads="1"/>
          </p:cNvSpPr>
          <p:nvPr/>
        </p:nvSpPr>
        <p:spPr bwMode="auto">
          <a:xfrm>
            <a:off x="5943600" y="1371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43" name="Rectangle 19"/>
          <p:cNvSpPr>
            <a:spLocks noChangeArrowheads="1"/>
          </p:cNvSpPr>
          <p:nvPr/>
        </p:nvSpPr>
        <p:spPr bwMode="auto">
          <a:xfrm>
            <a:off x="762000" y="16002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44" name="Rectangle 20"/>
          <p:cNvSpPr>
            <a:spLocks noChangeArrowheads="1"/>
          </p:cNvSpPr>
          <p:nvPr/>
        </p:nvSpPr>
        <p:spPr bwMode="auto">
          <a:xfrm>
            <a:off x="3810000" y="3276600"/>
            <a:ext cx="15240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45" name="Rectangle 21"/>
          <p:cNvSpPr>
            <a:spLocks noChangeArrowheads="1"/>
          </p:cNvSpPr>
          <p:nvPr/>
        </p:nvSpPr>
        <p:spPr bwMode="auto">
          <a:xfrm>
            <a:off x="5715000" y="2514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46" name="Rectangle 22"/>
          <p:cNvSpPr>
            <a:spLocks noChangeArrowheads="1"/>
          </p:cNvSpPr>
          <p:nvPr/>
        </p:nvSpPr>
        <p:spPr bwMode="auto">
          <a:xfrm>
            <a:off x="5105400" y="5181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47" name="Rectangle 23"/>
          <p:cNvSpPr>
            <a:spLocks noChangeArrowheads="1"/>
          </p:cNvSpPr>
          <p:nvPr/>
        </p:nvSpPr>
        <p:spPr bwMode="auto">
          <a:xfrm>
            <a:off x="4572000" y="1066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48" name="Rectangle 24"/>
          <p:cNvSpPr>
            <a:spLocks noChangeArrowheads="1"/>
          </p:cNvSpPr>
          <p:nvPr/>
        </p:nvSpPr>
        <p:spPr bwMode="auto">
          <a:xfrm>
            <a:off x="304800" y="4267200"/>
            <a:ext cx="609600" cy="2133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49" name="Rectangle 25"/>
          <p:cNvSpPr>
            <a:spLocks noChangeArrowheads="1"/>
          </p:cNvSpPr>
          <p:nvPr/>
        </p:nvSpPr>
        <p:spPr bwMode="auto">
          <a:xfrm>
            <a:off x="8001000" y="2133600"/>
            <a:ext cx="609600" cy="2133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50" name="Rectangle 26"/>
          <p:cNvSpPr>
            <a:spLocks noChangeArrowheads="1"/>
          </p:cNvSpPr>
          <p:nvPr/>
        </p:nvSpPr>
        <p:spPr bwMode="auto">
          <a:xfrm>
            <a:off x="4343400" y="2133600"/>
            <a:ext cx="609600" cy="609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51" name="Rectangle 27"/>
          <p:cNvSpPr>
            <a:spLocks noChangeArrowheads="1"/>
          </p:cNvSpPr>
          <p:nvPr/>
        </p:nvSpPr>
        <p:spPr bwMode="auto">
          <a:xfrm>
            <a:off x="1066800" y="1066800"/>
            <a:ext cx="1295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0252" name="WordArt 28"/>
          <p:cNvSpPr>
            <a:spLocks noChangeArrowheads="1" noChangeShapeType="1" noTextEdit="1"/>
          </p:cNvSpPr>
          <p:nvPr/>
        </p:nvSpPr>
        <p:spPr bwMode="auto">
          <a:xfrm>
            <a:off x="7848600" y="304800"/>
            <a:ext cx="9144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25</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body" idx="1"/>
          </p:nvPr>
        </p:nvSpPr>
        <p:spPr>
          <a:xfrm>
            <a:off x="457200" y="304800"/>
            <a:ext cx="8229600" cy="5821363"/>
          </a:xfrm>
        </p:spPr>
        <p:txBody>
          <a:bodyPr/>
          <a:lstStyle/>
          <a:p>
            <a:r>
              <a:rPr lang="en-US"/>
              <a:t>Name this machine?</a:t>
            </a:r>
          </a:p>
        </p:txBody>
      </p:sp>
      <p:pic>
        <p:nvPicPr>
          <p:cNvPr id="181251" name="Picture 3" descr="transformers-2-bumbleb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458200" cy="54102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1252" name="Rectangle 4"/>
          <p:cNvSpPr>
            <a:spLocks noChangeArrowheads="1"/>
          </p:cNvSpPr>
          <p:nvPr/>
        </p:nvSpPr>
        <p:spPr bwMode="auto">
          <a:xfrm>
            <a:off x="6324600" y="2057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53" name="Rectangle 5"/>
          <p:cNvSpPr>
            <a:spLocks noChangeArrowheads="1"/>
          </p:cNvSpPr>
          <p:nvPr/>
        </p:nvSpPr>
        <p:spPr bwMode="auto">
          <a:xfrm>
            <a:off x="3657600" y="3581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54" name="Rectangle 6"/>
          <p:cNvSpPr>
            <a:spLocks noChangeArrowheads="1"/>
          </p:cNvSpPr>
          <p:nvPr/>
        </p:nvSpPr>
        <p:spPr bwMode="auto">
          <a:xfrm>
            <a:off x="3810000" y="26670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55" name="Rectangle 7"/>
          <p:cNvSpPr>
            <a:spLocks noChangeArrowheads="1"/>
          </p:cNvSpPr>
          <p:nvPr/>
        </p:nvSpPr>
        <p:spPr bwMode="auto">
          <a:xfrm>
            <a:off x="5181600" y="3352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56" name="Rectangle 8"/>
          <p:cNvSpPr>
            <a:spLocks noChangeArrowheads="1"/>
          </p:cNvSpPr>
          <p:nvPr/>
        </p:nvSpPr>
        <p:spPr bwMode="auto">
          <a:xfrm>
            <a:off x="4648200" y="3962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57" name="Rectangle 9"/>
          <p:cNvSpPr>
            <a:spLocks noChangeArrowheads="1"/>
          </p:cNvSpPr>
          <p:nvPr/>
        </p:nvSpPr>
        <p:spPr bwMode="auto">
          <a:xfrm>
            <a:off x="4800600" y="2514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58" name="Rectangle 10"/>
          <p:cNvSpPr>
            <a:spLocks noChangeArrowheads="1"/>
          </p:cNvSpPr>
          <p:nvPr/>
        </p:nvSpPr>
        <p:spPr bwMode="auto">
          <a:xfrm>
            <a:off x="5181600" y="16002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59" name="Rectangle 11"/>
          <p:cNvSpPr>
            <a:spLocks noChangeArrowheads="1"/>
          </p:cNvSpPr>
          <p:nvPr/>
        </p:nvSpPr>
        <p:spPr bwMode="auto">
          <a:xfrm>
            <a:off x="3962400" y="12954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60" name="Rectangle 12"/>
          <p:cNvSpPr>
            <a:spLocks noChangeArrowheads="1"/>
          </p:cNvSpPr>
          <p:nvPr/>
        </p:nvSpPr>
        <p:spPr bwMode="auto">
          <a:xfrm>
            <a:off x="5943600" y="1371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61" name="Rectangle 13"/>
          <p:cNvSpPr>
            <a:spLocks noChangeArrowheads="1"/>
          </p:cNvSpPr>
          <p:nvPr/>
        </p:nvSpPr>
        <p:spPr bwMode="auto">
          <a:xfrm>
            <a:off x="5715000" y="25146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62" name="Rectangle 14"/>
          <p:cNvSpPr>
            <a:spLocks noChangeArrowheads="1"/>
          </p:cNvSpPr>
          <p:nvPr/>
        </p:nvSpPr>
        <p:spPr bwMode="auto">
          <a:xfrm>
            <a:off x="4572000" y="1066800"/>
            <a:ext cx="6096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63" name="Rectangle 15"/>
          <p:cNvSpPr>
            <a:spLocks noChangeArrowheads="1"/>
          </p:cNvSpPr>
          <p:nvPr/>
        </p:nvSpPr>
        <p:spPr bwMode="auto">
          <a:xfrm>
            <a:off x="4343400" y="2133600"/>
            <a:ext cx="609600" cy="609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1264" name="WordArt 16"/>
          <p:cNvSpPr>
            <a:spLocks noChangeArrowheads="1" noChangeShapeType="1" noTextEdit="1"/>
          </p:cNvSpPr>
          <p:nvPr/>
        </p:nvSpPr>
        <p:spPr bwMode="auto">
          <a:xfrm>
            <a:off x="7848600" y="304800"/>
            <a:ext cx="9144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25</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body" idx="1"/>
          </p:nvPr>
        </p:nvSpPr>
        <p:spPr>
          <a:xfrm>
            <a:off x="457200" y="304800"/>
            <a:ext cx="8229600" cy="5821363"/>
          </a:xfrm>
        </p:spPr>
        <p:txBody>
          <a:bodyPr/>
          <a:lstStyle/>
          <a:p>
            <a:r>
              <a:rPr lang="en-US"/>
              <a:t>Name this machine?</a:t>
            </a:r>
          </a:p>
        </p:txBody>
      </p:sp>
      <p:pic>
        <p:nvPicPr>
          <p:cNvPr id="182275" name="Picture 3" descr="transformers-2-bumbleb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458200" cy="54102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2276" name="WordArt 4"/>
          <p:cNvSpPr>
            <a:spLocks noChangeArrowheads="1" noChangeShapeType="1" noTextEdit="1"/>
          </p:cNvSpPr>
          <p:nvPr/>
        </p:nvSpPr>
        <p:spPr bwMode="auto">
          <a:xfrm>
            <a:off x="7848600" y="304800"/>
            <a:ext cx="9144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25</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body" idx="1"/>
          </p:nvPr>
        </p:nvSpPr>
        <p:spPr>
          <a:xfrm>
            <a:off x="457200" y="304800"/>
            <a:ext cx="8229600" cy="5821363"/>
          </a:xfrm>
        </p:spPr>
        <p:txBody>
          <a:bodyPr/>
          <a:lstStyle/>
          <a:p>
            <a:r>
              <a:rPr lang="en-US"/>
              <a:t>Name this machine?</a:t>
            </a:r>
          </a:p>
        </p:txBody>
      </p:sp>
      <p:pic>
        <p:nvPicPr>
          <p:cNvPr id="183299" name="Picture 3" descr="transformers-2-bumbleb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458200" cy="54102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3300" name="WordArt 4"/>
          <p:cNvSpPr>
            <a:spLocks noChangeArrowheads="1" noChangeShapeType="1" noTextEdit="1"/>
          </p:cNvSpPr>
          <p:nvPr/>
        </p:nvSpPr>
        <p:spPr bwMode="auto">
          <a:xfrm>
            <a:off x="7848600" y="304800"/>
            <a:ext cx="9144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25</a:t>
            </a:r>
          </a:p>
        </p:txBody>
      </p:sp>
      <p:sp>
        <p:nvSpPr>
          <p:cNvPr id="183301" name="WordArt 5"/>
          <p:cNvSpPr>
            <a:spLocks noChangeArrowheads="1" noChangeShapeType="1" noTextEdit="1"/>
          </p:cNvSpPr>
          <p:nvPr/>
        </p:nvSpPr>
        <p:spPr bwMode="auto">
          <a:xfrm>
            <a:off x="533400" y="1447800"/>
            <a:ext cx="5257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uLnTx/>
                <a:uFillTx/>
                <a:latin typeface="Impact"/>
                <a:ea typeface="+mn-ea"/>
                <a:cs typeface="+mn-cs"/>
              </a:rPr>
              <a:t>Bumblebee</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455683" name="Group 3"/>
          <p:cNvGraphicFramePr>
            <a:graphicFrameLocks noGrp="1"/>
          </p:cNvGraphicFramePr>
          <p:nvPr/>
        </p:nvGraphicFramePr>
        <p:xfrm>
          <a:off x="457200" y="838200"/>
          <a:ext cx="8305800" cy="5146675"/>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655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5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5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5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5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15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84367"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84368"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4369"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Machines Review Game</a:t>
            </a:r>
          </a:p>
        </p:txBody>
      </p:sp>
      <p:sp>
        <p:nvSpPr>
          <p:cNvPr id="184370" name="WordArt 50"/>
          <p:cNvSpPr>
            <a:spLocks noChangeArrowheads="1" noChangeShapeType="1" noTextEdit="1"/>
          </p:cNvSpPr>
          <p:nvPr/>
        </p:nvSpPr>
        <p:spPr bwMode="auto">
          <a:xfrm>
            <a:off x="457200" y="6096000"/>
            <a:ext cx="7391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Final Question:_________________</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a:spLocks noChangeArrowheads="1"/>
          </p:cNvSpPr>
          <p:nvPr/>
        </p:nvSpPr>
        <p:spPr bwMode="auto">
          <a:xfrm>
            <a:off x="990600" y="1828800"/>
            <a:ext cx="2133600" cy="4038600"/>
          </a:xfrm>
          <a:prstGeom prst="rtTriangle">
            <a:avLst/>
          </a:prstGeom>
          <a:blipFill dpi="0" rotWithShape="1">
            <a:blip r:embed="rId2"/>
            <a:srcRect/>
            <a:tile tx="0" ty="0" sx="100000" sy="100000" flip="none" algn="tl"/>
          </a:blipFill>
          <a:ln w="57150" algn="ctr">
            <a:solidFill>
              <a:srgbClr val="00FFFF"/>
            </a:solidFill>
            <a:round/>
            <a:headEnd/>
            <a:tailEnd/>
          </a:ln>
        </p:spPr>
        <p:txBody>
          <a:bodyPr/>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3" name="TextBox 2"/>
          <p:cNvSpPr txBox="1"/>
          <p:nvPr/>
        </p:nvSpPr>
        <p:spPr>
          <a:xfrm>
            <a:off x="381000" y="381000"/>
            <a:ext cx="85344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solidFill>
                  <a:schemeClr val="bg1"/>
                </a:solidFill>
                <a:effectLst>
                  <a:outerShdw blurRad="38100" dist="38100" dir="2700000" algn="tl">
                    <a:srgbClr val="808080"/>
                  </a:outerShdw>
                </a:effectLst>
                <a:latin typeface="Tahoma" pitchFamily="34" charset="0"/>
              </a:rPr>
              <a:t>Please find the MA of the shapes below?</a:t>
            </a:r>
          </a:p>
        </p:txBody>
      </p:sp>
      <p:sp>
        <p:nvSpPr>
          <p:cNvPr id="4" name="Right Triangle 3"/>
          <p:cNvSpPr>
            <a:spLocks noChangeArrowheads="1"/>
          </p:cNvSpPr>
          <p:nvPr/>
        </p:nvSpPr>
        <p:spPr bwMode="auto">
          <a:xfrm rot="-5400000">
            <a:off x="4648200" y="-1143000"/>
            <a:ext cx="762000" cy="6705600"/>
          </a:xfrm>
          <a:prstGeom prst="rtTriangle">
            <a:avLst/>
          </a:prstGeom>
          <a:blipFill dpi="0" rotWithShape="1">
            <a:blip r:embed="rId2"/>
            <a:srcRect/>
            <a:tile tx="0" ty="0" sx="100000" sy="100000" flip="none" algn="tl"/>
          </a:blipFill>
          <a:ln w="57150" algn="ctr">
            <a:solidFill>
              <a:srgbClr val="FF9900"/>
            </a:solidFill>
            <a:round/>
            <a:headEnd/>
            <a:tailEnd/>
          </a:ln>
        </p:spPr>
        <p:txBody>
          <a:bodyPr vert="eaVert"/>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5" name="Right Triangle 4"/>
          <p:cNvSpPr>
            <a:spLocks noChangeArrowheads="1"/>
          </p:cNvSpPr>
          <p:nvPr/>
        </p:nvSpPr>
        <p:spPr bwMode="auto">
          <a:xfrm rot="-5400000">
            <a:off x="5943600" y="3657600"/>
            <a:ext cx="2133600" cy="1676400"/>
          </a:xfrm>
          <a:prstGeom prst="rtTriangle">
            <a:avLst/>
          </a:prstGeom>
          <a:blipFill dpi="0" rotWithShape="1">
            <a:blip r:embed="rId2"/>
            <a:srcRect/>
            <a:tile tx="0" ty="0" sx="100000" sy="100000" flip="none" algn="tl"/>
          </a:blipFill>
          <a:ln w="57150" algn="ctr">
            <a:solidFill>
              <a:srgbClr val="99FF99"/>
            </a:solidFill>
            <a:round/>
            <a:headEnd/>
            <a:tailEnd/>
          </a:ln>
        </p:spPr>
        <p:txBody>
          <a:bodyPr vert="eaVert"/>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6" name="Right Triangle 5"/>
          <p:cNvSpPr>
            <a:spLocks noChangeArrowheads="1"/>
          </p:cNvSpPr>
          <p:nvPr/>
        </p:nvSpPr>
        <p:spPr bwMode="auto">
          <a:xfrm rot="-5400000">
            <a:off x="3771900" y="2019300"/>
            <a:ext cx="1066800" cy="3276600"/>
          </a:xfrm>
          <a:prstGeom prst="rtTriangle">
            <a:avLst/>
          </a:prstGeom>
          <a:blipFill dpi="0" rotWithShape="1">
            <a:blip r:embed="rId2"/>
            <a:srcRect/>
            <a:tile tx="0" ty="0" sx="100000" sy="100000" flip="none" algn="tl"/>
          </a:blipFill>
          <a:ln w="57150" algn="ctr">
            <a:solidFill>
              <a:srgbClr val="CC66FF"/>
            </a:solidFill>
            <a:round/>
            <a:headEnd/>
            <a:tailEnd/>
          </a:ln>
        </p:spPr>
        <p:txBody>
          <a:bodyPr vert="eaVert"/>
          <a:lstStyle/>
          <a:p>
            <a:pPr marL="342900" indent="-342900">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pic>
        <p:nvPicPr>
          <p:cNvPr id="23559" name="Rectangl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444875"/>
            <a:ext cx="1397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Rectangl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3048000"/>
            <a:ext cx="13843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Rectangl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524000"/>
            <a:ext cx="1401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05600" y="4419600"/>
            <a:ext cx="1295401" cy="923330"/>
          </a:xfrm>
          <a:prstGeom prst="rect">
            <a:avLst/>
          </a:prstGeom>
          <a:noFill/>
        </p:spPr>
        <p:txBody>
          <a:bodyPr>
            <a:spAutoFit/>
          </a:bodyPr>
          <a:lstStyle/>
          <a:p>
            <a:pPr algn="ctr">
              <a:spcBef>
                <a:spcPct val="20000"/>
              </a:spcBef>
              <a:buClr>
                <a:schemeClr val="hlink"/>
              </a:buClr>
              <a:buSzPct val="65000"/>
              <a:buFont typeface="Wingdings" pitchFamily="2" charset="2"/>
              <a:buNone/>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D</a:t>
            </a:r>
          </a:p>
        </p:txBody>
      </p:sp>
      <p:cxnSp>
        <p:nvCxnSpPr>
          <p:cNvPr id="23563" name="Straight Arrow Connector 11"/>
          <p:cNvCxnSpPr>
            <a:cxnSpLocks noChangeShapeType="1"/>
          </p:cNvCxnSpPr>
          <p:nvPr/>
        </p:nvCxnSpPr>
        <p:spPr bwMode="auto">
          <a:xfrm flipV="1">
            <a:off x="1676400" y="1676400"/>
            <a:ext cx="6705600" cy="762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3564" name="Straight Arrow Connector 12"/>
          <p:cNvCxnSpPr>
            <a:cxnSpLocks noChangeShapeType="1"/>
          </p:cNvCxnSpPr>
          <p:nvPr/>
        </p:nvCxnSpPr>
        <p:spPr bwMode="auto">
          <a:xfrm>
            <a:off x="1143000" y="1752600"/>
            <a:ext cx="2133600" cy="4114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3565" name="Straight Arrow Connector 14"/>
          <p:cNvCxnSpPr>
            <a:cxnSpLocks noChangeShapeType="1"/>
          </p:cNvCxnSpPr>
          <p:nvPr/>
        </p:nvCxnSpPr>
        <p:spPr bwMode="auto">
          <a:xfrm flipH="1">
            <a:off x="990600" y="6019800"/>
            <a:ext cx="22860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3566" name="Straight Arrow Connector 17"/>
          <p:cNvCxnSpPr>
            <a:cxnSpLocks noChangeShapeType="1"/>
          </p:cNvCxnSpPr>
          <p:nvPr/>
        </p:nvCxnSpPr>
        <p:spPr bwMode="auto">
          <a:xfrm flipH="1">
            <a:off x="6096000" y="5715000"/>
            <a:ext cx="1828800" cy="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3567" name="Straight Arrow Connector 19"/>
          <p:cNvCxnSpPr>
            <a:cxnSpLocks noChangeShapeType="1"/>
          </p:cNvCxnSpPr>
          <p:nvPr/>
        </p:nvCxnSpPr>
        <p:spPr bwMode="auto">
          <a:xfrm flipH="1">
            <a:off x="2590800" y="2971800"/>
            <a:ext cx="3276600" cy="1066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3568" name="Straight Arrow Connector 21"/>
          <p:cNvCxnSpPr>
            <a:cxnSpLocks noChangeShapeType="1"/>
          </p:cNvCxnSpPr>
          <p:nvPr/>
        </p:nvCxnSpPr>
        <p:spPr bwMode="auto">
          <a:xfrm>
            <a:off x="6096000" y="3124200"/>
            <a:ext cx="0" cy="11430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3569" name="Straight Arrow Connector 24"/>
          <p:cNvCxnSpPr>
            <a:cxnSpLocks noChangeShapeType="1"/>
          </p:cNvCxnSpPr>
          <p:nvPr/>
        </p:nvCxnSpPr>
        <p:spPr bwMode="auto">
          <a:xfrm flipH="1">
            <a:off x="6019800" y="3276600"/>
            <a:ext cx="1752600" cy="22098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3570" name="Straight Arrow Connector 26"/>
          <p:cNvCxnSpPr>
            <a:cxnSpLocks noChangeShapeType="1"/>
          </p:cNvCxnSpPr>
          <p:nvPr/>
        </p:nvCxnSpPr>
        <p:spPr bwMode="auto">
          <a:xfrm>
            <a:off x="8534400" y="1752600"/>
            <a:ext cx="0" cy="914400"/>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9" name="TextBox 28"/>
          <p:cNvSpPr txBox="1"/>
          <p:nvPr/>
        </p:nvSpPr>
        <p:spPr>
          <a:xfrm>
            <a:off x="8610600" y="1905000"/>
            <a:ext cx="5334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solidFill>
                  <a:srgbClr val="FF9900"/>
                </a:solidFill>
                <a:effectLst>
                  <a:outerShdw blurRad="38100" dist="38100" dir="2700000" algn="tl">
                    <a:srgbClr val="FFFFFF"/>
                  </a:outerShdw>
                </a:effectLst>
                <a:latin typeface="Tahoma" pitchFamily="34" charset="0"/>
              </a:rPr>
              <a:t>3</a:t>
            </a:r>
          </a:p>
        </p:txBody>
      </p:sp>
      <p:sp>
        <p:nvSpPr>
          <p:cNvPr id="30" name="TextBox 29"/>
          <p:cNvSpPr txBox="1"/>
          <p:nvPr/>
        </p:nvSpPr>
        <p:spPr>
          <a:xfrm>
            <a:off x="6477000" y="4114800"/>
            <a:ext cx="22098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solidFill>
                  <a:srgbClr val="99FF99"/>
                </a:solidFill>
                <a:effectLst>
                  <a:outerShdw blurRad="38100" dist="38100" dir="2700000" algn="tl">
                    <a:srgbClr val="FFFFFF"/>
                  </a:outerShdw>
                </a:effectLst>
                <a:latin typeface="Tahoma" pitchFamily="34" charset="0"/>
              </a:rPr>
              <a:t>8</a:t>
            </a:r>
          </a:p>
        </p:txBody>
      </p:sp>
      <p:sp>
        <p:nvSpPr>
          <p:cNvPr id="31" name="TextBox 30"/>
          <p:cNvSpPr txBox="1"/>
          <p:nvPr/>
        </p:nvSpPr>
        <p:spPr>
          <a:xfrm>
            <a:off x="5943600" y="3352800"/>
            <a:ext cx="6096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solidFill>
                  <a:srgbClr val="CC66FF"/>
                </a:solidFill>
                <a:effectLst>
                  <a:outerShdw blurRad="38100" dist="38100" dir="2700000" algn="tl">
                    <a:srgbClr val="FFFFFF"/>
                  </a:outerShdw>
                </a:effectLst>
                <a:latin typeface="Tahoma" pitchFamily="34" charset="0"/>
              </a:rPr>
              <a:t>2</a:t>
            </a:r>
          </a:p>
        </p:txBody>
      </p:sp>
      <p:sp>
        <p:nvSpPr>
          <p:cNvPr id="32" name="TextBox 31"/>
          <p:cNvSpPr txBox="1"/>
          <p:nvPr/>
        </p:nvSpPr>
        <p:spPr>
          <a:xfrm>
            <a:off x="4572000" y="1447800"/>
            <a:ext cx="9906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solidFill>
                  <a:srgbClr val="FF9900"/>
                </a:solidFill>
                <a:effectLst>
                  <a:outerShdw blurRad="38100" dist="38100" dir="2700000" algn="tl">
                    <a:srgbClr val="FFFFFF"/>
                  </a:outerShdw>
                </a:effectLst>
                <a:latin typeface="Tahoma" pitchFamily="34" charset="0"/>
              </a:rPr>
              <a:t>15</a:t>
            </a:r>
          </a:p>
        </p:txBody>
      </p:sp>
      <p:sp>
        <p:nvSpPr>
          <p:cNvPr id="33" name="TextBox 32"/>
          <p:cNvSpPr txBox="1"/>
          <p:nvPr/>
        </p:nvSpPr>
        <p:spPr>
          <a:xfrm>
            <a:off x="3962400" y="2971800"/>
            <a:ext cx="8382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solidFill>
                  <a:srgbClr val="CC66FF"/>
                </a:solidFill>
                <a:effectLst>
                  <a:outerShdw blurRad="38100" dist="38100" dir="2700000" algn="tl">
                    <a:srgbClr val="FFFFFF"/>
                  </a:outerShdw>
                </a:effectLst>
                <a:latin typeface="Tahoma" pitchFamily="34" charset="0"/>
              </a:rPr>
              <a:t>5</a:t>
            </a:r>
          </a:p>
        </p:txBody>
      </p:sp>
      <p:sp>
        <p:nvSpPr>
          <p:cNvPr id="34" name="TextBox 33"/>
          <p:cNvSpPr txBox="1"/>
          <p:nvPr/>
        </p:nvSpPr>
        <p:spPr>
          <a:xfrm>
            <a:off x="6629400" y="5638800"/>
            <a:ext cx="6096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solidFill>
                  <a:srgbClr val="99FF99"/>
                </a:solidFill>
                <a:effectLst>
                  <a:outerShdw blurRad="38100" dist="38100" dir="2700000" algn="tl">
                    <a:srgbClr val="FFFFFF"/>
                  </a:outerShdw>
                </a:effectLst>
                <a:latin typeface="Tahoma" pitchFamily="34" charset="0"/>
              </a:rPr>
              <a:t>4</a:t>
            </a:r>
          </a:p>
        </p:txBody>
      </p:sp>
      <p:sp>
        <p:nvSpPr>
          <p:cNvPr id="35" name="TextBox 34"/>
          <p:cNvSpPr txBox="1"/>
          <p:nvPr/>
        </p:nvSpPr>
        <p:spPr>
          <a:xfrm>
            <a:off x="1600200" y="5943600"/>
            <a:ext cx="6858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solidFill>
                  <a:srgbClr val="00FFFF"/>
                </a:solidFill>
                <a:effectLst>
                  <a:outerShdw blurRad="38100" dist="38100" dir="2700000" algn="tl">
                    <a:srgbClr val="FFFFFF"/>
                  </a:outerShdw>
                </a:effectLst>
                <a:latin typeface="Tahoma" pitchFamily="34" charset="0"/>
              </a:rPr>
              <a:t>4</a:t>
            </a:r>
          </a:p>
        </p:txBody>
      </p:sp>
      <p:sp>
        <p:nvSpPr>
          <p:cNvPr id="37" name="TextBox 36"/>
          <p:cNvSpPr txBox="1"/>
          <p:nvPr/>
        </p:nvSpPr>
        <p:spPr>
          <a:xfrm>
            <a:off x="1600200" y="3581400"/>
            <a:ext cx="914400" cy="579438"/>
          </a:xfrm>
          <a:prstGeom prst="rect">
            <a:avLst/>
          </a:prstGeom>
          <a:noFill/>
        </p:spPr>
        <p:txBody>
          <a:bodyPr>
            <a:spAutoFit/>
          </a:bodyPr>
          <a:lstStyle/>
          <a:p>
            <a:pPr>
              <a:spcBef>
                <a:spcPct val="20000"/>
              </a:spcBef>
              <a:buClr>
                <a:schemeClr val="hlink"/>
              </a:buClr>
              <a:buSzPct val="65000"/>
              <a:buFont typeface="Wingdings" pitchFamily="2" charset="2"/>
              <a:buNone/>
              <a:defRPr/>
            </a:pPr>
            <a:r>
              <a:rPr lang="en-US" sz="3200">
                <a:solidFill>
                  <a:srgbClr val="00FFFF"/>
                </a:solidFill>
                <a:effectLst>
                  <a:outerShdw blurRad="38100" dist="38100" dir="2700000" algn="tl">
                    <a:srgbClr val="FFFFFF"/>
                  </a:outerShdw>
                </a:effectLst>
                <a:latin typeface="Tahoma" pitchFamily="34" charset="0"/>
              </a:rPr>
              <a:t>8</a:t>
            </a:r>
          </a:p>
        </p:txBody>
      </p:sp>
      <p:sp>
        <p:nvSpPr>
          <p:cNvPr id="23579" name="WordArt 28"/>
          <p:cNvSpPr>
            <a:spLocks noChangeArrowheads="1" noChangeShapeType="1" noTextEdit="1"/>
          </p:cNvSpPr>
          <p:nvPr/>
        </p:nvSpPr>
        <p:spPr bwMode="auto">
          <a:xfrm>
            <a:off x="8229600" y="381000"/>
            <a:ext cx="6096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12</a:t>
            </a:r>
          </a:p>
        </p:txBody>
      </p:sp>
      <p:pic>
        <p:nvPicPr>
          <p:cNvPr id="7" name="Picture 6">
            <a:extLst>
              <a:ext uri="{FF2B5EF4-FFF2-40B4-BE49-F238E27FC236}">
                <a16:creationId xmlns:a16="http://schemas.microsoft.com/office/drawing/2014/main" id="{C537BB63-9BC4-91C9-23A1-4D2B2FE3CC85}"/>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machin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 y="1"/>
            <a:ext cx="914704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381000"/>
            <a:ext cx="7725192"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BBE0E3">
                      <a:satMod val="175000"/>
                      <a:alpha val="40000"/>
                    </a:srgbClr>
                  </a:glow>
                  <a:outerShdw blurRad="50800" algn="tl" rotWithShape="0">
                    <a:srgbClr val="000000"/>
                  </a:outerShdw>
                </a:effectLst>
                <a:uLnTx/>
                <a:uFillTx/>
                <a:latin typeface="Arial" charset="0"/>
                <a:ea typeface="+mn-ea"/>
                <a:cs typeface="+mn-cs"/>
              </a:rPr>
              <a:t>5 point wager question</a:t>
            </a:r>
          </a:p>
        </p:txBody>
      </p:sp>
    </p:spTree>
    <p:extLst>
      <p:ext uri="{BB962C8B-B14F-4D97-AF65-F5344CB8AC3E}">
        <p14:creationId xmlns:p14="http://schemas.microsoft.com/office/powerpoint/2010/main" val="9187876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t>A dog applies a force of 100 </a:t>
            </a:r>
            <a:r>
              <a:rPr lang="en-US" dirty="0" err="1"/>
              <a:t>newtons</a:t>
            </a:r>
            <a:r>
              <a:rPr lang="en-US" dirty="0"/>
              <a:t> to push his buddy down the 60 meters of sidewalk. How much work was done?</a:t>
            </a:r>
          </a:p>
        </p:txBody>
      </p:sp>
      <p:sp>
        <p:nvSpPr>
          <p:cNvPr id="7" name="Oval 6"/>
          <p:cNvSpPr/>
          <p:nvPr/>
        </p:nvSpPr>
        <p:spPr bwMode="auto">
          <a:xfrm>
            <a:off x="3004386" y="2614160"/>
            <a:ext cx="3440027" cy="838200"/>
          </a:xfrm>
          <a:prstGeom prst="ellipse">
            <a:avLst/>
          </a:prstGeom>
          <a:noFill/>
          <a:ln w="9525" cap="flat" cmpd="sng" algn="ctr">
            <a:solidFill>
              <a:srgbClr val="FFCCCC"/>
            </a:solidFill>
            <a:prstDash val="solid"/>
            <a:round/>
            <a:headEnd type="none" w="med" len="med"/>
            <a:tailEnd type="none" w="med" len="med"/>
          </a:ln>
          <a:effectLst>
            <a:glow rad="228600">
              <a:schemeClr val="accent5">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Image result for dog pushing stro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6106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5726E3AF-DB74-4863-A413-CC2548D0759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1945394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t>A dog applies a force of 100 </a:t>
            </a:r>
            <a:r>
              <a:rPr lang="en-US" dirty="0" err="1"/>
              <a:t>newtons</a:t>
            </a:r>
            <a:r>
              <a:rPr lang="en-US" dirty="0"/>
              <a:t> to push his buddy down the 60 meters of  sidewalk. How much work was done?</a:t>
            </a:r>
          </a:p>
        </p:txBody>
      </p:sp>
      <p:sp>
        <p:nvSpPr>
          <p:cNvPr id="7" name="Oval 6"/>
          <p:cNvSpPr/>
          <p:nvPr/>
        </p:nvSpPr>
        <p:spPr bwMode="auto">
          <a:xfrm>
            <a:off x="3004386" y="2614160"/>
            <a:ext cx="3440027" cy="838200"/>
          </a:xfrm>
          <a:prstGeom prst="ellipse">
            <a:avLst/>
          </a:prstGeom>
          <a:noFill/>
          <a:ln w="9525" cap="flat" cmpd="sng" algn="ctr">
            <a:solidFill>
              <a:srgbClr val="FFCCCC"/>
            </a:solidFill>
            <a:prstDash val="solid"/>
            <a:round/>
            <a:headEnd type="none" w="med" len="med"/>
            <a:tailEnd type="none" w="med" len="med"/>
          </a:ln>
          <a:effectLst>
            <a:glow rad="228600">
              <a:schemeClr val="accent5">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Image result for dog pushing stro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6106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2094732"/>
            <a:ext cx="427978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reeform 13"/>
          <p:cNvSpPr/>
          <p:nvPr/>
        </p:nvSpPr>
        <p:spPr bwMode="auto">
          <a:xfrm>
            <a:off x="5962473" y="2094732"/>
            <a:ext cx="2971800" cy="1600200"/>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 name="Picture 1">
            <a:extLst>
              <a:ext uri="{FF2B5EF4-FFF2-40B4-BE49-F238E27FC236}">
                <a16:creationId xmlns:a16="http://schemas.microsoft.com/office/drawing/2014/main" id="{D3CBD739-9247-829D-BB6C-C42353D692FF}"/>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1959430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solidFill>
                  <a:srgbClr val="FFFFCC"/>
                </a:solidFill>
              </a:rPr>
              <a:t>A dog applies a force of </a:t>
            </a:r>
            <a:r>
              <a:rPr lang="en-US" dirty="0">
                <a:solidFill>
                  <a:srgbClr val="FF99FF"/>
                </a:solidFill>
              </a:rPr>
              <a:t>100 </a:t>
            </a:r>
            <a:r>
              <a:rPr lang="en-US" dirty="0" err="1">
                <a:solidFill>
                  <a:srgbClr val="FF99FF"/>
                </a:solidFill>
              </a:rPr>
              <a:t>newtons</a:t>
            </a:r>
            <a:r>
              <a:rPr lang="en-US" dirty="0">
                <a:solidFill>
                  <a:srgbClr val="FF99FF"/>
                </a:solidFill>
              </a:rPr>
              <a:t> to </a:t>
            </a:r>
            <a:r>
              <a:rPr lang="en-US" dirty="0">
                <a:solidFill>
                  <a:srgbClr val="FFFFCC"/>
                </a:solidFill>
              </a:rPr>
              <a:t>push his buddy down the </a:t>
            </a:r>
            <a:r>
              <a:rPr lang="en-US" dirty="0">
                <a:solidFill>
                  <a:srgbClr val="66FFCC"/>
                </a:solidFill>
              </a:rPr>
              <a:t>60 meters</a:t>
            </a:r>
            <a:r>
              <a:rPr lang="en-US" dirty="0">
                <a:solidFill>
                  <a:srgbClr val="FFFFCC"/>
                </a:solidFill>
              </a:rPr>
              <a:t> of sidewalk. </a:t>
            </a:r>
            <a:r>
              <a:rPr lang="en-US" dirty="0">
                <a:solidFill>
                  <a:srgbClr val="FFCCCC"/>
                </a:solidFill>
              </a:rPr>
              <a:t>How much work was done?</a:t>
            </a:r>
          </a:p>
        </p:txBody>
      </p:sp>
      <p:sp>
        <p:nvSpPr>
          <p:cNvPr id="7" name="Oval 6"/>
          <p:cNvSpPr/>
          <p:nvPr/>
        </p:nvSpPr>
        <p:spPr bwMode="auto">
          <a:xfrm>
            <a:off x="3004386" y="2614160"/>
            <a:ext cx="3440027" cy="838200"/>
          </a:xfrm>
          <a:prstGeom prst="ellipse">
            <a:avLst/>
          </a:prstGeom>
          <a:noFill/>
          <a:ln w="9525" cap="flat" cmpd="sng" algn="ctr">
            <a:solidFill>
              <a:srgbClr val="FFCCCC"/>
            </a:solidFill>
            <a:prstDash val="solid"/>
            <a:round/>
            <a:headEnd type="none" w="med" len="med"/>
            <a:tailEnd type="none" w="med" len="med"/>
          </a:ln>
          <a:effectLst>
            <a:glow rad="228600">
              <a:schemeClr val="accent5">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Image result for dog pushing stro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6106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2094732"/>
            <a:ext cx="427978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reeform 13"/>
          <p:cNvSpPr/>
          <p:nvPr/>
        </p:nvSpPr>
        <p:spPr bwMode="auto">
          <a:xfrm>
            <a:off x="5962473" y="2094732"/>
            <a:ext cx="2971800" cy="1600200"/>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 name="Picture 1">
            <a:extLst>
              <a:ext uri="{FF2B5EF4-FFF2-40B4-BE49-F238E27FC236}">
                <a16:creationId xmlns:a16="http://schemas.microsoft.com/office/drawing/2014/main" id="{9298D243-5706-E16F-633E-36F5804F686C}"/>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5658339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solidFill>
                  <a:srgbClr val="FFFFCC"/>
                </a:solidFill>
              </a:rPr>
              <a:t>A dog applies a force of </a:t>
            </a:r>
            <a:r>
              <a:rPr lang="en-US" dirty="0">
                <a:solidFill>
                  <a:srgbClr val="FF99FF"/>
                </a:solidFill>
              </a:rPr>
              <a:t>100 </a:t>
            </a:r>
            <a:r>
              <a:rPr lang="en-US" dirty="0" err="1">
                <a:solidFill>
                  <a:srgbClr val="FF99FF"/>
                </a:solidFill>
              </a:rPr>
              <a:t>newtons</a:t>
            </a:r>
            <a:r>
              <a:rPr lang="en-US" dirty="0">
                <a:solidFill>
                  <a:srgbClr val="FF99FF"/>
                </a:solidFill>
              </a:rPr>
              <a:t> to </a:t>
            </a:r>
            <a:r>
              <a:rPr lang="en-US" dirty="0">
                <a:solidFill>
                  <a:srgbClr val="FFFFCC"/>
                </a:solidFill>
              </a:rPr>
              <a:t>push his buddy down the </a:t>
            </a:r>
            <a:r>
              <a:rPr lang="en-US" dirty="0">
                <a:solidFill>
                  <a:srgbClr val="66FFCC"/>
                </a:solidFill>
              </a:rPr>
              <a:t>60 meters</a:t>
            </a:r>
            <a:r>
              <a:rPr lang="en-US" dirty="0">
                <a:solidFill>
                  <a:srgbClr val="FFFFCC"/>
                </a:solidFill>
              </a:rPr>
              <a:t> of  sidewalk. </a:t>
            </a:r>
            <a:r>
              <a:rPr lang="en-US" dirty="0">
                <a:solidFill>
                  <a:srgbClr val="FFCCCC"/>
                </a:solidFill>
              </a:rPr>
              <a:t>How much work was done?</a:t>
            </a:r>
          </a:p>
        </p:txBody>
      </p:sp>
      <p:sp>
        <p:nvSpPr>
          <p:cNvPr id="7" name="Oval 6"/>
          <p:cNvSpPr/>
          <p:nvPr/>
        </p:nvSpPr>
        <p:spPr bwMode="auto">
          <a:xfrm>
            <a:off x="3004386" y="2614160"/>
            <a:ext cx="3440027" cy="838200"/>
          </a:xfrm>
          <a:prstGeom prst="ellipse">
            <a:avLst/>
          </a:prstGeom>
          <a:noFill/>
          <a:ln w="9525" cap="flat" cmpd="sng" algn="ctr">
            <a:solidFill>
              <a:srgbClr val="FFCCCC"/>
            </a:solidFill>
            <a:prstDash val="solid"/>
            <a:round/>
            <a:headEnd type="none" w="med" len="med"/>
            <a:tailEnd type="none" w="med" len="med"/>
          </a:ln>
          <a:effectLst>
            <a:glow rad="228600">
              <a:schemeClr val="accent5">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Image result for dog pushing stro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6106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2094732"/>
            <a:ext cx="427978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reeform 13"/>
          <p:cNvSpPr/>
          <p:nvPr/>
        </p:nvSpPr>
        <p:spPr bwMode="auto">
          <a:xfrm>
            <a:off x="5962473" y="2094732"/>
            <a:ext cx="2971800" cy="1600200"/>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 name="Rounded Rectangle 14"/>
          <p:cNvSpPr/>
          <p:nvPr/>
        </p:nvSpPr>
        <p:spPr bwMode="auto">
          <a:xfrm>
            <a:off x="557784" y="1903464"/>
            <a:ext cx="3962400" cy="381153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a:xfrm>
            <a:off x="718386" y="1932408"/>
            <a:ext cx="4572000" cy="1766637"/>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W = </a:t>
            </a:r>
            <a:r>
              <a:rPr kumimoji="0" lang="en-US" sz="3200" b="0" i="0"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Tahoma" pitchFamily="34" charset="0"/>
                <a:ea typeface="+mn-ea"/>
                <a:cs typeface="+mn-cs"/>
              </a:rPr>
              <a:t>f</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x </a:t>
            </a:r>
            <a:r>
              <a:rPr kumimoji="0" lang="en-US" sz="3200" b="0" i="0" u="none" strike="noStrike" kern="1200" cap="none" spc="0" normalizeH="0" baseline="0" noProof="0" dirty="0">
                <a:ln>
                  <a:noFill/>
                </a:ln>
                <a:solidFill>
                  <a:srgbClr val="99FFCC"/>
                </a:solidFill>
                <a:effectLst>
                  <a:outerShdw blurRad="38100" dist="38100" dir="2700000" algn="tl">
                    <a:srgbClr val="000000">
                      <a:alpha val="43137"/>
                    </a:srgbClr>
                  </a:outerShdw>
                </a:effectLst>
                <a:uLnTx/>
                <a:uFillTx/>
                <a:latin typeface="Tahoma" pitchFamily="34" charset="0"/>
                <a:ea typeface="+mn-ea"/>
                <a:cs typeface="+mn-cs"/>
              </a:rPr>
              <a:t>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W =</a:t>
            </a:r>
            <a:r>
              <a:rPr kumimoji="0" lang="en-US" sz="3200" b="0" i="0" u="none" strike="noStrike" kern="1200" cap="none" spc="0" normalizeH="0" baseline="0" noProof="0" dirty="0">
                <a:ln>
                  <a:noFill/>
                </a:ln>
                <a:solidFill>
                  <a:srgbClr val="FF99FF"/>
                </a:solidFill>
                <a:effectLst>
                  <a:outerShdw blurRad="38100" dist="38100" dir="2700000" algn="tl">
                    <a:srgbClr val="000000">
                      <a:alpha val="43137"/>
                    </a:srgbClr>
                  </a:outerShdw>
                </a:effectLst>
                <a:uLnTx/>
                <a:uFillTx/>
                <a:latin typeface="Tahoma" pitchFamily="34" charset="0"/>
                <a:ea typeface="+mn-ea"/>
                <a:cs typeface="+mn-cs"/>
              </a:rPr>
              <a:t> </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100N x 60m</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W =</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 name="Picture 1">
            <a:extLst>
              <a:ext uri="{FF2B5EF4-FFF2-40B4-BE49-F238E27FC236}">
                <a16:creationId xmlns:a16="http://schemas.microsoft.com/office/drawing/2014/main" id="{DF8514BB-19E7-E8D6-837F-B4BA4A91237D}"/>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67485821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solidFill>
                  <a:srgbClr val="FFFFCC"/>
                </a:solidFill>
              </a:rPr>
              <a:t>A dog applies a force of </a:t>
            </a:r>
            <a:r>
              <a:rPr lang="en-US" dirty="0">
                <a:solidFill>
                  <a:srgbClr val="FF99FF"/>
                </a:solidFill>
              </a:rPr>
              <a:t>100 </a:t>
            </a:r>
            <a:r>
              <a:rPr lang="en-US" dirty="0" err="1">
                <a:solidFill>
                  <a:srgbClr val="FF99FF"/>
                </a:solidFill>
              </a:rPr>
              <a:t>newtons</a:t>
            </a:r>
            <a:r>
              <a:rPr lang="en-US" dirty="0">
                <a:solidFill>
                  <a:srgbClr val="FF99FF"/>
                </a:solidFill>
              </a:rPr>
              <a:t> to </a:t>
            </a:r>
            <a:r>
              <a:rPr lang="en-US" dirty="0">
                <a:solidFill>
                  <a:srgbClr val="FFFFCC"/>
                </a:solidFill>
              </a:rPr>
              <a:t>push his buddy down the </a:t>
            </a:r>
            <a:r>
              <a:rPr lang="en-US" dirty="0">
                <a:solidFill>
                  <a:srgbClr val="66FFCC"/>
                </a:solidFill>
              </a:rPr>
              <a:t>60 meters</a:t>
            </a:r>
            <a:r>
              <a:rPr lang="en-US" dirty="0">
                <a:solidFill>
                  <a:srgbClr val="FFFFCC"/>
                </a:solidFill>
              </a:rPr>
              <a:t> of sidewalk. </a:t>
            </a:r>
            <a:r>
              <a:rPr lang="en-US" dirty="0">
                <a:solidFill>
                  <a:srgbClr val="FFCCCC"/>
                </a:solidFill>
              </a:rPr>
              <a:t>How much work was done?</a:t>
            </a:r>
          </a:p>
        </p:txBody>
      </p:sp>
      <p:sp>
        <p:nvSpPr>
          <p:cNvPr id="7" name="Oval 6"/>
          <p:cNvSpPr/>
          <p:nvPr/>
        </p:nvSpPr>
        <p:spPr bwMode="auto">
          <a:xfrm>
            <a:off x="3004386" y="2614160"/>
            <a:ext cx="3440027" cy="838200"/>
          </a:xfrm>
          <a:prstGeom prst="ellipse">
            <a:avLst/>
          </a:prstGeom>
          <a:noFill/>
          <a:ln w="9525" cap="flat" cmpd="sng" algn="ctr">
            <a:solidFill>
              <a:srgbClr val="FFCCCC"/>
            </a:solidFill>
            <a:prstDash val="solid"/>
            <a:round/>
            <a:headEnd type="none" w="med" len="med"/>
            <a:tailEnd type="none" w="med" len="med"/>
          </a:ln>
          <a:effectLst>
            <a:glow rad="228600">
              <a:schemeClr val="accent5">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Image result for dog pushing stro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6106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2094732"/>
            <a:ext cx="427978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reeform 13"/>
          <p:cNvSpPr/>
          <p:nvPr/>
        </p:nvSpPr>
        <p:spPr bwMode="auto">
          <a:xfrm>
            <a:off x="5962473" y="2094732"/>
            <a:ext cx="2971800" cy="1600200"/>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 name="Rounded Rectangle 14"/>
          <p:cNvSpPr/>
          <p:nvPr/>
        </p:nvSpPr>
        <p:spPr bwMode="auto">
          <a:xfrm>
            <a:off x="557784" y="1903464"/>
            <a:ext cx="3962400" cy="381153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a:xfrm>
            <a:off x="718386" y="1932408"/>
            <a:ext cx="4572000" cy="1766637"/>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W = </a:t>
            </a:r>
            <a:r>
              <a:rPr kumimoji="0" lang="en-US" sz="3200" b="0" i="0"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Tahoma" pitchFamily="34" charset="0"/>
                <a:ea typeface="+mn-ea"/>
                <a:cs typeface="+mn-cs"/>
              </a:rPr>
              <a:t>f</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x </a:t>
            </a:r>
            <a:r>
              <a:rPr kumimoji="0" lang="en-US" sz="3200" b="0" i="0" u="none" strike="noStrike" kern="1200" cap="none" spc="0" normalizeH="0" baseline="0" noProof="0" dirty="0">
                <a:ln>
                  <a:noFill/>
                </a:ln>
                <a:solidFill>
                  <a:srgbClr val="99FFCC"/>
                </a:solidFill>
                <a:effectLst>
                  <a:outerShdw blurRad="38100" dist="38100" dir="2700000" algn="tl">
                    <a:srgbClr val="000000">
                      <a:alpha val="43137"/>
                    </a:srgbClr>
                  </a:outerShdw>
                </a:effectLst>
                <a:uLnTx/>
                <a:uFillTx/>
                <a:latin typeface="Tahoma" pitchFamily="34" charset="0"/>
                <a:ea typeface="+mn-ea"/>
                <a:cs typeface="+mn-cs"/>
              </a:rPr>
              <a:t>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W =</a:t>
            </a:r>
            <a:r>
              <a:rPr kumimoji="0" lang="en-US" sz="3200" b="0" i="0" u="none" strike="noStrike" kern="1200" cap="none" spc="0" normalizeH="0" baseline="0" noProof="0" dirty="0">
                <a:ln>
                  <a:noFill/>
                </a:ln>
                <a:solidFill>
                  <a:srgbClr val="FF99FF"/>
                </a:solidFill>
                <a:effectLst>
                  <a:outerShdw blurRad="38100" dist="38100" dir="2700000" algn="tl">
                    <a:srgbClr val="000000">
                      <a:alpha val="43137"/>
                    </a:srgbClr>
                  </a:outerShdw>
                </a:effectLst>
                <a:uLnTx/>
                <a:uFillTx/>
                <a:latin typeface="Tahoma" pitchFamily="34" charset="0"/>
                <a:ea typeface="+mn-ea"/>
                <a:cs typeface="+mn-cs"/>
              </a:rPr>
              <a:t> 100N </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x </a:t>
            </a:r>
            <a:r>
              <a:rPr kumimoji="0" lang="en-US" sz="3200" b="0" i="0" u="none" strike="noStrike" kern="1200" cap="none" spc="0" normalizeH="0" baseline="0" noProof="0" dirty="0">
                <a:ln>
                  <a:noFill/>
                </a:ln>
                <a:solidFill>
                  <a:srgbClr val="66FFCC"/>
                </a:solidFill>
                <a:effectLst>
                  <a:outerShdw blurRad="38100" dist="38100" dir="2700000" algn="tl">
                    <a:srgbClr val="000000">
                      <a:alpha val="43137"/>
                    </a:srgbClr>
                  </a:outerShdw>
                </a:effectLst>
                <a:uLnTx/>
                <a:uFillTx/>
                <a:latin typeface="Tahoma" pitchFamily="34" charset="0"/>
                <a:ea typeface="+mn-ea"/>
                <a:cs typeface="+mn-cs"/>
              </a:rPr>
              <a:t>60m</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W =</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2" name="Picture 1">
            <a:extLst>
              <a:ext uri="{FF2B5EF4-FFF2-40B4-BE49-F238E27FC236}">
                <a16:creationId xmlns:a16="http://schemas.microsoft.com/office/drawing/2014/main" id="{69FEED87-67F3-8509-540C-BA9FBB273106}"/>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4676254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solidFill>
                  <a:srgbClr val="FFFFCC"/>
                </a:solidFill>
              </a:rPr>
              <a:t>A dog applies a force of </a:t>
            </a:r>
            <a:r>
              <a:rPr lang="en-US" dirty="0">
                <a:solidFill>
                  <a:srgbClr val="FF99FF"/>
                </a:solidFill>
              </a:rPr>
              <a:t>100 </a:t>
            </a:r>
            <a:r>
              <a:rPr lang="en-US" dirty="0" err="1">
                <a:solidFill>
                  <a:srgbClr val="FF99FF"/>
                </a:solidFill>
              </a:rPr>
              <a:t>newtons</a:t>
            </a:r>
            <a:r>
              <a:rPr lang="en-US" dirty="0">
                <a:solidFill>
                  <a:srgbClr val="FF99FF"/>
                </a:solidFill>
              </a:rPr>
              <a:t> to </a:t>
            </a:r>
            <a:r>
              <a:rPr lang="en-US" dirty="0">
                <a:solidFill>
                  <a:srgbClr val="FFFFCC"/>
                </a:solidFill>
              </a:rPr>
              <a:t>push his buddy down the </a:t>
            </a:r>
            <a:r>
              <a:rPr lang="en-US" dirty="0">
                <a:solidFill>
                  <a:srgbClr val="66FFCC"/>
                </a:solidFill>
              </a:rPr>
              <a:t>60 meters</a:t>
            </a:r>
            <a:r>
              <a:rPr lang="en-US" dirty="0">
                <a:solidFill>
                  <a:srgbClr val="FFFFCC"/>
                </a:solidFill>
              </a:rPr>
              <a:t> of sidewalk. </a:t>
            </a:r>
            <a:r>
              <a:rPr lang="en-US" dirty="0">
                <a:solidFill>
                  <a:srgbClr val="FFCCCC"/>
                </a:solidFill>
              </a:rPr>
              <a:t>How much work was done?</a:t>
            </a:r>
          </a:p>
        </p:txBody>
      </p:sp>
      <p:sp>
        <p:nvSpPr>
          <p:cNvPr id="7" name="Oval 6"/>
          <p:cNvSpPr/>
          <p:nvPr/>
        </p:nvSpPr>
        <p:spPr bwMode="auto">
          <a:xfrm>
            <a:off x="3004386" y="2614160"/>
            <a:ext cx="3440027" cy="838200"/>
          </a:xfrm>
          <a:prstGeom prst="ellipse">
            <a:avLst/>
          </a:prstGeom>
          <a:noFill/>
          <a:ln w="9525" cap="flat" cmpd="sng" algn="ctr">
            <a:solidFill>
              <a:srgbClr val="FFCCCC"/>
            </a:solidFill>
            <a:prstDash val="solid"/>
            <a:round/>
            <a:headEnd type="none" w="med" len="med"/>
            <a:tailEnd type="none" w="med" len="med"/>
          </a:ln>
          <a:effectLst>
            <a:glow rad="228600">
              <a:schemeClr val="accent5">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6" name="Picture 2" descr="Image result for dog pushing stro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86106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2094732"/>
            <a:ext cx="427978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reeform 13"/>
          <p:cNvSpPr/>
          <p:nvPr/>
        </p:nvSpPr>
        <p:spPr bwMode="auto">
          <a:xfrm>
            <a:off x="5962473" y="2094732"/>
            <a:ext cx="2971800" cy="1600200"/>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 name="Rounded Rectangle 14"/>
          <p:cNvSpPr/>
          <p:nvPr/>
        </p:nvSpPr>
        <p:spPr bwMode="auto">
          <a:xfrm>
            <a:off x="557784" y="1903464"/>
            <a:ext cx="3962400" cy="381153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ectangle 7"/>
          <p:cNvSpPr/>
          <p:nvPr/>
        </p:nvSpPr>
        <p:spPr>
          <a:xfrm>
            <a:off x="718386" y="1932408"/>
            <a:ext cx="4572000" cy="2099036"/>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W = </a:t>
            </a:r>
            <a:r>
              <a:rPr kumimoji="0" lang="en-US" sz="3200" b="0" i="0"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Tahoma" pitchFamily="34" charset="0"/>
                <a:ea typeface="+mn-ea"/>
                <a:cs typeface="+mn-cs"/>
              </a:rPr>
              <a:t>f</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 x </a:t>
            </a:r>
            <a:r>
              <a:rPr kumimoji="0" lang="en-US" sz="3200" b="0" i="0" u="none" strike="noStrike" kern="1200" cap="none" spc="0" normalizeH="0" baseline="0" noProof="0" dirty="0">
                <a:ln>
                  <a:noFill/>
                </a:ln>
                <a:solidFill>
                  <a:srgbClr val="99FFCC"/>
                </a:solidFill>
                <a:effectLst>
                  <a:outerShdw blurRad="38100" dist="38100" dir="2700000" algn="tl">
                    <a:srgbClr val="000000">
                      <a:alpha val="43137"/>
                    </a:srgbClr>
                  </a:outerShdw>
                </a:effectLst>
                <a:uLnTx/>
                <a:uFillTx/>
                <a:latin typeface="Tahoma" pitchFamily="34" charset="0"/>
                <a:ea typeface="+mn-ea"/>
                <a:cs typeface="+mn-cs"/>
              </a:rPr>
              <a:t>d</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W =</a:t>
            </a:r>
            <a:r>
              <a:rPr kumimoji="0" lang="en-US" sz="3200" b="0" i="0" u="none" strike="noStrike" kern="1200" cap="none" spc="0" normalizeH="0" baseline="0" noProof="0" dirty="0">
                <a:ln>
                  <a:noFill/>
                </a:ln>
                <a:solidFill>
                  <a:srgbClr val="FF99FF"/>
                </a:solidFill>
                <a:effectLst>
                  <a:outerShdw blurRad="38100" dist="38100" dir="2700000" algn="tl">
                    <a:srgbClr val="000000">
                      <a:alpha val="43137"/>
                    </a:srgbClr>
                  </a:outerShdw>
                </a:effectLst>
                <a:uLnTx/>
                <a:uFillTx/>
                <a:latin typeface="Tahoma" pitchFamily="34" charset="0"/>
                <a:ea typeface="+mn-ea"/>
                <a:cs typeface="+mn-cs"/>
              </a:rPr>
              <a:t> 100N </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rPr>
              <a:t>x </a:t>
            </a:r>
            <a:r>
              <a:rPr kumimoji="0" lang="en-US" sz="3200" b="0" i="0" u="none" strike="noStrike" kern="1200" cap="none" spc="0" normalizeH="0" baseline="0" noProof="0" dirty="0">
                <a:ln>
                  <a:noFill/>
                </a:ln>
                <a:solidFill>
                  <a:srgbClr val="66FFCC"/>
                </a:solidFill>
                <a:effectLst>
                  <a:outerShdw blurRad="38100" dist="38100" dir="2700000" algn="tl">
                    <a:srgbClr val="000000">
                      <a:alpha val="43137"/>
                    </a:srgbClr>
                  </a:outerShdw>
                </a:effectLst>
                <a:uLnTx/>
                <a:uFillTx/>
                <a:latin typeface="Tahoma" pitchFamily="34" charset="0"/>
                <a:ea typeface="+mn-ea"/>
                <a:cs typeface="+mn-cs"/>
              </a:rPr>
              <a:t>60m</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CCCC"/>
                </a:solidFill>
                <a:effectLst>
                  <a:outerShdw blurRad="38100" dist="38100" dir="2700000" algn="tl">
                    <a:srgbClr val="000000">
                      <a:alpha val="43137"/>
                    </a:srgbClr>
                  </a:outerShdw>
                </a:effectLst>
                <a:uLnTx/>
                <a:uFillTx/>
                <a:latin typeface="Tahoma" pitchFamily="34" charset="0"/>
                <a:ea typeface="+mn-ea"/>
                <a:cs typeface="+mn-cs"/>
              </a:rPr>
              <a:t>W = 6,000 Joules</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0" name="Rectangle 9"/>
          <p:cNvSpPr/>
          <p:nvPr/>
        </p:nvSpPr>
        <p:spPr>
          <a:xfrm>
            <a:off x="718386" y="3934283"/>
            <a:ext cx="3167814" cy="1077218"/>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rPr>
              <a:t>1</a:t>
            </a:r>
            <a:r>
              <a:rPr kumimoji="0" lang="en-US" sz="3200" b="0" i="0" u="none" strike="noStrike" kern="1200" cap="none" spc="0" normalizeH="0" baseline="0" noProof="0" dirty="0">
                <a:ln>
                  <a:noFill/>
                </a:ln>
                <a:solidFill>
                  <a:srgbClr val="FF99FF"/>
                </a:solidFill>
                <a:effectLst/>
                <a:uLnTx/>
                <a:uFillTx/>
                <a:latin typeface="Tahoma" pitchFamily="34" charset="0"/>
                <a:ea typeface="+mn-ea"/>
                <a:cs typeface="+mn-cs"/>
              </a:rPr>
              <a:t>n</a:t>
            </a:r>
            <a:r>
              <a:rPr kumimoji="0" lang="en-US" sz="3200" b="0" i="0" u="none" strike="noStrike" kern="1200" cap="none" spc="0" normalizeH="0" baseline="0" noProof="0" dirty="0">
                <a:ln>
                  <a:noFill/>
                </a:ln>
                <a:solidFill>
                  <a:srgbClr val="66FFCC"/>
                </a:solidFill>
                <a:effectLst/>
                <a:uLnTx/>
                <a:uFillTx/>
                <a:latin typeface="Tahoma" pitchFamily="34" charset="0"/>
                <a:ea typeface="+mn-ea"/>
                <a:cs typeface="+mn-cs"/>
              </a:rPr>
              <a:t>m</a:t>
            </a:r>
            <a:r>
              <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rPr>
              <a:t> is equal to </a:t>
            </a:r>
            <a:r>
              <a:rPr kumimoji="0" lang="en-US" sz="3200" b="0" i="0" u="none" strike="noStrike" kern="1200" cap="none" spc="0" normalizeH="0" baseline="0" noProof="0" dirty="0">
                <a:ln>
                  <a:noFill/>
                </a:ln>
                <a:solidFill>
                  <a:srgbClr val="FFCCCC"/>
                </a:solidFill>
                <a:effectLst/>
                <a:uLnTx/>
                <a:uFillTx/>
                <a:latin typeface="Tahoma" pitchFamily="34" charset="0"/>
                <a:ea typeface="+mn-ea"/>
                <a:cs typeface="+mn-cs"/>
              </a:rPr>
              <a:t>1 Joule</a:t>
            </a:r>
            <a:r>
              <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rPr>
              <a:t> </a:t>
            </a: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Oval 1"/>
          <p:cNvSpPr/>
          <p:nvPr/>
        </p:nvSpPr>
        <p:spPr bwMode="auto">
          <a:xfrm>
            <a:off x="609600" y="3040380"/>
            <a:ext cx="3733800" cy="768852"/>
          </a:xfrm>
          <a:prstGeom prst="ellipse">
            <a:avLst/>
          </a:prstGeom>
          <a:noFill/>
          <a:ln w="9525" cap="flat" cmpd="sng" algn="ctr">
            <a:solidFill>
              <a:schemeClr val="tx1"/>
            </a:solidFill>
            <a:prstDash val="solid"/>
            <a:round/>
            <a:headEnd type="none" w="med" len="med"/>
            <a:tailEnd type="none" w="med" len="med"/>
          </a:ln>
          <a:effectLst>
            <a:glow rad="127000">
              <a:srgbClr val="FFCCCC"/>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3" name="Picture 2">
            <a:extLst>
              <a:ext uri="{FF2B5EF4-FFF2-40B4-BE49-F238E27FC236}">
                <a16:creationId xmlns:a16="http://schemas.microsoft.com/office/drawing/2014/main" id="{EAE1F7EE-8CA3-C2D7-CE68-56A58E479E53}"/>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5887748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Box 1"/>
          <p:cNvSpPr txBox="1">
            <a:spLocks noChangeArrowheads="1"/>
          </p:cNvSpPr>
          <p:nvPr/>
        </p:nvSpPr>
        <p:spPr bwMode="auto">
          <a:xfrm>
            <a:off x="304800" y="2286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Questions 1-20 = 5pts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Category (Bonus) = 1pt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Questions = 5 pt wager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Find the Owl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 Secretly write “Owl” in the correct box worth 1pt.</a:t>
            </a:r>
          </a:p>
        </p:txBody>
      </p:sp>
      <p:pic>
        <p:nvPicPr>
          <p:cNvPr id="193539"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81200"/>
            <a:ext cx="501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Mouse Trap Car- 112 Ft. on Make a GIF">
            <a:extLst>
              <a:ext uri="{FF2B5EF4-FFF2-40B4-BE49-F238E27FC236}">
                <a16:creationId xmlns:a16="http://schemas.microsoft.com/office/drawing/2014/main" id="{4CF60CB1-1779-B7FB-BD1D-FA923C000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44900"/>
            <a:ext cx="8763000" cy="3073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0DEAA8-D2FB-E46E-968D-B1ADA7960215}"/>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8697" y="304800"/>
            <a:ext cx="8796703" cy="2514600"/>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Review Game</a:t>
            </a:r>
          </a:p>
        </p:txBody>
      </p:sp>
      <p:sp>
        <p:nvSpPr>
          <p:cNvPr id="4" name="Rectangle 3"/>
          <p:cNvSpPr/>
          <p:nvPr/>
        </p:nvSpPr>
        <p:spPr>
          <a:xfrm>
            <a:off x="156797" y="5181600"/>
            <a:ext cx="3004349" cy="1446550"/>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1430">
                  <a:solidFill>
                    <a:srgbClr val="000000"/>
                  </a:solidFill>
                </a:ln>
                <a:solidFill>
                  <a:srgbClr val="333399">
                    <a:lumMod val="40000"/>
                    <a:lumOff val="60000"/>
                  </a:srgbClr>
                </a:solidFill>
                <a:effectLst>
                  <a:outerShdw blurRad="76200" dist="50800" dir="5400000" algn="tl" rotWithShape="0">
                    <a:srgbClr val="000000">
                      <a:alpha val="65000"/>
                    </a:srgbClr>
                  </a:outerShdw>
                </a:effectLst>
                <a:uLnTx/>
                <a:uFillTx/>
                <a:latin typeface="Arial" charset="0"/>
                <a:ea typeface="+mn-ea"/>
                <a:cs typeface="+mn-cs"/>
              </a:rPr>
              <a:t>Part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1430">
                  <a:solidFill>
                    <a:srgbClr val="000000"/>
                  </a:solidFill>
                </a:ln>
                <a:solidFill>
                  <a:srgbClr val="333399">
                    <a:lumMod val="40000"/>
                    <a:lumOff val="60000"/>
                  </a:srgbClr>
                </a:solidFill>
                <a:effectLst>
                  <a:outerShdw blurRad="76200" dist="50800" dir="5400000" algn="tl" rotWithShape="0">
                    <a:srgbClr val="000000">
                      <a:alpha val="65000"/>
                    </a:srgbClr>
                  </a:outerShdw>
                </a:effectLst>
                <a:uLnTx/>
                <a:uFillTx/>
                <a:latin typeface="Arial" charset="0"/>
                <a:ea typeface="+mn-ea"/>
                <a:cs typeface="+mn-cs"/>
              </a:rPr>
              <a:t>Lesson 10</a:t>
            </a:r>
          </a:p>
        </p:txBody>
      </p:sp>
      <p:pic>
        <p:nvPicPr>
          <p:cNvPr id="5" name="Graphic 4">
            <a:extLst>
              <a:ext uri="{FF2B5EF4-FFF2-40B4-BE49-F238E27FC236}">
                <a16:creationId xmlns:a16="http://schemas.microsoft.com/office/drawing/2014/main" id="{5FDE7025-A43A-950A-B25B-98DD9FF297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2800" y="5099593"/>
            <a:ext cx="5699410" cy="1610564"/>
          </a:xfrm>
          <a:prstGeom prst="rect">
            <a:avLst/>
          </a:prstGeom>
        </p:spPr>
      </p:pic>
      <p:pic>
        <p:nvPicPr>
          <p:cNvPr id="6" name="Picture 5">
            <a:extLst>
              <a:ext uri="{FF2B5EF4-FFF2-40B4-BE49-F238E27FC236}">
                <a16:creationId xmlns:a16="http://schemas.microsoft.com/office/drawing/2014/main" id="{E75B8293-E919-AF92-B3CE-03061206CDDB}"/>
              </a:ext>
            </a:extLst>
          </p:cNvPr>
          <p:cNvPicPr>
            <a:picLocks noChangeAspect="1"/>
          </p:cNvPicPr>
          <p:nvPr/>
        </p:nvPicPr>
        <p:blipFill>
          <a:blip r:embed="rId5"/>
          <a:stretch>
            <a:fillRect/>
          </a:stretch>
        </p:blipFill>
        <p:spPr>
          <a:xfrm>
            <a:off x="7418674" y="6787306"/>
            <a:ext cx="1633537" cy="70694"/>
          </a:xfrm>
          <a:prstGeom prst="rect">
            <a:avLst/>
          </a:prstGeom>
        </p:spPr>
      </p:pic>
      <p:pic>
        <p:nvPicPr>
          <p:cNvPr id="7" name="Picture 2" descr="Download Key Transparent HQ PNG Image | FreePNGImg">
            <a:extLst>
              <a:ext uri="{FF2B5EF4-FFF2-40B4-BE49-F238E27FC236}">
                <a16:creationId xmlns:a16="http://schemas.microsoft.com/office/drawing/2014/main" id="{BA1F1D03-5EE1-693D-FCE3-50F1A0E720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04101">
            <a:off x="-392451" y="-1138493"/>
            <a:ext cx="9377108" cy="902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16442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155575" y="228600"/>
            <a:ext cx="8759825" cy="5902325"/>
          </a:xfrm>
        </p:spPr>
        <p:txBody>
          <a:bodyPr/>
          <a:lstStyle/>
          <a:p>
            <a:r>
              <a:rPr lang="en-US" dirty="0"/>
              <a:t>4,000 Joules of Work was used to move a motorcycle up a   inclined plane of 2 meters.</a:t>
            </a:r>
          </a:p>
          <a:p>
            <a:pPr lvl="1"/>
            <a:r>
              <a:rPr lang="en-US" dirty="0"/>
              <a:t>How much did the motorcycle weigh / N?</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Image result for lifting fat d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20000"/>
              </a:spcBef>
              <a:buClr>
                <a:srgbClr val="66CCFF"/>
              </a:buClr>
              <a:buSzPct val="65000"/>
              <a:buFont typeface="Wingdings" pitchFamily="2" charset="2"/>
              <a:buChar char="n"/>
            </a:pPr>
            <a:endParaRPr lang="en-US" sz="3200">
              <a:solidFill>
                <a:srgbClr val="FFFFFF"/>
              </a:solidFill>
              <a:effectLst>
                <a:outerShdw blurRad="38100" dist="38100" dir="2700000" algn="tl">
                  <a:srgbClr val="000000">
                    <a:alpha val="43137"/>
                  </a:srgbClr>
                </a:outerShdw>
              </a:effectLst>
              <a:latin typeface="Tahoma" pitchFamily="34" charset="0"/>
            </a:endParaRPr>
          </a:p>
        </p:txBody>
      </p:sp>
      <p:sp>
        <p:nvSpPr>
          <p:cNvPr id="3" name="AutoShape 4" descr="Image result for lifting fat do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20000"/>
              </a:spcBef>
              <a:buClr>
                <a:srgbClr val="66CCFF"/>
              </a:buClr>
              <a:buSzPct val="65000"/>
              <a:buFont typeface="Wingdings" pitchFamily="2" charset="2"/>
              <a:buChar char="n"/>
            </a:pPr>
            <a:endParaRPr lang="en-US" sz="3200">
              <a:solidFill>
                <a:srgbClr val="FFFFFF"/>
              </a:solidFill>
              <a:effectLst>
                <a:outerShdw blurRad="38100" dist="38100" dir="2700000" algn="tl">
                  <a:srgbClr val="000000">
                    <a:alpha val="43137"/>
                  </a:srgbClr>
                </a:outerShdw>
              </a:effectLst>
              <a:latin typeface="Tahoma" pitchFamily="34" charset="0"/>
            </a:endParaRPr>
          </a:p>
        </p:txBody>
      </p:sp>
      <p:sp>
        <p:nvSpPr>
          <p:cNvPr id="5" name="AutoShape 6" descr="Image result for lifting fat do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20000"/>
              </a:spcBef>
              <a:buClr>
                <a:srgbClr val="66CCFF"/>
              </a:buClr>
              <a:buSzPct val="65000"/>
              <a:buFont typeface="Wingdings" pitchFamily="2" charset="2"/>
              <a:buChar char="n"/>
            </a:pPr>
            <a:endParaRPr lang="en-US" sz="3200">
              <a:solidFill>
                <a:srgbClr val="FFFFFF"/>
              </a:solidFill>
              <a:effectLst>
                <a:outerShdw blurRad="38100" dist="38100" dir="2700000" algn="tl">
                  <a:srgbClr val="000000">
                    <a:alpha val="43137"/>
                  </a:srgbClr>
                </a:outerShdw>
              </a:effectLst>
              <a:latin typeface="Tahoma" pitchFamily="34" charset="0"/>
            </a:endParaRPr>
          </a:p>
        </p:txBody>
      </p:sp>
      <p:pic>
        <p:nvPicPr>
          <p:cNvPr id="1026" name="Picture 2" descr="http://ecx.images-amazon.com/images/I/51ZWue2BiZL._SX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42" y="1960649"/>
            <a:ext cx="8550058" cy="444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7494907" y="5150241"/>
            <a:ext cx="1326005" cy="1323439"/>
          </a:xfrm>
          <a:prstGeom prst="rect">
            <a:avLst/>
          </a:prstGeom>
          <a:noFill/>
        </p:spPr>
        <p:txBody>
          <a:bodyPr wrap="none" lIns="91440" tIns="45720" rIns="91440" bIns="45720">
            <a:spAutoFit/>
          </a:bodyPr>
          <a:lstStyle/>
          <a:p>
            <a:pPr algn="ctr"/>
            <a:r>
              <a:rPr lang="en-US" sz="8000" b="1" dirty="0">
                <a:ln w="9525">
                  <a:solidFill>
                    <a:srgbClr val="000000"/>
                  </a:solidFill>
                  <a:prstDash val="solid"/>
                </a:ln>
                <a:solidFill>
                  <a:srgbClr val="FFFFFF"/>
                </a:solidFill>
                <a:effectLst>
                  <a:outerShdw blurRad="12700" dist="38100" dir="2700000" algn="tl" rotWithShape="0">
                    <a:srgbClr val="000000">
                      <a:lumMod val="50000"/>
                    </a:srgbClr>
                  </a:outerShdw>
                </a:effectLst>
              </a:rPr>
              <a:t>13</a:t>
            </a:r>
          </a:p>
        </p:txBody>
      </p:sp>
      <p:sp>
        <p:nvSpPr>
          <p:cNvPr id="6" name="Rounded Rectangle 5"/>
          <p:cNvSpPr/>
          <p:nvPr/>
        </p:nvSpPr>
        <p:spPr bwMode="auto">
          <a:xfrm>
            <a:off x="3581400" y="762000"/>
            <a:ext cx="2667000" cy="533400"/>
          </a:xfrm>
          <a:prstGeom prst="round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66CCFF"/>
              </a:buClr>
              <a:buSzPct val="65000"/>
              <a:buFont typeface="Wingdings" pitchFamily="2" charset="2"/>
              <a:buChar char="n"/>
            </a:pPr>
            <a:endParaRPr lang="en-US" sz="3200">
              <a:solidFill>
                <a:srgbClr val="FFFFFF"/>
              </a:solidFill>
              <a:effectLst>
                <a:outerShdw blurRad="38100" dist="38100" dir="2700000" algn="tl">
                  <a:srgbClr val="000000">
                    <a:alpha val="43137"/>
                  </a:srgbClr>
                </a:outerShdw>
              </a:effectLst>
              <a:latin typeface="Tahoma" pitchFamily="34" charset="0"/>
            </a:endParaRPr>
          </a:p>
        </p:txBody>
      </p:sp>
      <p:pic>
        <p:nvPicPr>
          <p:cNvPr id="7" name="Picture 6">
            <a:extLst>
              <a:ext uri="{FF2B5EF4-FFF2-40B4-BE49-F238E27FC236}">
                <a16:creationId xmlns:a16="http://schemas.microsoft.com/office/drawing/2014/main" id="{FAA07F50-9E57-CBD7-9D37-B65E809EE4F1}"/>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8903342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sz="half" idx="4294967295"/>
          </p:nvPr>
        </p:nvSpPr>
        <p:spPr>
          <a:xfrm>
            <a:off x="457200" y="228600"/>
            <a:ext cx="8153400" cy="5897563"/>
          </a:xfrm>
        </p:spPr>
        <p:txBody>
          <a:bodyPr/>
          <a:lstStyle/>
          <a:p>
            <a:pPr eaLnBrk="1" hangingPunct="1"/>
            <a:r>
              <a:rPr lang="en-US" sz="2800">
                <a:solidFill>
                  <a:srgbClr val="6699FF"/>
                </a:solidFill>
              </a:rPr>
              <a:t>Name this simple machine and find the MA.</a:t>
            </a:r>
          </a:p>
          <a:p>
            <a:pPr eaLnBrk="1" hangingPunct="1"/>
            <a:r>
              <a:rPr lang="en-US" sz="2800">
                <a:solidFill>
                  <a:schemeClr val="tx1"/>
                </a:solidFill>
              </a:rPr>
              <a:t>Divide circumference by the pitch to get MA.</a:t>
            </a:r>
          </a:p>
        </p:txBody>
      </p:sp>
      <p:pic>
        <p:nvPicPr>
          <p:cNvPr id="25603" name="Picture 4" descr="http://www.teachengineering.org/collection/cub_/lessons/cub_images/cub_simp_machines_lesson02_figure8.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1295400"/>
            <a:ext cx="8305800" cy="5181600"/>
          </a:xfrm>
          <a:noFill/>
          <a:ln w="76200">
            <a:solidFill>
              <a:srgbClr val="5F5F5F"/>
            </a:solidFill>
            <a:miter lim="800000"/>
            <a:headEnd/>
            <a:tailEnd/>
          </a:ln>
        </p:spPr>
      </p:pic>
      <p:sp>
        <p:nvSpPr>
          <p:cNvPr id="6578186" name="Rectangle 10"/>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pitchFamily="34" charset="0"/>
            </a:endParaRPr>
          </a:p>
        </p:txBody>
      </p:sp>
      <p:sp>
        <p:nvSpPr>
          <p:cNvPr id="25605" name="WordArt 8"/>
          <p:cNvSpPr>
            <a:spLocks noChangeArrowheads="1" noChangeShapeType="1" noTextEdit="1"/>
          </p:cNvSpPr>
          <p:nvPr/>
        </p:nvSpPr>
        <p:spPr bwMode="auto">
          <a:xfrm>
            <a:off x="3352800" y="5334000"/>
            <a:ext cx="1219200" cy="6477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solidFill>
                  <a:srgbClr val="FF9900"/>
                </a:solidFill>
                <a:effectLst>
                  <a:outerShdw dist="45791" dir="3378596" algn="ctr" rotWithShape="0">
                    <a:srgbClr val="4D4D4D">
                      <a:alpha val="79999"/>
                    </a:srgbClr>
                  </a:outerShdw>
                </a:effectLst>
                <a:latin typeface="Arial Black"/>
              </a:rPr>
              <a:t>6 cm</a:t>
            </a:r>
          </a:p>
        </p:txBody>
      </p:sp>
      <p:sp>
        <p:nvSpPr>
          <p:cNvPr id="25606" name="WordArt 9"/>
          <p:cNvSpPr>
            <a:spLocks noChangeArrowheads="1" noChangeShapeType="1" noTextEdit="1"/>
          </p:cNvSpPr>
          <p:nvPr/>
        </p:nvSpPr>
        <p:spPr bwMode="auto">
          <a:xfrm>
            <a:off x="7620000" y="3505200"/>
            <a:ext cx="1219200" cy="6477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solidFill>
                  <a:srgbClr val="FF66FF"/>
                </a:solidFill>
                <a:effectLst>
                  <a:outerShdw dist="45791" dir="3378596" algn="ctr" rotWithShape="0">
                    <a:srgbClr val="4D4D4D">
                      <a:alpha val="79999"/>
                    </a:srgbClr>
                  </a:outerShdw>
                </a:effectLst>
                <a:latin typeface="Arial Black"/>
              </a:rPr>
              <a:t>2 cm</a:t>
            </a:r>
          </a:p>
        </p:txBody>
      </p:sp>
      <p:sp>
        <p:nvSpPr>
          <p:cNvPr id="25607" name="WordArt 10"/>
          <p:cNvSpPr>
            <a:spLocks noChangeArrowheads="1" noChangeShapeType="1" noTextEdit="1"/>
          </p:cNvSpPr>
          <p:nvPr/>
        </p:nvSpPr>
        <p:spPr bwMode="auto">
          <a:xfrm>
            <a:off x="8077200" y="1371600"/>
            <a:ext cx="6096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14</a:t>
            </a:r>
          </a:p>
        </p:txBody>
      </p:sp>
      <p:pic>
        <p:nvPicPr>
          <p:cNvPr id="2" name="Picture 1">
            <a:extLst>
              <a:ext uri="{FF2B5EF4-FFF2-40B4-BE49-F238E27FC236}">
                <a16:creationId xmlns:a16="http://schemas.microsoft.com/office/drawing/2014/main" id="{F7B9F03B-F8FD-2FCF-1A2D-56042E757B53}"/>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457200" y="304800"/>
            <a:ext cx="8229600" cy="5821363"/>
          </a:xfrm>
        </p:spPr>
        <p:txBody>
          <a:bodyPr/>
          <a:lstStyle/>
          <a:p>
            <a:r>
              <a:rPr lang="en-US"/>
              <a:t>Name each simple machine below</a:t>
            </a:r>
          </a:p>
        </p:txBody>
      </p:sp>
      <p:pic>
        <p:nvPicPr>
          <p:cNvPr id="26627" name="Picture 7" descr="as-scis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2514600" cy="2362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5" descr="http://0.tqn.com/d/skateboard/1/0/r/D/WorkWheelOnAx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066800"/>
            <a:ext cx="2743200" cy="23622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66800"/>
            <a:ext cx="3048000" cy="23622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8" descr="http://upload.wikimedia.org/wikipedia/commons/a/ae/Cross-laced_white_sneaker_shoela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733800"/>
            <a:ext cx="2743200" cy="2667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733800"/>
            <a:ext cx="3048000" cy="2667000"/>
          </a:xfrm>
          <a:prstGeom prst="rect">
            <a:avLst/>
          </a:prstGeom>
          <a:noFill/>
          <a:ln w="76200">
            <a:solidFill>
              <a:srgbClr val="A6A6A6"/>
            </a:solidFill>
            <a:miter lim="800000"/>
            <a:headEnd/>
            <a:tailEnd/>
          </a:ln>
          <a:extLst>
            <a:ext uri="{909E8E84-426E-40DD-AFC4-6F175D3DCCD1}">
              <a14:hiddenFill xmlns:a14="http://schemas.microsoft.com/office/drawing/2010/main">
                <a:solidFill>
                  <a:srgbClr val="FFFFFF"/>
                </a:solidFill>
              </a14:hiddenFill>
            </a:ext>
          </a:extLst>
        </p:spPr>
      </p:pic>
      <p:pic>
        <p:nvPicPr>
          <p:cNvPr id="26632" name="Picture 11" descr="http://3.bp.blogspot.com/-kISt3ukYhW8/TuJlw2Pnp7I/AAAAAAAAAFA/jXI_mG2iQHc/s1600/trim-wellness-man-lifting-we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33800"/>
            <a:ext cx="2514600" cy="26193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33" name="WordArt 12"/>
          <p:cNvSpPr>
            <a:spLocks noChangeArrowheads="1" noChangeShapeType="1" noTextEdit="1"/>
          </p:cNvSpPr>
          <p:nvPr/>
        </p:nvSpPr>
        <p:spPr bwMode="auto">
          <a:xfrm>
            <a:off x="304800" y="1143000"/>
            <a:ext cx="633413"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26634" name="WordArt 13"/>
          <p:cNvSpPr>
            <a:spLocks noChangeArrowheads="1" noChangeShapeType="1" noTextEdit="1"/>
          </p:cNvSpPr>
          <p:nvPr/>
        </p:nvSpPr>
        <p:spPr bwMode="auto">
          <a:xfrm>
            <a:off x="3048000" y="1143000"/>
            <a:ext cx="5334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26635" name="WordArt 15"/>
          <p:cNvSpPr>
            <a:spLocks noChangeArrowheads="1" noChangeShapeType="1" noTextEdit="1"/>
          </p:cNvSpPr>
          <p:nvPr/>
        </p:nvSpPr>
        <p:spPr bwMode="auto">
          <a:xfrm>
            <a:off x="6019800" y="1143000"/>
            <a:ext cx="457200" cy="6858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t>
            </a:r>
          </a:p>
        </p:txBody>
      </p:sp>
      <p:sp>
        <p:nvSpPr>
          <p:cNvPr id="26636" name="WordArt 16"/>
          <p:cNvSpPr>
            <a:spLocks noChangeArrowheads="1" noChangeShapeType="1" noTextEdit="1"/>
          </p:cNvSpPr>
          <p:nvPr/>
        </p:nvSpPr>
        <p:spPr bwMode="auto">
          <a:xfrm>
            <a:off x="381000" y="3810000"/>
            <a:ext cx="609600" cy="6858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D</a:t>
            </a:r>
          </a:p>
        </p:txBody>
      </p:sp>
      <p:sp>
        <p:nvSpPr>
          <p:cNvPr id="26637" name="WordArt 17"/>
          <p:cNvSpPr>
            <a:spLocks noChangeArrowheads="1" noChangeShapeType="1" noTextEdit="1"/>
          </p:cNvSpPr>
          <p:nvPr/>
        </p:nvSpPr>
        <p:spPr bwMode="auto">
          <a:xfrm>
            <a:off x="3048000" y="3810000"/>
            <a:ext cx="533400" cy="6477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E</a:t>
            </a:r>
          </a:p>
        </p:txBody>
      </p:sp>
      <p:sp>
        <p:nvSpPr>
          <p:cNvPr id="26638" name="WordArt 18"/>
          <p:cNvSpPr>
            <a:spLocks noChangeArrowheads="1" noChangeShapeType="1" noTextEdit="1"/>
          </p:cNvSpPr>
          <p:nvPr/>
        </p:nvSpPr>
        <p:spPr bwMode="auto">
          <a:xfrm>
            <a:off x="6096000" y="3810000"/>
            <a:ext cx="5334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F</a:t>
            </a:r>
          </a:p>
        </p:txBody>
      </p:sp>
      <p:sp>
        <p:nvSpPr>
          <p:cNvPr id="26639" name="WordArt 19"/>
          <p:cNvSpPr>
            <a:spLocks noChangeArrowheads="1" noChangeShapeType="1" noTextEdit="1"/>
          </p:cNvSpPr>
          <p:nvPr/>
        </p:nvSpPr>
        <p:spPr bwMode="auto">
          <a:xfrm>
            <a:off x="8153400" y="152400"/>
            <a:ext cx="6096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15</a:t>
            </a:r>
          </a:p>
        </p:txBody>
      </p:sp>
      <p:cxnSp>
        <p:nvCxnSpPr>
          <p:cNvPr id="16" name="Straight Arrow Connector 15"/>
          <p:cNvCxnSpPr/>
          <p:nvPr/>
        </p:nvCxnSpPr>
        <p:spPr>
          <a:xfrm flipH="1" flipV="1">
            <a:off x="1219200" y="2895600"/>
            <a:ext cx="609600" cy="76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449" y="3581401"/>
            <a:ext cx="319735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descr="Animation"/>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086439" flipH="1">
            <a:off x="7678614" y="3868481"/>
            <a:ext cx="1137630" cy="63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C7253D-63B5-4749-A8FA-79D0F979136A}"/>
              </a:ext>
            </a:extLst>
          </p:cNvPr>
          <p:cNvSpPr txBox="1"/>
          <p:nvPr/>
        </p:nvSpPr>
        <p:spPr>
          <a:xfrm>
            <a:off x="1904999" y="2743200"/>
            <a:ext cx="896619" cy="646331"/>
          </a:xfrm>
          <a:prstGeom prst="rect">
            <a:avLst/>
          </a:prstGeom>
          <a:noFill/>
        </p:spPr>
        <p:txBody>
          <a:bodyPr wrap="square" rtlCol="0">
            <a:spAutoFit/>
          </a:bodyPr>
          <a:lstStyle/>
          <a:p>
            <a:r>
              <a:rPr lang="en-US" dirty="0"/>
              <a:t>Sharp part</a:t>
            </a:r>
          </a:p>
        </p:txBody>
      </p:sp>
      <p:sp>
        <p:nvSpPr>
          <p:cNvPr id="4" name="Right Triangle 3">
            <a:extLst>
              <a:ext uri="{FF2B5EF4-FFF2-40B4-BE49-F238E27FC236}">
                <a16:creationId xmlns:a16="http://schemas.microsoft.com/office/drawing/2014/main" id="{DFCEF07E-BA27-407D-889C-6F91DD80184F}"/>
              </a:ext>
            </a:extLst>
          </p:cNvPr>
          <p:cNvSpPr/>
          <p:nvPr/>
        </p:nvSpPr>
        <p:spPr>
          <a:xfrm rot="1615479" flipH="1">
            <a:off x="7329291" y="1388935"/>
            <a:ext cx="685952" cy="22644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1748AD-BC7D-8F5C-A28C-C3E3A9398C77}"/>
              </a:ext>
            </a:extLst>
          </p:cNvPr>
          <p:cNvPicPr>
            <a:picLocks noChangeAspect="1"/>
          </p:cNvPicPr>
          <p:nvPr/>
        </p:nvPicPr>
        <p:blipFill>
          <a:blip r:embed="rId10"/>
          <a:stretch>
            <a:fillRect/>
          </a:stretch>
        </p:blipFill>
        <p:spPr>
          <a:xfrm>
            <a:off x="7418674" y="6787306"/>
            <a:ext cx="1633537" cy="7069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308274" name="Group 50"/>
          <p:cNvGraphicFramePr>
            <a:graphicFrameLocks noGrp="1"/>
          </p:cNvGraphicFramePr>
          <p:nvPr>
            <p:extLst>
              <p:ext uri="{D42A27DB-BD31-4B8C-83A1-F6EECF244321}">
                <p14:modId xmlns:p14="http://schemas.microsoft.com/office/powerpoint/2010/main" val="378631724"/>
              </p:ext>
            </p:extLst>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CC66FF"/>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76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76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27697"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Machines Review Game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9987" name="Rectangle 3"/>
          <p:cNvSpPr>
            <a:spLocks noGrp="1" noChangeArrowheads="1"/>
          </p:cNvSpPr>
          <p:nvPr>
            <p:ph type="body" sz="half" idx="4294967295"/>
          </p:nvPr>
        </p:nvSpPr>
        <p:spPr>
          <a:xfrm>
            <a:off x="228600" y="152400"/>
            <a:ext cx="8534400" cy="5978525"/>
          </a:xfrm>
        </p:spPr>
        <p:txBody>
          <a:bodyPr/>
          <a:lstStyle/>
          <a:p>
            <a:pPr eaLnBrk="1" hangingPunct="1">
              <a:defRPr/>
            </a:pPr>
            <a:r>
              <a:rPr lang="en-US">
                <a:effectLst>
                  <a:outerShdw blurRad="38100" dist="38100" dir="2700000" algn="tl">
                    <a:srgbClr val="808080"/>
                  </a:outerShdw>
                </a:effectLst>
              </a:rPr>
              <a:t>The mechanical advantage of a wheel and axle is the ratio of the radius    of the wheel divided by the radius of the axle.</a:t>
            </a:r>
          </a:p>
        </p:txBody>
      </p:sp>
      <p:pic>
        <p:nvPicPr>
          <p:cNvPr id="2867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05000"/>
            <a:ext cx="8610600" cy="4648200"/>
          </a:xfrm>
          <a:noFill/>
          <a:ln w="76200" cap="flat" algn="ctr">
            <a:solidFill>
              <a:schemeClr val="accent2"/>
            </a:solidFill>
            <a:miter lim="800000"/>
            <a:headEnd/>
            <a:tailEnd/>
          </a:ln>
        </p:spPr>
      </p:pic>
      <p:sp>
        <p:nvSpPr>
          <p:cNvPr id="6569991" name="Rectangle 7"/>
          <p:cNvSpPr>
            <a:spLocks noChangeArrowheads="1"/>
          </p:cNvSpPr>
          <p:nvPr/>
        </p:nvSpPr>
        <p:spPr bwMode="auto">
          <a:xfrm>
            <a:off x="5867400" y="6643688"/>
            <a:ext cx="3048000" cy="214312"/>
          </a:xfrm>
          <a:prstGeom prst="rect">
            <a:avLst/>
          </a:prstGeom>
          <a:noFill/>
          <a:ln w="9525" algn="ctr">
            <a:noFill/>
            <a:miter lim="800000"/>
            <a:headEnd/>
            <a:tailEnd/>
          </a:ln>
          <a:effectLst/>
        </p:spPr>
        <p:txBody>
          <a:bodyPr>
            <a:spAutoFit/>
          </a:bodyPr>
          <a:lstStyle/>
          <a:p>
            <a:pPr marL="342900" indent="-342900" algn="r">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000000"/>
                </a:outerShdw>
              </a:effectLst>
              <a:latin typeface="Tahoma" pitchFamily="34" charset="0"/>
            </a:endParaRPr>
          </a:p>
        </p:txBody>
      </p:sp>
      <p:sp>
        <p:nvSpPr>
          <p:cNvPr id="1501190" name="Line 6"/>
          <p:cNvSpPr>
            <a:spLocks noChangeShapeType="1"/>
          </p:cNvSpPr>
          <p:nvPr/>
        </p:nvSpPr>
        <p:spPr bwMode="auto">
          <a:xfrm>
            <a:off x="5943600" y="3581400"/>
            <a:ext cx="2057400" cy="152400"/>
          </a:xfrm>
          <a:prstGeom prst="line">
            <a:avLst/>
          </a:prstGeom>
          <a:noFill/>
          <a:ln w="9525">
            <a:noFill/>
            <a:round/>
            <a:headEnd type="triangle" w="med" len="med"/>
            <a:tailEnd type="triangle" w="med" len="med"/>
          </a:ln>
          <a:effectLst/>
        </p:spPr>
        <p:txBody>
          <a:bodyPr/>
          <a:lstStyle/>
          <a:p>
            <a:pPr>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1501191" name="Line 7"/>
          <p:cNvSpPr>
            <a:spLocks noChangeShapeType="1"/>
          </p:cNvSpPr>
          <p:nvPr/>
        </p:nvSpPr>
        <p:spPr bwMode="auto">
          <a:xfrm>
            <a:off x="6553200" y="3733800"/>
            <a:ext cx="1524000" cy="0"/>
          </a:xfrm>
          <a:prstGeom prst="line">
            <a:avLst/>
          </a:prstGeom>
          <a:noFill/>
          <a:ln w="76200">
            <a:solidFill>
              <a:srgbClr val="0066FF"/>
            </a:solidFill>
            <a:round/>
            <a:headEnd type="triangle" w="med" len="med"/>
            <a:tailEnd type="triangle" w="med" len="med"/>
          </a:ln>
          <a:effectLst/>
        </p:spPr>
        <p:txBody>
          <a:bodyPr/>
          <a:lstStyle/>
          <a:p>
            <a:pPr>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1501192" name="Line 8"/>
          <p:cNvSpPr>
            <a:spLocks noChangeShapeType="1"/>
          </p:cNvSpPr>
          <p:nvPr/>
        </p:nvSpPr>
        <p:spPr bwMode="auto">
          <a:xfrm>
            <a:off x="6096000" y="3810000"/>
            <a:ext cx="457200" cy="0"/>
          </a:xfrm>
          <a:prstGeom prst="line">
            <a:avLst/>
          </a:prstGeom>
          <a:noFill/>
          <a:ln w="38100">
            <a:solidFill>
              <a:srgbClr val="0066FF"/>
            </a:solidFill>
            <a:round/>
            <a:headEnd type="triangle" w="med" len="med"/>
            <a:tailEnd type="triangle" w="med" len="med"/>
          </a:ln>
          <a:effectLst/>
        </p:spPr>
        <p:txBody>
          <a:bodyPr/>
          <a:lstStyle/>
          <a:p>
            <a:pPr>
              <a:spcBef>
                <a:spcPct val="20000"/>
              </a:spcBef>
              <a:buClr>
                <a:schemeClr val="hlink"/>
              </a:buClr>
              <a:buSzPct val="65000"/>
              <a:buFont typeface="Wingdings" pitchFamily="2" charset="2"/>
              <a:buChar char="n"/>
              <a:defRPr/>
            </a:pPr>
            <a:endParaRPr lang="en-US" sz="3200">
              <a:effectLst>
                <a:outerShdw blurRad="38100" dist="38100" dir="2700000" algn="tl">
                  <a:srgbClr val="000000">
                    <a:alpha val="43137"/>
                  </a:srgbClr>
                </a:outerShdw>
              </a:effectLst>
              <a:latin typeface="Tahoma" pitchFamily="34" charset="0"/>
            </a:endParaRPr>
          </a:p>
        </p:txBody>
      </p:sp>
      <p:sp>
        <p:nvSpPr>
          <p:cNvPr id="28680" name="Rectangle 10"/>
          <p:cNvSpPr>
            <a:spLocks noChangeArrowheads="1"/>
          </p:cNvSpPr>
          <p:nvPr/>
        </p:nvSpPr>
        <p:spPr bwMode="auto">
          <a:xfrm>
            <a:off x="3124200" y="762000"/>
            <a:ext cx="1371600" cy="381000"/>
          </a:xfrm>
          <a:prstGeom prst="rect">
            <a:avLst/>
          </a:prstGeom>
          <a:solidFill>
            <a:schemeClr val="bg2"/>
          </a:solidFill>
          <a:ln w="57150">
            <a:solidFill>
              <a:schemeClr val="bg1"/>
            </a:solidFill>
            <a:miter lim="800000"/>
            <a:headEnd/>
            <a:tailEnd/>
          </a:ln>
        </p:spPr>
        <p:txBody>
          <a:bodyPr wrap="none" anchor="ctr"/>
          <a:lstStyle/>
          <a:p>
            <a:endParaRPr lang="en-US"/>
          </a:p>
        </p:txBody>
      </p:sp>
      <p:sp>
        <p:nvSpPr>
          <p:cNvPr id="28681" name="Rectangle 11"/>
          <p:cNvSpPr>
            <a:spLocks noChangeArrowheads="1"/>
          </p:cNvSpPr>
          <p:nvPr/>
        </p:nvSpPr>
        <p:spPr bwMode="auto">
          <a:xfrm>
            <a:off x="1219200" y="1295400"/>
            <a:ext cx="1066800" cy="381000"/>
          </a:xfrm>
          <a:prstGeom prst="rect">
            <a:avLst/>
          </a:prstGeom>
          <a:solidFill>
            <a:schemeClr val="bg2"/>
          </a:solidFill>
          <a:ln w="57150">
            <a:solidFill>
              <a:schemeClr val="bg1"/>
            </a:solidFill>
            <a:miter lim="800000"/>
            <a:headEnd/>
            <a:tailEnd/>
          </a:ln>
        </p:spPr>
        <p:txBody>
          <a:bodyPr wrap="none" anchor="ctr"/>
          <a:lstStyle/>
          <a:p>
            <a:endParaRPr lang="en-US"/>
          </a:p>
        </p:txBody>
      </p:sp>
      <p:sp>
        <p:nvSpPr>
          <p:cNvPr id="28682" name="WordArt 12"/>
          <p:cNvSpPr>
            <a:spLocks noChangeArrowheads="1" noChangeShapeType="1" noTextEdit="1"/>
          </p:cNvSpPr>
          <p:nvPr/>
        </p:nvSpPr>
        <p:spPr bwMode="auto">
          <a:xfrm>
            <a:off x="7696200" y="2133600"/>
            <a:ext cx="1066800" cy="70485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16</a:t>
            </a:r>
          </a:p>
        </p:txBody>
      </p:sp>
      <p:sp>
        <p:nvSpPr>
          <p:cNvPr id="2" name="Rectangle 1"/>
          <p:cNvSpPr/>
          <p:nvPr/>
        </p:nvSpPr>
        <p:spPr>
          <a:xfrm>
            <a:off x="609600" y="4343400"/>
            <a:ext cx="5570756"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2">
                      <a:satMod val="175000"/>
                      <a:alpha val="40000"/>
                    </a:schemeClr>
                  </a:glow>
                  <a:outerShdw blurRad="50800" algn="tl" rotWithShape="0">
                    <a:srgbClr val="000000"/>
                  </a:outerShdw>
                </a:effectLst>
              </a:rPr>
              <a:t>What is the MA?</a:t>
            </a:r>
          </a:p>
        </p:txBody>
      </p:sp>
      <p:pic>
        <p:nvPicPr>
          <p:cNvPr id="3" name="Picture 2">
            <a:extLst>
              <a:ext uri="{FF2B5EF4-FFF2-40B4-BE49-F238E27FC236}">
                <a16:creationId xmlns:a16="http://schemas.microsoft.com/office/drawing/2014/main" id="{69067B2B-691F-3CBD-6F92-9E26B3342052}"/>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t>Julie did 20,000 Joules of Work pushing with 200 </a:t>
            </a:r>
            <a:r>
              <a:rPr lang="en-US" dirty="0" err="1"/>
              <a:t>newtons</a:t>
            </a:r>
            <a:r>
              <a:rPr lang="en-US" dirty="0"/>
              <a:t>.</a:t>
            </a:r>
          </a:p>
          <a:p>
            <a:pPr lvl="1"/>
            <a:r>
              <a:rPr lang="en-US" dirty="0"/>
              <a:t>How far did Julie bike?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bwMode="auto">
          <a:xfrm rot="1273931">
            <a:off x="6859943" y="3330619"/>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66CCFF"/>
              </a:buClr>
              <a:buSzPct val="65000"/>
              <a:buFont typeface="Wingdings" pitchFamily="2" charset="2"/>
              <a:buChar char="n"/>
            </a:pPr>
            <a:endParaRPr lang="en-US" sz="3200">
              <a:solidFill>
                <a:srgbClr val="FFFFFF"/>
              </a:solidFill>
              <a:effectLst>
                <a:outerShdw blurRad="38100" dist="38100" dir="2700000" algn="tl">
                  <a:srgbClr val="000000">
                    <a:alpha val="43137"/>
                  </a:srgbClr>
                </a:outerShdw>
              </a:effectLst>
              <a:latin typeface="Tahoma" pitchFamily="34" charset="0"/>
            </a:endParaRPr>
          </a:p>
        </p:txBody>
      </p:sp>
      <p:pic>
        <p:nvPicPr>
          <p:cNvPr id="2050" name="Picture 2" descr="Image result for bicycl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828800"/>
            <a:ext cx="8610601" cy="47243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85800" y="2339089"/>
            <a:ext cx="4572000" cy="584775"/>
          </a:xfrm>
          <a:prstGeom prst="rect">
            <a:avLst/>
          </a:prstGeom>
        </p:spPr>
        <p:txBody>
          <a:bodyPr>
            <a:spAutoFit/>
          </a:bodyPr>
          <a:lstStyle/>
          <a:p>
            <a:pPr>
              <a:spcBef>
                <a:spcPct val="20000"/>
              </a:spcBef>
              <a:buClr>
                <a:srgbClr val="66CCFF"/>
              </a:buClr>
              <a:buSzPct val="65000"/>
              <a:buFont typeface="Wingdings" pitchFamily="2" charset="2"/>
              <a:buNone/>
            </a:pPr>
            <a:endParaRPr lang="en-US" sz="3200" dirty="0">
              <a:solidFill>
                <a:srgbClr val="FFCCCC"/>
              </a:solidFill>
              <a:effectLst>
                <a:outerShdw blurRad="38100" dist="38100" dir="2700000" algn="tl">
                  <a:srgbClr val="000000">
                    <a:alpha val="43137"/>
                  </a:srgbClr>
                </a:outerShdw>
              </a:effectLst>
              <a:latin typeface="Tahoma" pitchFamily="34" charset="0"/>
            </a:endParaRPr>
          </a:p>
        </p:txBody>
      </p:sp>
      <p:sp>
        <p:nvSpPr>
          <p:cNvPr id="9" name="Rectangle 8"/>
          <p:cNvSpPr/>
          <p:nvPr/>
        </p:nvSpPr>
        <p:spPr>
          <a:xfrm>
            <a:off x="7799363" y="5334655"/>
            <a:ext cx="95410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17</a:t>
            </a:r>
          </a:p>
        </p:txBody>
      </p:sp>
      <p:pic>
        <p:nvPicPr>
          <p:cNvPr id="2" name="Picture 1">
            <a:extLst>
              <a:ext uri="{FF2B5EF4-FFF2-40B4-BE49-F238E27FC236}">
                <a16:creationId xmlns:a16="http://schemas.microsoft.com/office/drawing/2014/main" id="{E50C4896-3E2B-91D4-2C03-FCCFA9D594AC}"/>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56373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t>Julie did 20,000 Joules of Work pushing with 200 </a:t>
            </a:r>
            <a:r>
              <a:rPr lang="en-US" dirty="0" err="1"/>
              <a:t>newtons</a:t>
            </a:r>
            <a:r>
              <a:rPr lang="en-US" dirty="0"/>
              <a:t>.</a:t>
            </a:r>
          </a:p>
          <a:p>
            <a:pPr lvl="1"/>
            <a:r>
              <a:rPr lang="en-US" dirty="0"/>
              <a:t>How far did Julie bike?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bwMode="auto">
          <a:xfrm rot="1273931">
            <a:off x="6859943" y="3330619"/>
            <a:ext cx="2166644" cy="1644561"/>
          </a:xfrm>
          <a:custGeom>
            <a:avLst/>
            <a:gdLst>
              <a:gd name="connsiteX0" fmla="*/ 408373 w 2073049"/>
              <a:gd name="connsiteY0" fmla="*/ 994299 h 2192784"/>
              <a:gd name="connsiteX1" fmla="*/ 355107 w 2073049"/>
              <a:gd name="connsiteY1" fmla="*/ 949911 h 2192784"/>
              <a:gd name="connsiteX2" fmla="*/ 346229 w 2073049"/>
              <a:gd name="connsiteY2" fmla="*/ 923278 h 2192784"/>
              <a:gd name="connsiteX3" fmla="*/ 328474 w 2073049"/>
              <a:gd name="connsiteY3" fmla="*/ 905522 h 2192784"/>
              <a:gd name="connsiteX4" fmla="*/ 319596 w 2073049"/>
              <a:gd name="connsiteY4" fmla="*/ 870012 h 2192784"/>
              <a:gd name="connsiteX5" fmla="*/ 310719 w 2073049"/>
              <a:gd name="connsiteY5" fmla="*/ 825623 h 2192784"/>
              <a:gd name="connsiteX6" fmla="*/ 301841 w 2073049"/>
              <a:gd name="connsiteY6" fmla="*/ 798990 h 2192784"/>
              <a:gd name="connsiteX7" fmla="*/ 292963 w 2073049"/>
              <a:gd name="connsiteY7" fmla="*/ 754602 h 2192784"/>
              <a:gd name="connsiteX8" fmla="*/ 275208 w 2073049"/>
              <a:gd name="connsiteY8" fmla="*/ 683580 h 2192784"/>
              <a:gd name="connsiteX9" fmla="*/ 266330 w 2073049"/>
              <a:gd name="connsiteY9" fmla="*/ 648070 h 2192784"/>
              <a:gd name="connsiteX10" fmla="*/ 257453 w 2073049"/>
              <a:gd name="connsiteY10" fmla="*/ 585926 h 2192784"/>
              <a:gd name="connsiteX11" fmla="*/ 248575 w 2073049"/>
              <a:gd name="connsiteY11" fmla="*/ 559293 h 2192784"/>
              <a:gd name="connsiteX12" fmla="*/ 159798 w 2073049"/>
              <a:gd name="connsiteY12" fmla="*/ 514905 h 2192784"/>
              <a:gd name="connsiteX13" fmla="*/ 133165 w 2073049"/>
              <a:gd name="connsiteY13" fmla="*/ 506027 h 2192784"/>
              <a:gd name="connsiteX14" fmla="*/ 106532 w 2073049"/>
              <a:gd name="connsiteY14" fmla="*/ 497149 h 2192784"/>
              <a:gd name="connsiteX15" fmla="*/ 79899 w 2073049"/>
              <a:gd name="connsiteY15" fmla="*/ 506027 h 2192784"/>
              <a:gd name="connsiteX16" fmla="*/ 17755 w 2073049"/>
              <a:gd name="connsiteY16" fmla="*/ 559293 h 2192784"/>
              <a:gd name="connsiteX17" fmla="*/ 0 w 2073049"/>
              <a:gd name="connsiteY17" fmla="*/ 585926 h 2192784"/>
              <a:gd name="connsiteX18" fmla="*/ 8878 w 2073049"/>
              <a:gd name="connsiteY18" fmla="*/ 692458 h 2192784"/>
              <a:gd name="connsiteX19" fmla="*/ 26633 w 2073049"/>
              <a:gd name="connsiteY19" fmla="*/ 727969 h 2192784"/>
              <a:gd name="connsiteX20" fmla="*/ 35511 w 2073049"/>
              <a:gd name="connsiteY20" fmla="*/ 781235 h 2192784"/>
              <a:gd name="connsiteX21" fmla="*/ 53266 w 2073049"/>
              <a:gd name="connsiteY21" fmla="*/ 834501 h 2192784"/>
              <a:gd name="connsiteX22" fmla="*/ 79899 w 2073049"/>
              <a:gd name="connsiteY22" fmla="*/ 887767 h 2192784"/>
              <a:gd name="connsiteX23" fmla="*/ 97654 w 2073049"/>
              <a:gd name="connsiteY23" fmla="*/ 941033 h 2192784"/>
              <a:gd name="connsiteX24" fmla="*/ 106532 w 2073049"/>
              <a:gd name="connsiteY24" fmla="*/ 967666 h 2192784"/>
              <a:gd name="connsiteX25" fmla="*/ 115410 w 2073049"/>
              <a:gd name="connsiteY25" fmla="*/ 1198485 h 2192784"/>
              <a:gd name="connsiteX26" fmla="*/ 124287 w 2073049"/>
              <a:gd name="connsiteY26" fmla="*/ 1233996 h 2192784"/>
              <a:gd name="connsiteX27" fmla="*/ 142043 w 2073049"/>
              <a:gd name="connsiteY27" fmla="*/ 1260629 h 2192784"/>
              <a:gd name="connsiteX28" fmla="*/ 150920 w 2073049"/>
              <a:gd name="connsiteY28" fmla="*/ 1296140 h 2192784"/>
              <a:gd name="connsiteX29" fmla="*/ 168676 w 2073049"/>
              <a:gd name="connsiteY29" fmla="*/ 1322773 h 2192784"/>
              <a:gd name="connsiteX30" fmla="*/ 186431 w 2073049"/>
              <a:gd name="connsiteY30" fmla="*/ 1358283 h 2192784"/>
              <a:gd name="connsiteX31" fmla="*/ 204187 w 2073049"/>
              <a:gd name="connsiteY31" fmla="*/ 1376039 h 2192784"/>
              <a:gd name="connsiteX32" fmla="*/ 248575 w 2073049"/>
              <a:gd name="connsiteY32" fmla="*/ 1429305 h 2192784"/>
              <a:gd name="connsiteX33" fmla="*/ 248575 w 2073049"/>
              <a:gd name="connsiteY33" fmla="*/ 1642369 h 2192784"/>
              <a:gd name="connsiteX34" fmla="*/ 213064 w 2073049"/>
              <a:gd name="connsiteY34" fmla="*/ 1686757 h 2192784"/>
              <a:gd name="connsiteX35" fmla="*/ 186431 w 2073049"/>
              <a:gd name="connsiteY35" fmla="*/ 1695635 h 2192784"/>
              <a:gd name="connsiteX36" fmla="*/ 168676 w 2073049"/>
              <a:gd name="connsiteY36" fmla="*/ 1722268 h 2192784"/>
              <a:gd name="connsiteX37" fmla="*/ 150920 w 2073049"/>
              <a:gd name="connsiteY37" fmla="*/ 1740023 h 2192784"/>
              <a:gd name="connsiteX38" fmla="*/ 115410 w 2073049"/>
              <a:gd name="connsiteY38" fmla="*/ 1819922 h 2192784"/>
              <a:gd name="connsiteX39" fmla="*/ 124287 w 2073049"/>
              <a:gd name="connsiteY39" fmla="*/ 1873188 h 2192784"/>
              <a:gd name="connsiteX40" fmla="*/ 150920 w 2073049"/>
              <a:gd name="connsiteY40" fmla="*/ 1890944 h 2192784"/>
              <a:gd name="connsiteX41" fmla="*/ 168676 w 2073049"/>
              <a:gd name="connsiteY41" fmla="*/ 1908699 h 2192784"/>
              <a:gd name="connsiteX42" fmla="*/ 186431 w 2073049"/>
              <a:gd name="connsiteY42" fmla="*/ 1944210 h 2192784"/>
              <a:gd name="connsiteX43" fmla="*/ 266330 w 2073049"/>
              <a:gd name="connsiteY43" fmla="*/ 2015231 h 2192784"/>
              <a:gd name="connsiteX44" fmla="*/ 319596 w 2073049"/>
              <a:gd name="connsiteY44" fmla="*/ 2032986 h 2192784"/>
              <a:gd name="connsiteX45" fmla="*/ 372862 w 2073049"/>
              <a:gd name="connsiteY45" fmla="*/ 2059619 h 2192784"/>
              <a:gd name="connsiteX46" fmla="*/ 417251 w 2073049"/>
              <a:gd name="connsiteY46" fmla="*/ 2095130 h 2192784"/>
              <a:gd name="connsiteX47" fmla="*/ 470517 w 2073049"/>
              <a:gd name="connsiteY47" fmla="*/ 2121763 h 2192784"/>
              <a:gd name="connsiteX48" fmla="*/ 514905 w 2073049"/>
              <a:gd name="connsiteY48" fmla="*/ 2166151 h 2192784"/>
              <a:gd name="connsiteX49" fmla="*/ 559293 w 2073049"/>
              <a:gd name="connsiteY49" fmla="*/ 2192784 h 2192784"/>
              <a:gd name="connsiteX50" fmla="*/ 630315 w 2073049"/>
              <a:gd name="connsiteY50" fmla="*/ 2183907 h 2192784"/>
              <a:gd name="connsiteX51" fmla="*/ 648070 w 2073049"/>
              <a:gd name="connsiteY51" fmla="*/ 2166151 h 2192784"/>
              <a:gd name="connsiteX52" fmla="*/ 674703 w 2073049"/>
              <a:gd name="connsiteY52" fmla="*/ 2148396 h 2192784"/>
              <a:gd name="connsiteX53" fmla="*/ 683581 w 2073049"/>
              <a:gd name="connsiteY53" fmla="*/ 2112885 h 2192784"/>
              <a:gd name="connsiteX54" fmla="*/ 745724 w 2073049"/>
              <a:gd name="connsiteY54" fmla="*/ 2041864 h 2192784"/>
              <a:gd name="connsiteX55" fmla="*/ 763480 w 2073049"/>
              <a:gd name="connsiteY55" fmla="*/ 2015231 h 2192784"/>
              <a:gd name="connsiteX56" fmla="*/ 807868 w 2073049"/>
              <a:gd name="connsiteY56" fmla="*/ 1970843 h 2192784"/>
              <a:gd name="connsiteX57" fmla="*/ 834501 w 2073049"/>
              <a:gd name="connsiteY57" fmla="*/ 1917577 h 2192784"/>
              <a:gd name="connsiteX58" fmla="*/ 861134 w 2073049"/>
              <a:gd name="connsiteY58" fmla="*/ 1908699 h 2192784"/>
              <a:gd name="connsiteX59" fmla="*/ 932155 w 2073049"/>
              <a:gd name="connsiteY59" fmla="*/ 1873188 h 2192784"/>
              <a:gd name="connsiteX60" fmla="*/ 967666 w 2073049"/>
              <a:gd name="connsiteY60" fmla="*/ 1855433 h 2192784"/>
              <a:gd name="connsiteX61" fmla="*/ 1020932 w 2073049"/>
              <a:gd name="connsiteY61" fmla="*/ 1828800 h 2192784"/>
              <a:gd name="connsiteX62" fmla="*/ 1047565 w 2073049"/>
              <a:gd name="connsiteY62" fmla="*/ 1802167 h 2192784"/>
              <a:gd name="connsiteX63" fmla="*/ 1091953 w 2073049"/>
              <a:gd name="connsiteY63" fmla="*/ 1766656 h 2192784"/>
              <a:gd name="connsiteX64" fmla="*/ 1127464 w 2073049"/>
              <a:gd name="connsiteY64" fmla="*/ 1713390 h 2192784"/>
              <a:gd name="connsiteX65" fmla="*/ 1162975 w 2073049"/>
              <a:gd name="connsiteY65" fmla="*/ 1677879 h 2192784"/>
              <a:gd name="connsiteX66" fmla="*/ 1189608 w 2073049"/>
              <a:gd name="connsiteY66" fmla="*/ 1651246 h 2192784"/>
              <a:gd name="connsiteX67" fmla="*/ 1198486 w 2073049"/>
              <a:gd name="connsiteY67" fmla="*/ 1624613 h 2192784"/>
              <a:gd name="connsiteX68" fmla="*/ 1260629 w 2073049"/>
              <a:gd name="connsiteY68" fmla="*/ 1580225 h 2192784"/>
              <a:gd name="connsiteX69" fmla="*/ 1278385 w 2073049"/>
              <a:gd name="connsiteY69" fmla="*/ 1562470 h 2192784"/>
              <a:gd name="connsiteX70" fmla="*/ 1331651 w 2073049"/>
              <a:gd name="connsiteY70" fmla="*/ 1544714 h 2192784"/>
              <a:gd name="connsiteX71" fmla="*/ 1411550 w 2073049"/>
              <a:gd name="connsiteY71" fmla="*/ 1526959 h 2192784"/>
              <a:gd name="connsiteX72" fmla="*/ 1447060 w 2073049"/>
              <a:gd name="connsiteY72" fmla="*/ 1509204 h 2192784"/>
              <a:gd name="connsiteX73" fmla="*/ 1526959 w 2073049"/>
              <a:gd name="connsiteY73" fmla="*/ 1500326 h 2192784"/>
              <a:gd name="connsiteX74" fmla="*/ 1899821 w 2073049"/>
              <a:gd name="connsiteY74" fmla="*/ 1491448 h 2192784"/>
              <a:gd name="connsiteX75" fmla="*/ 1970843 w 2073049"/>
              <a:gd name="connsiteY75" fmla="*/ 1473693 h 2192784"/>
              <a:gd name="connsiteX76" fmla="*/ 1997476 w 2073049"/>
              <a:gd name="connsiteY76" fmla="*/ 1464815 h 2192784"/>
              <a:gd name="connsiteX77" fmla="*/ 2024109 w 2073049"/>
              <a:gd name="connsiteY77" fmla="*/ 1447060 h 2192784"/>
              <a:gd name="connsiteX78" fmla="*/ 2059620 w 2073049"/>
              <a:gd name="connsiteY78" fmla="*/ 1429305 h 2192784"/>
              <a:gd name="connsiteX79" fmla="*/ 2059620 w 2073049"/>
              <a:gd name="connsiteY79" fmla="*/ 1331650 h 2192784"/>
              <a:gd name="connsiteX80" fmla="*/ 2015231 w 2073049"/>
              <a:gd name="connsiteY80" fmla="*/ 1313895 h 2192784"/>
              <a:gd name="connsiteX81" fmla="*/ 1961965 w 2073049"/>
              <a:gd name="connsiteY81" fmla="*/ 1296140 h 2192784"/>
              <a:gd name="connsiteX82" fmla="*/ 1935332 w 2073049"/>
              <a:gd name="connsiteY82" fmla="*/ 1287262 h 2192784"/>
              <a:gd name="connsiteX83" fmla="*/ 1669002 w 2073049"/>
              <a:gd name="connsiteY83" fmla="*/ 1269507 h 2192784"/>
              <a:gd name="connsiteX84" fmla="*/ 1535837 w 2073049"/>
              <a:gd name="connsiteY84" fmla="*/ 1260629 h 2192784"/>
              <a:gd name="connsiteX85" fmla="*/ 1402672 w 2073049"/>
              <a:gd name="connsiteY85" fmla="*/ 1242874 h 2192784"/>
              <a:gd name="connsiteX86" fmla="*/ 1367161 w 2073049"/>
              <a:gd name="connsiteY86" fmla="*/ 1233996 h 2192784"/>
              <a:gd name="connsiteX87" fmla="*/ 1349406 w 2073049"/>
              <a:gd name="connsiteY87" fmla="*/ 1207363 h 2192784"/>
              <a:gd name="connsiteX88" fmla="*/ 1376039 w 2073049"/>
              <a:gd name="connsiteY88" fmla="*/ 1145219 h 2192784"/>
              <a:gd name="connsiteX89" fmla="*/ 1420427 w 2073049"/>
              <a:gd name="connsiteY89" fmla="*/ 1136342 h 2192784"/>
              <a:gd name="connsiteX90" fmla="*/ 1447060 w 2073049"/>
              <a:gd name="connsiteY90" fmla="*/ 1127464 h 2192784"/>
              <a:gd name="connsiteX91" fmla="*/ 1491449 w 2073049"/>
              <a:gd name="connsiteY91" fmla="*/ 1118586 h 2192784"/>
              <a:gd name="connsiteX92" fmla="*/ 1553592 w 2073049"/>
              <a:gd name="connsiteY92" fmla="*/ 1100831 h 2192784"/>
              <a:gd name="connsiteX93" fmla="*/ 1589103 w 2073049"/>
              <a:gd name="connsiteY93" fmla="*/ 1091953 h 2192784"/>
              <a:gd name="connsiteX94" fmla="*/ 1651247 w 2073049"/>
              <a:gd name="connsiteY94" fmla="*/ 1056443 h 2192784"/>
              <a:gd name="connsiteX95" fmla="*/ 1677880 w 2073049"/>
              <a:gd name="connsiteY95" fmla="*/ 1047565 h 2192784"/>
              <a:gd name="connsiteX96" fmla="*/ 1713390 w 2073049"/>
              <a:gd name="connsiteY96" fmla="*/ 1029810 h 2192784"/>
              <a:gd name="connsiteX97" fmla="*/ 1775534 w 2073049"/>
              <a:gd name="connsiteY97" fmla="*/ 1003177 h 2192784"/>
              <a:gd name="connsiteX98" fmla="*/ 1793289 w 2073049"/>
              <a:gd name="connsiteY98" fmla="*/ 985421 h 2192784"/>
              <a:gd name="connsiteX99" fmla="*/ 1864311 w 2073049"/>
              <a:gd name="connsiteY99" fmla="*/ 958788 h 2192784"/>
              <a:gd name="connsiteX100" fmla="*/ 1917577 w 2073049"/>
              <a:gd name="connsiteY100" fmla="*/ 914400 h 2192784"/>
              <a:gd name="connsiteX101" fmla="*/ 1944210 w 2073049"/>
              <a:gd name="connsiteY101" fmla="*/ 905522 h 2192784"/>
              <a:gd name="connsiteX102" fmla="*/ 1961965 w 2073049"/>
              <a:gd name="connsiteY102" fmla="*/ 878889 h 2192784"/>
              <a:gd name="connsiteX103" fmla="*/ 1997476 w 2073049"/>
              <a:gd name="connsiteY103" fmla="*/ 807868 h 2192784"/>
              <a:gd name="connsiteX104" fmla="*/ 1988598 w 2073049"/>
              <a:gd name="connsiteY104" fmla="*/ 719091 h 2192784"/>
              <a:gd name="connsiteX105" fmla="*/ 1961965 w 2073049"/>
              <a:gd name="connsiteY105" fmla="*/ 710213 h 2192784"/>
              <a:gd name="connsiteX106" fmla="*/ 1828800 w 2073049"/>
              <a:gd name="connsiteY106" fmla="*/ 719091 h 2192784"/>
              <a:gd name="connsiteX107" fmla="*/ 1802167 w 2073049"/>
              <a:gd name="connsiteY107" fmla="*/ 736846 h 2192784"/>
              <a:gd name="connsiteX108" fmla="*/ 1766656 w 2073049"/>
              <a:gd name="connsiteY108" fmla="*/ 745724 h 2192784"/>
              <a:gd name="connsiteX109" fmla="*/ 1686757 w 2073049"/>
              <a:gd name="connsiteY109" fmla="*/ 807868 h 2192784"/>
              <a:gd name="connsiteX110" fmla="*/ 1633491 w 2073049"/>
              <a:gd name="connsiteY110" fmla="*/ 825623 h 2192784"/>
              <a:gd name="connsiteX111" fmla="*/ 1544715 w 2073049"/>
              <a:gd name="connsiteY111" fmla="*/ 878889 h 2192784"/>
              <a:gd name="connsiteX112" fmla="*/ 1509204 w 2073049"/>
              <a:gd name="connsiteY112" fmla="*/ 887767 h 2192784"/>
              <a:gd name="connsiteX113" fmla="*/ 1482571 w 2073049"/>
              <a:gd name="connsiteY113" fmla="*/ 896645 h 2192784"/>
              <a:gd name="connsiteX114" fmla="*/ 1455938 w 2073049"/>
              <a:gd name="connsiteY114" fmla="*/ 923278 h 2192784"/>
              <a:gd name="connsiteX115" fmla="*/ 1429305 w 2073049"/>
              <a:gd name="connsiteY115" fmla="*/ 932155 h 2192784"/>
              <a:gd name="connsiteX116" fmla="*/ 1384917 w 2073049"/>
              <a:gd name="connsiteY116" fmla="*/ 949911 h 2192784"/>
              <a:gd name="connsiteX117" fmla="*/ 1358284 w 2073049"/>
              <a:gd name="connsiteY117" fmla="*/ 967666 h 2192784"/>
              <a:gd name="connsiteX118" fmla="*/ 1305018 w 2073049"/>
              <a:gd name="connsiteY118" fmla="*/ 976544 h 2192784"/>
              <a:gd name="connsiteX119" fmla="*/ 1278385 w 2073049"/>
              <a:gd name="connsiteY119" fmla="*/ 985421 h 2192784"/>
              <a:gd name="connsiteX120" fmla="*/ 1260629 w 2073049"/>
              <a:gd name="connsiteY120" fmla="*/ 967666 h 2192784"/>
              <a:gd name="connsiteX121" fmla="*/ 1287262 w 2073049"/>
              <a:gd name="connsiteY121" fmla="*/ 834501 h 2192784"/>
              <a:gd name="connsiteX122" fmla="*/ 1322773 w 2073049"/>
              <a:gd name="connsiteY122" fmla="*/ 772357 h 2192784"/>
              <a:gd name="connsiteX123" fmla="*/ 1349406 w 2073049"/>
              <a:gd name="connsiteY123" fmla="*/ 745724 h 2192784"/>
              <a:gd name="connsiteX124" fmla="*/ 1367161 w 2073049"/>
              <a:gd name="connsiteY124" fmla="*/ 719091 h 2192784"/>
              <a:gd name="connsiteX125" fmla="*/ 1402672 w 2073049"/>
              <a:gd name="connsiteY125" fmla="*/ 683580 h 2192784"/>
              <a:gd name="connsiteX126" fmla="*/ 1411550 w 2073049"/>
              <a:gd name="connsiteY126" fmla="*/ 656947 h 2192784"/>
              <a:gd name="connsiteX127" fmla="*/ 1473693 w 2073049"/>
              <a:gd name="connsiteY127" fmla="*/ 577048 h 2192784"/>
              <a:gd name="connsiteX128" fmla="*/ 1482571 w 2073049"/>
              <a:gd name="connsiteY128" fmla="*/ 550415 h 2192784"/>
              <a:gd name="connsiteX129" fmla="*/ 1518082 w 2073049"/>
              <a:gd name="connsiteY129" fmla="*/ 506027 h 2192784"/>
              <a:gd name="connsiteX130" fmla="*/ 1526959 w 2073049"/>
              <a:gd name="connsiteY130" fmla="*/ 479394 h 2192784"/>
              <a:gd name="connsiteX131" fmla="*/ 1535837 w 2073049"/>
              <a:gd name="connsiteY131" fmla="*/ 443883 h 2192784"/>
              <a:gd name="connsiteX132" fmla="*/ 1553592 w 2073049"/>
              <a:gd name="connsiteY132" fmla="*/ 408373 h 2192784"/>
              <a:gd name="connsiteX133" fmla="*/ 1589103 w 2073049"/>
              <a:gd name="connsiteY133" fmla="*/ 355107 h 2192784"/>
              <a:gd name="connsiteX134" fmla="*/ 1606858 w 2073049"/>
              <a:gd name="connsiteY134" fmla="*/ 328474 h 2192784"/>
              <a:gd name="connsiteX135" fmla="*/ 1642369 w 2073049"/>
              <a:gd name="connsiteY135" fmla="*/ 284085 h 2192784"/>
              <a:gd name="connsiteX136" fmla="*/ 1651247 w 2073049"/>
              <a:gd name="connsiteY136" fmla="*/ 177553 h 2192784"/>
              <a:gd name="connsiteX137" fmla="*/ 1624614 w 2073049"/>
              <a:gd name="connsiteY137" fmla="*/ 168676 h 2192784"/>
              <a:gd name="connsiteX138" fmla="*/ 1544715 w 2073049"/>
              <a:gd name="connsiteY138" fmla="*/ 177553 h 2192784"/>
              <a:gd name="connsiteX139" fmla="*/ 1518082 w 2073049"/>
              <a:gd name="connsiteY139" fmla="*/ 195309 h 2192784"/>
              <a:gd name="connsiteX140" fmla="*/ 1455938 w 2073049"/>
              <a:gd name="connsiteY140" fmla="*/ 230819 h 2192784"/>
              <a:gd name="connsiteX141" fmla="*/ 1420427 w 2073049"/>
              <a:gd name="connsiteY141" fmla="*/ 275208 h 2192784"/>
              <a:gd name="connsiteX142" fmla="*/ 1340528 w 2073049"/>
              <a:gd name="connsiteY142" fmla="*/ 346229 h 2192784"/>
              <a:gd name="connsiteX143" fmla="*/ 1313895 w 2073049"/>
              <a:gd name="connsiteY143" fmla="*/ 381740 h 2192784"/>
              <a:gd name="connsiteX144" fmla="*/ 1278385 w 2073049"/>
              <a:gd name="connsiteY144" fmla="*/ 435006 h 2192784"/>
              <a:gd name="connsiteX145" fmla="*/ 1233996 w 2073049"/>
              <a:gd name="connsiteY145" fmla="*/ 488272 h 2192784"/>
              <a:gd name="connsiteX146" fmla="*/ 1225119 w 2073049"/>
              <a:gd name="connsiteY146" fmla="*/ 514905 h 2192784"/>
              <a:gd name="connsiteX147" fmla="*/ 1207363 w 2073049"/>
              <a:gd name="connsiteY147" fmla="*/ 532660 h 2192784"/>
              <a:gd name="connsiteX148" fmla="*/ 1189608 w 2073049"/>
              <a:gd name="connsiteY148" fmla="*/ 559293 h 2192784"/>
              <a:gd name="connsiteX149" fmla="*/ 1180730 w 2073049"/>
              <a:gd name="connsiteY149" fmla="*/ 585926 h 2192784"/>
              <a:gd name="connsiteX150" fmla="*/ 1154097 w 2073049"/>
              <a:gd name="connsiteY150" fmla="*/ 612559 h 2192784"/>
              <a:gd name="connsiteX151" fmla="*/ 1136342 w 2073049"/>
              <a:gd name="connsiteY151" fmla="*/ 639192 h 2192784"/>
              <a:gd name="connsiteX152" fmla="*/ 1091953 w 2073049"/>
              <a:gd name="connsiteY152" fmla="*/ 683580 h 2192784"/>
              <a:gd name="connsiteX153" fmla="*/ 1065320 w 2073049"/>
              <a:gd name="connsiteY153" fmla="*/ 710213 h 2192784"/>
              <a:gd name="connsiteX154" fmla="*/ 1038687 w 2073049"/>
              <a:gd name="connsiteY154" fmla="*/ 736846 h 2192784"/>
              <a:gd name="connsiteX155" fmla="*/ 1012054 w 2073049"/>
              <a:gd name="connsiteY155" fmla="*/ 754602 h 2192784"/>
              <a:gd name="connsiteX156" fmla="*/ 994299 w 2073049"/>
              <a:gd name="connsiteY156" fmla="*/ 665825 h 2192784"/>
              <a:gd name="connsiteX157" fmla="*/ 1047565 w 2073049"/>
              <a:gd name="connsiteY157" fmla="*/ 568171 h 2192784"/>
              <a:gd name="connsiteX158" fmla="*/ 1083076 w 2073049"/>
              <a:gd name="connsiteY158" fmla="*/ 523782 h 2192784"/>
              <a:gd name="connsiteX159" fmla="*/ 1091953 w 2073049"/>
              <a:gd name="connsiteY159" fmla="*/ 497149 h 2192784"/>
              <a:gd name="connsiteX160" fmla="*/ 1109709 w 2073049"/>
              <a:gd name="connsiteY160" fmla="*/ 479394 h 2192784"/>
              <a:gd name="connsiteX161" fmla="*/ 1127464 w 2073049"/>
              <a:gd name="connsiteY161" fmla="*/ 452761 h 2192784"/>
              <a:gd name="connsiteX162" fmla="*/ 1136342 w 2073049"/>
              <a:gd name="connsiteY162" fmla="*/ 417250 h 2192784"/>
              <a:gd name="connsiteX163" fmla="*/ 1154097 w 2073049"/>
              <a:gd name="connsiteY163" fmla="*/ 390617 h 2192784"/>
              <a:gd name="connsiteX164" fmla="*/ 1171853 w 2073049"/>
              <a:gd name="connsiteY164" fmla="*/ 292963 h 2192784"/>
              <a:gd name="connsiteX165" fmla="*/ 1198486 w 2073049"/>
              <a:gd name="connsiteY165" fmla="*/ 213064 h 2192784"/>
              <a:gd name="connsiteX166" fmla="*/ 1207363 w 2073049"/>
              <a:gd name="connsiteY166" fmla="*/ 186431 h 2192784"/>
              <a:gd name="connsiteX167" fmla="*/ 1216241 w 2073049"/>
              <a:gd name="connsiteY167" fmla="*/ 106532 h 2192784"/>
              <a:gd name="connsiteX168" fmla="*/ 1207363 w 2073049"/>
              <a:gd name="connsiteY168" fmla="*/ 71021 h 2192784"/>
              <a:gd name="connsiteX169" fmla="*/ 1180730 w 2073049"/>
              <a:gd name="connsiteY169" fmla="*/ 17755 h 2192784"/>
              <a:gd name="connsiteX170" fmla="*/ 1154097 w 2073049"/>
              <a:gd name="connsiteY170" fmla="*/ 0 h 2192784"/>
              <a:gd name="connsiteX171" fmla="*/ 1083076 w 2073049"/>
              <a:gd name="connsiteY171" fmla="*/ 17755 h 2192784"/>
              <a:gd name="connsiteX172" fmla="*/ 1038687 w 2073049"/>
              <a:gd name="connsiteY172" fmla="*/ 44388 h 2192784"/>
              <a:gd name="connsiteX173" fmla="*/ 994299 w 2073049"/>
              <a:gd name="connsiteY173" fmla="*/ 88777 h 2192784"/>
              <a:gd name="connsiteX174" fmla="*/ 967666 w 2073049"/>
              <a:gd name="connsiteY174" fmla="*/ 115410 h 2192784"/>
              <a:gd name="connsiteX175" fmla="*/ 949911 w 2073049"/>
              <a:gd name="connsiteY175" fmla="*/ 142043 h 2192784"/>
              <a:gd name="connsiteX176" fmla="*/ 941033 w 2073049"/>
              <a:gd name="connsiteY176" fmla="*/ 168676 h 2192784"/>
              <a:gd name="connsiteX177" fmla="*/ 914400 w 2073049"/>
              <a:gd name="connsiteY177" fmla="*/ 195309 h 2192784"/>
              <a:gd name="connsiteX178" fmla="*/ 896645 w 2073049"/>
              <a:gd name="connsiteY178" fmla="*/ 248575 h 2192784"/>
              <a:gd name="connsiteX179" fmla="*/ 887767 w 2073049"/>
              <a:gd name="connsiteY179" fmla="*/ 275208 h 2192784"/>
              <a:gd name="connsiteX180" fmla="*/ 870012 w 2073049"/>
              <a:gd name="connsiteY180" fmla="*/ 301841 h 2192784"/>
              <a:gd name="connsiteX181" fmla="*/ 843379 w 2073049"/>
              <a:gd name="connsiteY181" fmla="*/ 381740 h 2192784"/>
              <a:gd name="connsiteX182" fmla="*/ 834501 w 2073049"/>
              <a:gd name="connsiteY182" fmla="*/ 408373 h 2192784"/>
              <a:gd name="connsiteX183" fmla="*/ 798990 w 2073049"/>
              <a:gd name="connsiteY183" fmla="*/ 461639 h 2192784"/>
              <a:gd name="connsiteX184" fmla="*/ 763480 w 2073049"/>
              <a:gd name="connsiteY184" fmla="*/ 550415 h 2192784"/>
              <a:gd name="connsiteX185" fmla="*/ 754602 w 2073049"/>
              <a:gd name="connsiteY185" fmla="*/ 577048 h 2192784"/>
              <a:gd name="connsiteX186" fmla="*/ 736847 w 2073049"/>
              <a:gd name="connsiteY186" fmla="*/ 603681 h 2192784"/>
              <a:gd name="connsiteX187" fmla="*/ 727969 w 2073049"/>
              <a:gd name="connsiteY187" fmla="*/ 630314 h 2192784"/>
              <a:gd name="connsiteX188" fmla="*/ 710214 w 2073049"/>
              <a:gd name="connsiteY188" fmla="*/ 656947 h 2192784"/>
              <a:gd name="connsiteX189" fmla="*/ 692458 w 2073049"/>
              <a:gd name="connsiteY189" fmla="*/ 719091 h 2192784"/>
              <a:gd name="connsiteX190" fmla="*/ 683581 w 2073049"/>
              <a:gd name="connsiteY190" fmla="*/ 745724 h 2192784"/>
              <a:gd name="connsiteX191" fmla="*/ 648070 w 2073049"/>
              <a:gd name="connsiteY191" fmla="*/ 798990 h 2192784"/>
              <a:gd name="connsiteX192" fmla="*/ 612559 w 2073049"/>
              <a:gd name="connsiteY192" fmla="*/ 852256 h 2192784"/>
              <a:gd name="connsiteX193" fmla="*/ 594804 w 2073049"/>
              <a:gd name="connsiteY193" fmla="*/ 878889 h 2192784"/>
              <a:gd name="connsiteX194" fmla="*/ 541538 w 2073049"/>
              <a:gd name="connsiteY194" fmla="*/ 914400 h 2192784"/>
              <a:gd name="connsiteX195" fmla="*/ 514905 w 2073049"/>
              <a:gd name="connsiteY195" fmla="*/ 932155 h 2192784"/>
              <a:gd name="connsiteX196" fmla="*/ 488272 w 2073049"/>
              <a:gd name="connsiteY196" fmla="*/ 958788 h 2192784"/>
              <a:gd name="connsiteX197" fmla="*/ 408373 w 2073049"/>
              <a:gd name="connsiteY197" fmla="*/ 994299 h 21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073049" h="2192784">
                <a:moveTo>
                  <a:pt x="408373" y="994299"/>
                </a:moveTo>
                <a:cubicBezTo>
                  <a:pt x="386179" y="992819"/>
                  <a:pt x="370327" y="967305"/>
                  <a:pt x="355107" y="949911"/>
                </a:cubicBezTo>
                <a:cubicBezTo>
                  <a:pt x="348945" y="942868"/>
                  <a:pt x="351044" y="931302"/>
                  <a:pt x="346229" y="923278"/>
                </a:cubicBezTo>
                <a:cubicBezTo>
                  <a:pt x="341923" y="916101"/>
                  <a:pt x="334392" y="911441"/>
                  <a:pt x="328474" y="905522"/>
                </a:cubicBezTo>
                <a:cubicBezTo>
                  <a:pt x="325515" y="893685"/>
                  <a:pt x="322243" y="881922"/>
                  <a:pt x="319596" y="870012"/>
                </a:cubicBezTo>
                <a:cubicBezTo>
                  <a:pt x="316323" y="855282"/>
                  <a:pt x="314379" y="840262"/>
                  <a:pt x="310719" y="825623"/>
                </a:cubicBezTo>
                <a:cubicBezTo>
                  <a:pt x="308449" y="816544"/>
                  <a:pt x="304111" y="808068"/>
                  <a:pt x="301841" y="798990"/>
                </a:cubicBezTo>
                <a:cubicBezTo>
                  <a:pt x="298181" y="784352"/>
                  <a:pt x="296356" y="769305"/>
                  <a:pt x="292963" y="754602"/>
                </a:cubicBezTo>
                <a:cubicBezTo>
                  <a:pt x="287476" y="730824"/>
                  <a:pt x="281126" y="707254"/>
                  <a:pt x="275208" y="683580"/>
                </a:cubicBezTo>
                <a:cubicBezTo>
                  <a:pt x="272249" y="671743"/>
                  <a:pt x="268055" y="660148"/>
                  <a:pt x="266330" y="648070"/>
                </a:cubicBezTo>
                <a:cubicBezTo>
                  <a:pt x="263371" y="627355"/>
                  <a:pt x="261557" y="606445"/>
                  <a:pt x="257453" y="585926"/>
                </a:cubicBezTo>
                <a:cubicBezTo>
                  <a:pt x="255618" y="576750"/>
                  <a:pt x="254566" y="566482"/>
                  <a:pt x="248575" y="559293"/>
                </a:cubicBezTo>
                <a:cubicBezTo>
                  <a:pt x="224304" y="530168"/>
                  <a:pt x="193945" y="526287"/>
                  <a:pt x="159798" y="514905"/>
                </a:cubicBezTo>
                <a:lnTo>
                  <a:pt x="133165" y="506027"/>
                </a:lnTo>
                <a:lnTo>
                  <a:pt x="106532" y="497149"/>
                </a:lnTo>
                <a:cubicBezTo>
                  <a:pt x="97654" y="500108"/>
                  <a:pt x="88269" y="501842"/>
                  <a:pt x="79899" y="506027"/>
                </a:cubicBezTo>
                <a:cubicBezTo>
                  <a:pt x="59818" y="516067"/>
                  <a:pt x="28677" y="542910"/>
                  <a:pt x="17755" y="559293"/>
                </a:cubicBezTo>
                <a:lnTo>
                  <a:pt x="0" y="585926"/>
                </a:lnTo>
                <a:cubicBezTo>
                  <a:pt x="2959" y="621437"/>
                  <a:pt x="2311" y="657435"/>
                  <a:pt x="8878" y="692458"/>
                </a:cubicBezTo>
                <a:cubicBezTo>
                  <a:pt x="11317" y="705465"/>
                  <a:pt x="22830" y="715293"/>
                  <a:pt x="26633" y="727969"/>
                </a:cubicBezTo>
                <a:cubicBezTo>
                  <a:pt x="31805" y="745210"/>
                  <a:pt x="31145" y="763772"/>
                  <a:pt x="35511" y="781235"/>
                </a:cubicBezTo>
                <a:cubicBezTo>
                  <a:pt x="40050" y="799392"/>
                  <a:pt x="47348" y="816746"/>
                  <a:pt x="53266" y="834501"/>
                </a:cubicBezTo>
                <a:cubicBezTo>
                  <a:pt x="85643" y="931631"/>
                  <a:pt x="34008" y="784510"/>
                  <a:pt x="79899" y="887767"/>
                </a:cubicBezTo>
                <a:cubicBezTo>
                  <a:pt x="87500" y="904870"/>
                  <a:pt x="91736" y="923278"/>
                  <a:pt x="97654" y="941033"/>
                </a:cubicBezTo>
                <a:lnTo>
                  <a:pt x="106532" y="967666"/>
                </a:lnTo>
                <a:cubicBezTo>
                  <a:pt x="109491" y="1044606"/>
                  <a:pt x="110288" y="1121659"/>
                  <a:pt x="115410" y="1198485"/>
                </a:cubicBezTo>
                <a:cubicBezTo>
                  <a:pt x="116222" y="1210659"/>
                  <a:pt x="119481" y="1222781"/>
                  <a:pt x="124287" y="1233996"/>
                </a:cubicBezTo>
                <a:cubicBezTo>
                  <a:pt x="128490" y="1243803"/>
                  <a:pt x="136124" y="1251751"/>
                  <a:pt x="142043" y="1260629"/>
                </a:cubicBezTo>
                <a:cubicBezTo>
                  <a:pt x="145002" y="1272466"/>
                  <a:pt x="146114" y="1284925"/>
                  <a:pt x="150920" y="1296140"/>
                </a:cubicBezTo>
                <a:cubicBezTo>
                  <a:pt x="155123" y="1305947"/>
                  <a:pt x="163382" y="1313509"/>
                  <a:pt x="168676" y="1322773"/>
                </a:cubicBezTo>
                <a:cubicBezTo>
                  <a:pt x="175242" y="1334263"/>
                  <a:pt x="179090" y="1347272"/>
                  <a:pt x="186431" y="1358283"/>
                </a:cubicBezTo>
                <a:cubicBezTo>
                  <a:pt x="191074" y="1365247"/>
                  <a:pt x="198958" y="1369503"/>
                  <a:pt x="204187" y="1376039"/>
                </a:cubicBezTo>
                <a:cubicBezTo>
                  <a:pt x="253627" y="1437839"/>
                  <a:pt x="185309" y="1366039"/>
                  <a:pt x="248575" y="1429305"/>
                </a:cubicBezTo>
                <a:cubicBezTo>
                  <a:pt x="275470" y="1509988"/>
                  <a:pt x="268916" y="1479642"/>
                  <a:pt x="248575" y="1642369"/>
                </a:cubicBezTo>
                <a:cubicBezTo>
                  <a:pt x="247594" y="1650217"/>
                  <a:pt x="221564" y="1681657"/>
                  <a:pt x="213064" y="1686757"/>
                </a:cubicBezTo>
                <a:cubicBezTo>
                  <a:pt x="205040" y="1691572"/>
                  <a:pt x="195309" y="1692676"/>
                  <a:pt x="186431" y="1695635"/>
                </a:cubicBezTo>
                <a:cubicBezTo>
                  <a:pt x="180513" y="1704513"/>
                  <a:pt x="175341" y="1713937"/>
                  <a:pt x="168676" y="1722268"/>
                </a:cubicBezTo>
                <a:cubicBezTo>
                  <a:pt x="163447" y="1728804"/>
                  <a:pt x="154663" y="1732537"/>
                  <a:pt x="150920" y="1740023"/>
                </a:cubicBezTo>
                <a:cubicBezTo>
                  <a:pt x="87525" y="1866812"/>
                  <a:pt x="167642" y="1741573"/>
                  <a:pt x="115410" y="1819922"/>
                </a:cubicBezTo>
                <a:cubicBezTo>
                  <a:pt x="118369" y="1837677"/>
                  <a:pt x="116237" y="1857088"/>
                  <a:pt x="124287" y="1873188"/>
                </a:cubicBezTo>
                <a:cubicBezTo>
                  <a:pt x="129059" y="1882731"/>
                  <a:pt x="142588" y="1884279"/>
                  <a:pt x="150920" y="1890944"/>
                </a:cubicBezTo>
                <a:cubicBezTo>
                  <a:pt x="157456" y="1896173"/>
                  <a:pt x="162757" y="1902781"/>
                  <a:pt x="168676" y="1908699"/>
                </a:cubicBezTo>
                <a:cubicBezTo>
                  <a:pt x="174594" y="1920536"/>
                  <a:pt x="178306" y="1933764"/>
                  <a:pt x="186431" y="1944210"/>
                </a:cubicBezTo>
                <a:cubicBezTo>
                  <a:pt x="197822" y="1958856"/>
                  <a:pt x="244811" y="2004471"/>
                  <a:pt x="266330" y="2015231"/>
                </a:cubicBezTo>
                <a:cubicBezTo>
                  <a:pt x="283070" y="2023601"/>
                  <a:pt x="319596" y="2032986"/>
                  <a:pt x="319596" y="2032986"/>
                </a:cubicBezTo>
                <a:cubicBezTo>
                  <a:pt x="395923" y="2083873"/>
                  <a:pt x="299351" y="2022864"/>
                  <a:pt x="372862" y="2059619"/>
                </a:cubicBezTo>
                <a:cubicBezTo>
                  <a:pt x="409290" y="2077833"/>
                  <a:pt x="389729" y="2073114"/>
                  <a:pt x="417251" y="2095130"/>
                </a:cubicBezTo>
                <a:cubicBezTo>
                  <a:pt x="441836" y="2114798"/>
                  <a:pt x="442387" y="2112386"/>
                  <a:pt x="470517" y="2121763"/>
                </a:cubicBezTo>
                <a:cubicBezTo>
                  <a:pt x="500955" y="2167422"/>
                  <a:pt x="472629" y="2132330"/>
                  <a:pt x="514905" y="2166151"/>
                </a:cubicBezTo>
                <a:cubicBezTo>
                  <a:pt x="549723" y="2194006"/>
                  <a:pt x="513040" y="2177368"/>
                  <a:pt x="559293" y="2192784"/>
                </a:cubicBezTo>
                <a:cubicBezTo>
                  <a:pt x="582967" y="2189825"/>
                  <a:pt x="607463" y="2190763"/>
                  <a:pt x="630315" y="2183907"/>
                </a:cubicBezTo>
                <a:cubicBezTo>
                  <a:pt x="638332" y="2181502"/>
                  <a:pt x="641534" y="2171380"/>
                  <a:pt x="648070" y="2166151"/>
                </a:cubicBezTo>
                <a:cubicBezTo>
                  <a:pt x="656401" y="2159486"/>
                  <a:pt x="665825" y="2154314"/>
                  <a:pt x="674703" y="2148396"/>
                </a:cubicBezTo>
                <a:cubicBezTo>
                  <a:pt x="677662" y="2136559"/>
                  <a:pt x="678124" y="2123798"/>
                  <a:pt x="683581" y="2112885"/>
                </a:cubicBezTo>
                <a:cubicBezTo>
                  <a:pt x="709474" y="2061098"/>
                  <a:pt x="709103" y="2066277"/>
                  <a:pt x="745724" y="2041864"/>
                </a:cubicBezTo>
                <a:cubicBezTo>
                  <a:pt x="751643" y="2032986"/>
                  <a:pt x="755935" y="2022776"/>
                  <a:pt x="763480" y="2015231"/>
                </a:cubicBezTo>
                <a:cubicBezTo>
                  <a:pt x="798991" y="1979721"/>
                  <a:pt x="784194" y="2018191"/>
                  <a:pt x="807868" y="1970843"/>
                </a:cubicBezTo>
                <a:cubicBezTo>
                  <a:pt x="818589" y="1949400"/>
                  <a:pt x="813301" y="1934538"/>
                  <a:pt x="834501" y="1917577"/>
                </a:cubicBezTo>
                <a:cubicBezTo>
                  <a:pt x="841808" y="1911731"/>
                  <a:pt x="852615" y="1912571"/>
                  <a:pt x="861134" y="1908699"/>
                </a:cubicBezTo>
                <a:cubicBezTo>
                  <a:pt x="885230" y="1897746"/>
                  <a:pt x="908481" y="1885025"/>
                  <a:pt x="932155" y="1873188"/>
                </a:cubicBezTo>
                <a:cubicBezTo>
                  <a:pt x="943992" y="1867270"/>
                  <a:pt x="955111" y="1859618"/>
                  <a:pt x="967666" y="1855433"/>
                </a:cubicBezTo>
                <a:cubicBezTo>
                  <a:pt x="994358" y="1846535"/>
                  <a:pt x="997987" y="1847921"/>
                  <a:pt x="1020932" y="1828800"/>
                </a:cubicBezTo>
                <a:cubicBezTo>
                  <a:pt x="1030577" y="1820763"/>
                  <a:pt x="1037920" y="1810204"/>
                  <a:pt x="1047565" y="1802167"/>
                </a:cubicBezTo>
                <a:cubicBezTo>
                  <a:pt x="1070865" y="1782750"/>
                  <a:pt x="1074732" y="1789618"/>
                  <a:pt x="1091953" y="1766656"/>
                </a:cubicBezTo>
                <a:cubicBezTo>
                  <a:pt x="1104757" y="1749584"/>
                  <a:pt x="1112375" y="1728479"/>
                  <a:pt x="1127464" y="1713390"/>
                </a:cubicBezTo>
                <a:lnTo>
                  <a:pt x="1162975" y="1677879"/>
                </a:lnTo>
                <a:lnTo>
                  <a:pt x="1189608" y="1651246"/>
                </a:lnTo>
                <a:cubicBezTo>
                  <a:pt x="1192567" y="1642368"/>
                  <a:pt x="1193295" y="1632399"/>
                  <a:pt x="1198486" y="1624613"/>
                </a:cubicBezTo>
                <a:cubicBezTo>
                  <a:pt x="1221751" y="1589716"/>
                  <a:pt x="1227304" y="1602441"/>
                  <a:pt x="1260629" y="1580225"/>
                </a:cubicBezTo>
                <a:cubicBezTo>
                  <a:pt x="1267593" y="1575582"/>
                  <a:pt x="1270899" y="1566213"/>
                  <a:pt x="1278385" y="1562470"/>
                </a:cubicBezTo>
                <a:cubicBezTo>
                  <a:pt x="1295125" y="1554100"/>
                  <a:pt x="1313896" y="1550632"/>
                  <a:pt x="1331651" y="1544714"/>
                </a:cubicBezTo>
                <a:cubicBezTo>
                  <a:pt x="1375354" y="1530146"/>
                  <a:pt x="1349066" y="1537373"/>
                  <a:pt x="1411550" y="1526959"/>
                </a:cubicBezTo>
                <a:cubicBezTo>
                  <a:pt x="1423387" y="1521041"/>
                  <a:pt x="1434165" y="1512180"/>
                  <a:pt x="1447060" y="1509204"/>
                </a:cubicBezTo>
                <a:cubicBezTo>
                  <a:pt x="1473171" y="1503178"/>
                  <a:pt x="1500183" y="1501376"/>
                  <a:pt x="1526959" y="1500326"/>
                </a:cubicBezTo>
                <a:cubicBezTo>
                  <a:pt x="1651186" y="1495454"/>
                  <a:pt x="1775534" y="1494407"/>
                  <a:pt x="1899821" y="1491448"/>
                </a:cubicBezTo>
                <a:cubicBezTo>
                  <a:pt x="1923495" y="1485530"/>
                  <a:pt x="1947693" y="1481410"/>
                  <a:pt x="1970843" y="1473693"/>
                </a:cubicBezTo>
                <a:cubicBezTo>
                  <a:pt x="1979721" y="1470734"/>
                  <a:pt x="1989106" y="1469000"/>
                  <a:pt x="1997476" y="1464815"/>
                </a:cubicBezTo>
                <a:cubicBezTo>
                  <a:pt x="2007019" y="1460043"/>
                  <a:pt x="2014845" y="1452353"/>
                  <a:pt x="2024109" y="1447060"/>
                </a:cubicBezTo>
                <a:cubicBezTo>
                  <a:pt x="2035599" y="1440494"/>
                  <a:pt x="2047783" y="1435223"/>
                  <a:pt x="2059620" y="1429305"/>
                </a:cubicBezTo>
                <a:cubicBezTo>
                  <a:pt x="2070698" y="1396069"/>
                  <a:pt x="2083281" y="1371085"/>
                  <a:pt x="2059620" y="1331650"/>
                </a:cubicBezTo>
                <a:cubicBezTo>
                  <a:pt x="2051421" y="1317985"/>
                  <a:pt x="2030208" y="1319341"/>
                  <a:pt x="2015231" y="1313895"/>
                </a:cubicBezTo>
                <a:cubicBezTo>
                  <a:pt x="1997642" y="1307499"/>
                  <a:pt x="1979720" y="1302058"/>
                  <a:pt x="1961965" y="1296140"/>
                </a:cubicBezTo>
                <a:lnTo>
                  <a:pt x="1935332" y="1287262"/>
                </a:lnTo>
                <a:cubicBezTo>
                  <a:pt x="1831769" y="1252740"/>
                  <a:pt x="1927276" y="1281806"/>
                  <a:pt x="1669002" y="1269507"/>
                </a:cubicBezTo>
                <a:cubicBezTo>
                  <a:pt x="1624565" y="1267391"/>
                  <a:pt x="1580225" y="1263588"/>
                  <a:pt x="1535837" y="1260629"/>
                </a:cubicBezTo>
                <a:cubicBezTo>
                  <a:pt x="1453711" y="1240097"/>
                  <a:pt x="1552407" y="1262838"/>
                  <a:pt x="1402672" y="1242874"/>
                </a:cubicBezTo>
                <a:cubicBezTo>
                  <a:pt x="1390578" y="1241261"/>
                  <a:pt x="1378998" y="1236955"/>
                  <a:pt x="1367161" y="1233996"/>
                </a:cubicBezTo>
                <a:cubicBezTo>
                  <a:pt x="1361243" y="1225118"/>
                  <a:pt x="1350729" y="1217950"/>
                  <a:pt x="1349406" y="1207363"/>
                </a:cubicBezTo>
                <a:cubicBezTo>
                  <a:pt x="1347175" y="1189516"/>
                  <a:pt x="1354687" y="1154370"/>
                  <a:pt x="1376039" y="1145219"/>
                </a:cubicBezTo>
                <a:cubicBezTo>
                  <a:pt x="1389908" y="1139275"/>
                  <a:pt x="1405789" y="1140002"/>
                  <a:pt x="1420427" y="1136342"/>
                </a:cubicBezTo>
                <a:cubicBezTo>
                  <a:pt x="1429506" y="1134072"/>
                  <a:pt x="1437982" y="1129734"/>
                  <a:pt x="1447060" y="1127464"/>
                </a:cubicBezTo>
                <a:cubicBezTo>
                  <a:pt x="1461699" y="1123804"/>
                  <a:pt x="1476719" y="1121859"/>
                  <a:pt x="1491449" y="1118586"/>
                </a:cubicBezTo>
                <a:cubicBezTo>
                  <a:pt x="1553898" y="1104709"/>
                  <a:pt x="1501686" y="1115662"/>
                  <a:pt x="1553592" y="1100831"/>
                </a:cubicBezTo>
                <a:cubicBezTo>
                  <a:pt x="1565324" y="1097479"/>
                  <a:pt x="1577679" y="1096237"/>
                  <a:pt x="1589103" y="1091953"/>
                </a:cubicBezTo>
                <a:cubicBezTo>
                  <a:pt x="1651359" y="1068607"/>
                  <a:pt x="1599734" y="1082199"/>
                  <a:pt x="1651247" y="1056443"/>
                </a:cubicBezTo>
                <a:cubicBezTo>
                  <a:pt x="1659617" y="1052258"/>
                  <a:pt x="1669279" y="1051251"/>
                  <a:pt x="1677880" y="1047565"/>
                </a:cubicBezTo>
                <a:cubicBezTo>
                  <a:pt x="1690044" y="1042352"/>
                  <a:pt x="1701226" y="1035023"/>
                  <a:pt x="1713390" y="1029810"/>
                </a:cubicBezTo>
                <a:cubicBezTo>
                  <a:pt x="1804838" y="990618"/>
                  <a:pt x="1657746" y="1062069"/>
                  <a:pt x="1775534" y="1003177"/>
                </a:cubicBezTo>
                <a:cubicBezTo>
                  <a:pt x="1781452" y="997258"/>
                  <a:pt x="1786022" y="989574"/>
                  <a:pt x="1793289" y="985421"/>
                </a:cubicBezTo>
                <a:cubicBezTo>
                  <a:pt x="1884855" y="933097"/>
                  <a:pt x="1799959" y="990964"/>
                  <a:pt x="1864311" y="958788"/>
                </a:cubicBezTo>
                <a:cubicBezTo>
                  <a:pt x="1922402" y="929742"/>
                  <a:pt x="1858675" y="953668"/>
                  <a:pt x="1917577" y="914400"/>
                </a:cubicBezTo>
                <a:cubicBezTo>
                  <a:pt x="1925363" y="909209"/>
                  <a:pt x="1935332" y="908481"/>
                  <a:pt x="1944210" y="905522"/>
                </a:cubicBezTo>
                <a:cubicBezTo>
                  <a:pt x="1950128" y="896644"/>
                  <a:pt x="1956856" y="888256"/>
                  <a:pt x="1961965" y="878889"/>
                </a:cubicBezTo>
                <a:cubicBezTo>
                  <a:pt x="1974639" y="855653"/>
                  <a:pt x="1997476" y="807868"/>
                  <a:pt x="1997476" y="807868"/>
                </a:cubicBezTo>
                <a:cubicBezTo>
                  <a:pt x="1994517" y="778276"/>
                  <a:pt x="1998761" y="747040"/>
                  <a:pt x="1988598" y="719091"/>
                </a:cubicBezTo>
                <a:cubicBezTo>
                  <a:pt x="1985400" y="710296"/>
                  <a:pt x="1971323" y="710213"/>
                  <a:pt x="1961965" y="710213"/>
                </a:cubicBezTo>
                <a:cubicBezTo>
                  <a:pt x="1917478" y="710213"/>
                  <a:pt x="1873188" y="716132"/>
                  <a:pt x="1828800" y="719091"/>
                </a:cubicBezTo>
                <a:cubicBezTo>
                  <a:pt x="1819922" y="725009"/>
                  <a:pt x="1811974" y="732643"/>
                  <a:pt x="1802167" y="736846"/>
                </a:cubicBezTo>
                <a:cubicBezTo>
                  <a:pt x="1790952" y="741652"/>
                  <a:pt x="1777250" y="739670"/>
                  <a:pt x="1766656" y="745724"/>
                </a:cubicBezTo>
                <a:cubicBezTo>
                  <a:pt x="1702316" y="782490"/>
                  <a:pt x="1788912" y="773817"/>
                  <a:pt x="1686757" y="807868"/>
                </a:cubicBezTo>
                <a:lnTo>
                  <a:pt x="1633491" y="825623"/>
                </a:lnTo>
                <a:cubicBezTo>
                  <a:pt x="1606942" y="843322"/>
                  <a:pt x="1575914" y="867189"/>
                  <a:pt x="1544715" y="878889"/>
                </a:cubicBezTo>
                <a:cubicBezTo>
                  <a:pt x="1533291" y="883173"/>
                  <a:pt x="1520936" y="884415"/>
                  <a:pt x="1509204" y="887767"/>
                </a:cubicBezTo>
                <a:cubicBezTo>
                  <a:pt x="1500206" y="890338"/>
                  <a:pt x="1491449" y="893686"/>
                  <a:pt x="1482571" y="896645"/>
                </a:cubicBezTo>
                <a:cubicBezTo>
                  <a:pt x="1473693" y="905523"/>
                  <a:pt x="1466384" y="916314"/>
                  <a:pt x="1455938" y="923278"/>
                </a:cubicBezTo>
                <a:cubicBezTo>
                  <a:pt x="1448152" y="928469"/>
                  <a:pt x="1438067" y="928869"/>
                  <a:pt x="1429305" y="932155"/>
                </a:cubicBezTo>
                <a:cubicBezTo>
                  <a:pt x="1414384" y="937750"/>
                  <a:pt x="1399170" y="942784"/>
                  <a:pt x="1384917" y="949911"/>
                </a:cubicBezTo>
                <a:cubicBezTo>
                  <a:pt x="1375374" y="954683"/>
                  <a:pt x="1368406" y="964292"/>
                  <a:pt x="1358284" y="967666"/>
                </a:cubicBezTo>
                <a:cubicBezTo>
                  <a:pt x="1341207" y="973358"/>
                  <a:pt x="1322590" y="972639"/>
                  <a:pt x="1305018" y="976544"/>
                </a:cubicBezTo>
                <a:cubicBezTo>
                  <a:pt x="1295883" y="978574"/>
                  <a:pt x="1287263" y="982462"/>
                  <a:pt x="1278385" y="985421"/>
                </a:cubicBezTo>
                <a:cubicBezTo>
                  <a:pt x="1272466" y="979503"/>
                  <a:pt x="1261225" y="976015"/>
                  <a:pt x="1260629" y="967666"/>
                </a:cubicBezTo>
                <a:cubicBezTo>
                  <a:pt x="1252286" y="850866"/>
                  <a:pt x="1255163" y="890674"/>
                  <a:pt x="1287262" y="834501"/>
                </a:cubicBezTo>
                <a:cubicBezTo>
                  <a:pt x="1303047" y="806877"/>
                  <a:pt x="1303113" y="795949"/>
                  <a:pt x="1322773" y="772357"/>
                </a:cubicBezTo>
                <a:cubicBezTo>
                  <a:pt x="1330810" y="762712"/>
                  <a:pt x="1341369" y="755369"/>
                  <a:pt x="1349406" y="745724"/>
                </a:cubicBezTo>
                <a:cubicBezTo>
                  <a:pt x="1356236" y="737527"/>
                  <a:pt x="1360217" y="727192"/>
                  <a:pt x="1367161" y="719091"/>
                </a:cubicBezTo>
                <a:cubicBezTo>
                  <a:pt x="1378055" y="706381"/>
                  <a:pt x="1402672" y="683580"/>
                  <a:pt x="1402672" y="683580"/>
                </a:cubicBezTo>
                <a:cubicBezTo>
                  <a:pt x="1405631" y="674702"/>
                  <a:pt x="1407005" y="665127"/>
                  <a:pt x="1411550" y="656947"/>
                </a:cubicBezTo>
                <a:cubicBezTo>
                  <a:pt x="1438097" y="609161"/>
                  <a:pt x="1441341" y="609400"/>
                  <a:pt x="1473693" y="577048"/>
                </a:cubicBezTo>
                <a:cubicBezTo>
                  <a:pt x="1476652" y="568170"/>
                  <a:pt x="1478386" y="558785"/>
                  <a:pt x="1482571" y="550415"/>
                </a:cubicBezTo>
                <a:cubicBezTo>
                  <a:pt x="1493771" y="528015"/>
                  <a:pt x="1501566" y="522543"/>
                  <a:pt x="1518082" y="506027"/>
                </a:cubicBezTo>
                <a:cubicBezTo>
                  <a:pt x="1521041" y="497149"/>
                  <a:pt x="1524388" y="488392"/>
                  <a:pt x="1526959" y="479394"/>
                </a:cubicBezTo>
                <a:cubicBezTo>
                  <a:pt x="1530311" y="467662"/>
                  <a:pt x="1531553" y="455307"/>
                  <a:pt x="1535837" y="443883"/>
                </a:cubicBezTo>
                <a:cubicBezTo>
                  <a:pt x="1540484" y="431492"/>
                  <a:pt x="1546783" y="419721"/>
                  <a:pt x="1553592" y="408373"/>
                </a:cubicBezTo>
                <a:cubicBezTo>
                  <a:pt x="1564571" y="390075"/>
                  <a:pt x="1577266" y="372862"/>
                  <a:pt x="1589103" y="355107"/>
                </a:cubicBezTo>
                <a:cubicBezTo>
                  <a:pt x="1595021" y="346229"/>
                  <a:pt x="1599313" y="336019"/>
                  <a:pt x="1606858" y="328474"/>
                </a:cubicBezTo>
                <a:cubicBezTo>
                  <a:pt x="1632159" y="303173"/>
                  <a:pt x="1619971" y="317683"/>
                  <a:pt x="1642369" y="284085"/>
                </a:cubicBezTo>
                <a:cubicBezTo>
                  <a:pt x="1647582" y="263232"/>
                  <a:pt x="1673792" y="205735"/>
                  <a:pt x="1651247" y="177553"/>
                </a:cubicBezTo>
                <a:cubicBezTo>
                  <a:pt x="1645401" y="170246"/>
                  <a:pt x="1633492" y="171635"/>
                  <a:pt x="1624614" y="168676"/>
                </a:cubicBezTo>
                <a:cubicBezTo>
                  <a:pt x="1597981" y="171635"/>
                  <a:pt x="1570712" y="171054"/>
                  <a:pt x="1544715" y="177553"/>
                </a:cubicBezTo>
                <a:cubicBezTo>
                  <a:pt x="1534364" y="180141"/>
                  <a:pt x="1527346" y="190015"/>
                  <a:pt x="1518082" y="195309"/>
                </a:cubicBezTo>
                <a:cubicBezTo>
                  <a:pt x="1439224" y="240371"/>
                  <a:pt x="1520836" y="187555"/>
                  <a:pt x="1455938" y="230819"/>
                </a:cubicBezTo>
                <a:cubicBezTo>
                  <a:pt x="1441602" y="252324"/>
                  <a:pt x="1439403" y="259394"/>
                  <a:pt x="1420427" y="275208"/>
                </a:cubicBezTo>
                <a:cubicBezTo>
                  <a:pt x="1385329" y="304457"/>
                  <a:pt x="1371123" y="305435"/>
                  <a:pt x="1340528" y="346229"/>
                </a:cubicBezTo>
                <a:cubicBezTo>
                  <a:pt x="1331650" y="358066"/>
                  <a:pt x="1322380" y="369618"/>
                  <a:pt x="1313895" y="381740"/>
                </a:cubicBezTo>
                <a:cubicBezTo>
                  <a:pt x="1301658" y="399222"/>
                  <a:pt x="1293474" y="419917"/>
                  <a:pt x="1278385" y="435006"/>
                </a:cubicBezTo>
                <a:cubicBezTo>
                  <a:pt x="1250166" y="463223"/>
                  <a:pt x="1265651" y="446065"/>
                  <a:pt x="1233996" y="488272"/>
                </a:cubicBezTo>
                <a:cubicBezTo>
                  <a:pt x="1231037" y="497150"/>
                  <a:pt x="1229934" y="506881"/>
                  <a:pt x="1225119" y="514905"/>
                </a:cubicBezTo>
                <a:cubicBezTo>
                  <a:pt x="1220813" y="522082"/>
                  <a:pt x="1212592" y="526124"/>
                  <a:pt x="1207363" y="532660"/>
                </a:cubicBezTo>
                <a:cubicBezTo>
                  <a:pt x="1200698" y="540991"/>
                  <a:pt x="1194380" y="549750"/>
                  <a:pt x="1189608" y="559293"/>
                </a:cubicBezTo>
                <a:cubicBezTo>
                  <a:pt x="1185423" y="567663"/>
                  <a:pt x="1185921" y="578140"/>
                  <a:pt x="1180730" y="585926"/>
                </a:cubicBezTo>
                <a:cubicBezTo>
                  <a:pt x="1173766" y="596372"/>
                  <a:pt x="1162134" y="602914"/>
                  <a:pt x="1154097" y="612559"/>
                </a:cubicBezTo>
                <a:cubicBezTo>
                  <a:pt x="1147267" y="620756"/>
                  <a:pt x="1143368" y="631162"/>
                  <a:pt x="1136342" y="639192"/>
                </a:cubicBezTo>
                <a:cubicBezTo>
                  <a:pt x="1122563" y="654940"/>
                  <a:pt x="1106749" y="668784"/>
                  <a:pt x="1091953" y="683580"/>
                </a:cubicBezTo>
                <a:lnTo>
                  <a:pt x="1065320" y="710213"/>
                </a:lnTo>
                <a:cubicBezTo>
                  <a:pt x="1056442" y="719091"/>
                  <a:pt x="1049133" y="729882"/>
                  <a:pt x="1038687" y="736846"/>
                </a:cubicBezTo>
                <a:lnTo>
                  <a:pt x="1012054" y="754602"/>
                </a:lnTo>
                <a:cubicBezTo>
                  <a:pt x="965191" y="738980"/>
                  <a:pt x="969521" y="750069"/>
                  <a:pt x="994299" y="665825"/>
                </a:cubicBezTo>
                <a:cubicBezTo>
                  <a:pt x="998994" y="649862"/>
                  <a:pt x="1029474" y="590785"/>
                  <a:pt x="1047565" y="568171"/>
                </a:cubicBezTo>
                <a:cubicBezTo>
                  <a:pt x="1098172" y="504910"/>
                  <a:pt x="1028415" y="605770"/>
                  <a:pt x="1083076" y="523782"/>
                </a:cubicBezTo>
                <a:cubicBezTo>
                  <a:pt x="1086035" y="514904"/>
                  <a:pt x="1087138" y="505173"/>
                  <a:pt x="1091953" y="497149"/>
                </a:cubicBezTo>
                <a:cubicBezTo>
                  <a:pt x="1096259" y="489972"/>
                  <a:pt x="1104480" y="485930"/>
                  <a:pt x="1109709" y="479394"/>
                </a:cubicBezTo>
                <a:cubicBezTo>
                  <a:pt x="1116374" y="471063"/>
                  <a:pt x="1121546" y="461639"/>
                  <a:pt x="1127464" y="452761"/>
                </a:cubicBezTo>
                <a:cubicBezTo>
                  <a:pt x="1130423" y="440924"/>
                  <a:pt x="1131536" y="428465"/>
                  <a:pt x="1136342" y="417250"/>
                </a:cubicBezTo>
                <a:cubicBezTo>
                  <a:pt x="1140545" y="407443"/>
                  <a:pt x="1150351" y="400607"/>
                  <a:pt x="1154097" y="390617"/>
                </a:cubicBezTo>
                <a:cubicBezTo>
                  <a:pt x="1159074" y="377346"/>
                  <a:pt x="1169360" y="302936"/>
                  <a:pt x="1171853" y="292963"/>
                </a:cubicBezTo>
                <a:cubicBezTo>
                  <a:pt x="1171858" y="292943"/>
                  <a:pt x="1194044" y="226390"/>
                  <a:pt x="1198486" y="213064"/>
                </a:cubicBezTo>
                <a:lnTo>
                  <a:pt x="1207363" y="186431"/>
                </a:lnTo>
                <a:cubicBezTo>
                  <a:pt x="1210322" y="159798"/>
                  <a:pt x="1216241" y="133329"/>
                  <a:pt x="1216241" y="106532"/>
                </a:cubicBezTo>
                <a:cubicBezTo>
                  <a:pt x="1216241" y="94331"/>
                  <a:pt x="1210715" y="82753"/>
                  <a:pt x="1207363" y="71021"/>
                </a:cubicBezTo>
                <a:cubicBezTo>
                  <a:pt x="1201586" y="50802"/>
                  <a:pt x="1196295" y="33320"/>
                  <a:pt x="1180730" y="17755"/>
                </a:cubicBezTo>
                <a:cubicBezTo>
                  <a:pt x="1173185" y="10211"/>
                  <a:pt x="1162975" y="5918"/>
                  <a:pt x="1154097" y="0"/>
                </a:cubicBezTo>
                <a:cubicBezTo>
                  <a:pt x="1144555" y="1908"/>
                  <a:pt x="1096722" y="9567"/>
                  <a:pt x="1083076" y="17755"/>
                </a:cubicBezTo>
                <a:cubicBezTo>
                  <a:pt x="1022145" y="54313"/>
                  <a:pt x="1114132" y="19242"/>
                  <a:pt x="1038687" y="44388"/>
                </a:cubicBezTo>
                <a:lnTo>
                  <a:pt x="994299" y="88777"/>
                </a:lnTo>
                <a:cubicBezTo>
                  <a:pt x="985421" y="97655"/>
                  <a:pt x="974630" y="104964"/>
                  <a:pt x="967666" y="115410"/>
                </a:cubicBezTo>
                <a:cubicBezTo>
                  <a:pt x="961748" y="124288"/>
                  <a:pt x="954683" y="132500"/>
                  <a:pt x="949911" y="142043"/>
                </a:cubicBezTo>
                <a:cubicBezTo>
                  <a:pt x="945726" y="150413"/>
                  <a:pt x="946224" y="160890"/>
                  <a:pt x="941033" y="168676"/>
                </a:cubicBezTo>
                <a:cubicBezTo>
                  <a:pt x="934069" y="179122"/>
                  <a:pt x="923278" y="186431"/>
                  <a:pt x="914400" y="195309"/>
                </a:cubicBezTo>
                <a:lnTo>
                  <a:pt x="896645" y="248575"/>
                </a:lnTo>
                <a:cubicBezTo>
                  <a:pt x="893686" y="257453"/>
                  <a:pt x="892958" y="267422"/>
                  <a:pt x="887767" y="275208"/>
                </a:cubicBezTo>
                <a:cubicBezTo>
                  <a:pt x="881849" y="284086"/>
                  <a:pt x="874345" y="292091"/>
                  <a:pt x="870012" y="301841"/>
                </a:cubicBezTo>
                <a:cubicBezTo>
                  <a:pt x="870001" y="301866"/>
                  <a:pt x="847822" y="368410"/>
                  <a:pt x="843379" y="381740"/>
                </a:cubicBezTo>
                <a:cubicBezTo>
                  <a:pt x="840420" y="390618"/>
                  <a:pt x="839692" y="400587"/>
                  <a:pt x="834501" y="408373"/>
                </a:cubicBezTo>
                <a:lnTo>
                  <a:pt x="798990" y="461639"/>
                </a:lnTo>
                <a:cubicBezTo>
                  <a:pt x="758580" y="582870"/>
                  <a:pt x="802665" y="458985"/>
                  <a:pt x="763480" y="550415"/>
                </a:cubicBezTo>
                <a:cubicBezTo>
                  <a:pt x="759794" y="559016"/>
                  <a:pt x="758787" y="568678"/>
                  <a:pt x="754602" y="577048"/>
                </a:cubicBezTo>
                <a:cubicBezTo>
                  <a:pt x="749830" y="586591"/>
                  <a:pt x="741619" y="594138"/>
                  <a:pt x="736847" y="603681"/>
                </a:cubicBezTo>
                <a:cubicBezTo>
                  <a:pt x="732662" y="612051"/>
                  <a:pt x="732154" y="621944"/>
                  <a:pt x="727969" y="630314"/>
                </a:cubicBezTo>
                <a:cubicBezTo>
                  <a:pt x="723197" y="639857"/>
                  <a:pt x="714986" y="647404"/>
                  <a:pt x="710214" y="656947"/>
                </a:cubicBezTo>
                <a:cubicBezTo>
                  <a:pt x="703118" y="671138"/>
                  <a:pt x="696251" y="705816"/>
                  <a:pt x="692458" y="719091"/>
                </a:cubicBezTo>
                <a:cubicBezTo>
                  <a:pt x="689887" y="728089"/>
                  <a:pt x="688126" y="737544"/>
                  <a:pt x="683581" y="745724"/>
                </a:cubicBezTo>
                <a:cubicBezTo>
                  <a:pt x="673218" y="764378"/>
                  <a:pt x="659907" y="781235"/>
                  <a:pt x="648070" y="798990"/>
                </a:cubicBezTo>
                <a:lnTo>
                  <a:pt x="612559" y="852256"/>
                </a:lnTo>
                <a:cubicBezTo>
                  <a:pt x="606641" y="861134"/>
                  <a:pt x="603682" y="872971"/>
                  <a:pt x="594804" y="878889"/>
                </a:cubicBezTo>
                <a:lnTo>
                  <a:pt x="541538" y="914400"/>
                </a:lnTo>
                <a:cubicBezTo>
                  <a:pt x="532660" y="920318"/>
                  <a:pt x="522450" y="924610"/>
                  <a:pt x="514905" y="932155"/>
                </a:cubicBezTo>
                <a:cubicBezTo>
                  <a:pt x="506027" y="941033"/>
                  <a:pt x="498718" y="951824"/>
                  <a:pt x="488272" y="958788"/>
                </a:cubicBezTo>
                <a:cubicBezTo>
                  <a:pt x="463725" y="975153"/>
                  <a:pt x="430567" y="995779"/>
                  <a:pt x="408373" y="994299"/>
                </a:cubicBezTo>
                <a:close/>
              </a:path>
            </a:pathLst>
          </a:custGeom>
          <a:solidFill>
            <a:schemeClr val="bg1">
              <a:alpha val="74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66CCFF"/>
              </a:buClr>
              <a:buSzPct val="65000"/>
              <a:buFont typeface="Wingdings" pitchFamily="2" charset="2"/>
              <a:buChar char="n"/>
            </a:pPr>
            <a:endParaRPr lang="en-US" sz="3200">
              <a:solidFill>
                <a:srgbClr val="FFFFFF"/>
              </a:solidFill>
              <a:effectLst>
                <a:outerShdw blurRad="38100" dist="38100" dir="2700000" algn="tl">
                  <a:srgbClr val="000000">
                    <a:alpha val="43137"/>
                  </a:srgbClr>
                </a:outerShdw>
              </a:effectLst>
              <a:latin typeface="Tahoma" pitchFamily="34" charset="0"/>
            </a:endParaRPr>
          </a:p>
        </p:txBody>
      </p:sp>
      <p:pic>
        <p:nvPicPr>
          <p:cNvPr id="2050" name="Picture 2" descr="Image result for bicycl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828800"/>
            <a:ext cx="8610601"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886476"/>
            <a:ext cx="3337551" cy="267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799363" y="5334655"/>
            <a:ext cx="95410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17</a:t>
            </a:r>
          </a:p>
        </p:txBody>
      </p:sp>
      <p:pic>
        <p:nvPicPr>
          <p:cNvPr id="2" name="Picture 1">
            <a:extLst>
              <a:ext uri="{FF2B5EF4-FFF2-40B4-BE49-F238E27FC236}">
                <a16:creationId xmlns:a16="http://schemas.microsoft.com/office/drawing/2014/main" id="{D1896C47-B403-13F1-63B5-E61AA2BD5375}"/>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14320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457200" y="152400"/>
            <a:ext cx="8229600" cy="5973763"/>
          </a:xfrm>
        </p:spPr>
        <p:txBody>
          <a:bodyPr/>
          <a:lstStyle/>
          <a:p>
            <a:r>
              <a:rPr lang="en-US"/>
              <a:t>Which wheel and axle will be best for a mouse trap car? </a:t>
            </a:r>
            <a:r>
              <a:rPr lang="en-US">
                <a:solidFill>
                  <a:srgbClr val="FF5050"/>
                </a:solidFill>
              </a:rPr>
              <a:t>Best Mechanical Advantage</a:t>
            </a:r>
          </a:p>
        </p:txBody>
      </p:sp>
      <p:pic>
        <p:nvPicPr>
          <p:cNvPr id="31747" name="Picture 3" descr="http://www.wscschools.org/imageGallery/DOdrobina222/poe/mousetrapcar/DSCN183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267200" cy="4648200"/>
          </a:xfrm>
          <a:prstGeom prst="rect">
            <a:avLst/>
          </a:prstGeom>
          <a:noFill/>
          <a:ln w="57150">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4" descr="http://sktrinteratschool.wikispaces.com/file/view/Mouse-Trap-car_1.jpg/298409002/Mouse-Trap-car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4076700" cy="4648200"/>
          </a:xfrm>
          <a:prstGeom prst="rect">
            <a:avLst/>
          </a:prstGeom>
          <a:noFill/>
          <a:ln w="76200">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31749" name="WordArt 5"/>
          <p:cNvSpPr>
            <a:spLocks noChangeArrowheads="1" noChangeShapeType="1" noTextEdit="1"/>
          </p:cNvSpPr>
          <p:nvPr/>
        </p:nvSpPr>
        <p:spPr bwMode="auto">
          <a:xfrm>
            <a:off x="533400" y="1676400"/>
            <a:ext cx="1066800" cy="1219200"/>
          </a:xfrm>
          <a:prstGeom prst="rect">
            <a:avLst/>
          </a:prstGeom>
        </p:spPr>
        <p:txBody>
          <a:bodyPr wrap="none" fromWordArt="1">
            <a:prstTxWarp prst="textPlain">
              <a:avLst>
                <a:gd name="adj" fmla="val 50000"/>
              </a:avLst>
            </a:prstTxWarp>
          </a:bodyPr>
          <a:lstStyle/>
          <a:p>
            <a:pPr algn="ctr"/>
            <a:r>
              <a:rPr lang="en-US" sz="3600" kern="10" spc="720">
                <a:ln w="3810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31750" name="WordArt 6"/>
          <p:cNvSpPr>
            <a:spLocks noChangeArrowheads="1" noChangeShapeType="1" noTextEdit="1"/>
          </p:cNvSpPr>
          <p:nvPr/>
        </p:nvSpPr>
        <p:spPr bwMode="auto">
          <a:xfrm>
            <a:off x="5029200" y="1752600"/>
            <a:ext cx="1066800" cy="1219200"/>
          </a:xfrm>
          <a:prstGeom prst="rect">
            <a:avLst/>
          </a:prstGeom>
        </p:spPr>
        <p:txBody>
          <a:bodyPr wrap="none" fromWordArt="1">
            <a:prstTxWarp prst="textPlain">
              <a:avLst>
                <a:gd name="adj" fmla="val 50000"/>
              </a:avLst>
            </a:prstTxWarp>
          </a:bodyPr>
          <a:lstStyle/>
          <a:p>
            <a:pPr algn="ctr"/>
            <a:r>
              <a:rPr lang="en-US" sz="3600" kern="10" spc="720">
                <a:ln w="5715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31751" name="WordArt 7"/>
          <p:cNvSpPr>
            <a:spLocks noChangeArrowheads="1" noChangeShapeType="1" noTextEdit="1"/>
          </p:cNvSpPr>
          <p:nvPr/>
        </p:nvSpPr>
        <p:spPr bwMode="auto">
          <a:xfrm>
            <a:off x="8382000" y="990600"/>
            <a:ext cx="609600" cy="647700"/>
          </a:xfrm>
          <a:prstGeom prst="rect">
            <a:avLst/>
          </a:prstGeom>
        </p:spPr>
        <p:txBody>
          <a:bodyPr wrap="none" fromWordArt="1">
            <a:prstTxWarp prst="textPlain">
              <a:avLst>
                <a:gd name="adj" fmla="val 50000"/>
              </a:avLst>
            </a:prstTxWarp>
          </a:bodyPr>
          <a:lstStyle/>
          <a:p>
            <a:pPr algn="ctr"/>
            <a:r>
              <a:rPr lang="en-US" sz="3600" kern="10" spc="720">
                <a:ln w="952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18</a:t>
            </a:r>
          </a:p>
        </p:txBody>
      </p:sp>
      <p:pic>
        <p:nvPicPr>
          <p:cNvPr id="31752" name="Picture 4"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152400" cy="13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4A25EA8-5CD8-3FB9-D27C-28F878AB32A6}"/>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a:t>How to play…</a:t>
            </a:r>
          </a:p>
          <a:p>
            <a:pPr lvl="1"/>
            <a:r>
              <a:rPr lang="en-US">
                <a:solidFill>
                  <a:srgbClr val="6699FF"/>
                </a:solidFill>
              </a:rPr>
              <a:t>Don’t play like Jeo_ _ _ _ y.</a:t>
            </a:r>
          </a:p>
          <a:p>
            <a:pPr lvl="1"/>
            <a:r>
              <a:rPr lang="en-US">
                <a:solidFill>
                  <a:srgbClr val="FF99FF"/>
                </a:solidFill>
              </a:rPr>
              <a:t>Class should be divided into several small groups.</a:t>
            </a:r>
          </a:p>
          <a:p>
            <a:pPr lvl="1"/>
            <a:r>
              <a:rPr lang="en-US">
                <a:solidFill>
                  <a:srgbClr val="FFCC99"/>
                </a:solidFill>
              </a:rPr>
              <a:t>Groups should use science journal (red slide notes), homework, and other available materials to assist you.</a:t>
            </a:r>
          </a:p>
          <a:p>
            <a:pPr lvl="1"/>
            <a:r>
              <a:rPr lang="en-US">
                <a:solidFill>
                  <a:srgbClr val="66FFCC"/>
                </a:solidFill>
              </a:rPr>
              <a:t>Groups can communicate </a:t>
            </a:r>
            <a:r>
              <a:rPr lang="en-US" b="1" u="sng"/>
              <a:t>quietly</a:t>
            </a:r>
            <a:r>
              <a:rPr lang="en-US"/>
              <a:t> </a:t>
            </a:r>
            <a:r>
              <a:rPr lang="en-US">
                <a:solidFill>
                  <a:srgbClr val="66FFCC"/>
                </a:solidFill>
              </a:rPr>
              <a:t>with each other but no sharing answers between groups.</a:t>
            </a:r>
          </a:p>
          <a:p>
            <a:pPr lvl="2"/>
            <a:r>
              <a:rPr lang="en-US">
                <a:solidFill>
                  <a:srgbClr val="9966FF"/>
                </a:solidFill>
              </a:rPr>
              <a:t>Practice quietly communicating right now?</a:t>
            </a:r>
          </a:p>
          <a:p>
            <a:pPr lvl="2"/>
            <a:r>
              <a:rPr lang="en-US">
                <a:solidFill>
                  <a:srgbClr val="9966FF"/>
                </a:solidFill>
              </a:rPr>
              <a:t>Practice Communication Question:</a:t>
            </a:r>
          </a:p>
          <a:p>
            <a:pPr lvl="2"/>
            <a:r>
              <a:rPr lang="en-US">
                <a:solidFill>
                  <a:srgbClr val="FFFF66"/>
                </a:solidFill>
              </a:rPr>
              <a:t>Your group gets to order one pizza, and you can have two toppings.  What does your group want?</a:t>
            </a:r>
          </a:p>
        </p:txBody>
      </p:sp>
      <p:pic>
        <p:nvPicPr>
          <p:cNvPr id="2" name="Picture 1">
            <a:extLst>
              <a:ext uri="{FF2B5EF4-FFF2-40B4-BE49-F238E27FC236}">
                <a16:creationId xmlns:a16="http://schemas.microsoft.com/office/drawing/2014/main" id="{A013DB34-9B1E-C7A1-1235-584AF027BE63}"/>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457200" y="228600"/>
            <a:ext cx="8229600" cy="5897563"/>
          </a:xfrm>
        </p:spPr>
        <p:txBody>
          <a:bodyPr/>
          <a:lstStyle/>
          <a:p>
            <a:r>
              <a:rPr lang="en-US"/>
              <a:t>Machines…</a:t>
            </a:r>
          </a:p>
          <a:p>
            <a:pPr lvl="1">
              <a:buFontTx/>
              <a:buNone/>
            </a:pPr>
            <a:r>
              <a:rPr lang="en-US" sz="3200">
                <a:solidFill>
                  <a:srgbClr val="FF99FF"/>
                </a:solidFill>
              </a:rPr>
              <a:t>A.) </a:t>
            </a:r>
            <a:r>
              <a:rPr lang="en-US" sz="3200" u="sng">
                <a:solidFill>
                  <a:schemeClr val="tx1"/>
                </a:solidFill>
              </a:rPr>
              <a:t>T</a:t>
            </a:r>
            <a:r>
              <a:rPr lang="en-US" sz="3200" u="sng">
                <a:solidFill>
                  <a:srgbClr val="FF99FF"/>
                </a:solidFill>
              </a:rPr>
              <a:t>ra</a:t>
            </a:r>
            <a:r>
              <a:rPr lang="en-US" sz="3200" u="sng">
                <a:solidFill>
                  <a:schemeClr val="tx1"/>
                </a:solidFill>
              </a:rPr>
              <a:t>n</a:t>
            </a:r>
            <a:r>
              <a:rPr lang="en-US" sz="3200" u="sng">
                <a:solidFill>
                  <a:srgbClr val="FF99FF"/>
                </a:solidFill>
              </a:rPr>
              <a:t>s</a:t>
            </a:r>
            <a:r>
              <a:rPr lang="en-US" sz="3200" u="sng">
                <a:solidFill>
                  <a:schemeClr val="tx1"/>
                </a:solidFill>
              </a:rPr>
              <a:t>f</a:t>
            </a:r>
            <a:r>
              <a:rPr lang="en-US" sz="3200" u="sng">
                <a:solidFill>
                  <a:srgbClr val="FF99FF"/>
                </a:solidFill>
              </a:rPr>
              <a:t>er</a:t>
            </a:r>
            <a:r>
              <a:rPr lang="en-US" sz="3200">
                <a:solidFill>
                  <a:srgbClr val="FF99FF"/>
                </a:solidFill>
              </a:rPr>
              <a:t> force from one place to another.</a:t>
            </a:r>
          </a:p>
          <a:p>
            <a:pPr lvl="1">
              <a:buFontTx/>
              <a:buNone/>
            </a:pPr>
            <a:r>
              <a:rPr lang="en-US" sz="3200">
                <a:solidFill>
                  <a:srgbClr val="6699FF"/>
                </a:solidFill>
              </a:rPr>
              <a:t>B.) Change </a:t>
            </a:r>
            <a:r>
              <a:rPr lang="en-US" sz="3200" u="sng">
                <a:solidFill>
                  <a:srgbClr val="6699FF"/>
                </a:solidFill>
              </a:rPr>
              <a:t>d</a:t>
            </a:r>
            <a:r>
              <a:rPr lang="en-US" sz="3200" u="sng">
                <a:solidFill>
                  <a:schemeClr val="tx1"/>
                </a:solidFill>
              </a:rPr>
              <a:t>i</a:t>
            </a:r>
            <a:r>
              <a:rPr lang="en-US" sz="3200" u="sng">
                <a:solidFill>
                  <a:srgbClr val="6699FF"/>
                </a:solidFill>
              </a:rPr>
              <a:t>r</a:t>
            </a:r>
            <a:r>
              <a:rPr lang="en-US" sz="3200" u="sng">
                <a:solidFill>
                  <a:schemeClr val="tx1"/>
                </a:solidFill>
              </a:rPr>
              <a:t>ec</a:t>
            </a:r>
            <a:r>
              <a:rPr lang="en-US" sz="3200" u="sng">
                <a:solidFill>
                  <a:srgbClr val="6699FF"/>
                </a:solidFill>
              </a:rPr>
              <a:t>t</a:t>
            </a:r>
            <a:r>
              <a:rPr lang="en-US" sz="3200" u="sng">
                <a:solidFill>
                  <a:schemeClr val="tx1"/>
                </a:solidFill>
              </a:rPr>
              <a:t>io</a:t>
            </a:r>
            <a:r>
              <a:rPr lang="en-US" sz="3200" u="sng">
                <a:solidFill>
                  <a:srgbClr val="6699FF"/>
                </a:solidFill>
              </a:rPr>
              <a:t>n</a:t>
            </a:r>
            <a:r>
              <a:rPr lang="en-US" sz="3200">
                <a:solidFill>
                  <a:srgbClr val="6699FF"/>
                </a:solidFill>
              </a:rPr>
              <a:t> of a force.</a:t>
            </a:r>
          </a:p>
          <a:p>
            <a:pPr lvl="1">
              <a:buFontTx/>
              <a:buNone/>
            </a:pPr>
            <a:r>
              <a:rPr lang="en-US" sz="3200">
                <a:solidFill>
                  <a:srgbClr val="FFCC66"/>
                </a:solidFill>
              </a:rPr>
              <a:t>C.) Increase the </a:t>
            </a:r>
            <a:r>
              <a:rPr lang="en-US" sz="3200" u="sng">
                <a:solidFill>
                  <a:srgbClr val="FFCC66"/>
                </a:solidFill>
              </a:rPr>
              <a:t>m</a:t>
            </a:r>
            <a:r>
              <a:rPr lang="en-US" sz="3200" u="sng">
                <a:solidFill>
                  <a:schemeClr val="tx1"/>
                </a:solidFill>
              </a:rPr>
              <a:t>ag</a:t>
            </a:r>
            <a:r>
              <a:rPr lang="en-US" sz="3200" u="sng">
                <a:solidFill>
                  <a:srgbClr val="FFCC66"/>
                </a:solidFill>
              </a:rPr>
              <a:t>ni</a:t>
            </a:r>
            <a:r>
              <a:rPr lang="en-US" sz="3200" u="sng">
                <a:solidFill>
                  <a:schemeClr val="tx1"/>
                </a:solidFill>
              </a:rPr>
              <a:t>tu</a:t>
            </a:r>
            <a:r>
              <a:rPr lang="en-US" sz="3200" u="sng">
                <a:solidFill>
                  <a:srgbClr val="FFCC66"/>
                </a:solidFill>
              </a:rPr>
              <a:t>de</a:t>
            </a:r>
            <a:r>
              <a:rPr lang="en-US" sz="3200">
                <a:solidFill>
                  <a:srgbClr val="FFCC66"/>
                </a:solidFill>
              </a:rPr>
              <a:t> of a force.</a:t>
            </a:r>
          </a:p>
          <a:p>
            <a:pPr lvl="1">
              <a:buFontTx/>
              <a:buNone/>
            </a:pPr>
            <a:r>
              <a:rPr lang="en-US" sz="3200">
                <a:solidFill>
                  <a:srgbClr val="66FFCC"/>
                </a:solidFill>
              </a:rPr>
              <a:t>D.) Increase the </a:t>
            </a:r>
            <a:r>
              <a:rPr lang="en-US" sz="3200" u="sng">
                <a:solidFill>
                  <a:srgbClr val="66FFCC"/>
                </a:solidFill>
              </a:rPr>
              <a:t>d</a:t>
            </a:r>
            <a:r>
              <a:rPr lang="en-US" sz="3200" u="sng">
                <a:solidFill>
                  <a:schemeClr val="tx1"/>
                </a:solidFill>
              </a:rPr>
              <a:t>istanc</a:t>
            </a:r>
            <a:r>
              <a:rPr lang="en-US" sz="3200" u="sng">
                <a:solidFill>
                  <a:srgbClr val="66FFCC"/>
                </a:solidFill>
              </a:rPr>
              <a:t>e</a:t>
            </a:r>
            <a:r>
              <a:rPr lang="en-US" sz="3200">
                <a:solidFill>
                  <a:srgbClr val="66FFCC"/>
                </a:solidFill>
              </a:rPr>
              <a:t> or </a:t>
            </a:r>
            <a:r>
              <a:rPr lang="en-US" sz="3200" u="sng">
                <a:solidFill>
                  <a:srgbClr val="66FFCC"/>
                </a:solidFill>
              </a:rPr>
              <a:t>s</a:t>
            </a:r>
            <a:r>
              <a:rPr lang="en-US" sz="3200" u="sng">
                <a:solidFill>
                  <a:schemeClr val="tx1"/>
                </a:solidFill>
              </a:rPr>
              <a:t>pee</a:t>
            </a:r>
            <a:r>
              <a:rPr lang="en-US" sz="3200" u="sng">
                <a:solidFill>
                  <a:srgbClr val="66FFCC"/>
                </a:solidFill>
              </a:rPr>
              <a:t>d</a:t>
            </a:r>
            <a:r>
              <a:rPr lang="en-US" sz="3200">
                <a:solidFill>
                  <a:srgbClr val="66FFCC"/>
                </a:solidFill>
              </a:rPr>
              <a:t> of a force.</a:t>
            </a:r>
          </a:p>
        </p:txBody>
      </p:sp>
      <p:sp>
        <p:nvSpPr>
          <p:cNvPr id="32771" name="Rectangle 7"/>
          <p:cNvSpPr>
            <a:spLocks noChangeArrowheads="1"/>
          </p:cNvSpPr>
          <p:nvPr/>
        </p:nvSpPr>
        <p:spPr bwMode="auto">
          <a:xfrm>
            <a:off x="1600200" y="914400"/>
            <a:ext cx="15240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72" name="Rectangle 8"/>
          <p:cNvSpPr>
            <a:spLocks noChangeArrowheads="1"/>
          </p:cNvSpPr>
          <p:nvPr/>
        </p:nvSpPr>
        <p:spPr bwMode="auto">
          <a:xfrm>
            <a:off x="2895600" y="1447800"/>
            <a:ext cx="16002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73" name="Rectangle 9"/>
          <p:cNvSpPr>
            <a:spLocks noChangeArrowheads="1"/>
          </p:cNvSpPr>
          <p:nvPr/>
        </p:nvSpPr>
        <p:spPr bwMode="auto">
          <a:xfrm>
            <a:off x="3581400" y="2057400"/>
            <a:ext cx="1828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74" name="Rectangle 10"/>
          <p:cNvSpPr>
            <a:spLocks noChangeArrowheads="1"/>
          </p:cNvSpPr>
          <p:nvPr/>
        </p:nvSpPr>
        <p:spPr bwMode="auto">
          <a:xfrm>
            <a:off x="3657600" y="2667000"/>
            <a:ext cx="1447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75" name="Rectangle 11"/>
          <p:cNvSpPr>
            <a:spLocks noChangeArrowheads="1"/>
          </p:cNvSpPr>
          <p:nvPr/>
        </p:nvSpPr>
        <p:spPr bwMode="auto">
          <a:xfrm>
            <a:off x="5562600" y="2667000"/>
            <a:ext cx="1066800" cy="533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76" name="WordArt 12"/>
          <p:cNvSpPr>
            <a:spLocks noChangeArrowheads="1" noChangeShapeType="1" noTextEdit="1"/>
          </p:cNvSpPr>
          <p:nvPr/>
        </p:nvSpPr>
        <p:spPr bwMode="auto">
          <a:xfrm>
            <a:off x="8229600" y="228600"/>
            <a:ext cx="609600" cy="6477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19</a:t>
            </a:r>
          </a:p>
        </p:txBody>
      </p:sp>
      <p:pic>
        <p:nvPicPr>
          <p:cNvPr id="2" name="Picture 1">
            <a:extLst>
              <a:ext uri="{FF2B5EF4-FFF2-40B4-BE49-F238E27FC236}">
                <a16:creationId xmlns:a16="http://schemas.microsoft.com/office/drawing/2014/main" id="{88A9E14A-D534-FD3D-01EE-582EE1D95FFC}"/>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96" y="31668"/>
            <a:ext cx="8972304" cy="5821363"/>
          </a:xfrm>
        </p:spPr>
        <p:txBody>
          <a:bodyPr/>
          <a:lstStyle/>
          <a:p>
            <a:r>
              <a:rPr lang="en-US" dirty="0"/>
              <a:t>A man puts 300 J of energy into riding a tiny bicycle. The energy transferred to moving forward was 150 J. </a:t>
            </a:r>
          </a:p>
          <a:p>
            <a:pPr lvl="1"/>
            <a:r>
              <a:rPr lang="en-US" dirty="0"/>
              <a:t>What is the efficiency of the tiny bike?</a:t>
            </a:r>
            <a:br>
              <a:rPr lang="en-US" dirty="0"/>
            </a:br>
            <a:endParaRPr lang="en-US" dirty="0"/>
          </a:p>
        </p:txBody>
      </p:sp>
      <p:sp>
        <p:nvSpPr>
          <p:cNvPr id="6" name="TextBox 5"/>
          <p:cNvSpPr txBox="1"/>
          <p:nvPr/>
        </p:nvSpPr>
        <p:spPr>
          <a:xfrm>
            <a:off x="4286497" y="2850481"/>
            <a:ext cx="4038600" cy="1175706"/>
          </a:xfrm>
          <a:prstGeom prst="rect">
            <a:avLst/>
          </a:prstGeom>
          <a:noFill/>
        </p:spPr>
        <p:txBody>
          <a:bodyPr wrap="square" rtlCol="0">
            <a:spAutoFit/>
          </a:bodyPr>
          <a:lstStyle/>
          <a:p>
            <a:pPr>
              <a:spcBef>
                <a:spcPct val="20000"/>
              </a:spcBef>
              <a:buClr>
                <a:srgbClr val="66CCFF"/>
              </a:buClr>
              <a:buSzPct val="65000"/>
              <a:buFont typeface="Wingdings" pitchFamily="2" charset="2"/>
              <a:buNone/>
            </a:pPr>
            <a:endParaRPr lang="en-US" sz="3200" dirty="0">
              <a:solidFill>
                <a:srgbClr val="FFFFFF"/>
              </a:solidFill>
              <a:effectLst>
                <a:outerShdw blurRad="38100" dist="38100" dir="2700000" algn="tl">
                  <a:srgbClr val="000000">
                    <a:alpha val="43137"/>
                  </a:srgbClr>
                </a:outerShdw>
              </a:effectLst>
              <a:latin typeface="Tahoma" pitchFamily="34" charset="0"/>
            </a:endParaRPr>
          </a:p>
          <a:p>
            <a:pPr>
              <a:spcBef>
                <a:spcPct val="20000"/>
              </a:spcBef>
              <a:buClr>
                <a:srgbClr val="66CCFF"/>
              </a:buClr>
              <a:buSzPct val="65000"/>
              <a:buFont typeface="Wingdings" pitchFamily="2" charset="2"/>
              <a:buNone/>
            </a:pPr>
            <a:endParaRPr lang="en-US" sz="3200" dirty="0">
              <a:solidFill>
                <a:srgbClr val="FFFFFF"/>
              </a:solidFill>
              <a:effectLst>
                <a:outerShdw blurRad="38100" dist="38100" dir="2700000" algn="tl">
                  <a:srgbClr val="000000">
                    <a:alpha val="43137"/>
                  </a:srgbClr>
                </a:outerShdw>
              </a:effectLst>
              <a:latin typeface="Tahoma" pitchFamily="34" charset="0"/>
            </a:endParaRPr>
          </a:p>
        </p:txBody>
      </p:sp>
      <p:sp>
        <p:nvSpPr>
          <p:cNvPr id="2" name="Rectangle 1"/>
          <p:cNvSpPr/>
          <p:nvPr/>
        </p:nvSpPr>
        <p:spPr>
          <a:xfrm>
            <a:off x="7848043" y="1236324"/>
            <a:ext cx="954107"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a:t>
            </a:r>
          </a:p>
        </p:txBody>
      </p:sp>
      <p:pic>
        <p:nvPicPr>
          <p:cNvPr id="11266" name="Picture 2" descr="http://dailypicksandflicks.com/wp-content/uploads/2012/08/%D0%9C%D0%B0%D0%BB%D0%B5%D0%BD%D1%8C%D0%BA%D0%B8%D0%B9-%D0%BD%D0%BE-%D0%BE%D1%87%D0%B5%D0%BD%D1%8C-%D0%B1%D1%8B%D1%81%D1%82%D1%80%D1%8B%D0%B9-small-but-very-f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96" y="2159654"/>
            <a:ext cx="8743704" cy="4469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F525C3A9-92E5-E642-BFB0-B5523C62FF50}"/>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5" name="Picture 4">
            <a:extLst>
              <a:ext uri="{FF2B5EF4-FFF2-40B4-BE49-F238E27FC236}">
                <a16:creationId xmlns:a16="http://schemas.microsoft.com/office/drawing/2014/main" id="{2E409C3D-0B6C-916E-34EC-B36622A19A07}"/>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437507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696" y="31668"/>
            <a:ext cx="8972304" cy="5821363"/>
          </a:xfrm>
        </p:spPr>
        <p:txBody>
          <a:bodyPr/>
          <a:lstStyle/>
          <a:p>
            <a:r>
              <a:rPr lang="en-US" dirty="0"/>
              <a:t>A man puts 300 J of energy into riding a tiny bicycle. The energy transferred to moving forward was 150 J. </a:t>
            </a:r>
          </a:p>
          <a:p>
            <a:pPr lvl="1"/>
            <a:r>
              <a:rPr lang="en-US" dirty="0"/>
              <a:t>What is the efficiency of the tiny bike?</a:t>
            </a:r>
            <a:br>
              <a:rPr lang="en-US" dirty="0"/>
            </a:br>
            <a:endParaRPr lang="en-US" dirty="0"/>
          </a:p>
        </p:txBody>
      </p:sp>
      <p:sp>
        <p:nvSpPr>
          <p:cNvPr id="6" name="TextBox 5"/>
          <p:cNvSpPr txBox="1"/>
          <p:nvPr/>
        </p:nvSpPr>
        <p:spPr>
          <a:xfrm>
            <a:off x="4286497" y="2850481"/>
            <a:ext cx="4038600" cy="1175706"/>
          </a:xfrm>
          <a:prstGeom prst="rect">
            <a:avLst/>
          </a:prstGeom>
          <a:noFill/>
        </p:spPr>
        <p:txBody>
          <a:bodyPr wrap="square" rtlCol="0">
            <a:spAutoFit/>
          </a:bodyPr>
          <a:lstStyle/>
          <a:p>
            <a:pPr>
              <a:spcBef>
                <a:spcPct val="20000"/>
              </a:spcBef>
              <a:buClr>
                <a:srgbClr val="66CCFF"/>
              </a:buClr>
              <a:buSzPct val="65000"/>
              <a:buFont typeface="Wingdings" pitchFamily="2" charset="2"/>
              <a:buNone/>
            </a:pPr>
            <a:endParaRPr lang="en-US" sz="3200" dirty="0">
              <a:solidFill>
                <a:srgbClr val="FFFFFF"/>
              </a:solidFill>
              <a:effectLst>
                <a:outerShdw blurRad="38100" dist="38100" dir="2700000" algn="tl">
                  <a:srgbClr val="000000">
                    <a:alpha val="43137"/>
                  </a:srgbClr>
                </a:outerShdw>
              </a:effectLst>
              <a:latin typeface="Tahoma" pitchFamily="34" charset="0"/>
            </a:endParaRPr>
          </a:p>
          <a:p>
            <a:pPr>
              <a:spcBef>
                <a:spcPct val="20000"/>
              </a:spcBef>
              <a:buClr>
                <a:srgbClr val="66CCFF"/>
              </a:buClr>
              <a:buSzPct val="65000"/>
              <a:buFont typeface="Wingdings" pitchFamily="2" charset="2"/>
              <a:buNone/>
            </a:pPr>
            <a:endParaRPr lang="en-US" sz="3200" dirty="0">
              <a:solidFill>
                <a:srgbClr val="FFFFFF"/>
              </a:solidFill>
              <a:effectLst>
                <a:outerShdw blurRad="38100" dist="38100" dir="2700000" algn="tl">
                  <a:srgbClr val="000000">
                    <a:alpha val="43137"/>
                  </a:srgbClr>
                </a:outerShdw>
              </a:effectLst>
              <a:latin typeface="Tahoma" pitchFamily="34" charset="0"/>
            </a:endParaRPr>
          </a:p>
        </p:txBody>
      </p:sp>
      <p:pic>
        <p:nvPicPr>
          <p:cNvPr id="1026" name="Picture 2" descr="Image result for bicycl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59654"/>
            <a:ext cx="8610600" cy="45459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48043" y="1236324"/>
            <a:ext cx="954107"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a:t>
            </a:r>
          </a:p>
        </p:txBody>
      </p:sp>
    </p:spTree>
    <p:extLst>
      <p:ext uri="{BB962C8B-B14F-4D97-AF65-F5344CB8AC3E}">
        <p14:creationId xmlns:p14="http://schemas.microsoft.com/office/powerpoint/2010/main" val="3466795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310275" name="Group 3"/>
          <p:cNvGraphicFramePr>
            <a:graphicFrameLocks noGrp="1"/>
          </p:cNvGraphicFramePr>
          <p:nvPr>
            <p:extLst>
              <p:ext uri="{D42A27DB-BD31-4B8C-83A1-F6EECF244321}">
                <p14:modId xmlns:p14="http://schemas.microsoft.com/office/powerpoint/2010/main" val="1481796986"/>
              </p:ext>
            </p:extLst>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66FFCC"/>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66FFCC"/>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bl>
          </a:graphicData>
        </a:graphic>
      </p:graphicFrame>
      <p:sp>
        <p:nvSpPr>
          <p:cNvPr id="34863"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34864"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34865"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Machines Review Game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2209800" y="17526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600">
              <a:solidFill>
                <a:srgbClr val="FFFFFF"/>
              </a:solidFill>
              <a:latin typeface="Times New Roman" pitchFamily="18" charset="0"/>
            </a:endParaRPr>
          </a:p>
        </p:txBody>
      </p:sp>
      <p:sp>
        <p:nvSpPr>
          <p:cNvPr id="168964" name="Text Box 4"/>
          <p:cNvSpPr txBox="1">
            <a:spLocks noChangeArrowheads="1"/>
          </p:cNvSpPr>
          <p:nvPr/>
        </p:nvSpPr>
        <p:spPr bwMode="auto">
          <a:xfrm>
            <a:off x="381000" y="304800"/>
            <a:ext cx="838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rgbClr val="FFFFFF"/>
                </a:solidFill>
              </a:rPr>
              <a:t>Name this brand of baking soda / lever.</a:t>
            </a:r>
          </a:p>
          <a:p>
            <a:pPr eaLnBrk="1" hangingPunct="1">
              <a:spcBef>
                <a:spcPct val="50000"/>
              </a:spcBef>
            </a:pPr>
            <a:endParaRPr lang="en-US" sz="3200" dirty="0">
              <a:solidFill>
                <a:srgbClr val="FFFFFF"/>
              </a:solidFill>
            </a:endParaRPr>
          </a:p>
        </p:txBody>
      </p:sp>
      <p:sp>
        <p:nvSpPr>
          <p:cNvPr id="168966" name="Rectangle 6"/>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000" b="1" dirty="0">
                <a:solidFill>
                  <a:srgbClr val="FFFFFF"/>
                </a:solidFill>
              </a:rPr>
              <a:t>Copyright © 2024 </a:t>
            </a:r>
            <a:r>
              <a:rPr lang="en-US" sz="1000" b="1" dirty="0" err="1">
                <a:solidFill>
                  <a:srgbClr val="FFFFFF"/>
                </a:solidFill>
              </a:rPr>
              <a:t>SlideSpark</a:t>
            </a:r>
            <a:r>
              <a:rPr lang="en-US" sz="1000" b="1" dirty="0">
                <a:solidFill>
                  <a:srgbClr val="FFFFFF"/>
                </a:solidFill>
              </a:rPr>
              <a:t> .LLC</a:t>
            </a:r>
          </a:p>
        </p:txBody>
      </p:sp>
      <p:sp>
        <p:nvSpPr>
          <p:cNvPr id="168967" name="WordArt 7"/>
          <p:cNvSpPr>
            <a:spLocks noChangeArrowheads="1" noChangeShapeType="1" noTextEdit="1"/>
          </p:cNvSpPr>
          <p:nvPr/>
        </p:nvSpPr>
        <p:spPr bwMode="auto">
          <a:xfrm>
            <a:off x="7528193" y="992704"/>
            <a:ext cx="1219200" cy="990600"/>
          </a:xfrm>
          <a:prstGeom prst="rect">
            <a:avLst/>
          </a:prstGeom>
        </p:spPr>
        <p:txBody>
          <a:bodyPr wrap="none" fromWordArt="1">
            <a:prstTxWarp prst="textPlain">
              <a:avLst>
                <a:gd name="adj" fmla="val 50000"/>
              </a:avLst>
            </a:prstTxWarp>
          </a:bodyPr>
          <a:lstStyle/>
          <a:p>
            <a:pPr algn="ctr"/>
            <a:r>
              <a:rPr lang="en-US" sz="3600" kern="10" spc="72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21</a:t>
            </a:r>
          </a:p>
        </p:txBody>
      </p:sp>
      <p:pic>
        <p:nvPicPr>
          <p:cNvPr id="33794" name="Picture 2" descr="Image result for arm and ham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66519"/>
            <a:ext cx="6858000" cy="552468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2688336" y="1435608"/>
            <a:ext cx="2907792" cy="1316736"/>
          </a:xfrm>
          <a:custGeom>
            <a:avLst/>
            <a:gdLst>
              <a:gd name="connsiteX0" fmla="*/ 292608 w 2907792"/>
              <a:gd name="connsiteY0" fmla="*/ 374904 h 1316736"/>
              <a:gd name="connsiteX1" fmla="*/ 283464 w 2907792"/>
              <a:gd name="connsiteY1" fmla="*/ 420624 h 1316736"/>
              <a:gd name="connsiteX2" fmla="*/ 256032 w 2907792"/>
              <a:gd name="connsiteY2" fmla="*/ 438912 h 1316736"/>
              <a:gd name="connsiteX3" fmla="*/ 210312 w 2907792"/>
              <a:gd name="connsiteY3" fmla="*/ 484632 h 1316736"/>
              <a:gd name="connsiteX4" fmla="*/ 155448 w 2907792"/>
              <a:gd name="connsiteY4" fmla="*/ 566928 h 1316736"/>
              <a:gd name="connsiteX5" fmla="*/ 137160 w 2907792"/>
              <a:gd name="connsiteY5" fmla="*/ 594360 h 1316736"/>
              <a:gd name="connsiteX6" fmla="*/ 109728 w 2907792"/>
              <a:gd name="connsiteY6" fmla="*/ 612648 h 1316736"/>
              <a:gd name="connsiteX7" fmla="*/ 91440 w 2907792"/>
              <a:gd name="connsiteY7" fmla="*/ 640080 h 1316736"/>
              <a:gd name="connsiteX8" fmla="*/ 54864 w 2907792"/>
              <a:gd name="connsiteY8" fmla="*/ 740664 h 1316736"/>
              <a:gd name="connsiteX9" fmla="*/ 45720 w 2907792"/>
              <a:gd name="connsiteY9" fmla="*/ 795528 h 1316736"/>
              <a:gd name="connsiteX10" fmla="*/ 27432 w 2907792"/>
              <a:gd name="connsiteY10" fmla="*/ 850392 h 1316736"/>
              <a:gd name="connsiteX11" fmla="*/ 18288 w 2907792"/>
              <a:gd name="connsiteY11" fmla="*/ 896112 h 1316736"/>
              <a:gd name="connsiteX12" fmla="*/ 9144 w 2907792"/>
              <a:gd name="connsiteY12" fmla="*/ 923544 h 1316736"/>
              <a:gd name="connsiteX13" fmla="*/ 0 w 2907792"/>
              <a:gd name="connsiteY13" fmla="*/ 978408 h 1316736"/>
              <a:gd name="connsiteX14" fmla="*/ 9144 w 2907792"/>
              <a:gd name="connsiteY14" fmla="*/ 1097280 h 1316736"/>
              <a:gd name="connsiteX15" fmla="*/ 45720 w 2907792"/>
              <a:gd name="connsiteY15" fmla="*/ 1152144 h 1316736"/>
              <a:gd name="connsiteX16" fmla="*/ 64008 w 2907792"/>
              <a:gd name="connsiteY16" fmla="*/ 1179576 h 1316736"/>
              <a:gd name="connsiteX17" fmla="*/ 82296 w 2907792"/>
              <a:gd name="connsiteY17" fmla="*/ 1207008 h 1316736"/>
              <a:gd name="connsiteX18" fmla="*/ 137160 w 2907792"/>
              <a:gd name="connsiteY18" fmla="*/ 1243584 h 1316736"/>
              <a:gd name="connsiteX19" fmla="*/ 164592 w 2907792"/>
              <a:gd name="connsiteY19" fmla="*/ 1261872 h 1316736"/>
              <a:gd name="connsiteX20" fmla="*/ 210312 w 2907792"/>
              <a:gd name="connsiteY20" fmla="*/ 1271016 h 1316736"/>
              <a:gd name="connsiteX21" fmla="*/ 265176 w 2907792"/>
              <a:gd name="connsiteY21" fmla="*/ 1289304 h 1316736"/>
              <a:gd name="connsiteX22" fmla="*/ 384048 w 2907792"/>
              <a:gd name="connsiteY22" fmla="*/ 1307592 h 1316736"/>
              <a:gd name="connsiteX23" fmla="*/ 457200 w 2907792"/>
              <a:gd name="connsiteY23" fmla="*/ 1298448 h 1316736"/>
              <a:gd name="connsiteX24" fmla="*/ 502920 w 2907792"/>
              <a:gd name="connsiteY24" fmla="*/ 1234440 h 1316736"/>
              <a:gd name="connsiteX25" fmla="*/ 493776 w 2907792"/>
              <a:gd name="connsiteY25" fmla="*/ 1161288 h 1316736"/>
              <a:gd name="connsiteX26" fmla="*/ 475488 w 2907792"/>
              <a:gd name="connsiteY26" fmla="*/ 1124712 h 1316736"/>
              <a:gd name="connsiteX27" fmla="*/ 466344 w 2907792"/>
              <a:gd name="connsiteY27" fmla="*/ 1088136 h 1316736"/>
              <a:gd name="connsiteX28" fmla="*/ 475488 w 2907792"/>
              <a:gd name="connsiteY28" fmla="*/ 941832 h 1316736"/>
              <a:gd name="connsiteX29" fmla="*/ 512064 w 2907792"/>
              <a:gd name="connsiteY29" fmla="*/ 877824 h 1316736"/>
              <a:gd name="connsiteX30" fmla="*/ 530352 w 2907792"/>
              <a:gd name="connsiteY30" fmla="*/ 841248 h 1316736"/>
              <a:gd name="connsiteX31" fmla="*/ 566928 w 2907792"/>
              <a:gd name="connsiteY31" fmla="*/ 786384 h 1316736"/>
              <a:gd name="connsiteX32" fmla="*/ 585216 w 2907792"/>
              <a:gd name="connsiteY32" fmla="*/ 758952 h 1316736"/>
              <a:gd name="connsiteX33" fmla="*/ 603504 w 2907792"/>
              <a:gd name="connsiteY33" fmla="*/ 722376 h 1316736"/>
              <a:gd name="connsiteX34" fmla="*/ 667512 w 2907792"/>
              <a:gd name="connsiteY34" fmla="*/ 640080 h 1316736"/>
              <a:gd name="connsiteX35" fmla="*/ 694944 w 2907792"/>
              <a:gd name="connsiteY35" fmla="*/ 621792 h 1316736"/>
              <a:gd name="connsiteX36" fmla="*/ 740664 w 2907792"/>
              <a:gd name="connsiteY36" fmla="*/ 566928 h 1316736"/>
              <a:gd name="connsiteX37" fmla="*/ 768096 w 2907792"/>
              <a:gd name="connsiteY37" fmla="*/ 548640 h 1316736"/>
              <a:gd name="connsiteX38" fmla="*/ 795528 w 2907792"/>
              <a:gd name="connsiteY38" fmla="*/ 521208 h 1316736"/>
              <a:gd name="connsiteX39" fmla="*/ 877824 w 2907792"/>
              <a:gd name="connsiteY39" fmla="*/ 466344 h 1316736"/>
              <a:gd name="connsiteX40" fmla="*/ 905256 w 2907792"/>
              <a:gd name="connsiteY40" fmla="*/ 448056 h 1316736"/>
              <a:gd name="connsiteX41" fmla="*/ 941832 w 2907792"/>
              <a:gd name="connsiteY41" fmla="*/ 420624 h 1316736"/>
              <a:gd name="connsiteX42" fmla="*/ 996696 w 2907792"/>
              <a:gd name="connsiteY42" fmla="*/ 411480 h 1316736"/>
              <a:gd name="connsiteX43" fmla="*/ 1069848 w 2907792"/>
              <a:gd name="connsiteY43" fmla="*/ 384048 h 1316736"/>
              <a:gd name="connsiteX44" fmla="*/ 1124712 w 2907792"/>
              <a:gd name="connsiteY44" fmla="*/ 365760 h 1316736"/>
              <a:gd name="connsiteX45" fmla="*/ 1197864 w 2907792"/>
              <a:gd name="connsiteY45" fmla="*/ 347472 h 1316736"/>
              <a:gd name="connsiteX46" fmla="*/ 1234440 w 2907792"/>
              <a:gd name="connsiteY46" fmla="*/ 338328 h 1316736"/>
              <a:gd name="connsiteX47" fmla="*/ 1261872 w 2907792"/>
              <a:gd name="connsiteY47" fmla="*/ 329184 h 1316736"/>
              <a:gd name="connsiteX48" fmla="*/ 1600200 w 2907792"/>
              <a:gd name="connsiteY48" fmla="*/ 338328 h 1316736"/>
              <a:gd name="connsiteX49" fmla="*/ 1655064 w 2907792"/>
              <a:gd name="connsiteY49" fmla="*/ 356616 h 1316736"/>
              <a:gd name="connsiteX50" fmla="*/ 1682496 w 2907792"/>
              <a:gd name="connsiteY50" fmla="*/ 365760 h 1316736"/>
              <a:gd name="connsiteX51" fmla="*/ 1709928 w 2907792"/>
              <a:gd name="connsiteY51" fmla="*/ 384048 h 1316736"/>
              <a:gd name="connsiteX52" fmla="*/ 1801368 w 2907792"/>
              <a:gd name="connsiteY52" fmla="*/ 402336 h 1316736"/>
              <a:gd name="connsiteX53" fmla="*/ 1856232 w 2907792"/>
              <a:gd name="connsiteY53" fmla="*/ 420624 h 1316736"/>
              <a:gd name="connsiteX54" fmla="*/ 1938528 w 2907792"/>
              <a:gd name="connsiteY54" fmla="*/ 438912 h 1316736"/>
              <a:gd name="connsiteX55" fmla="*/ 2020824 w 2907792"/>
              <a:gd name="connsiteY55" fmla="*/ 484632 h 1316736"/>
              <a:gd name="connsiteX56" fmla="*/ 2103120 w 2907792"/>
              <a:gd name="connsiteY56" fmla="*/ 548640 h 1316736"/>
              <a:gd name="connsiteX57" fmla="*/ 2157984 w 2907792"/>
              <a:gd name="connsiteY57" fmla="*/ 566928 h 1316736"/>
              <a:gd name="connsiteX58" fmla="*/ 2203704 w 2907792"/>
              <a:gd name="connsiteY58" fmla="*/ 621792 h 1316736"/>
              <a:gd name="connsiteX59" fmla="*/ 2221992 w 2907792"/>
              <a:gd name="connsiteY59" fmla="*/ 649224 h 1316736"/>
              <a:gd name="connsiteX60" fmla="*/ 2249424 w 2907792"/>
              <a:gd name="connsiteY60" fmla="*/ 685800 h 1316736"/>
              <a:gd name="connsiteX61" fmla="*/ 2286000 w 2907792"/>
              <a:gd name="connsiteY61" fmla="*/ 722376 h 1316736"/>
              <a:gd name="connsiteX62" fmla="*/ 2295144 w 2907792"/>
              <a:gd name="connsiteY62" fmla="*/ 749808 h 1316736"/>
              <a:gd name="connsiteX63" fmla="*/ 2322576 w 2907792"/>
              <a:gd name="connsiteY63" fmla="*/ 777240 h 1316736"/>
              <a:gd name="connsiteX64" fmla="*/ 2340864 w 2907792"/>
              <a:gd name="connsiteY64" fmla="*/ 832104 h 1316736"/>
              <a:gd name="connsiteX65" fmla="*/ 2368296 w 2907792"/>
              <a:gd name="connsiteY65" fmla="*/ 896112 h 1316736"/>
              <a:gd name="connsiteX66" fmla="*/ 2386584 w 2907792"/>
              <a:gd name="connsiteY66" fmla="*/ 1051560 h 1316736"/>
              <a:gd name="connsiteX67" fmla="*/ 2395728 w 2907792"/>
              <a:gd name="connsiteY67" fmla="*/ 1078992 h 1316736"/>
              <a:gd name="connsiteX68" fmla="*/ 2404872 w 2907792"/>
              <a:gd name="connsiteY68" fmla="*/ 1133856 h 1316736"/>
              <a:gd name="connsiteX69" fmla="*/ 2414016 w 2907792"/>
              <a:gd name="connsiteY69" fmla="*/ 1170432 h 1316736"/>
              <a:gd name="connsiteX70" fmla="*/ 2432304 w 2907792"/>
              <a:gd name="connsiteY70" fmla="*/ 1252728 h 1316736"/>
              <a:gd name="connsiteX71" fmla="*/ 2450592 w 2907792"/>
              <a:gd name="connsiteY71" fmla="*/ 1280160 h 1316736"/>
              <a:gd name="connsiteX72" fmla="*/ 2468880 w 2907792"/>
              <a:gd name="connsiteY72" fmla="*/ 1316736 h 1316736"/>
              <a:gd name="connsiteX73" fmla="*/ 2761488 w 2907792"/>
              <a:gd name="connsiteY73" fmla="*/ 1307592 h 1316736"/>
              <a:gd name="connsiteX74" fmla="*/ 2807208 w 2907792"/>
              <a:gd name="connsiteY74" fmla="*/ 1289304 h 1316736"/>
              <a:gd name="connsiteX75" fmla="*/ 2843784 w 2907792"/>
              <a:gd name="connsiteY75" fmla="*/ 1280160 h 1316736"/>
              <a:gd name="connsiteX76" fmla="*/ 2871216 w 2907792"/>
              <a:gd name="connsiteY76" fmla="*/ 1261872 h 1316736"/>
              <a:gd name="connsiteX77" fmla="*/ 2907792 w 2907792"/>
              <a:gd name="connsiteY77" fmla="*/ 1207008 h 1316736"/>
              <a:gd name="connsiteX78" fmla="*/ 2898648 w 2907792"/>
              <a:gd name="connsiteY78" fmla="*/ 923544 h 1316736"/>
              <a:gd name="connsiteX79" fmla="*/ 2871216 w 2907792"/>
              <a:gd name="connsiteY79" fmla="*/ 886968 h 1316736"/>
              <a:gd name="connsiteX80" fmla="*/ 2852928 w 2907792"/>
              <a:gd name="connsiteY80" fmla="*/ 832104 h 1316736"/>
              <a:gd name="connsiteX81" fmla="*/ 2843784 w 2907792"/>
              <a:gd name="connsiteY81" fmla="*/ 777240 h 1316736"/>
              <a:gd name="connsiteX82" fmla="*/ 2834640 w 2907792"/>
              <a:gd name="connsiteY82" fmla="*/ 704088 h 1316736"/>
              <a:gd name="connsiteX83" fmla="*/ 2816352 w 2907792"/>
              <a:gd name="connsiteY83" fmla="*/ 658368 h 1316736"/>
              <a:gd name="connsiteX84" fmla="*/ 2807208 w 2907792"/>
              <a:gd name="connsiteY84" fmla="*/ 630936 h 1316736"/>
              <a:gd name="connsiteX85" fmla="*/ 2779776 w 2907792"/>
              <a:gd name="connsiteY85" fmla="*/ 603504 h 1316736"/>
              <a:gd name="connsiteX86" fmla="*/ 2761488 w 2907792"/>
              <a:gd name="connsiteY86" fmla="*/ 576072 h 1316736"/>
              <a:gd name="connsiteX87" fmla="*/ 2706624 w 2907792"/>
              <a:gd name="connsiteY87" fmla="*/ 539496 h 1316736"/>
              <a:gd name="connsiteX88" fmla="*/ 2688336 w 2907792"/>
              <a:gd name="connsiteY88" fmla="*/ 512064 h 1316736"/>
              <a:gd name="connsiteX89" fmla="*/ 2660904 w 2907792"/>
              <a:gd name="connsiteY89" fmla="*/ 502920 h 1316736"/>
              <a:gd name="connsiteX90" fmla="*/ 2606040 w 2907792"/>
              <a:gd name="connsiteY90" fmla="*/ 466344 h 1316736"/>
              <a:gd name="connsiteX91" fmla="*/ 2578608 w 2907792"/>
              <a:gd name="connsiteY91" fmla="*/ 448056 h 1316736"/>
              <a:gd name="connsiteX92" fmla="*/ 2487168 w 2907792"/>
              <a:gd name="connsiteY92" fmla="*/ 338328 h 1316736"/>
              <a:gd name="connsiteX93" fmla="*/ 2432304 w 2907792"/>
              <a:gd name="connsiteY93" fmla="*/ 301752 h 1316736"/>
              <a:gd name="connsiteX94" fmla="*/ 2377440 w 2907792"/>
              <a:gd name="connsiteY94" fmla="*/ 283464 h 1316736"/>
              <a:gd name="connsiteX95" fmla="*/ 2350008 w 2907792"/>
              <a:gd name="connsiteY95" fmla="*/ 274320 h 1316736"/>
              <a:gd name="connsiteX96" fmla="*/ 2322576 w 2907792"/>
              <a:gd name="connsiteY96" fmla="*/ 256032 h 1316736"/>
              <a:gd name="connsiteX97" fmla="*/ 2295144 w 2907792"/>
              <a:gd name="connsiteY97" fmla="*/ 246888 h 1316736"/>
              <a:gd name="connsiteX98" fmla="*/ 2240280 w 2907792"/>
              <a:gd name="connsiteY98" fmla="*/ 201168 h 1316736"/>
              <a:gd name="connsiteX99" fmla="*/ 2185416 w 2907792"/>
              <a:gd name="connsiteY99" fmla="*/ 164592 h 1316736"/>
              <a:gd name="connsiteX100" fmla="*/ 2057400 w 2907792"/>
              <a:gd name="connsiteY100" fmla="*/ 146304 h 1316736"/>
              <a:gd name="connsiteX101" fmla="*/ 2002536 w 2907792"/>
              <a:gd name="connsiteY101" fmla="*/ 118872 h 1316736"/>
              <a:gd name="connsiteX102" fmla="*/ 1975104 w 2907792"/>
              <a:gd name="connsiteY102" fmla="*/ 100584 h 1316736"/>
              <a:gd name="connsiteX103" fmla="*/ 1920240 w 2907792"/>
              <a:gd name="connsiteY103" fmla="*/ 82296 h 1316736"/>
              <a:gd name="connsiteX104" fmla="*/ 1865376 w 2907792"/>
              <a:gd name="connsiteY104" fmla="*/ 64008 h 1316736"/>
              <a:gd name="connsiteX105" fmla="*/ 1783080 w 2907792"/>
              <a:gd name="connsiteY105" fmla="*/ 36576 h 1316736"/>
              <a:gd name="connsiteX106" fmla="*/ 1755648 w 2907792"/>
              <a:gd name="connsiteY106" fmla="*/ 27432 h 1316736"/>
              <a:gd name="connsiteX107" fmla="*/ 1709928 w 2907792"/>
              <a:gd name="connsiteY107" fmla="*/ 18288 h 1316736"/>
              <a:gd name="connsiteX108" fmla="*/ 1600200 w 2907792"/>
              <a:gd name="connsiteY108" fmla="*/ 0 h 1316736"/>
              <a:gd name="connsiteX109" fmla="*/ 996696 w 2907792"/>
              <a:gd name="connsiteY109" fmla="*/ 9144 h 1316736"/>
              <a:gd name="connsiteX110" fmla="*/ 950976 w 2907792"/>
              <a:gd name="connsiteY110" fmla="*/ 27432 h 1316736"/>
              <a:gd name="connsiteX111" fmla="*/ 868680 w 2907792"/>
              <a:gd name="connsiteY111" fmla="*/ 73152 h 1316736"/>
              <a:gd name="connsiteX112" fmla="*/ 813816 w 2907792"/>
              <a:gd name="connsiteY112" fmla="*/ 100584 h 1316736"/>
              <a:gd name="connsiteX113" fmla="*/ 786384 w 2907792"/>
              <a:gd name="connsiteY113" fmla="*/ 118872 h 1316736"/>
              <a:gd name="connsiteX114" fmla="*/ 758952 w 2907792"/>
              <a:gd name="connsiteY114" fmla="*/ 128016 h 1316736"/>
              <a:gd name="connsiteX115" fmla="*/ 704088 w 2907792"/>
              <a:gd name="connsiteY115" fmla="*/ 155448 h 1316736"/>
              <a:gd name="connsiteX116" fmla="*/ 676656 w 2907792"/>
              <a:gd name="connsiteY116" fmla="*/ 182880 h 1316736"/>
              <a:gd name="connsiteX117" fmla="*/ 640080 w 2907792"/>
              <a:gd name="connsiteY117" fmla="*/ 192024 h 1316736"/>
              <a:gd name="connsiteX118" fmla="*/ 612648 w 2907792"/>
              <a:gd name="connsiteY118" fmla="*/ 201168 h 1316736"/>
              <a:gd name="connsiteX119" fmla="*/ 539496 w 2907792"/>
              <a:gd name="connsiteY119" fmla="*/ 237744 h 1316736"/>
              <a:gd name="connsiteX120" fmla="*/ 475488 w 2907792"/>
              <a:gd name="connsiteY120" fmla="*/ 256032 h 1316736"/>
              <a:gd name="connsiteX121" fmla="*/ 420624 w 2907792"/>
              <a:gd name="connsiteY121" fmla="*/ 283464 h 1316736"/>
              <a:gd name="connsiteX122" fmla="*/ 338328 w 2907792"/>
              <a:gd name="connsiteY122" fmla="*/ 329184 h 1316736"/>
              <a:gd name="connsiteX123" fmla="*/ 310896 w 2907792"/>
              <a:gd name="connsiteY123" fmla="*/ 338328 h 1316736"/>
              <a:gd name="connsiteX124" fmla="*/ 292608 w 2907792"/>
              <a:gd name="connsiteY124" fmla="*/ 365760 h 1316736"/>
              <a:gd name="connsiteX125" fmla="*/ 265176 w 2907792"/>
              <a:gd name="connsiteY125" fmla="*/ 384048 h 1316736"/>
              <a:gd name="connsiteX126" fmla="*/ 228600 w 2907792"/>
              <a:gd name="connsiteY126" fmla="*/ 438912 h 131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907792" h="1316736">
                <a:moveTo>
                  <a:pt x="292608" y="374904"/>
                </a:moveTo>
                <a:cubicBezTo>
                  <a:pt x="289560" y="390144"/>
                  <a:pt x="291175" y="407130"/>
                  <a:pt x="283464" y="420624"/>
                </a:cubicBezTo>
                <a:cubicBezTo>
                  <a:pt x="278012" y="430166"/>
                  <a:pt x="263803" y="431141"/>
                  <a:pt x="256032" y="438912"/>
                </a:cubicBezTo>
                <a:cubicBezTo>
                  <a:pt x="195072" y="499872"/>
                  <a:pt x="283464" y="435864"/>
                  <a:pt x="210312" y="484632"/>
                </a:cubicBezTo>
                <a:lnTo>
                  <a:pt x="155448" y="566928"/>
                </a:lnTo>
                <a:cubicBezTo>
                  <a:pt x="149352" y="576072"/>
                  <a:pt x="146304" y="588264"/>
                  <a:pt x="137160" y="594360"/>
                </a:cubicBezTo>
                <a:lnTo>
                  <a:pt x="109728" y="612648"/>
                </a:lnTo>
                <a:cubicBezTo>
                  <a:pt x="103632" y="621792"/>
                  <a:pt x="95196" y="629752"/>
                  <a:pt x="91440" y="640080"/>
                </a:cubicBezTo>
                <a:cubicBezTo>
                  <a:pt x="49533" y="755324"/>
                  <a:pt x="96256" y="678576"/>
                  <a:pt x="54864" y="740664"/>
                </a:cubicBezTo>
                <a:cubicBezTo>
                  <a:pt x="51816" y="758952"/>
                  <a:pt x="50217" y="777541"/>
                  <a:pt x="45720" y="795528"/>
                </a:cubicBezTo>
                <a:cubicBezTo>
                  <a:pt x="41045" y="814230"/>
                  <a:pt x="31213" y="831489"/>
                  <a:pt x="27432" y="850392"/>
                </a:cubicBezTo>
                <a:cubicBezTo>
                  <a:pt x="24384" y="865632"/>
                  <a:pt x="22057" y="881034"/>
                  <a:pt x="18288" y="896112"/>
                </a:cubicBezTo>
                <a:cubicBezTo>
                  <a:pt x="15950" y="905463"/>
                  <a:pt x="11235" y="914135"/>
                  <a:pt x="9144" y="923544"/>
                </a:cubicBezTo>
                <a:cubicBezTo>
                  <a:pt x="5122" y="941643"/>
                  <a:pt x="3048" y="960120"/>
                  <a:pt x="0" y="978408"/>
                </a:cubicBezTo>
                <a:cubicBezTo>
                  <a:pt x="3048" y="1018032"/>
                  <a:pt x="-970" y="1058847"/>
                  <a:pt x="9144" y="1097280"/>
                </a:cubicBezTo>
                <a:cubicBezTo>
                  <a:pt x="14738" y="1118536"/>
                  <a:pt x="33528" y="1133856"/>
                  <a:pt x="45720" y="1152144"/>
                </a:cubicBezTo>
                <a:lnTo>
                  <a:pt x="64008" y="1179576"/>
                </a:lnTo>
                <a:cubicBezTo>
                  <a:pt x="70104" y="1188720"/>
                  <a:pt x="73152" y="1200912"/>
                  <a:pt x="82296" y="1207008"/>
                </a:cubicBezTo>
                <a:lnTo>
                  <a:pt x="137160" y="1243584"/>
                </a:lnTo>
                <a:cubicBezTo>
                  <a:pt x="146304" y="1249680"/>
                  <a:pt x="153816" y="1259717"/>
                  <a:pt x="164592" y="1261872"/>
                </a:cubicBezTo>
                <a:cubicBezTo>
                  <a:pt x="179832" y="1264920"/>
                  <a:pt x="195318" y="1266927"/>
                  <a:pt x="210312" y="1271016"/>
                </a:cubicBezTo>
                <a:cubicBezTo>
                  <a:pt x="228910" y="1276088"/>
                  <a:pt x="246273" y="1285523"/>
                  <a:pt x="265176" y="1289304"/>
                </a:cubicBezTo>
                <a:cubicBezTo>
                  <a:pt x="334993" y="1303267"/>
                  <a:pt x="295474" y="1296520"/>
                  <a:pt x="384048" y="1307592"/>
                </a:cubicBezTo>
                <a:cubicBezTo>
                  <a:pt x="408432" y="1304544"/>
                  <a:pt x="434829" y="1308617"/>
                  <a:pt x="457200" y="1298448"/>
                </a:cubicBezTo>
                <a:cubicBezTo>
                  <a:pt x="462624" y="1295982"/>
                  <a:pt x="496803" y="1243615"/>
                  <a:pt x="502920" y="1234440"/>
                </a:cubicBezTo>
                <a:cubicBezTo>
                  <a:pt x="499872" y="1210056"/>
                  <a:pt x="499736" y="1185128"/>
                  <a:pt x="493776" y="1161288"/>
                </a:cubicBezTo>
                <a:cubicBezTo>
                  <a:pt x="490470" y="1148064"/>
                  <a:pt x="480274" y="1137475"/>
                  <a:pt x="475488" y="1124712"/>
                </a:cubicBezTo>
                <a:cubicBezTo>
                  <a:pt x="471075" y="1112945"/>
                  <a:pt x="469392" y="1100328"/>
                  <a:pt x="466344" y="1088136"/>
                </a:cubicBezTo>
                <a:cubicBezTo>
                  <a:pt x="469392" y="1039368"/>
                  <a:pt x="468240" y="990155"/>
                  <a:pt x="475488" y="941832"/>
                </a:cubicBezTo>
                <a:cubicBezTo>
                  <a:pt x="478298" y="923098"/>
                  <a:pt x="502656" y="894288"/>
                  <a:pt x="512064" y="877824"/>
                </a:cubicBezTo>
                <a:cubicBezTo>
                  <a:pt x="518827" y="865989"/>
                  <a:pt x="523339" y="852937"/>
                  <a:pt x="530352" y="841248"/>
                </a:cubicBezTo>
                <a:cubicBezTo>
                  <a:pt x="541660" y="822401"/>
                  <a:pt x="554736" y="804672"/>
                  <a:pt x="566928" y="786384"/>
                </a:cubicBezTo>
                <a:cubicBezTo>
                  <a:pt x="573024" y="777240"/>
                  <a:pt x="580301" y="768782"/>
                  <a:pt x="585216" y="758952"/>
                </a:cubicBezTo>
                <a:cubicBezTo>
                  <a:pt x="591312" y="746760"/>
                  <a:pt x="596491" y="734065"/>
                  <a:pt x="603504" y="722376"/>
                </a:cubicBezTo>
                <a:cubicBezTo>
                  <a:pt x="623895" y="688391"/>
                  <a:pt x="638281" y="664439"/>
                  <a:pt x="667512" y="640080"/>
                </a:cubicBezTo>
                <a:cubicBezTo>
                  <a:pt x="675955" y="633045"/>
                  <a:pt x="685800" y="627888"/>
                  <a:pt x="694944" y="621792"/>
                </a:cubicBezTo>
                <a:cubicBezTo>
                  <a:pt x="712926" y="594819"/>
                  <a:pt x="714262" y="588930"/>
                  <a:pt x="740664" y="566928"/>
                </a:cubicBezTo>
                <a:cubicBezTo>
                  <a:pt x="749107" y="559893"/>
                  <a:pt x="759653" y="555675"/>
                  <a:pt x="768096" y="548640"/>
                </a:cubicBezTo>
                <a:cubicBezTo>
                  <a:pt x="778030" y="540361"/>
                  <a:pt x="785320" y="529147"/>
                  <a:pt x="795528" y="521208"/>
                </a:cubicBezTo>
                <a:lnTo>
                  <a:pt x="877824" y="466344"/>
                </a:lnTo>
                <a:cubicBezTo>
                  <a:pt x="886968" y="460248"/>
                  <a:pt x="896464" y="454650"/>
                  <a:pt x="905256" y="448056"/>
                </a:cubicBezTo>
                <a:cubicBezTo>
                  <a:pt x="917448" y="438912"/>
                  <a:pt x="927682" y="426284"/>
                  <a:pt x="941832" y="420624"/>
                </a:cubicBezTo>
                <a:cubicBezTo>
                  <a:pt x="959046" y="413738"/>
                  <a:pt x="978408" y="414528"/>
                  <a:pt x="996696" y="411480"/>
                </a:cubicBezTo>
                <a:cubicBezTo>
                  <a:pt x="1044435" y="379654"/>
                  <a:pt x="1002922" y="402301"/>
                  <a:pt x="1069848" y="384048"/>
                </a:cubicBezTo>
                <a:cubicBezTo>
                  <a:pt x="1088446" y="378976"/>
                  <a:pt x="1106010" y="370435"/>
                  <a:pt x="1124712" y="365760"/>
                </a:cubicBezTo>
                <a:lnTo>
                  <a:pt x="1197864" y="347472"/>
                </a:lnTo>
                <a:cubicBezTo>
                  <a:pt x="1210056" y="344424"/>
                  <a:pt x="1222518" y="342302"/>
                  <a:pt x="1234440" y="338328"/>
                </a:cubicBezTo>
                <a:lnTo>
                  <a:pt x="1261872" y="329184"/>
                </a:lnTo>
                <a:cubicBezTo>
                  <a:pt x="1374648" y="332232"/>
                  <a:pt x="1487656" y="330476"/>
                  <a:pt x="1600200" y="338328"/>
                </a:cubicBezTo>
                <a:cubicBezTo>
                  <a:pt x="1619430" y="339670"/>
                  <a:pt x="1636776" y="350520"/>
                  <a:pt x="1655064" y="356616"/>
                </a:cubicBezTo>
                <a:cubicBezTo>
                  <a:pt x="1664208" y="359664"/>
                  <a:pt x="1674476" y="360413"/>
                  <a:pt x="1682496" y="365760"/>
                </a:cubicBezTo>
                <a:cubicBezTo>
                  <a:pt x="1691640" y="371856"/>
                  <a:pt x="1699424" y="380816"/>
                  <a:pt x="1709928" y="384048"/>
                </a:cubicBezTo>
                <a:cubicBezTo>
                  <a:pt x="1739637" y="393189"/>
                  <a:pt x="1771879" y="392506"/>
                  <a:pt x="1801368" y="402336"/>
                </a:cubicBezTo>
                <a:cubicBezTo>
                  <a:pt x="1819656" y="408432"/>
                  <a:pt x="1837329" y="416843"/>
                  <a:pt x="1856232" y="420624"/>
                </a:cubicBezTo>
                <a:cubicBezTo>
                  <a:pt x="1914275" y="432233"/>
                  <a:pt x="1886874" y="425999"/>
                  <a:pt x="1938528" y="438912"/>
                </a:cubicBezTo>
                <a:cubicBezTo>
                  <a:pt x="2001412" y="480835"/>
                  <a:pt x="1972540" y="468537"/>
                  <a:pt x="2020824" y="484632"/>
                </a:cubicBezTo>
                <a:cubicBezTo>
                  <a:pt x="2044493" y="508301"/>
                  <a:pt x="2070308" y="537703"/>
                  <a:pt x="2103120" y="548640"/>
                </a:cubicBezTo>
                <a:lnTo>
                  <a:pt x="2157984" y="566928"/>
                </a:lnTo>
                <a:cubicBezTo>
                  <a:pt x="2203390" y="635036"/>
                  <a:pt x="2145032" y="551386"/>
                  <a:pt x="2203704" y="621792"/>
                </a:cubicBezTo>
                <a:cubicBezTo>
                  <a:pt x="2210739" y="630235"/>
                  <a:pt x="2215604" y="640281"/>
                  <a:pt x="2221992" y="649224"/>
                </a:cubicBezTo>
                <a:cubicBezTo>
                  <a:pt x="2230850" y="661625"/>
                  <a:pt x="2240280" y="673608"/>
                  <a:pt x="2249424" y="685800"/>
                </a:cubicBezTo>
                <a:cubicBezTo>
                  <a:pt x="2273808" y="758952"/>
                  <a:pt x="2237232" y="673608"/>
                  <a:pt x="2286000" y="722376"/>
                </a:cubicBezTo>
                <a:cubicBezTo>
                  <a:pt x="2292816" y="729192"/>
                  <a:pt x="2289797" y="741788"/>
                  <a:pt x="2295144" y="749808"/>
                </a:cubicBezTo>
                <a:cubicBezTo>
                  <a:pt x="2302317" y="760568"/>
                  <a:pt x="2313432" y="768096"/>
                  <a:pt x="2322576" y="777240"/>
                </a:cubicBezTo>
                <a:cubicBezTo>
                  <a:pt x="2328672" y="795528"/>
                  <a:pt x="2332243" y="814862"/>
                  <a:pt x="2340864" y="832104"/>
                </a:cubicBezTo>
                <a:cubicBezTo>
                  <a:pt x="2363463" y="877301"/>
                  <a:pt x="2354841" y="855748"/>
                  <a:pt x="2368296" y="896112"/>
                </a:cubicBezTo>
                <a:cubicBezTo>
                  <a:pt x="2370071" y="912089"/>
                  <a:pt x="2382993" y="1031811"/>
                  <a:pt x="2386584" y="1051560"/>
                </a:cubicBezTo>
                <a:cubicBezTo>
                  <a:pt x="2388308" y="1061043"/>
                  <a:pt x="2393637" y="1069583"/>
                  <a:pt x="2395728" y="1078992"/>
                </a:cubicBezTo>
                <a:cubicBezTo>
                  <a:pt x="2399750" y="1097091"/>
                  <a:pt x="2401236" y="1115676"/>
                  <a:pt x="2404872" y="1133856"/>
                </a:cubicBezTo>
                <a:cubicBezTo>
                  <a:pt x="2407337" y="1146179"/>
                  <a:pt x="2411551" y="1158109"/>
                  <a:pt x="2414016" y="1170432"/>
                </a:cubicBezTo>
                <a:cubicBezTo>
                  <a:pt x="2418699" y="1193845"/>
                  <a:pt x="2420440" y="1229000"/>
                  <a:pt x="2432304" y="1252728"/>
                </a:cubicBezTo>
                <a:cubicBezTo>
                  <a:pt x="2437219" y="1262558"/>
                  <a:pt x="2445140" y="1270618"/>
                  <a:pt x="2450592" y="1280160"/>
                </a:cubicBezTo>
                <a:cubicBezTo>
                  <a:pt x="2457355" y="1291995"/>
                  <a:pt x="2462784" y="1304544"/>
                  <a:pt x="2468880" y="1316736"/>
                </a:cubicBezTo>
                <a:cubicBezTo>
                  <a:pt x="2566416" y="1313688"/>
                  <a:pt x="2664224" y="1315478"/>
                  <a:pt x="2761488" y="1307592"/>
                </a:cubicBezTo>
                <a:cubicBezTo>
                  <a:pt x="2777848" y="1306265"/>
                  <a:pt x="2791636" y="1294495"/>
                  <a:pt x="2807208" y="1289304"/>
                </a:cubicBezTo>
                <a:cubicBezTo>
                  <a:pt x="2819130" y="1285330"/>
                  <a:pt x="2831592" y="1283208"/>
                  <a:pt x="2843784" y="1280160"/>
                </a:cubicBezTo>
                <a:cubicBezTo>
                  <a:pt x="2852928" y="1274064"/>
                  <a:pt x="2863979" y="1270143"/>
                  <a:pt x="2871216" y="1261872"/>
                </a:cubicBezTo>
                <a:cubicBezTo>
                  <a:pt x="2885690" y="1245331"/>
                  <a:pt x="2907792" y="1207008"/>
                  <a:pt x="2907792" y="1207008"/>
                </a:cubicBezTo>
                <a:cubicBezTo>
                  <a:pt x="2904744" y="1112520"/>
                  <a:pt x="2909382" y="1017470"/>
                  <a:pt x="2898648" y="923544"/>
                </a:cubicBezTo>
                <a:cubicBezTo>
                  <a:pt x="2896918" y="908403"/>
                  <a:pt x="2878032" y="900599"/>
                  <a:pt x="2871216" y="886968"/>
                </a:cubicBezTo>
                <a:cubicBezTo>
                  <a:pt x="2862595" y="869726"/>
                  <a:pt x="2856097" y="851119"/>
                  <a:pt x="2852928" y="832104"/>
                </a:cubicBezTo>
                <a:cubicBezTo>
                  <a:pt x="2849880" y="813816"/>
                  <a:pt x="2846406" y="795594"/>
                  <a:pt x="2843784" y="777240"/>
                </a:cubicBezTo>
                <a:cubicBezTo>
                  <a:pt x="2840309" y="752913"/>
                  <a:pt x="2840166" y="728032"/>
                  <a:pt x="2834640" y="704088"/>
                </a:cubicBezTo>
                <a:cubicBezTo>
                  <a:pt x="2830949" y="688094"/>
                  <a:pt x="2822115" y="673737"/>
                  <a:pt x="2816352" y="658368"/>
                </a:cubicBezTo>
                <a:cubicBezTo>
                  <a:pt x="2812968" y="649343"/>
                  <a:pt x="2812555" y="638956"/>
                  <a:pt x="2807208" y="630936"/>
                </a:cubicBezTo>
                <a:cubicBezTo>
                  <a:pt x="2800035" y="620176"/>
                  <a:pt x="2788055" y="613438"/>
                  <a:pt x="2779776" y="603504"/>
                </a:cubicBezTo>
                <a:cubicBezTo>
                  <a:pt x="2772741" y="595061"/>
                  <a:pt x="2769759" y="583309"/>
                  <a:pt x="2761488" y="576072"/>
                </a:cubicBezTo>
                <a:cubicBezTo>
                  <a:pt x="2744947" y="561598"/>
                  <a:pt x="2706624" y="539496"/>
                  <a:pt x="2706624" y="539496"/>
                </a:cubicBezTo>
                <a:cubicBezTo>
                  <a:pt x="2700528" y="530352"/>
                  <a:pt x="2696918" y="518929"/>
                  <a:pt x="2688336" y="512064"/>
                </a:cubicBezTo>
                <a:cubicBezTo>
                  <a:pt x="2680810" y="506043"/>
                  <a:pt x="2669330" y="507601"/>
                  <a:pt x="2660904" y="502920"/>
                </a:cubicBezTo>
                <a:cubicBezTo>
                  <a:pt x="2641691" y="492246"/>
                  <a:pt x="2624328" y="478536"/>
                  <a:pt x="2606040" y="466344"/>
                </a:cubicBezTo>
                <a:lnTo>
                  <a:pt x="2578608" y="448056"/>
                </a:lnTo>
                <a:cubicBezTo>
                  <a:pt x="2551619" y="407573"/>
                  <a:pt x="2529411" y="366490"/>
                  <a:pt x="2487168" y="338328"/>
                </a:cubicBezTo>
                <a:cubicBezTo>
                  <a:pt x="2468880" y="326136"/>
                  <a:pt x="2453156" y="308703"/>
                  <a:pt x="2432304" y="301752"/>
                </a:cubicBezTo>
                <a:lnTo>
                  <a:pt x="2377440" y="283464"/>
                </a:lnTo>
                <a:cubicBezTo>
                  <a:pt x="2368296" y="280416"/>
                  <a:pt x="2358028" y="279667"/>
                  <a:pt x="2350008" y="274320"/>
                </a:cubicBezTo>
                <a:cubicBezTo>
                  <a:pt x="2340864" y="268224"/>
                  <a:pt x="2332406" y="260947"/>
                  <a:pt x="2322576" y="256032"/>
                </a:cubicBezTo>
                <a:cubicBezTo>
                  <a:pt x="2313955" y="251721"/>
                  <a:pt x="2303765" y="251199"/>
                  <a:pt x="2295144" y="246888"/>
                </a:cubicBezTo>
                <a:cubicBezTo>
                  <a:pt x="2255934" y="227283"/>
                  <a:pt x="2276681" y="229480"/>
                  <a:pt x="2240280" y="201168"/>
                </a:cubicBezTo>
                <a:cubicBezTo>
                  <a:pt x="2222930" y="187674"/>
                  <a:pt x="2207226" y="167318"/>
                  <a:pt x="2185416" y="164592"/>
                </a:cubicBezTo>
                <a:cubicBezTo>
                  <a:pt x="2093867" y="153148"/>
                  <a:pt x="2136503" y="159488"/>
                  <a:pt x="2057400" y="146304"/>
                </a:cubicBezTo>
                <a:cubicBezTo>
                  <a:pt x="1978784" y="93893"/>
                  <a:pt x="2078252" y="156730"/>
                  <a:pt x="2002536" y="118872"/>
                </a:cubicBezTo>
                <a:cubicBezTo>
                  <a:pt x="1992706" y="113957"/>
                  <a:pt x="1985147" y="105047"/>
                  <a:pt x="1975104" y="100584"/>
                </a:cubicBezTo>
                <a:cubicBezTo>
                  <a:pt x="1957488" y="92755"/>
                  <a:pt x="1938528" y="88392"/>
                  <a:pt x="1920240" y="82296"/>
                </a:cubicBezTo>
                <a:lnTo>
                  <a:pt x="1865376" y="64008"/>
                </a:lnTo>
                <a:lnTo>
                  <a:pt x="1783080" y="36576"/>
                </a:lnTo>
                <a:cubicBezTo>
                  <a:pt x="1773936" y="33528"/>
                  <a:pt x="1765099" y="29322"/>
                  <a:pt x="1755648" y="27432"/>
                </a:cubicBezTo>
                <a:cubicBezTo>
                  <a:pt x="1740408" y="24384"/>
                  <a:pt x="1725233" y="20989"/>
                  <a:pt x="1709928" y="18288"/>
                </a:cubicBezTo>
                <a:lnTo>
                  <a:pt x="1600200" y="0"/>
                </a:lnTo>
                <a:cubicBezTo>
                  <a:pt x="1399032" y="3048"/>
                  <a:pt x="1197708" y="651"/>
                  <a:pt x="996696" y="9144"/>
                </a:cubicBezTo>
                <a:cubicBezTo>
                  <a:pt x="980297" y="9837"/>
                  <a:pt x="966345" y="21669"/>
                  <a:pt x="950976" y="27432"/>
                </a:cubicBezTo>
                <a:cubicBezTo>
                  <a:pt x="895795" y="48125"/>
                  <a:pt x="947293" y="20743"/>
                  <a:pt x="868680" y="73152"/>
                </a:cubicBezTo>
                <a:cubicBezTo>
                  <a:pt x="790064" y="125563"/>
                  <a:pt x="889532" y="62726"/>
                  <a:pt x="813816" y="100584"/>
                </a:cubicBezTo>
                <a:cubicBezTo>
                  <a:pt x="803986" y="105499"/>
                  <a:pt x="796214" y="113957"/>
                  <a:pt x="786384" y="118872"/>
                </a:cubicBezTo>
                <a:cubicBezTo>
                  <a:pt x="777763" y="123183"/>
                  <a:pt x="767573" y="123705"/>
                  <a:pt x="758952" y="128016"/>
                </a:cubicBezTo>
                <a:cubicBezTo>
                  <a:pt x="688048" y="163468"/>
                  <a:pt x="773039" y="132464"/>
                  <a:pt x="704088" y="155448"/>
                </a:cubicBezTo>
                <a:cubicBezTo>
                  <a:pt x="694944" y="164592"/>
                  <a:pt x="687884" y="176464"/>
                  <a:pt x="676656" y="182880"/>
                </a:cubicBezTo>
                <a:cubicBezTo>
                  <a:pt x="665745" y="189115"/>
                  <a:pt x="652164" y="188572"/>
                  <a:pt x="640080" y="192024"/>
                </a:cubicBezTo>
                <a:cubicBezTo>
                  <a:pt x="630812" y="194672"/>
                  <a:pt x="621269" y="196857"/>
                  <a:pt x="612648" y="201168"/>
                </a:cubicBezTo>
                <a:cubicBezTo>
                  <a:pt x="545447" y="234769"/>
                  <a:pt x="634420" y="206103"/>
                  <a:pt x="539496" y="237744"/>
                </a:cubicBezTo>
                <a:cubicBezTo>
                  <a:pt x="521917" y="243604"/>
                  <a:pt x="493100" y="247226"/>
                  <a:pt x="475488" y="256032"/>
                </a:cubicBezTo>
                <a:cubicBezTo>
                  <a:pt x="404584" y="291484"/>
                  <a:pt x="489575" y="260480"/>
                  <a:pt x="420624" y="283464"/>
                </a:cubicBezTo>
                <a:cubicBezTo>
                  <a:pt x="379561" y="324527"/>
                  <a:pt x="405460" y="306807"/>
                  <a:pt x="338328" y="329184"/>
                </a:cubicBezTo>
                <a:lnTo>
                  <a:pt x="310896" y="338328"/>
                </a:lnTo>
                <a:cubicBezTo>
                  <a:pt x="304800" y="347472"/>
                  <a:pt x="300379" y="357989"/>
                  <a:pt x="292608" y="365760"/>
                </a:cubicBezTo>
                <a:cubicBezTo>
                  <a:pt x="284837" y="373531"/>
                  <a:pt x="272413" y="375777"/>
                  <a:pt x="265176" y="384048"/>
                </a:cubicBezTo>
                <a:cubicBezTo>
                  <a:pt x="250702" y="400589"/>
                  <a:pt x="228600" y="438912"/>
                  <a:pt x="228600" y="438912"/>
                </a:cubicBezTo>
              </a:path>
            </a:pathLst>
          </a:cu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Freeform 2"/>
          <p:cNvSpPr/>
          <p:nvPr/>
        </p:nvSpPr>
        <p:spPr>
          <a:xfrm>
            <a:off x="548616" y="4489704"/>
            <a:ext cx="164616" cy="228600"/>
          </a:xfrm>
          <a:custGeom>
            <a:avLst/>
            <a:gdLst>
              <a:gd name="connsiteX0" fmla="*/ 164616 w 164616"/>
              <a:gd name="connsiteY0" fmla="*/ 228600 h 228600"/>
              <a:gd name="connsiteX1" fmla="*/ 155472 w 164616"/>
              <a:gd name="connsiteY1" fmla="*/ 182880 h 228600"/>
              <a:gd name="connsiteX2" fmla="*/ 146328 w 164616"/>
              <a:gd name="connsiteY2" fmla="*/ 73152 h 228600"/>
              <a:gd name="connsiteX3" fmla="*/ 128040 w 164616"/>
              <a:gd name="connsiteY3" fmla="*/ 45720 h 228600"/>
              <a:gd name="connsiteX4" fmla="*/ 118896 w 164616"/>
              <a:gd name="connsiteY4" fmla="*/ 18288 h 228600"/>
              <a:gd name="connsiteX5" fmla="*/ 91464 w 164616"/>
              <a:gd name="connsiteY5" fmla="*/ 0 h 228600"/>
              <a:gd name="connsiteX6" fmla="*/ 45744 w 164616"/>
              <a:gd name="connsiteY6" fmla="*/ 9144 h 228600"/>
              <a:gd name="connsiteX7" fmla="*/ 27456 w 164616"/>
              <a:gd name="connsiteY7" fmla="*/ 36576 h 228600"/>
              <a:gd name="connsiteX8" fmla="*/ 9168 w 164616"/>
              <a:gd name="connsiteY8" fmla="*/ 137160 h 228600"/>
              <a:gd name="connsiteX9" fmla="*/ 24 w 164616"/>
              <a:gd name="connsiteY9" fmla="*/ 17373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616" h="228600">
                <a:moveTo>
                  <a:pt x="164616" y="228600"/>
                </a:moveTo>
                <a:cubicBezTo>
                  <a:pt x="161568" y="213360"/>
                  <a:pt x="157288" y="198315"/>
                  <a:pt x="155472" y="182880"/>
                </a:cubicBezTo>
                <a:cubicBezTo>
                  <a:pt x="151184" y="146429"/>
                  <a:pt x="153526" y="109142"/>
                  <a:pt x="146328" y="73152"/>
                </a:cubicBezTo>
                <a:cubicBezTo>
                  <a:pt x="144173" y="62376"/>
                  <a:pt x="132955" y="55550"/>
                  <a:pt x="128040" y="45720"/>
                </a:cubicBezTo>
                <a:cubicBezTo>
                  <a:pt x="123729" y="37099"/>
                  <a:pt x="124917" y="25814"/>
                  <a:pt x="118896" y="18288"/>
                </a:cubicBezTo>
                <a:cubicBezTo>
                  <a:pt x="112031" y="9706"/>
                  <a:pt x="100608" y="6096"/>
                  <a:pt x="91464" y="0"/>
                </a:cubicBezTo>
                <a:cubicBezTo>
                  <a:pt x="76224" y="3048"/>
                  <a:pt x="59238" y="1433"/>
                  <a:pt x="45744" y="9144"/>
                </a:cubicBezTo>
                <a:cubicBezTo>
                  <a:pt x="36202" y="14596"/>
                  <a:pt x="31785" y="26475"/>
                  <a:pt x="27456" y="36576"/>
                </a:cubicBezTo>
                <a:cubicBezTo>
                  <a:pt x="17291" y="60295"/>
                  <a:pt x="12876" y="118619"/>
                  <a:pt x="9168" y="137160"/>
                </a:cubicBezTo>
                <a:cubicBezTo>
                  <a:pt x="-940" y="187699"/>
                  <a:pt x="24" y="148561"/>
                  <a:pt x="24" y="173736"/>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7890" name="Picture 2" descr="Image result for moldy chee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073275"/>
            <a:ext cx="3370707" cy="22471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56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28600" y="169028"/>
            <a:ext cx="8686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Who is this person and what two machines is he working? </a:t>
            </a:r>
          </a:p>
          <a:p>
            <a:pPr eaLnBrk="1" hangingPunct="1"/>
            <a:endParaRPr lang="en-US" sz="3600" dirty="0">
              <a:solidFill>
                <a:srgbClr val="FFFF00"/>
              </a:solidFill>
              <a:latin typeface="Times New Roman" pitchFamily="18" charset="0"/>
            </a:endParaRPr>
          </a:p>
        </p:txBody>
      </p:sp>
      <p:pic>
        <p:nvPicPr>
          <p:cNvPr id="36867" name="Picture 3" descr="TonyHawk_468x4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86800" cy="5029200"/>
          </a:xfrm>
          <a:prstGeom prst="rect">
            <a:avLst/>
          </a:prstGeom>
          <a:noFill/>
          <a:ln w="76200">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36868"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000" b="1" dirty="0">
                <a:solidFill>
                  <a:schemeClr val="bg1"/>
                </a:solidFill>
              </a:rPr>
              <a:t>Copyright © 2024 </a:t>
            </a:r>
            <a:r>
              <a:rPr lang="en-US" sz="1000" b="1" dirty="0" err="1">
                <a:solidFill>
                  <a:schemeClr val="bg1"/>
                </a:solidFill>
              </a:rPr>
              <a:t>SlideSpark</a:t>
            </a:r>
            <a:r>
              <a:rPr lang="en-US" sz="1000" b="1" dirty="0">
                <a:solidFill>
                  <a:schemeClr val="bg1"/>
                </a:solidFill>
              </a:rPr>
              <a:t> .LLC</a:t>
            </a:r>
          </a:p>
        </p:txBody>
      </p:sp>
      <p:sp>
        <p:nvSpPr>
          <p:cNvPr id="36869" name="WordArt 6"/>
          <p:cNvSpPr>
            <a:spLocks noChangeArrowheads="1" noChangeShapeType="1" noTextEdit="1"/>
          </p:cNvSpPr>
          <p:nvPr/>
        </p:nvSpPr>
        <p:spPr bwMode="auto">
          <a:xfrm>
            <a:off x="6743700" y="1905000"/>
            <a:ext cx="1905000" cy="857250"/>
          </a:xfrm>
          <a:prstGeom prst="rect">
            <a:avLst/>
          </a:prstGeom>
        </p:spPr>
        <p:txBody>
          <a:bodyPr wrap="none" fromWordArt="1">
            <a:prstTxWarp prst="textPlain">
              <a:avLst>
                <a:gd name="adj" fmla="val 50000"/>
              </a:avLst>
            </a:prstTxWarp>
          </a:bodyPr>
          <a:lstStyle/>
          <a:p>
            <a:pPr algn="ctr"/>
            <a:r>
              <a:rPr lang="en-US" sz="3600" kern="10" spc="720" dirty="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57200" y="3810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chemeClr val="bg1"/>
                </a:solidFill>
                <a:latin typeface="Times New Roman" pitchFamily="18" charset="0"/>
              </a:rPr>
              <a:t>Who am I?</a:t>
            </a:r>
            <a:endParaRPr lang="en-US" sz="3600" dirty="0">
              <a:solidFill>
                <a:srgbClr val="FFFF00"/>
              </a:solidFill>
              <a:latin typeface="Times New Roman" pitchFamily="18" charset="0"/>
            </a:endParaRPr>
          </a:p>
        </p:txBody>
      </p:sp>
      <p:pic>
        <p:nvPicPr>
          <p:cNvPr id="37891" name="Picture 3" descr="lance-armstrong-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5257800"/>
          </a:xfrm>
          <a:prstGeom prst="rect">
            <a:avLst/>
          </a:prstGeom>
          <a:noFill/>
          <a:ln w="762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7892"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000" b="1" dirty="0">
                <a:solidFill>
                  <a:schemeClr val="bg1"/>
                </a:solidFill>
              </a:rPr>
              <a:t>Copyright © 2024 </a:t>
            </a:r>
            <a:r>
              <a:rPr lang="en-US" sz="1000" b="1" dirty="0" err="1">
                <a:solidFill>
                  <a:schemeClr val="bg1"/>
                </a:solidFill>
              </a:rPr>
              <a:t>SlideSpark</a:t>
            </a:r>
            <a:r>
              <a:rPr lang="en-US" sz="1000" b="1" dirty="0">
                <a:solidFill>
                  <a:schemeClr val="bg1"/>
                </a:solidFill>
              </a:rPr>
              <a:t> .LLC</a:t>
            </a:r>
          </a:p>
        </p:txBody>
      </p:sp>
      <p:sp>
        <p:nvSpPr>
          <p:cNvPr id="37893" name="WordArt 6"/>
          <p:cNvSpPr>
            <a:spLocks noChangeArrowheads="1" noChangeShapeType="1" noTextEdit="1"/>
          </p:cNvSpPr>
          <p:nvPr/>
        </p:nvSpPr>
        <p:spPr bwMode="auto">
          <a:xfrm>
            <a:off x="7162800" y="2286000"/>
            <a:ext cx="1447800" cy="108585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23</a:t>
            </a:r>
          </a:p>
        </p:txBody>
      </p:sp>
      <p:pic>
        <p:nvPicPr>
          <p:cNvPr id="3074" name="Picture 2" descr="http://images3.wikia.nocookie.net/__cb20121105232557/spiderman-films/images/1/15/Green_Gobl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4800" y="1132900"/>
            <a:ext cx="8534400" cy="52678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77671" y="1157815"/>
            <a:ext cx="203292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457200" y="228600"/>
            <a:ext cx="8229600" cy="5897563"/>
          </a:xfrm>
        </p:spPr>
        <p:txBody>
          <a:bodyPr/>
          <a:lstStyle/>
          <a:p>
            <a:r>
              <a:rPr lang="en-US"/>
              <a:t>Who is this?</a:t>
            </a:r>
          </a:p>
        </p:txBody>
      </p:sp>
      <p:pic>
        <p:nvPicPr>
          <p:cNvPr id="38915" name="Picture 5" descr="http://3.bp.blogspot.com/_J9bnnRgW4f8/R1Oq_tCfH2I/AAAAAAAABZE/R5I6O21LPFE/s1600-R/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57150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8916" name="WordArt 6"/>
          <p:cNvSpPr>
            <a:spLocks noChangeArrowheads="1" noChangeShapeType="1" noTextEdit="1"/>
          </p:cNvSpPr>
          <p:nvPr/>
        </p:nvSpPr>
        <p:spPr bwMode="auto">
          <a:xfrm>
            <a:off x="6934200" y="1066800"/>
            <a:ext cx="1752600" cy="1066800"/>
          </a:xfrm>
          <a:prstGeom prst="rect">
            <a:avLst/>
          </a:prstGeom>
        </p:spPr>
        <p:txBody>
          <a:bodyPr wrap="none" fromWordArt="1">
            <a:prstTxWarp prst="textPlain">
              <a:avLst>
                <a:gd name="adj" fmla="val 50000"/>
              </a:avLst>
            </a:prstTxWarp>
          </a:bodyPr>
          <a:lstStyle/>
          <a:p>
            <a:pPr algn="ctr"/>
            <a:r>
              <a:rPr lang="en-US" sz="3600" kern="10" spc="720" dirty="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*24</a:t>
            </a:r>
          </a:p>
        </p:txBody>
      </p:sp>
      <p:pic>
        <p:nvPicPr>
          <p:cNvPr id="2" name="Picture 1">
            <a:extLst>
              <a:ext uri="{FF2B5EF4-FFF2-40B4-BE49-F238E27FC236}">
                <a16:creationId xmlns:a16="http://schemas.microsoft.com/office/drawing/2014/main" id="{D9CA585E-5D54-C293-85F6-E3E3FCD632A4}"/>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457200" y="304800"/>
            <a:ext cx="8229600" cy="5821363"/>
          </a:xfrm>
        </p:spPr>
        <p:txBody>
          <a:bodyPr/>
          <a:lstStyle/>
          <a:p>
            <a:r>
              <a:rPr lang="en-US"/>
              <a:t>Name this machine?</a:t>
            </a:r>
          </a:p>
        </p:txBody>
      </p:sp>
      <p:pic>
        <p:nvPicPr>
          <p:cNvPr id="39939" name="Picture 5" descr="transformers-2-bumbleb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458200" cy="54102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39940" name="Rectangle 11"/>
          <p:cNvSpPr>
            <a:spLocks noChangeArrowheads="1"/>
          </p:cNvSpPr>
          <p:nvPr/>
        </p:nvSpPr>
        <p:spPr bwMode="auto">
          <a:xfrm>
            <a:off x="6324600" y="20574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41" name="Rectangle 12"/>
          <p:cNvSpPr>
            <a:spLocks noChangeArrowheads="1"/>
          </p:cNvSpPr>
          <p:nvPr/>
        </p:nvSpPr>
        <p:spPr bwMode="auto">
          <a:xfrm>
            <a:off x="3657600" y="35814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42" name="Rectangle 13"/>
          <p:cNvSpPr>
            <a:spLocks noChangeArrowheads="1"/>
          </p:cNvSpPr>
          <p:nvPr/>
        </p:nvSpPr>
        <p:spPr bwMode="auto">
          <a:xfrm>
            <a:off x="3810000" y="26670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43" name="Rectangle 14"/>
          <p:cNvSpPr>
            <a:spLocks noChangeArrowheads="1"/>
          </p:cNvSpPr>
          <p:nvPr/>
        </p:nvSpPr>
        <p:spPr bwMode="auto">
          <a:xfrm>
            <a:off x="6400800" y="30480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44" name="Rectangle 15"/>
          <p:cNvSpPr>
            <a:spLocks noChangeArrowheads="1"/>
          </p:cNvSpPr>
          <p:nvPr/>
        </p:nvSpPr>
        <p:spPr bwMode="auto">
          <a:xfrm>
            <a:off x="5181600" y="33528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45" name="Rectangle 16"/>
          <p:cNvSpPr>
            <a:spLocks noChangeArrowheads="1"/>
          </p:cNvSpPr>
          <p:nvPr/>
        </p:nvSpPr>
        <p:spPr bwMode="auto">
          <a:xfrm>
            <a:off x="7543800" y="43434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46" name="Rectangle 17"/>
          <p:cNvSpPr>
            <a:spLocks noChangeArrowheads="1"/>
          </p:cNvSpPr>
          <p:nvPr/>
        </p:nvSpPr>
        <p:spPr bwMode="auto">
          <a:xfrm>
            <a:off x="4648200" y="39624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47" name="Rectangle 18"/>
          <p:cNvSpPr>
            <a:spLocks noChangeArrowheads="1"/>
          </p:cNvSpPr>
          <p:nvPr/>
        </p:nvSpPr>
        <p:spPr bwMode="auto">
          <a:xfrm>
            <a:off x="5638800" y="48768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48" name="Rectangle 19"/>
          <p:cNvSpPr>
            <a:spLocks noChangeArrowheads="1"/>
          </p:cNvSpPr>
          <p:nvPr/>
        </p:nvSpPr>
        <p:spPr bwMode="auto">
          <a:xfrm>
            <a:off x="4800600" y="25146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49" name="Rectangle 20"/>
          <p:cNvSpPr>
            <a:spLocks noChangeArrowheads="1"/>
          </p:cNvSpPr>
          <p:nvPr/>
        </p:nvSpPr>
        <p:spPr bwMode="auto">
          <a:xfrm>
            <a:off x="6629400" y="13716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50" name="Rectangle 21"/>
          <p:cNvSpPr>
            <a:spLocks noChangeArrowheads="1"/>
          </p:cNvSpPr>
          <p:nvPr/>
        </p:nvSpPr>
        <p:spPr bwMode="auto">
          <a:xfrm>
            <a:off x="6324600" y="3733800"/>
            <a:ext cx="1905000" cy="1143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51" name="Rectangle 22"/>
          <p:cNvSpPr>
            <a:spLocks noChangeArrowheads="1"/>
          </p:cNvSpPr>
          <p:nvPr/>
        </p:nvSpPr>
        <p:spPr bwMode="auto">
          <a:xfrm>
            <a:off x="5181600" y="16002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52" name="Rectangle 23"/>
          <p:cNvSpPr>
            <a:spLocks noChangeArrowheads="1"/>
          </p:cNvSpPr>
          <p:nvPr/>
        </p:nvSpPr>
        <p:spPr bwMode="auto">
          <a:xfrm>
            <a:off x="3048000" y="45720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53" name="Rectangle 24"/>
          <p:cNvSpPr>
            <a:spLocks noChangeArrowheads="1"/>
          </p:cNvSpPr>
          <p:nvPr/>
        </p:nvSpPr>
        <p:spPr bwMode="auto">
          <a:xfrm>
            <a:off x="2209800" y="33528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54" name="Rectangle 25"/>
          <p:cNvSpPr>
            <a:spLocks noChangeArrowheads="1"/>
          </p:cNvSpPr>
          <p:nvPr/>
        </p:nvSpPr>
        <p:spPr bwMode="auto">
          <a:xfrm>
            <a:off x="1828800" y="1219200"/>
            <a:ext cx="2057400" cy="1295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55" name="Rectangle 26"/>
          <p:cNvSpPr>
            <a:spLocks noChangeArrowheads="1"/>
          </p:cNvSpPr>
          <p:nvPr/>
        </p:nvSpPr>
        <p:spPr bwMode="auto">
          <a:xfrm>
            <a:off x="1066800" y="4724400"/>
            <a:ext cx="1981200" cy="1066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56" name="Rectangle 27"/>
          <p:cNvSpPr>
            <a:spLocks noChangeArrowheads="1"/>
          </p:cNvSpPr>
          <p:nvPr/>
        </p:nvSpPr>
        <p:spPr bwMode="auto">
          <a:xfrm>
            <a:off x="3962400" y="12954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57" name="Rectangle 28"/>
          <p:cNvSpPr>
            <a:spLocks noChangeArrowheads="1"/>
          </p:cNvSpPr>
          <p:nvPr/>
        </p:nvSpPr>
        <p:spPr bwMode="auto">
          <a:xfrm>
            <a:off x="5943600" y="1143000"/>
            <a:ext cx="9144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58" name="Rectangle 29"/>
          <p:cNvSpPr>
            <a:spLocks noChangeArrowheads="1"/>
          </p:cNvSpPr>
          <p:nvPr/>
        </p:nvSpPr>
        <p:spPr bwMode="auto">
          <a:xfrm>
            <a:off x="762000" y="16002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59" name="Rectangle 30"/>
          <p:cNvSpPr>
            <a:spLocks noChangeArrowheads="1"/>
          </p:cNvSpPr>
          <p:nvPr/>
        </p:nvSpPr>
        <p:spPr bwMode="auto">
          <a:xfrm>
            <a:off x="3810000" y="3276600"/>
            <a:ext cx="1524000" cy="1143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60" name="Rectangle 31"/>
          <p:cNvSpPr>
            <a:spLocks noChangeArrowheads="1"/>
          </p:cNvSpPr>
          <p:nvPr/>
        </p:nvSpPr>
        <p:spPr bwMode="auto">
          <a:xfrm>
            <a:off x="457200" y="2514600"/>
            <a:ext cx="1828800" cy="1676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61" name="Rectangle 32"/>
          <p:cNvSpPr>
            <a:spLocks noChangeArrowheads="1"/>
          </p:cNvSpPr>
          <p:nvPr/>
        </p:nvSpPr>
        <p:spPr bwMode="auto">
          <a:xfrm>
            <a:off x="5715000" y="25146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62" name="Rectangle 33"/>
          <p:cNvSpPr>
            <a:spLocks noChangeArrowheads="1"/>
          </p:cNvSpPr>
          <p:nvPr/>
        </p:nvSpPr>
        <p:spPr bwMode="auto">
          <a:xfrm>
            <a:off x="5105400" y="51816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63" name="Rectangle 34"/>
          <p:cNvSpPr>
            <a:spLocks noChangeArrowheads="1"/>
          </p:cNvSpPr>
          <p:nvPr/>
        </p:nvSpPr>
        <p:spPr bwMode="auto">
          <a:xfrm>
            <a:off x="7620000" y="1219200"/>
            <a:ext cx="990600" cy="1143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64" name="Rectangle 35"/>
          <p:cNvSpPr>
            <a:spLocks noChangeArrowheads="1"/>
          </p:cNvSpPr>
          <p:nvPr/>
        </p:nvSpPr>
        <p:spPr bwMode="auto">
          <a:xfrm>
            <a:off x="3810000" y="37338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65" name="Rectangle 36"/>
          <p:cNvSpPr>
            <a:spLocks noChangeArrowheads="1"/>
          </p:cNvSpPr>
          <p:nvPr/>
        </p:nvSpPr>
        <p:spPr bwMode="auto">
          <a:xfrm>
            <a:off x="3886200" y="4648200"/>
            <a:ext cx="1143000" cy="1600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66" name="Rectangle 37"/>
          <p:cNvSpPr>
            <a:spLocks noChangeArrowheads="1"/>
          </p:cNvSpPr>
          <p:nvPr/>
        </p:nvSpPr>
        <p:spPr bwMode="auto">
          <a:xfrm>
            <a:off x="4572000" y="1066800"/>
            <a:ext cx="6096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67" name="Rectangle 38"/>
          <p:cNvSpPr>
            <a:spLocks noChangeArrowheads="1"/>
          </p:cNvSpPr>
          <p:nvPr/>
        </p:nvSpPr>
        <p:spPr bwMode="auto">
          <a:xfrm>
            <a:off x="304800" y="4267200"/>
            <a:ext cx="609600" cy="2133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68" name="Rectangle 39"/>
          <p:cNvSpPr>
            <a:spLocks noChangeArrowheads="1"/>
          </p:cNvSpPr>
          <p:nvPr/>
        </p:nvSpPr>
        <p:spPr bwMode="auto">
          <a:xfrm>
            <a:off x="8001000" y="2133600"/>
            <a:ext cx="609600" cy="2133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69" name="Rectangle 40"/>
          <p:cNvSpPr>
            <a:spLocks noChangeArrowheads="1"/>
          </p:cNvSpPr>
          <p:nvPr/>
        </p:nvSpPr>
        <p:spPr bwMode="auto">
          <a:xfrm>
            <a:off x="4343400" y="2133600"/>
            <a:ext cx="609600" cy="609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70" name="Rectangle 41"/>
          <p:cNvSpPr>
            <a:spLocks noChangeArrowheads="1"/>
          </p:cNvSpPr>
          <p:nvPr/>
        </p:nvSpPr>
        <p:spPr bwMode="auto">
          <a:xfrm>
            <a:off x="1066800" y="1066800"/>
            <a:ext cx="12954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71" name="Rectangle 42"/>
          <p:cNvSpPr>
            <a:spLocks noChangeArrowheads="1"/>
          </p:cNvSpPr>
          <p:nvPr/>
        </p:nvSpPr>
        <p:spPr bwMode="auto">
          <a:xfrm>
            <a:off x="6324600" y="5257800"/>
            <a:ext cx="1752600" cy="990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72" name="WordArt 43"/>
          <p:cNvSpPr>
            <a:spLocks noChangeArrowheads="1" noChangeShapeType="1" noTextEdit="1"/>
          </p:cNvSpPr>
          <p:nvPr/>
        </p:nvSpPr>
        <p:spPr bwMode="auto">
          <a:xfrm>
            <a:off x="7848600" y="304800"/>
            <a:ext cx="914400" cy="533400"/>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313394" name="Group 50"/>
          <p:cNvGraphicFramePr>
            <a:graphicFrameLocks noGrp="1"/>
          </p:cNvGraphicFramePr>
          <p:nvPr/>
        </p:nvGraphicFramePr>
        <p:xfrm>
          <a:off x="457200" y="838200"/>
          <a:ext cx="8305800" cy="5146675"/>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655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Times New Roman" pitchFamily="18" charset="0"/>
                        </a:rPr>
                        <a:t>PULL OVER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5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5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5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5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15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1007"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41008"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41009"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Machines Review Game</a:t>
            </a:r>
          </a:p>
        </p:txBody>
      </p:sp>
      <p:sp>
        <p:nvSpPr>
          <p:cNvPr id="41010" name="WordArt 51"/>
          <p:cNvSpPr>
            <a:spLocks noChangeArrowheads="1" noChangeShapeType="1" noTextEdit="1"/>
          </p:cNvSpPr>
          <p:nvPr/>
        </p:nvSpPr>
        <p:spPr bwMode="auto">
          <a:xfrm>
            <a:off x="457200" y="6096000"/>
            <a:ext cx="7391400" cy="381000"/>
          </a:xfrm>
          <a:prstGeom prst="rect">
            <a:avLst/>
          </a:prstGeom>
        </p:spPr>
        <p:txBody>
          <a:bodyPr wrap="none" fromWordArt="1">
            <a:prstTxWarp prst="textPlain">
              <a:avLst>
                <a:gd name="adj" fmla="val 50000"/>
              </a:avLst>
            </a:prstTxWarp>
          </a:bodyPr>
          <a:lstStyle/>
          <a:p>
            <a:pPr algn="ctr"/>
            <a:r>
              <a:rPr lang="en-US" sz="3600" kern="10" spc="720">
                <a:ln w="9525">
                  <a:solidFill>
                    <a:schemeClr val="tx1"/>
                  </a:solidFill>
                  <a:round/>
                  <a:headEnd/>
                  <a:tailEnd/>
                </a:ln>
                <a:solidFill>
                  <a:srgbClr val="66FFCC"/>
                </a:solidFill>
                <a:effectLst>
                  <a:outerShdw dist="45791" dir="3378596" algn="ctr" rotWithShape="0">
                    <a:srgbClr val="4D4D4D">
                      <a:alpha val="79999"/>
                    </a:srgbClr>
                  </a:outerShdw>
                </a:effectLst>
                <a:latin typeface="Arial Black"/>
              </a:rPr>
              <a:t>Final Question:_________________</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Questions 1-20 = 5pts Each</a:t>
            </a:r>
          </a:p>
          <a:p>
            <a:pPr algn="ctr" eaLnBrk="1" hangingPunct="1"/>
            <a:r>
              <a:rPr lang="en-US" sz="3600">
                <a:solidFill>
                  <a:schemeClr val="bg1"/>
                </a:solidFill>
              </a:rPr>
              <a:t>Final Category (Bonus) = 1pt Each</a:t>
            </a:r>
          </a:p>
          <a:p>
            <a:pPr algn="ctr" eaLnBrk="1" hangingPunct="1"/>
            <a:r>
              <a:rPr lang="en-US" sz="3600">
                <a:solidFill>
                  <a:schemeClr val="bg1"/>
                </a:solidFill>
              </a:rPr>
              <a:t>Final Questions = 5 pt wager</a:t>
            </a:r>
          </a:p>
          <a:p>
            <a:pPr algn="ctr" eaLnBrk="1" hangingPunct="1"/>
            <a:r>
              <a:rPr lang="en-US" sz="2400" i="1">
                <a:solidFill>
                  <a:srgbClr val="9966FF"/>
                </a:solidFill>
              </a:rPr>
              <a:t>If you wager 5 on the last question and get it wrong you lose 5 pts. Wager 5 and get it right you get 5 pts.</a:t>
            </a:r>
          </a:p>
          <a:p>
            <a:pPr algn="ctr" eaLnBrk="1" hangingPunct="1"/>
            <a:endParaRPr lang="en-US" sz="3600">
              <a:solidFill>
                <a:schemeClr val="bg1"/>
              </a:solidFill>
            </a:endParaRPr>
          </a:p>
          <a:p>
            <a:pPr algn="ctr" eaLnBrk="1" hangingPunct="1"/>
            <a:r>
              <a:rPr lang="en-US" sz="3600">
                <a:solidFill>
                  <a:schemeClr val="bg1"/>
                </a:solidFill>
              </a:rPr>
              <a:t>Find the Owl =</a:t>
            </a:r>
          </a:p>
          <a:p>
            <a:pPr algn="ctr" eaLnBrk="1" hangingPunct="1"/>
            <a:r>
              <a:rPr lang="en-US" sz="3600" i="1">
                <a:solidFill>
                  <a:srgbClr val="996633"/>
                </a:solidFill>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400"/>
              <a:t>“I’ll be about this big.”</a:t>
            </a:r>
          </a:p>
        </p:txBody>
      </p:sp>
      <p:pic>
        <p:nvPicPr>
          <p:cNvPr id="2" name="Picture 1">
            <a:extLst>
              <a:ext uri="{FF2B5EF4-FFF2-40B4-BE49-F238E27FC236}">
                <a16:creationId xmlns:a16="http://schemas.microsoft.com/office/drawing/2014/main" id="{4EB3F789-A4D0-49DC-725B-3BD6CB0CBBB8}"/>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machin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 y="1"/>
            <a:ext cx="914704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381000"/>
            <a:ext cx="772519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1">
                      <a:satMod val="175000"/>
                      <a:alpha val="40000"/>
                    </a:schemeClr>
                  </a:glow>
                  <a:outerShdw blurRad="50800" algn="tl" rotWithShape="0">
                    <a:srgbClr val="000000"/>
                  </a:outerShdw>
                </a:effectLst>
              </a:rPr>
              <a:t>5 point wager question</a:t>
            </a:r>
          </a:p>
        </p:txBody>
      </p:sp>
    </p:spTree>
    <p:extLst>
      <p:ext uri="{BB962C8B-B14F-4D97-AF65-F5344CB8AC3E}">
        <p14:creationId xmlns:p14="http://schemas.microsoft.com/office/powerpoint/2010/main" val="1637128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381000" y="228600"/>
            <a:ext cx="8305800" cy="5902325"/>
          </a:xfrm>
        </p:spPr>
        <p:txBody>
          <a:bodyPr/>
          <a:lstStyle/>
          <a:p>
            <a:r>
              <a:rPr lang="en-US" dirty="0"/>
              <a:t>A dog applies a force of 100 </a:t>
            </a:r>
            <a:r>
              <a:rPr lang="en-US" dirty="0" err="1"/>
              <a:t>n</a:t>
            </a:r>
            <a:r>
              <a:rPr lang="en-US"/>
              <a:t>ewtons</a:t>
            </a:r>
            <a:r>
              <a:rPr lang="en-US" dirty="0"/>
              <a:t> to push his buddy down the 60 meters of  sidewalk. How much work was done?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2" y="6715125"/>
            <a:ext cx="923925"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3004386" y="2614160"/>
            <a:ext cx="3440027" cy="838200"/>
          </a:xfrm>
          <a:prstGeom prst="ellipse">
            <a:avLst/>
          </a:prstGeom>
          <a:noFill/>
          <a:ln w="9525" cap="flat" cmpd="sng" algn="ctr">
            <a:solidFill>
              <a:srgbClr val="FFCCCC"/>
            </a:solidFill>
            <a:prstDash val="solid"/>
            <a:round/>
            <a:headEnd type="none" w="med" len="med"/>
            <a:tailEnd type="none" w="med" len="med"/>
          </a:ln>
          <a:effectLst>
            <a:glow rad="228600">
              <a:schemeClr val="accent5">
                <a:satMod val="175000"/>
                <a:alpha val="40000"/>
              </a:schemeClr>
            </a:glow>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66CCFF"/>
              </a:buClr>
              <a:buSzPct val="65000"/>
              <a:buFont typeface="Wingdings" pitchFamily="2" charset="2"/>
              <a:buChar char="n"/>
            </a:pPr>
            <a:endParaRPr lang="en-US" sz="3200">
              <a:solidFill>
                <a:srgbClr val="FFFFFF"/>
              </a:solidFill>
              <a:effectLst>
                <a:outerShdw blurRad="38100" dist="38100" dir="2700000" algn="tl">
                  <a:srgbClr val="000000">
                    <a:alpha val="43137"/>
                  </a:srgbClr>
                </a:outerShdw>
              </a:effectLst>
              <a:latin typeface="Tahoma" pitchFamily="34" charset="0"/>
            </a:endParaRPr>
          </a:p>
        </p:txBody>
      </p:sp>
      <p:pic>
        <p:nvPicPr>
          <p:cNvPr id="1026" name="Picture 2" descr="Image result for dog pushing stro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86106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3E862644-FD14-7A99-4E79-F787E2C7FDEF}"/>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1099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8697" y="304800"/>
            <a:ext cx="8796703" cy="2514600"/>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Review Game</a:t>
            </a:r>
          </a:p>
        </p:txBody>
      </p:sp>
      <p:sp>
        <p:nvSpPr>
          <p:cNvPr id="4" name="Rectangle 3"/>
          <p:cNvSpPr/>
          <p:nvPr/>
        </p:nvSpPr>
        <p:spPr>
          <a:xfrm>
            <a:off x="156797" y="5181600"/>
            <a:ext cx="2683747" cy="1446550"/>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1430">
                  <a:solidFill>
                    <a:srgbClr val="000000"/>
                  </a:solidFill>
                </a:ln>
                <a:solidFill>
                  <a:srgbClr val="333399">
                    <a:lumMod val="40000"/>
                    <a:lumOff val="60000"/>
                  </a:srgbClr>
                </a:solidFill>
                <a:effectLst>
                  <a:outerShdw blurRad="76200" dist="50800" dir="5400000" algn="tl" rotWithShape="0">
                    <a:srgbClr val="000000">
                      <a:alpha val="65000"/>
                    </a:srgbClr>
                  </a:outerShdw>
                </a:effectLst>
                <a:uLnTx/>
                <a:uFillTx/>
                <a:latin typeface="Arial" charset="0"/>
                <a:ea typeface="+mn-ea"/>
                <a:cs typeface="+mn-cs"/>
              </a:rPr>
              <a:t>Part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1430">
                  <a:solidFill>
                    <a:srgbClr val="000000"/>
                  </a:solidFill>
                </a:ln>
                <a:solidFill>
                  <a:srgbClr val="333399">
                    <a:lumMod val="40000"/>
                    <a:lumOff val="60000"/>
                  </a:srgbClr>
                </a:solidFill>
                <a:effectLst>
                  <a:outerShdw blurRad="76200" dist="50800" dir="5400000" algn="tl" rotWithShape="0">
                    <a:srgbClr val="000000">
                      <a:alpha val="65000"/>
                    </a:srgbClr>
                  </a:outerShdw>
                </a:effectLst>
                <a:uLnTx/>
                <a:uFillTx/>
                <a:latin typeface="Arial" charset="0"/>
                <a:ea typeface="+mn-ea"/>
                <a:cs typeface="+mn-cs"/>
              </a:rPr>
              <a:t>Lesson 9</a:t>
            </a:r>
          </a:p>
        </p:txBody>
      </p:sp>
      <p:pic>
        <p:nvPicPr>
          <p:cNvPr id="5" name="Graphic 4">
            <a:extLst>
              <a:ext uri="{FF2B5EF4-FFF2-40B4-BE49-F238E27FC236}">
                <a16:creationId xmlns:a16="http://schemas.microsoft.com/office/drawing/2014/main" id="{5FDE7025-A43A-950A-B25B-98DD9FF297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2800" y="5099593"/>
            <a:ext cx="5699410" cy="1610564"/>
          </a:xfrm>
          <a:prstGeom prst="rect">
            <a:avLst/>
          </a:prstGeom>
        </p:spPr>
      </p:pic>
      <p:pic>
        <p:nvPicPr>
          <p:cNvPr id="6" name="Picture 5">
            <a:extLst>
              <a:ext uri="{FF2B5EF4-FFF2-40B4-BE49-F238E27FC236}">
                <a16:creationId xmlns:a16="http://schemas.microsoft.com/office/drawing/2014/main" id="{E75B8293-E919-AF92-B3CE-03061206CDDB}"/>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70548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8697" y="304800"/>
            <a:ext cx="8796703" cy="2514600"/>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Review Game</a:t>
            </a:r>
          </a:p>
        </p:txBody>
      </p:sp>
      <p:sp>
        <p:nvSpPr>
          <p:cNvPr id="4" name="Rectangle 3"/>
          <p:cNvSpPr/>
          <p:nvPr/>
        </p:nvSpPr>
        <p:spPr>
          <a:xfrm>
            <a:off x="156797" y="5181600"/>
            <a:ext cx="3004349" cy="1446550"/>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1430">
                  <a:solidFill>
                    <a:srgbClr val="000000"/>
                  </a:solidFill>
                </a:ln>
                <a:solidFill>
                  <a:srgbClr val="333399">
                    <a:lumMod val="40000"/>
                    <a:lumOff val="60000"/>
                  </a:srgbClr>
                </a:solidFill>
                <a:effectLst>
                  <a:outerShdw blurRad="76200" dist="50800" dir="5400000" algn="tl" rotWithShape="0">
                    <a:srgbClr val="000000">
                      <a:alpha val="65000"/>
                    </a:srgbClr>
                  </a:outerShdw>
                </a:effectLst>
                <a:uLnTx/>
                <a:uFillTx/>
                <a:latin typeface="Arial" charset="0"/>
                <a:ea typeface="+mn-ea"/>
                <a:cs typeface="+mn-cs"/>
              </a:rPr>
              <a:t>Part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1430">
                  <a:solidFill>
                    <a:srgbClr val="000000"/>
                  </a:solidFill>
                </a:ln>
                <a:solidFill>
                  <a:srgbClr val="333399">
                    <a:lumMod val="40000"/>
                    <a:lumOff val="60000"/>
                  </a:srgbClr>
                </a:solidFill>
                <a:effectLst>
                  <a:outerShdw blurRad="76200" dist="50800" dir="5400000" algn="tl" rotWithShape="0">
                    <a:srgbClr val="000000">
                      <a:alpha val="65000"/>
                    </a:srgbClr>
                  </a:outerShdw>
                </a:effectLst>
                <a:uLnTx/>
                <a:uFillTx/>
                <a:latin typeface="Arial" charset="0"/>
                <a:ea typeface="+mn-ea"/>
                <a:cs typeface="+mn-cs"/>
              </a:rPr>
              <a:t>Lesson 10</a:t>
            </a:r>
          </a:p>
        </p:txBody>
      </p:sp>
      <p:pic>
        <p:nvPicPr>
          <p:cNvPr id="5" name="Graphic 4">
            <a:extLst>
              <a:ext uri="{FF2B5EF4-FFF2-40B4-BE49-F238E27FC236}">
                <a16:creationId xmlns:a16="http://schemas.microsoft.com/office/drawing/2014/main" id="{5FDE7025-A43A-950A-B25B-98DD9FF297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2800" y="5099593"/>
            <a:ext cx="5699410" cy="1610564"/>
          </a:xfrm>
          <a:prstGeom prst="rect">
            <a:avLst/>
          </a:prstGeom>
        </p:spPr>
      </p:pic>
      <p:pic>
        <p:nvPicPr>
          <p:cNvPr id="6" name="Picture 5">
            <a:extLst>
              <a:ext uri="{FF2B5EF4-FFF2-40B4-BE49-F238E27FC236}">
                <a16:creationId xmlns:a16="http://schemas.microsoft.com/office/drawing/2014/main" id="{E75B8293-E919-AF92-B3CE-03061206CDDB}"/>
              </a:ext>
            </a:extLst>
          </p:cNvPr>
          <p:cNvPicPr>
            <a:picLocks noChangeAspect="1"/>
          </p:cNvPicPr>
          <p:nvPr/>
        </p:nvPicPr>
        <p:blipFill>
          <a:blip r:embed="rId5"/>
          <a:stretch>
            <a:fillRect/>
          </a:stretch>
        </p:blipFill>
        <p:spPr>
          <a:xfrm>
            <a:off x="7418674" y="6787306"/>
            <a:ext cx="1633537" cy="70694"/>
          </a:xfrm>
          <a:prstGeom prst="rect">
            <a:avLst/>
          </a:prstGeom>
        </p:spPr>
      </p:pic>
      <p:pic>
        <p:nvPicPr>
          <p:cNvPr id="7" name="Picture 2" descr="Download Key Transparent HQ PNG Image | FreePNGImg">
            <a:extLst>
              <a:ext uri="{FF2B5EF4-FFF2-40B4-BE49-F238E27FC236}">
                <a16:creationId xmlns:a16="http://schemas.microsoft.com/office/drawing/2014/main" id="{BA1F1D03-5EE1-693D-FCE3-50F1A0E720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04101">
            <a:off x="-392451" y="-1138493"/>
            <a:ext cx="9377108" cy="90287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83F5BEC-AD41-37C1-7DA4-6EA3EF53AD11}"/>
              </a:ext>
            </a:extLst>
          </p:cNvPr>
          <p:cNvPicPr>
            <a:picLocks noChangeAspect="1"/>
          </p:cNvPicPr>
          <p:nvPr/>
        </p:nvPicPr>
        <p:blipFill>
          <a:blip r:embed="rId5"/>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2142384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38972" name="Group 60"/>
          <p:cNvGraphicFramePr>
            <a:graphicFrameLocks noGrp="1"/>
          </p:cNvGraphicFramePr>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Machines Review Game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a:t>How to play…</a:t>
            </a:r>
          </a:p>
          <a:p>
            <a:pPr lvl="1"/>
            <a:r>
              <a:rPr lang="en-US">
                <a:solidFill>
                  <a:srgbClr val="6699FF"/>
                </a:solidFill>
              </a:rPr>
              <a:t>Don’t play like Jeo_ _ _ _ y.</a:t>
            </a:r>
          </a:p>
          <a:p>
            <a:pPr lvl="1"/>
            <a:r>
              <a:rPr lang="en-US">
                <a:solidFill>
                  <a:srgbClr val="FF99FF"/>
                </a:solidFill>
              </a:rPr>
              <a:t>Class should be divided into several small groups.</a:t>
            </a:r>
          </a:p>
          <a:p>
            <a:pPr lvl="1"/>
            <a:r>
              <a:rPr lang="en-US">
                <a:solidFill>
                  <a:srgbClr val="FFCC99"/>
                </a:solidFill>
              </a:rPr>
              <a:t>Groups should use science journal (red slide notes), homework, and other available materials to assist you.</a:t>
            </a:r>
          </a:p>
          <a:p>
            <a:pPr lvl="1"/>
            <a:r>
              <a:rPr lang="en-US">
                <a:solidFill>
                  <a:srgbClr val="66FFCC"/>
                </a:solidFill>
              </a:rPr>
              <a:t>Groups can communicate </a:t>
            </a:r>
            <a:r>
              <a:rPr lang="en-US" b="1" u="sng"/>
              <a:t>quietly</a:t>
            </a:r>
            <a:r>
              <a:rPr lang="en-US"/>
              <a:t> </a:t>
            </a:r>
            <a:r>
              <a:rPr lang="en-US">
                <a:solidFill>
                  <a:srgbClr val="66FFCC"/>
                </a:solidFill>
              </a:rPr>
              <a:t>with each other but no sharing answers between groups.</a:t>
            </a:r>
          </a:p>
          <a:p>
            <a:pPr lvl="2"/>
            <a:r>
              <a:rPr lang="en-US">
                <a:solidFill>
                  <a:srgbClr val="9966FF"/>
                </a:solidFill>
              </a:rPr>
              <a:t>Practice quietly communicating right now?</a:t>
            </a:r>
          </a:p>
          <a:p>
            <a:pPr lvl="2"/>
            <a:r>
              <a:rPr lang="en-US">
                <a:solidFill>
                  <a:srgbClr val="9966FF"/>
                </a:solidFill>
              </a:rPr>
              <a:t>Practice Communication Question:</a:t>
            </a:r>
          </a:p>
          <a:p>
            <a:pPr lvl="2"/>
            <a:r>
              <a:rPr lang="en-US">
                <a:solidFill>
                  <a:srgbClr val="FFFF66"/>
                </a:solidFill>
              </a:rPr>
              <a:t>Your group gets to order one pizza, and you can have two toppings.  What does your group want?</a:t>
            </a:r>
          </a:p>
        </p:txBody>
      </p:sp>
      <p:pic>
        <p:nvPicPr>
          <p:cNvPr id="2" name="Picture 1">
            <a:extLst>
              <a:ext uri="{FF2B5EF4-FFF2-40B4-BE49-F238E27FC236}">
                <a16:creationId xmlns:a16="http://schemas.microsoft.com/office/drawing/2014/main" id="{482B556A-F6FD-F455-93CD-0ADB3F3C7128}"/>
              </a:ext>
            </a:extLst>
          </p:cNvPr>
          <p:cNvPicPr>
            <a:picLocks noChangeAspect="1"/>
          </p:cNvPicPr>
          <p:nvPr/>
        </p:nvPicPr>
        <p:blipFill>
          <a:blip r:embed="rId2"/>
          <a:stretch>
            <a:fillRect/>
          </a:stretch>
        </p:blipFill>
        <p:spPr>
          <a:xfrm>
            <a:off x="7418674" y="6787306"/>
            <a:ext cx="1633537" cy="7069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Questions 1-20 = 5pts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Category (Bonus) = 1pt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Questions = 5 pt wager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9966FF"/>
                </a:solidFill>
                <a:effectLst/>
                <a:uLnTx/>
                <a:uFillTx/>
                <a:latin typeface="Arial" charset="0"/>
                <a:ea typeface="+mn-ea"/>
                <a:cs typeface="+mn-cs"/>
              </a:rPr>
              <a:t>If you wager 5 on the last question and get it wrong you lose 5 pts. Wager 5 and get it right you get 5 pts.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Find the Owl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996633"/>
                </a:solidFill>
                <a:effectLst/>
                <a:uLnTx/>
                <a:uFillTx/>
                <a:latin typeface="Arial" charset="0"/>
                <a:ea typeface="+mn-ea"/>
                <a:cs typeface="+mn-cs"/>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“I’ll be about this big.”</a:t>
            </a:r>
          </a:p>
        </p:txBody>
      </p:sp>
      <p:pic>
        <p:nvPicPr>
          <p:cNvPr id="2" name="Picture 1">
            <a:extLst>
              <a:ext uri="{FF2B5EF4-FFF2-40B4-BE49-F238E27FC236}">
                <a16:creationId xmlns:a16="http://schemas.microsoft.com/office/drawing/2014/main" id="{0AD0FAF5-139B-B1AB-E8D3-E2ABCC3B1D77}"/>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314371" name="Group 3"/>
          <p:cNvGraphicFramePr>
            <a:graphicFrameLocks noGrp="1"/>
          </p:cNvGraphicFramePr>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5103"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5104"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5105"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Machines Review Game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318467" name="Group 3"/>
          <p:cNvGraphicFramePr>
            <a:graphicFrameLocks noGrp="1"/>
          </p:cNvGraphicFramePr>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7C80"/>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6127"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6128"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6129"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Machines Review Game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Placeholder 2"/>
          <p:cNvSpPr>
            <a:spLocks noGrp="1"/>
          </p:cNvSpPr>
          <p:nvPr>
            <p:ph type="body" sz="half" idx="4294967295"/>
          </p:nvPr>
        </p:nvSpPr>
        <p:spPr>
          <a:xfrm>
            <a:off x="457200" y="304800"/>
            <a:ext cx="8153400" cy="5821363"/>
          </a:xfrm>
        </p:spPr>
        <p:txBody>
          <a:bodyPr/>
          <a:lstStyle/>
          <a:p>
            <a:r>
              <a:rPr lang="en-US"/>
              <a:t>What is the MA of each pulley below?</a:t>
            </a:r>
          </a:p>
          <a:p>
            <a:endParaRPr lang="en-US"/>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7108" name="WordArt 4"/>
          <p:cNvSpPr>
            <a:spLocks noChangeArrowheads="1" noChangeShapeType="1" noTextEdit="1"/>
          </p:cNvSpPr>
          <p:nvPr/>
        </p:nvSpPr>
        <p:spPr bwMode="auto">
          <a:xfrm>
            <a:off x="8534400" y="304800"/>
            <a:ext cx="3810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a:t>
            </a:r>
          </a:p>
        </p:txBody>
      </p:sp>
      <p:sp>
        <p:nvSpPr>
          <p:cNvPr id="47109" name="WordArt 5"/>
          <p:cNvSpPr>
            <a:spLocks noChangeArrowheads="1" noChangeShapeType="1" noTextEdit="1"/>
          </p:cNvSpPr>
          <p:nvPr/>
        </p:nvSpPr>
        <p:spPr bwMode="auto">
          <a:xfrm>
            <a:off x="4572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47110" name="WordArt 6"/>
          <p:cNvSpPr>
            <a:spLocks noChangeArrowheads="1" noChangeShapeType="1" noTextEdit="1"/>
          </p:cNvSpPr>
          <p:nvPr/>
        </p:nvSpPr>
        <p:spPr bwMode="auto">
          <a:xfrm>
            <a:off x="2971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47111" name="WordArt 7"/>
          <p:cNvSpPr>
            <a:spLocks noChangeArrowheads="1" noChangeShapeType="1" noTextEdit="1"/>
          </p:cNvSpPr>
          <p:nvPr/>
        </p:nvSpPr>
        <p:spPr bwMode="auto">
          <a:xfrm>
            <a:off x="5257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47112" name="WordArt 8"/>
          <p:cNvSpPr>
            <a:spLocks noChangeArrowheads="1" noChangeShapeType="1" noTextEdit="1"/>
          </p:cNvSpPr>
          <p:nvPr/>
        </p:nvSpPr>
        <p:spPr bwMode="auto">
          <a:xfrm>
            <a:off x="74676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pic>
        <p:nvPicPr>
          <p:cNvPr id="2" name="Picture 1">
            <a:extLst>
              <a:ext uri="{FF2B5EF4-FFF2-40B4-BE49-F238E27FC236}">
                <a16:creationId xmlns:a16="http://schemas.microsoft.com/office/drawing/2014/main" id="{4BA4A029-63E1-91E1-0296-241E1615DE5F}"/>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38972" name="Group 60"/>
          <p:cNvGraphicFramePr>
            <a:graphicFrameLocks noGrp="1"/>
          </p:cNvGraphicFramePr>
          <p:nvPr>
            <p:extLst>
              <p:ext uri="{D42A27DB-BD31-4B8C-83A1-F6EECF244321}">
                <p14:modId xmlns:p14="http://schemas.microsoft.com/office/powerpoint/2010/main" val="2265734990"/>
              </p:ext>
            </p:extLst>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21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721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7217"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Machines Review Game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Placeholder 2"/>
          <p:cNvSpPr>
            <a:spLocks noGrp="1"/>
          </p:cNvSpPr>
          <p:nvPr>
            <p:ph type="body" sz="half" idx="4294967295"/>
          </p:nvPr>
        </p:nvSpPr>
        <p:spPr>
          <a:xfrm>
            <a:off x="457200" y="304800"/>
            <a:ext cx="8153400" cy="5821363"/>
          </a:xfrm>
        </p:spPr>
        <p:txBody>
          <a:bodyPr/>
          <a:lstStyle/>
          <a:p>
            <a:r>
              <a:rPr lang="en-US"/>
              <a:t>What is the MA of each pulley below?</a:t>
            </a:r>
          </a:p>
          <a:p>
            <a:endParaRPr lang="en-US"/>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8132" name="WordArt 4"/>
          <p:cNvSpPr>
            <a:spLocks noChangeArrowheads="1" noChangeShapeType="1" noTextEdit="1"/>
          </p:cNvSpPr>
          <p:nvPr/>
        </p:nvSpPr>
        <p:spPr bwMode="auto">
          <a:xfrm>
            <a:off x="8534400" y="304800"/>
            <a:ext cx="3810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a:t>
            </a:r>
          </a:p>
        </p:txBody>
      </p:sp>
      <p:sp>
        <p:nvSpPr>
          <p:cNvPr id="48133" name="WordArt 5"/>
          <p:cNvSpPr>
            <a:spLocks noChangeArrowheads="1" noChangeShapeType="1" noTextEdit="1"/>
          </p:cNvSpPr>
          <p:nvPr/>
        </p:nvSpPr>
        <p:spPr bwMode="auto">
          <a:xfrm>
            <a:off x="4572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FF00"/>
                </a:solidFill>
                <a:effectLst>
                  <a:outerShdw dist="45791" dir="3378596" algn="ctr" rotWithShape="0">
                    <a:srgbClr val="4D4D4D">
                      <a:alpha val="79999"/>
                    </a:srgbClr>
                  </a:outerShdw>
                </a:effectLst>
                <a:uLnTx/>
                <a:uFillTx/>
                <a:latin typeface="Arial Black"/>
                <a:ea typeface="+mn-ea"/>
                <a:cs typeface="+mn-cs"/>
              </a:rPr>
              <a:t>A</a:t>
            </a:r>
          </a:p>
        </p:txBody>
      </p:sp>
      <p:sp>
        <p:nvSpPr>
          <p:cNvPr id="48134" name="WordArt 6"/>
          <p:cNvSpPr>
            <a:spLocks noChangeArrowheads="1" noChangeShapeType="1" noTextEdit="1"/>
          </p:cNvSpPr>
          <p:nvPr/>
        </p:nvSpPr>
        <p:spPr bwMode="auto">
          <a:xfrm>
            <a:off x="2971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48135" name="WordArt 7"/>
          <p:cNvSpPr>
            <a:spLocks noChangeArrowheads="1" noChangeShapeType="1" noTextEdit="1"/>
          </p:cNvSpPr>
          <p:nvPr/>
        </p:nvSpPr>
        <p:spPr bwMode="auto">
          <a:xfrm>
            <a:off x="5257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48136" name="WordArt 8"/>
          <p:cNvSpPr>
            <a:spLocks noChangeArrowheads="1" noChangeShapeType="1" noTextEdit="1"/>
          </p:cNvSpPr>
          <p:nvPr/>
        </p:nvSpPr>
        <p:spPr bwMode="auto">
          <a:xfrm>
            <a:off x="74676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pic>
        <p:nvPicPr>
          <p:cNvPr id="2" name="Picture 1">
            <a:extLst>
              <a:ext uri="{FF2B5EF4-FFF2-40B4-BE49-F238E27FC236}">
                <a16:creationId xmlns:a16="http://schemas.microsoft.com/office/drawing/2014/main" id="{F1A88DB1-C031-501B-669B-735CCC4FA106}"/>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Placeholder 2"/>
          <p:cNvSpPr>
            <a:spLocks noGrp="1"/>
          </p:cNvSpPr>
          <p:nvPr>
            <p:ph type="body" sz="half" idx="4294967295"/>
          </p:nvPr>
        </p:nvSpPr>
        <p:spPr>
          <a:xfrm>
            <a:off x="457200" y="304800"/>
            <a:ext cx="8153400" cy="5821363"/>
          </a:xfrm>
        </p:spPr>
        <p:txBody>
          <a:bodyPr/>
          <a:lstStyle/>
          <a:p>
            <a:r>
              <a:rPr lang="en-US"/>
              <a:t>What is the MA of each pulley below?</a:t>
            </a:r>
          </a:p>
          <a:p>
            <a:endParaRPr lang="en-US"/>
          </a:p>
        </p:txBody>
      </p:sp>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9156" name="WordArt 4"/>
          <p:cNvSpPr>
            <a:spLocks noChangeArrowheads="1" noChangeShapeType="1" noTextEdit="1"/>
          </p:cNvSpPr>
          <p:nvPr/>
        </p:nvSpPr>
        <p:spPr bwMode="auto">
          <a:xfrm>
            <a:off x="8534400" y="304800"/>
            <a:ext cx="3810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a:t>
            </a:r>
          </a:p>
        </p:txBody>
      </p:sp>
      <p:sp>
        <p:nvSpPr>
          <p:cNvPr id="49157" name="WordArt 5"/>
          <p:cNvSpPr>
            <a:spLocks noChangeArrowheads="1" noChangeShapeType="1" noTextEdit="1"/>
          </p:cNvSpPr>
          <p:nvPr/>
        </p:nvSpPr>
        <p:spPr bwMode="auto">
          <a:xfrm>
            <a:off x="4572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A</a:t>
            </a:r>
          </a:p>
        </p:txBody>
      </p:sp>
      <p:sp>
        <p:nvSpPr>
          <p:cNvPr id="49158" name="WordArt 6"/>
          <p:cNvSpPr>
            <a:spLocks noChangeArrowheads="1" noChangeShapeType="1" noTextEdit="1"/>
          </p:cNvSpPr>
          <p:nvPr/>
        </p:nvSpPr>
        <p:spPr bwMode="auto">
          <a:xfrm>
            <a:off x="2971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49159" name="WordArt 7"/>
          <p:cNvSpPr>
            <a:spLocks noChangeArrowheads="1" noChangeShapeType="1" noTextEdit="1"/>
          </p:cNvSpPr>
          <p:nvPr/>
        </p:nvSpPr>
        <p:spPr bwMode="auto">
          <a:xfrm>
            <a:off x="1295400" y="1143000"/>
            <a:ext cx="304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1</a:t>
            </a:r>
          </a:p>
        </p:txBody>
      </p:sp>
      <p:sp>
        <p:nvSpPr>
          <p:cNvPr id="49160" name="WordArt 8"/>
          <p:cNvSpPr>
            <a:spLocks noChangeArrowheads="1" noChangeShapeType="1" noTextEdit="1"/>
          </p:cNvSpPr>
          <p:nvPr/>
        </p:nvSpPr>
        <p:spPr bwMode="auto">
          <a:xfrm>
            <a:off x="5257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49161" name="WordArt 9"/>
          <p:cNvSpPr>
            <a:spLocks noChangeArrowheads="1" noChangeShapeType="1" noTextEdit="1"/>
          </p:cNvSpPr>
          <p:nvPr/>
        </p:nvSpPr>
        <p:spPr bwMode="auto">
          <a:xfrm>
            <a:off x="74676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pic>
        <p:nvPicPr>
          <p:cNvPr id="2" name="Picture 1">
            <a:extLst>
              <a:ext uri="{FF2B5EF4-FFF2-40B4-BE49-F238E27FC236}">
                <a16:creationId xmlns:a16="http://schemas.microsoft.com/office/drawing/2014/main" id="{F150BCE6-2366-83E1-DE47-DAF3E510E08A}"/>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Placeholder 2"/>
          <p:cNvSpPr>
            <a:spLocks noGrp="1"/>
          </p:cNvSpPr>
          <p:nvPr>
            <p:ph type="body" sz="half" idx="4294967295"/>
          </p:nvPr>
        </p:nvSpPr>
        <p:spPr>
          <a:xfrm>
            <a:off x="457200" y="304800"/>
            <a:ext cx="8153400" cy="5821363"/>
          </a:xfrm>
        </p:spPr>
        <p:txBody>
          <a:bodyPr/>
          <a:lstStyle/>
          <a:p>
            <a:r>
              <a:rPr lang="en-US"/>
              <a:t>What is the MA of each pulley below?</a:t>
            </a:r>
          </a:p>
          <a:p>
            <a:endParaRPr lang="en-US"/>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0180" name="WordArt 4"/>
          <p:cNvSpPr>
            <a:spLocks noChangeArrowheads="1" noChangeShapeType="1" noTextEdit="1"/>
          </p:cNvSpPr>
          <p:nvPr/>
        </p:nvSpPr>
        <p:spPr bwMode="auto">
          <a:xfrm>
            <a:off x="8534400" y="304800"/>
            <a:ext cx="3810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a:t>
            </a:r>
          </a:p>
        </p:txBody>
      </p:sp>
      <p:sp>
        <p:nvSpPr>
          <p:cNvPr id="50181" name="WordArt 5"/>
          <p:cNvSpPr>
            <a:spLocks noChangeArrowheads="1" noChangeShapeType="1" noTextEdit="1"/>
          </p:cNvSpPr>
          <p:nvPr/>
        </p:nvSpPr>
        <p:spPr bwMode="auto">
          <a:xfrm>
            <a:off x="4572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A</a:t>
            </a:r>
          </a:p>
        </p:txBody>
      </p:sp>
      <p:sp>
        <p:nvSpPr>
          <p:cNvPr id="50182" name="WordArt 6"/>
          <p:cNvSpPr>
            <a:spLocks noChangeArrowheads="1" noChangeShapeType="1" noTextEdit="1"/>
          </p:cNvSpPr>
          <p:nvPr/>
        </p:nvSpPr>
        <p:spPr bwMode="auto">
          <a:xfrm>
            <a:off x="2971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FFFF00"/>
                </a:solidFill>
                <a:effectLst>
                  <a:outerShdw dist="45791" dir="3378596" algn="ctr" rotWithShape="0">
                    <a:srgbClr val="4D4D4D">
                      <a:alpha val="79999"/>
                    </a:srgbClr>
                  </a:outerShdw>
                </a:effectLst>
                <a:uLnTx/>
                <a:uFillTx/>
                <a:latin typeface="Arial Black"/>
                <a:ea typeface="+mn-ea"/>
                <a:cs typeface="+mn-cs"/>
              </a:rPr>
              <a:t>B</a:t>
            </a:r>
          </a:p>
        </p:txBody>
      </p:sp>
      <p:sp>
        <p:nvSpPr>
          <p:cNvPr id="50183" name="WordArt 7"/>
          <p:cNvSpPr>
            <a:spLocks noChangeArrowheads="1" noChangeShapeType="1" noTextEdit="1"/>
          </p:cNvSpPr>
          <p:nvPr/>
        </p:nvSpPr>
        <p:spPr bwMode="auto">
          <a:xfrm>
            <a:off x="1295400" y="1143000"/>
            <a:ext cx="304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1</a:t>
            </a:r>
          </a:p>
        </p:txBody>
      </p:sp>
      <p:sp>
        <p:nvSpPr>
          <p:cNvPr id="50184" name="WordArt 8"/>
          <p:cNvSpPr>
            <a:spLocks noChangeArrowheads="1" noChangeShapeType="1" noTextEdit="1"/>
          </p:cNvSpPr>
          <p:nvPr/>
        </p:nvSpPr>
        <p:spPr bwMode="auto">
          <a:xfrm>
            <a:off x="5257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50185" name="WordArt 9"/>
          <p:cNvSpPr>
            <a:spLocks noChangeArrowheads="1" noChangeShapeType="1" noTextEdit="1"/>
          </p:cNvSpPr>
          <p:nvPr/>
        </p:nvSpPr>
        <p:spPr bwMode="auto">
          <a:xfrm>
            <a:off x="74676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pic>
        <p:nvPicPr>
          <p:cNvPr id="2" name="Picture 1">
            <a:extLst>
              <a:ext uri="{FF2B5EF4-FFF2-40B4-BE49-F238E27FC236}">
                <a16:creationId xmlns:a16="http://schemas.microsoft.com/office/drawing/2014/main" id="{C8CC7ABE-F2CD-935B-F7B0-55AE82DC8D5C}"/>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2"/>
          <p:cNvSpPr>
            <a:spLocks noGrp="1"/>
          </p:cNvSpPr>
          <p:nvPr>
            <p:ph type="body" sz="half" idx="4294967295"/>
          </p:nvPr>
        </p:nvSpPr>
        <p:spPr>
          <a:xfrm>
            <a:off x="457200" y="304800"/>
            <a:ext cx="8153400" cy="5821363"/>
          </a:xfrm>
        </p:spPr>
        <p:txBody>
          <a:bodyPr/>
          <a:lstStyle/>
          <a:p>
            <a:r>
              <a:rPr lang="en-US"/>
              <a:t>What is the MA of each pulley below?</a:t>
            </a:r>
          </a:p>
          <a:p>
            <a:endParaRPr lang="en-US"/>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204" name="Rectangl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62000"/>
            <a:ext cx="1365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WordArt 5"/>
          <p:cNvSpPr>
            <a:spLocks noChangeArrowheads="1" noChangeShapeType="1" noTextEdit="1"/>
          </p:cNvSpPr>
          <p:nvPr/>
        </p:nvSpPr>
        <p:spPr bwMode="auto">
          <a:xfrm>
            <a:off x="8534400" y="304800"/>
            <a:ext cx="3810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a:t>
            </a:r>
          </a:p>
        </p:txBody>
      </p:sp>
      <p:sp>
        <p:nvSpPr>
          <p:cNvPr id="51206" name="WordArt 6"/>
          <p:cNvSpPr>
            <a:spLocks noChangeArrowheads="1" noChangeShapeType="1" noTextEdit="1"/>
          </p:cNvSpPr>
          <p:nvPr/>
        </p:nvSpPr>
        <p:spPr bwMode="auto">
          <a:xfrm>
            <a:off x="4572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A</a:t>
            </a:r>
          </a:p>
        </p:txBody>
      </p:sp>
      <p:sp>
        <p:nvSpPr>
          <p:cNvPr id="51207" name="WordArt 7"/>
          <p:cNvSpPr>
            <a:spLocks noChangeArrowheads="1" noChangeShapeType="1" noTextEdit="1"/>
          </p:cNvSpPr>
          <p:nvPr/>
        </p:nvSpPr>
        <p:spPr bwMode="auto">
          <a:xfrm>
            <a:off x="2971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6699FF"/>
                </a:solidFill>
                <a:effectLst>
                  <a:outerShdw dist="45791" dir="3378596" algn="ctr" rotWithShape="0">
                    <a:srgbClr val="4D4D4D">
                      <a:alpha val="79999"/>
                    </a:srgbClr>
                  </a:outerShdw>
                </a:effectLst>
                <a:uLnTx/>
                <a:uFillTx/>
                <a:latin typeface="Arial Black"/>
                <a:ea typeface="+mn-ea"/>
                <a:cs typeface="+mn-cs"/>
              </a:rPr>
              <a:t>B</a:t>
            </a:r>
          </a:p>
        </p:txBody>
      </p:sp>
      <p:sp>
        <p:nvSpPr>
          <p:cNvPr id="51208" name="WordArt 8"/>
          <p:cNvSpPr>
            <a:spLocks noChangeArrowheads="1" noChangeShapeType="1" noTextEdit="1"/>
          </p:cNvSpPr>
          <p:nvPr/>
        </p:nvSpPr>
        <p:spPr bwMode="auto">
          <a:xfrm>
            <a:off x="1295400" y="1143000"/>
            <a:ext cx="304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1</a:t>
            </a:r>
          </a:p>
        </p:txBody>
      </p:sp>
      <p:sp>
        <p:nvSpPr>
          <p:cNvPr id="51209" name="WordArt 9"/>
          <p:cNvSpPr>
            <a:spLocks noChangeArrowheads="1" noChangeShapeType="1" noTextEdit="1"/>
          </p:cNvSpPr>
          <p:nvPr/>
        </p:nvSpPr>
        <p:spPr bwMode="auto">
          <a:xfrm>
            <a:off x="5257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51210" name="WordArt 10"/>
          <p:cNvSpPr>
            <a:spLocks noChangeArrowheads="1" noChangeShapeType="1" noTextEdit="1"/>
          </p:cNvSpPr>
          <p:nvPr/>
        </p:nvSpPr>
        <p:spPr bwMode="auto">
          <a:xfrm>
            <a:off x="74676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pic>
        <p:nvPicPr>
          <p:cNvPr id="2" name="Picture 1">
            <a:extLst>
              <a:ext uri="{FF2B5EF4-FFF2-40B4-BE49-F238E27FC236}">
                <a16:creationId xmlns:a16="http://schemas.microsoft.com/office/drawing/2014/main" id="{43BB3DAE-0DE4-1BEC-69A8-9D5497783A74}"/>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Placeholder 2"/>
          <p:cNvSpPr>
            <a:spLocks noGrp="1"/>
          </p:cNvSpPr>
          <p:nvPr>
            <p:ph type="body" sz="half" idx="4294967295"/>
          </p:nvPr>
        </p:nvSpPr>
        <p:spPr>
          <a:xfrm>
            <a:off x="457200" y="304800"/>
            <a:ext cx="8153400" cy="5821363"/>
          </a:xfrm>
        </p:spPr>
        <p:txBody>
          <a:bodyPr/>
          <a:lstStyle/>
          <a:p>
            <a:r>
              <a:rPr lang="en-US"/>
              <a:t>What is the MA of each pulley below?</a:t>
            </a:r>
          </a:p>
          <a:p>
            <a:endParaRPr lang="en-US"/>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2228" name="Rectangl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62000"/>
            <a:ext cx="1365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WordArt 5"/>
          <p:cNvSpPr>
            <a:spLocks noChangeArrowheads="1" noChangeShapeType="1" noTextEdit="1"/>
          </p:cNvSpPr>
          <p:nvPr/>
        </p:nvSpPr>
        <p:spPr bwMode="auto">
          <a:xfrm>
            <a:off x="8534400" y="304800"/>
            <a:ext cx="3810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a:t>
            </a:r>
          </a:p>
        </p:txBody>
      </p:sp>
      <p:sp>
        <p:nvSpPr>
          <p:cNvPr id="52230" name="WordArt 6"/>
          <p:cNvSpPr>
            <a:spLocks noChangeArrowheads="1" noChangeShapeType="1" noTextEdit="1"/>
          </p:cNvSpPr>
          <p:nvPr/>
        </p:nvSpPr>
        <p:spPr bwMode="auto">
          <a:xfrm>
            <a:off x="4572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A</a:t>
            </a:r>
          </a:p>
        </p:txBody>
      </p:sp>
      <p:sp>
        <p:nvSpPr>
          <p:cNvPr id="52231" name="WordArt 7"/>
          <p:cNvSpPr>
            <a:spLocks noChangeArrowheads="1" noChangeShapeType="1" noTextEdit="1"/>
          </p:cNvSpPr>
          <p:nvPr/>
        </p:nvSpPr>
        <p:spPr bwMode="auto">
          <a:xfrm>
            <a:off x="2971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6699FF"/>
                </a:solidFill>
                <a:effectLst>
                  <a:outerShdw dist="45791" dir="3378596" algn="ctr" rotWithShape="0">
                    <a:srgbClr val="4D4D4D">
                      <a:alpha val="79999"/>
                    </a:srgbClr>
                  </a:outerShdw>
                </a:effectLst>
                <a:uLnTx/>
                <a:uFillTx/>
                <a:latin typeface="Arial Black"/>
                <a:ea typeface="+mn-ea"/>
                <a:cs typeface="+mn-cs"/>
              </a:rPr>
              <a:t>B</a:t>
            </a:r>
          </a:p>
        </p:txBody>
      </p:sp>
      <p:sp>
        <p:nvSpPr>
          <p:cNvPr id="52232" name="WordArt 8"/>
          <p:cNvSpPr>
            <a:spLocks noChangeArrowheads="1" noChangeShapeType="1" noTextEdit="1"/>
          </p:cNvSpPr>
          <p:nvPr/>
        </p:nvSpPr>
        <p:spPr bwMode="auto">
          <a:xfrm>
            <a:off x="1295400" y="1143000"/>
            <a:ext cx="304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1</a:t>
            </a:r>
          </a:p>
        </p:txBody>
      </p:sp>
      <p:sp>
        <p:nvSpPr>
          <p:cNvPr id="52233" name="WordArt 9"/>
          <p:cNvSpPr>
            <a:spLocks noChangeArrowheads="1" noChangeShapeType="1" noTextEdit="1"/>
          </p:cNvSpPr>
          <p:nvPr/>
        </p:nvSpPr>
        <p:spPr bwMode="auto">
          <a:xfrm>
            <a:off x="5257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FF00"/>
                </a:solidFill>
                <a:effectLst>
                  <a:outerShdw dist="45791" dir="3378596" algn="ctr" rotWithShape="0">
                    <a:srgbClr val="4D4D4D">
                      <a:alpha val="79999"/>
                    </a:srgbClr>
                  </a:outerShdw>
                </a:effectLst>
                <a:uLnTx/>
                <a:uFillTx/>
                <a:latin typeface="Arial Black"/>
                <a:ea typeface="+mn-ea"/>
                <a:cs typeface="+mn-cs"/>
              </a:rPr>
              <a:t>C</a:t>
            </a:r>
          </a:p>
        </p:txBody>
      </p:sp>
      <p:sp>
        <p:nvSpPr>
          <p:cNvPr id="52234" name="WordArt 10"/>
          <p:cNvSpPr>
            <a:spLocks noChangeArrowheads="1" noChangeShapeType="1" noTextEdit="1"/>
          </p:cNvSpPr>
          <p:nvPr/>
        </p:nvSpPr>
        <p:spPr bwMode="auto">
          <a:xfrm>
            <a:off x="74676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pic>
        <p:nvPicPr>
          <p:cNvPr id="2" name="Picture 1">
            <a:extLst>
              <a:ext uri="{FF2B5EF4-FFF2-40B4-BE49-F238E27FC236}">
                <a16:creationId xmlns:a16="http://schemas.microsoft.com/office/drawing/2014/main" id="{A51DDA01-9FCD-DA86-EC48-273527FD4FDC}"/>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2"/>
          <p:cNvSpPr>
            <a:spLocks noGrp="1"/>
          </p:cNvSpPr>
          <p:nvPr>
            <p:ph type="body" sz="half" idx="4294967295"/>
          </p:nvPr>
        </p:nvSpPr>
        <p:spPr>
          <a:xfrm>
            <a:off x="457200" y="304800"/>
            <a:ext cx="8153400" cy="5821363"/>
          </a:xfrm>
        </p:spPr>
        <p:txBody>
          <a:bodyPr/>
          <a:lstStyle/>
          <a:p>
            <a:r>
              <a:rPr lang="en-US"/>
              <a:t>What is the MA of each pulley below?</a:t>
            </a:r>
          </a:p>
          <a:p>
            <a:endParaRPr lang="en-US"/>
          </a:p>
        </p:txBody>
      </p:sp>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3252" name="Rectangl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62000"/>
            <a:ext cx="1365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Rectangl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00" y="774700"/>
            <a:ext cx="1365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WordArt 6"/>
          <p:cNvSpPr>
            <a:spLocks noChangeArrowheads="1" noChangeShapeType="1" noTextEdit="1"/>
          </p:cNvSpPr>
          <p:nvPr/>
        </p:nvSpPr>
        <p:spPr bwMode="auto">
          <a:xfrm>
            <a:off x="8534400" y="304800"/>
            <a:ext cx="3810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a:t>
            </a:r>
          </a:p>
        </p:txBody>
      </p:sp>
      <p:sp>
        <p:nvSpPr>
          <p:cNvPr id="53255" name="WordArt 7"/>
          <p:cNvSpPr>
            <a:spLocks noChangeArrowheads="1" noChangeShapeType="1" noTextEdit="1"/>
          </p:cNvSpPr>
          <p:nvPr/>
        </p:nvSpPr>
        <p:spPr bwMode="auto">
          <a:xfrm>
            <a:off x="4572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A</a:t>
            </a:r>
          </a:p>
        </p:txBody>
      </p:sp>
      <p:sp>
        <p:nvSpPr>
          <p:cNvPr id="53256" name="WordArt 8"/>
          <p:cNvSpPr>
            <a:spLocks noChangeArrowheads="1" noChangeShapeType="1" noTextEdit="1"/>
          </p:cNvSpPr>
          <p:nvPr/>
        </p:nvSpPr>
        <p:spPr bwMode="auto">
          <a:xfrm>
            <a:off x="2971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6699FF"/>
                </a:solidFill>
                <a:effectLst>
                  <a:outerShdw dist="45791" dir="3378596" algn="ctr" rotWithShape="0">
                    <a:srgbClr val="4D4D4D">
                      <a:alpha val="79999"/>
                    </a:srgbClr>
                  </a:outerShdw>
                </a:effectLst>
                <a:uLnTx/>
                <a:uFillTx/>
                <a:latin typeface="Arial Black"/>
                <a:ea typeface="+mn-ea"/>
                <a:cs typeface="+mn-cs"/>
              </a:rPr>
              <a:t>B</a:t>
            </a:r>
          </a:p>
        </p:txBody>
      </p:sp>
      <p:sp>
        <p:nvSpPr>
          <p:cNvPr id="53257" name="WordArt 9"/>
          <p:cNvSpPr>
            <a:spLocks noChangeArrowheads="1" noChangeShapeType="1" noTextEdit="1"/>
          </p:cNvSpPr>
          <p:nvPr/>
        </p:nvSpPr>
        <p:spPr bwMode="auto">
          <a:xfrm>
            <a:off x="1295400" y="1143000"/>
            <a:ext cx="304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1</a:t>
            </a:r>
          </a:p>
        </p:txBody>
      </p:sp>
      <p:sp>
        <p:nvSpPr>
          <p:cNvPr id="53258" name="WordArt 10"/>
          <p:cNvSpPr>
            <a:spLocks noChangeArrowheads="1" noChangeShapeType="1" noTextEdit="1"/>
          </p:cNvSpPr>
          <p:nvPr/>
        </p:nvSpPr>
        <p:spPr bwMode="auto">
          <a:xfrm>
            <a:off x="5257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C</a:t>
            </a:r>
          </a:p>
        </p:txBody>
      </p:sp>
      <p:sp>
        <p:nvSpPr>
          <p:cNvPr id="53259" name="WordArt 11"/>
          <p:cNvSpPr>
            <a:spLocks noChangeArrowheads="1" noChangeShapeType="1" noTextEdit="1"/>
          </p:cNvSpPr>
          <p:nvPr/>
        </p:nvSpPr>
        <p:spPr bwMode="auto">
          <a:xfrm>
            <a:off x="74676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pic>
        <p:nvPicPr>
          <p:cNvPr id="2" name="Picture 1">
            <a:extLst>
              <a:ext uri="{FF2B5EF4-FFF2-40B4-BE49-F238E27FC236}">
                <a16:creationId xmlns:a16="http://schemas.microsoft.com/office/drawing/2014/main" id="{C7CDCA32-C2E6-639D-4E60-FDD8BFA10C6D}"/>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Placeholder 2"/>
          <p:cNvSpPr>
            <a:spLocks noGrp="1"/>
          </p:cNvSpPr>
          <p:nvPr>
            <p:ph type="body" sz="half" idx="4294967295"/>
          </p:nvPr>
        </p:nvSpPr>
        <p:spPr>
          <a:xfrm>
            <a:off x="457200" y="304800"/>
            <a:ext cx="8153400" cy="5821363"/>
          </a:xfrm>
        </p:spPr>
        <p:txBody>
          <a:bodyPr/>
          <a:lstStyle/>
          <a:p>
            <a:r>
              <a:rPr lang="en-US"/>
              <a:t>What is the MA of each pulley below?</a:t>
            </a:r>
          </a:p>
          <a:p>
            <a:endParaRPr lang="en-US"/>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4276" name="Rectangl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62000"/>
            <a:ext cx="1365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Rectangl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00" y="774700"/>
            <a:ext cx="1365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WordArt 6"/>
          <p:cNvSpPr>
            <a:spLocks noChangeArrowheads="1" noChangeShapeType="1" noTextEdit="1"/>
          </p:cNvSpPr>
          <p:nvPr/>
        </p:nvSpPr>
        <p:spPr bwMode="auto">
          <a:xfrm>
            <a:off x="8534400" y="304800"/>
            <a:ext cx="3810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a:t>
            </a:r>
          </a:p>
        </p:txBody>
      </p:sp>
      <p:sp>
        <p:nvSpPr>
          <p:cNvPr id="54279" name="WordArt 7"/>
          <p:cNvSpPr>
            <a:spLocks noChangeArrowheads="1" noChangeShapeType="1" noTextEdit="1"/>
          </p:cNvSpPr>
          <p:nvPr/>
        </p:nvSpPr>
        <p:spPr bwMode="auto">
          <a:xfrm>
            <a:off x="4572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A</a:t>
            </a:r>
          </a:p>
        </p:txBody>
      </p:sp>
      <p:sp>
        <p:nvSpPr>
          <p:cNvPr id="54280" name="WordArt 8"/>
          <p:cNvSpPr>
            <a:spLocks noChangeArrowheads="1" noChangeShapeType="1" noTextEdit="1"/>
          </p:cNvSpPr>
          <p:nvPr/>
        </p:nvSpPr>
        <p:spPr bwMode="auto">
          <a:xfrm>
            <a:off x="2971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6699FF"/>
                </a:solidFill>
                <a:effectLst>
                  <a:outerShdw dist="45791" dir="3378596" algn="ctr" rotWithShape="0">
                    <a:srgbClr val="4D4D4D">
                      <a:alpha val="79999"/>
                    </a:srgbClr>
                  </a:outerShdw>
                </a:effectLst>
                <a:uLnTx/>
                <a:uFillTx/>
                <a:latin typeface="Arial Black"/>
                <a:ea typeface="+mn-ea"/>
                <a:cs typeface="+mn-cs"/>
              </a:rPr>
              <a:t>B</a:t>
            </a:r>
          </a:p>
        </p:txBody>
      </p:sp>
      <p:sp>
        <p:nvSpPr>
          <p:cNvPr id="54281" name="WordArt 9"/>
          <p:cNvSpPr>
            <a:spLocks noChangeArrowheads="1" noChangeShapeType="1" noTextEdit="1"/>
          </p:cNvSpPr>
          <p:nvPr/>
        </p:nvSpPr>
        <p:spPr bwMode="auto">
          <a:xfrm>
            <a:off x="1295400" y="1143000"/>
            <a:ext cx="304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1</a:t>
            </a:r>
          </a:p>
        </p:txBody>
      </p:sp>
      <p:sp>
        <p:nvSpPr>
          <p:cNvPr id="54282" name="WordArt 10"/>
          <p:cNvSpPr>
            <a:spLocks noChangeArrowheads="1" noChangeShapeType="1" noTextEdit="1"/>
          </p:cNvSpPr>
          <p:nvPr/>
        </p:nvSpPr>
        <p:spPr bwMode="auto">
          <a:xfrm>
            <a:off x="5257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C</a:t>
            </a:r>
          </a:p>
        </p:txBody>
      </p:sp>
      <p:sp>
        <p:nvSpPr>
          <p:cNvPr id="54283" name="WordArt 11"/>
          <p:cNvSpPr>
            <a:spLocks noChangeArrowheads="1" noChangeShapeType="1" noTextEdit="1"/>
          </p:cNvSpPr>
          <p:nvPr/>
        </p:nvSpPr>
        <p:spPr bwMode="auto">
          <a:xfrm>
            <a:off x="74676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FF00"/>
                </a:solidFill>
                <a:effectLst>
                  <a:outerShdw dist="45791" dir="3378596" algn="ctr" rotWithShape="0">
                    <a:srgbClr val="4D4D4D">
                      <a:alpha val="79999"/>
                    </a:srgbClr>
                  </a:outerShdw>
                </a:effectLst>
                <a:uLnTx/>
                <a:uFillTx/>
                <a:latin typeface="Arial Black"/>
                <a:ea typeface="+mn-ea"/>
                <a:cs typeface="+mn-cs"/>
              </a:rPr>
              <a:t>D</a:t>
            </a:r>
          </a:p>
        </p:txBody>
      </p:sp>
      <p:pic>
        <p:nvPicPr>
          <p:cNvPr id="2" name="Picture 1">
            <a:extLst>
              <a:ext uri="{FF2B5EF4-FFF2-40B4-BE49-F238E27FC236}">
                <a16:creationId xmlns:a16="http://schemas.microsoft.com/office/drawing/2014/main" id="{A09F97E4-924E-0D8B-1763-6E5F207570A7}"/>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Placeholder 2"/>
          <p:cNvSpPr>
            <a:spLocks noGrp="1"/>
          </p:cNvSpPr>
          <p:nvPr>
            <p:ph type="body" sz="half" idx="4294967295"/>
          </p:nvPr>
        </p:nvSpPr>
        <p:spPr>
          <a:xfrm>
            <a:off x="457200" y="304800"/>
            <a:ext cx="8153400" cy="5821363"/>
          </a:xfrm>
        </p:spPr>
        <p:txBody>
          <a:bodyPr/>
          <a:lstStyle/>
          <a:p>
            <a:r>
              <a:rPr lang="en-US"/>
              <a:t>What is the MA of each pulley below?</a:t>
            </a:r>
          </a:p>
          <a:p>
            <a:endParaRPr lang="en-US"/>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5300" name="Rectangl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62000"/>
            <a:ext cx="1365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Rectangl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00" y="774700"/>
            <a:ext cx="1365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Rectangl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813" y="774700"/>
            <a:ext cx="1365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WordArt 7"/>
          <p:cNvSpPr>
            <a:spLocks noChangeArrowheads="1" noChangeShapeType="1" noTextEdit="1"/>
          </p:cNvSpPr>
          <p:nvPr/>
        </p:nvSpPr>
        <p:spPr bwMode="auto">
          <a:xfrm>
            <a:off x="8534400" y="304800"/>
            <a:ext cx="3810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a:t>
            </a:r>
          </a:p>
        </p:txBody>
      </p:sp>
      <p:sp>
        <p:nvSpPr>
          <p:cNvPr id="55304" name="WordArt 8"/>
          <p:cNvSpPr>
            <a:spLocks noChangeArrowheads="1" noChangeShapeType="1" noTextEdit="1"/>
          </p:cNvSpPr>
          <p:nvPr/>
        </p:nvSpPr>
        <p:spPr bwMode="auto">
          <a:xfrm>
            <a:off x="4572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A</a:t>
            </a:r>
          </a:p>
        </p:txBody>
      </p:sp>
      <p:sp>
        <p:nvSpPr>
          <p:cNvPr id="55305" name="WordArt 9"/>
          <p:cNvSpPr>
            <a:spLocks noChangeArrowheads="1" noChangeShapeType="1" noTextEdit="1"/>
          </p:cNvSpPr>
          <p:nvPr/>
        </p:nvSpPr>
        <p:spPr bwMode="auto">
          <a:xfrm>
            <a:off x="2971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solidFill>
                  <a:srgbClr val="6699FF"/>
                </a:solidFill>
                <a:effectLst>
                  <a:outerShdw dist="45791" dir="3378596" algn="ctr" rotWithShape="0">
                    <a:srgbClr val="4D4D4D">
                      <a:alpha val="79999"/>
                    </a:srgbClr>
                  </a:outerShdw>
                </a:effectLst>
                <a:uLnTx/>
                <a:uFillTx/>
                <a:latin typeface="Arial Black"/>
                <a:ea typeface="+mn-ea"/>
                <a:cs typeface="+mn-cs"/>
              </a:rPr>
              <a:t>B</a:t>
            </a:r>
          </a:p>
        </p:txBody>
      </p:sp>
      <p:sp>
        <p:nvSpPr>
          <p:cNvPr id="55306" name="WordArt 10"/>
          <p:cNvSpPr>
            <a:spLocks noChangeArrowheads="1" noChangeShapeType="1" noTextEdit="1"/>
          </p:cNvSpPr>
          <p:nvPr/>
        </p:nvSpPr>
        <p:spPr bwMode="auto">
          <a:xfrm>
            <a:off x="1295400" y="1143000"/>
            <a:ext cx="304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1</a:t>
            </a:r>
          </a:p>
        </p:txBody>
      </p:sp>
      <p:sp>
        <p:nvSpPr>
          <p:cNvPr id="55307" name="WordArt 11"/>
          <p:cNvSpPr>
            <a:spLocks noChangeArrowheads="1" noChangeShapeType="1" noTextEdit="1"/>
          </p:cNvSpPr>
          <p:nvPr/>
        </p:nvSpPr>
        <p:spPr bwMode="auto">
          <a:xfrm>
            <a:off x="5257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66FF"/>
                </a:solidFill>
                <a:effectLst>
                  <a:outerShdw dist="45791" dir="3378596" algn="ctr" rotWithShape="0">
                    <a:srgbClr val="4D4D4D">
                      <a:alpha val="79999"/>
                    </a:srgbClr>
                  </a:outerShdw>
                </a:effectLst>
                <a:uLnTx/>
                <a:uFillTx/>
                <a:latin typeface="Arial Black"/>
                <a:ea typeface="+mn-ea"/>
                <a:cs typeface="+mn-cs"/>
              </a:rPr>
              <a:t>C</a:t>
            </a:r>
          </a:p>
        </p:txBody>
      </p:sp>
      <p:sp>
        <p:nvSpPr>
          <p:cNvPr id="55308" name="WordArt 12"/>
          <p:cNvSpPr>
            <a:spLocks noChangeArrowheads="1" noChangeShapeType="1" noTextEdit="1"/>
          </p:cNvSpPr>
          <p:nvPr/>
        </p:nvSpPr>
        <p:spPr bwMode="auto">
          <a:xfrm>
            <a:off x="74676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99FF99"/>
                </a:solidFill>
                <a:effectLst>
                  <a:outerShdw dist="45791" dir="3378596" algn="ctr" rotWithShape="0">
                    <a:srgbClr val="4D4D4D">
                      <a:alpha val="79999"/>
                    </a:srgbClr>
                  </a:outerShdw>
                </a:effectLst>
                <a:uLnTx/>
                <a:uFillTx/>
                <a:latin typeface="Arial Black"/>
                <a:ea typeface="+mn-ea"/>
                <a:cs typeface="+mn-cs"/>
              </a:rPr>
              <a:t>D</a:t>
            </a:r>
          </a:p>
        </p:txBody>
      </p:sp>
      <p:pic>
        <p:nvPicPr>
          <p:cNvPr id="2" name="Picture 1">
            <a:extLst>
              <a:ext uri="{FF2B5EF4-FFF2-40B4-BE49-F238E27FC236}">
                <a16:creationId xmlns:a16="http://schemas.microsoft.com/office/drawing/2014/main" id="{B305FCED-BA55-8069-04DC-44C3CB357C09}"/>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 y="107742"/>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Which is a fixed pulley, movable pulley, and combined pulley? What is the MA of each?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56323" name="Picture 3" descr="L_Pulley_dia1_fi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80560"/>
            <a:ext cx="2895600" cy="2813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324"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56325" name="Text Box 5"/>
          <p:cNvSpPr txBox="1">
            <a:spLocks noChangeArrowheads="1"/>
          </p:cNvSpPr>
          <p:nvPr/>
        </p:nvSpPr>
        <p:spPr bwMode="auto">
          <a:xfrm>
            <a:off x="7467600" y="5181600"/>
            <a:ext cx="1371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7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3" descr="image_110">
            <a:extLst>
              <a:ext uri="{FF2B5EF4-FFF2-40B4-BE49-F238E27FC236}">
                <a16:creationId xmlns:a16="http://schemas.microsoft.com/office/drawing/2014/main" id="{F7D2DB25-9D67-41E8-8E76-614BDEE8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5699"/>
            <a:ext cx="2738094" cy="2737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4" descr="animatedfourpulley">
            <a:extLst>
              <a:ext uri="{FF2B5EF4-FFF2-40B4-BE49-F238E27FC236}">
                <a16:creationId xmlns:a16="http://schemas.microsoft.com/office/drawing/2014/main" id="{45646BDA-8778-42D3-8539-DBE97F40E11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5447" y="1628480"/>
            <a:ext cx="2895600" cy="273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99A835-A6C5-4CCA-A442-F84FD6B63D8C}"/>
              </a:ext>
            </a:extLst>
          </p:cNvPr>
          <p:cNvSpPr/>
          <p:nvPr/>
        </p:nvSpPr>
        <p:spPr>
          <a:xfrm>
            <a:off x="905528" y="4211103"/>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80A0C6F6-9A43-4CA2-9D0E-92221C861969}"/>
              </a:ext>
            </a:extLst>
          </p:cNvPr>
          <p:cNvSpPr/>
          <p:nvPr/>
        </p:nvSpPr>
        <p:spPr>
          <a:xfrm>
            <a:off x="3956080" y="4211103"/>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47ECF30-8E26-460C-92CD-4C06615A8FD0}"/>
              </a:ext>
            </a:extLst>
          </p:cNvPr>
          <p:cNvSpPr/>
          <p:nvPr/>
        </p:nvSpPr>
        <p:spPr>
          <a:xfrm>
            <a:off x="7161586" y="4217969"/>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5" name="Rectangle 4">
            <a:extLst>
              <a:ext uri="{FF2B5EF4-FFF2-40B4-BE49-F238E27FC236}">
                <a16:creationId xmlns:a16="http://schemas.microsoft.com/office/drawing/2014/main" id="{1D45D8F0-3279-4B0D-A409-524EF79BFDF2}"/>
              </a:ext>
            </a:extLst>
          </p:cNvPr>
          <p:cNvSpPr/>
          <p:nvPr/>
        </p:nvSpPr>
        <p:spPr>
          <a:xfrm>
            <a:off x="8235919" y="4749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 y="107742"/>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Which is a fixed pulley, movable pulley, and combined pulley? What is the MA of each?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56323" name="Picture 3" descr="L_Pulley_dia1_fi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80560"/>
            <a:ext cx="2895600" cy="2813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324"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56325" name="Text Box 5"/>
          <p:cNvSpPr txBox="1">
            <a:spLocks noChangeArrowheads="1"/>
          </p:cNvSpPr>
          <p:nvPr/>
        </p:nvSpPr>
        <p:spPr bwMode="auto">
          <a:xfrm>
            <a:off x="7467600" y="5181600"/>
            <a:ext cx="1371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7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3" descr="image_110">
            <a:extLst>
              <a:ext uri="{FF2B5EF4-FFF2-40B4-BE49-F238E27FC236}">
                <a16:creationId xmlns:a16="http://schemas.microsoft.com/office/drawing/2014/main" id="{F7D2DB25-9D67-41E8-8E76-614BDEE8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5699"/>
            <a:ext cx="2738094" cy="2737702"/>
          </a:xfrm>
          <a:prstGeom prst="roundRect">
            <a:avLst>
              <a:gd name="adj" fmla="val 8594"/>
            </a:avLst>
          </a:prstGeom>
          <a:solidFill>
            <a:srgbClr val="FFFFFF">
              <a:shade val="85000"/>
            </a:srgbClr>
          </a:solidFill>
          <a:ln w="57150">
            <a:solidFill>
              <a:srgbClr val="FFFF00"/>
            </a:solidFill>
          </a:ln>
          <a:effectLst>
            <a:glow rad="228600">
              <a:srgbClr val="FFFF00">
                <a:alpha val="77000"/>
              </a:srgbClr>
            </a:glow>
            <a:reflection blurRad="12700" stA="38000" endPos="28000" dist="5000" dir="5400000" sy="-100000" algn="bl" rotWithShape="0"/>
          </a:effectLst>
        </p:spPr>
      </p:pic>
      <p:pic>
        <p:nvPicPr>
          <p:cNvPr id="8" name="Picture 4" descr="animatedfourpulley">
            <a:extLst>
              <a:ext uri="{FF2B5EF4-FFF2-40B4-BE49-F238E27FC236}">
                <a16:creationId xmlns:a16="http://schemas.microsoft.com/office/drawing/2014/main" id="{45646BDA-8778-42D3-8539-DBE97F40E11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5447" y="1628480"/>
            <a:ext cx="2895600" cy="273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99A835-A6C5-4CCA-A442-F84FD6B63D8C}"/>
              </a:ext>
            </a:extLst>
          </p:cNvPr>
          <p:cNvSpPr/>
          <p:nvPr/>
        </p:nvSpPr>
        <p:spPr>
          <a:xfrm>
            <a:off x="905528" y="4211103"/>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FFFF00"/>
                </a:solid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80A0C6F6-9A43-4CA2-9D0E-92221C861969}"/>
              </a:ext>
            </a:extLst>
          </p:cNvPr>
          <p:cNvSpPr/>
          <p:nvPr/>
        </p:nvSpPr>
        <p:spPr>
          <a:xfrm>
            <a:off x="3956080" y="4211103"/>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47ECF30-8E26-460C-92CD-4C06615A8FD0}"/>
              </a:ext>
            </a:extLst>
          </p:cNvPr>
          <p:cNvSpPr/>
          <p:nvPr/>
        </p:nvSpPr>
        <p:spPr>
          <a:xfrm>
            <a:off x="7161586" y="4217969"/>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5" name="Rectangle 4">
            <a:extLst>
              <a:ext uri="{FF2B5EF4-FFF2-40B4-BE49-F238E27FC236}">
                <a16:creationId xmlns:a16="http://schemas.microsoft.com/office/drawing/2014/main" id="{1D45D8F0-3279-4B0D-A409-524EF79BFDF2}"/>
              </a:ext>
            </a:extLst>
          </p:cNvPr>
          <p:cNvSpPr/>
          <p:nvPr/>
        </p:nvSpPr>
        <p:spPr>
          <a:xfrm>
            <a:off x="8235919" y="4749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Tree>
    <p:extLst>
      <p:ext uri="{BB962C8B-B14F-4D97-AF65-F5344CB8AC3E}">
        <p14:creationId xmlns:p14="http://schemas.microsoft.com/office/powerpoint/2010/main" val="923086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303154" name="Group 50"/>
          <p:cNvGraphicFramePr>
            <a:graphicFrameLocks noGrp="1"/>
          </p:cNvGraphicFramePr>
          <p:nvPr>
            <p:extLst>
              <p:ext uri="{D42A27DB-BD31-4B8C-83A1-F6EECF244321}">
                <p14:modId xmlns:p14="http://schemas.microsoft.com/office/powerpoint/2010/main" val="2220951112"/>
              </p:ext>
            </p:extLst>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7C80"/>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8239"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8240"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8241"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Machines Review Game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 y="107742"/>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Which is a fixed pulley, </a:t>
            </a:r>
            <a:r>
              <a:rPr kumimoji="0" lang="en-US" sz="3600" b="0" i="0" u="none" strike="noStrike" kern="1200" cap="none" spc="0" normalizeH="0" baseline="0" noProof="0" dirty="0">
                <a:ln>
                  <a:noFill/>
                </a:ln>
                <a:solidFill>
                  <a:srgbClr val="FF7C80"/>
                </a:solidFill>
                <a:effectLst/>
                <a:uLnTx/>
                <a:uFillTx/>
                <a:latin typeface="Times New Roman" pitchFamily="18" charset="0"/>
                <a:ea typeface="+mn-ea"/>
                <a:cs typeface="+mn-cs"/>
              </a:rPr>
              <a:t>movable pulley</a:t>
            </a: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 and combined pulley? What is the MA of each?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56323" name="Picture 3" descr="L_Pulley_dia1_fi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80560"/>
            <a:ext cx="2895600" cy="2813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324"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56325" name="Text Box 5"/>
          <p:cNvSpPr txBox="1">
            <a:spLocks noChangeArrowheads="1"/>
          </p:cNvSpPr>
          <p:nvPr/>
        </p:nvSpPr>
        <p:spPr bwMode="auto">
          <a:xfrm>
            <a:off x="7467600" y="5181600"/>
            <a:ext cx="1371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7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3" descr="image_110">
            <a:extLst>
              <a:ext uri="{FF2B5EF4-FFF2-40B4-BE49-F238E27FC236}">
                <a16:creationId xmlns:a16="http://schemas.microsoft.com/office/drawing/2014/main" id="{F7D2DB25-9D67-41E8-8E76-614BDEE8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5699"/>
            <a:ext cx="2738094" cy="2737702"/>
          </a:xfrm>
          <a:prstGeom prst="roundRect">
            <a:avLst>
              <a:gd name="adj" fmla="val 8594"/>
            </a:avLst>
          </a:prstGeom>
          <a:solidFill>
            <a:srgbClr val="FFFFFF">
              <a:shade val="85000"/>
            </a:srgbClr>
          </a:solidFill>
          <a:ln w="76200">
            <a:solidFill>
              <a:srgbClr val="FF7C80"/>
            </a:solidFill>
          </a:ln>
          <a:effectLst>
            <a:reflection blurRad="12700" stA="38000" endPos="28000" dist="5000" dir="5400000" sy="-100000" algn="bl" rotWithShape="0"/>
          </a:effectLst>
        </p:spPr>
      </p:pic>
      <p:pic>
        <p:nvPicPr>
          <p:cNvPr id="8" name="Picture 4" descr="animatedfourpulley">
            <a:extLst>
              <a:ext uri="{FF2B5EF4-FFF2-40B4-BE49-F238E27FC236}">
                <a16:creationId xmlns:a16="http://schemas.microsoft.com/office/drawing/2014/main" id="{45646BDA-8778-42D3-8539-DBE97F40E11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5447" y="1628480"/>
            <a:ext cx="2895600" cy="273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99A835-A6C5-4CCA-A442-F84FD6B63D8C}"/>
              </a:ext>
            </a:extLst>
          </p:cNvPr>
          <p:cNvSpPr/>
          <p:nvPr/>
        </p:nvSpPr>
        <p:spPr>
          <a:xfrm>
            <a:off x="905528" y="4211103"/>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FF7C80"/>
                </a:solid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80A0C6F6-9A43-4CA2-9D0E-92221C861969}"/>
              </a:ext>
            </a:extLst>
          </p:cNvPr>
          <p:cNvSpPr/>
          <p:nvPr/>
        </p:nvSpPr>
        <p:spPr>
          <a:xfrm>
            <a:off x="3956080" y="4211103"/>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47ECF30-8E26-460C-92CD-4C06615A8FD0}"/>
              </a:ext>
            </a:extLst>
          </p:cNvPr>
          <p:cNvSpPr/>
          <p:nvPr/>
        </p:nvSpPr>
        <p:spPr>
          <a:xfrm>
            <a:off x="7161586" y="4217969"/>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5" name="Rectangle 4">
            <a:extLst>
              <a:ext uri="{FF2B5EF4-FFF2-40B4-BE49-F238E27FC236}">
                <a16:creationId xmlns:a16="http://schemas.microsoft.com/office/drawing/2014/main" id="{1D45D8F0-3279-4B0D-A409-524EF79BFDF2}"/>
              </a:ext>
            </a:extLst>
          </p:cNvPr>
          <p:cNvSpPr/>
          <p:nvPr/>
        </p:nvSpPr>
        <p:spPr>
          <a:xfrm>
            <a:off x="8235919" y="4749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
        <p:nvSpPr>
          <p:cNvPr id="6" name="Rectangle 5">
            <a:extLst>
              <a:ext uri="{FF2B5EF4-FFF2-40B4-BE49-F238E27FC236}">
                <a16:creationId xmlns:a16="http://schemas.microsoft.com/office/drawing/2014/main" id="{D5B44CF7-04E2-4787-AE49-B5360D231730}"/>
              </a:ext>
            </a:extLst>
          </p:cNvPr>
          <p:cNvSpPr/>
          <p:nvPr/>
        </p:nvSpPr>
        <p:spPr>
          <a:xfrm>
            <a:off x="44119" y="2436695"/>
            <a:ext cx="295465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7C80"/>
                </a:solidFill>
                <a:effectLst>
                  <a:outerShdw dist="38100" dir="2700000" algn="tl" rotWithShape="0">
                    <a:srgbClr val="333399"/>
                  </a:outerShdw>
                </a:effectLst>
                <a:uLnTx/>
                <a:uFillTx/>
                <a:latin typeface="Arial" charset="0"/>
                <a:ea typeface="+mn-ea"/>
                <a:cs typeface="+mn-cs"/>
              </a:rPr>
              <a:t>Movable</a:t>
            </a:r>
          </a:p>
        </p:txBody>
      </p:sp>
      <p:sp>
        <p:nvSpPr>
          <p:cNvPr id="9" name="Rectangle 8">
            <a:extLst>
              <a:ext uri="{FF2B5EF4-FFF2-40B4-BE49-F238E27FC236}">
                <a16:creationId xmlns:a16="http://schemas.microsoft.com/office/drawing/2014/main" id="{6EC63CA5-88E5-46A6-8AD6-1132DC016C83}"/>
              </a:ext>
            </a:extLst>
          </p:cNvPr>
          <p:cNvSpPr/>
          <p:nvPr/>
        </p:nvSpPr>
        <p:spPr>
          <a:xfrm>
            <a:off x="1635107" y="3266937"/>
            <a:ext cx="1290738"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cmpd="sng">
                  <a:solidFill>
                    <a:srgbClr val="000000"/>
                  </a:solidFill>
                  <a:prstDash val="solid"/>
                </a:ln>
                <a:solidFill>
                  <a:srgbClr val="FF7C80"/>
                </a:solidFill>
                <a:effectLst/>
                <a:uLnTx/>
                <a:uFillTx/>
                <a:latin typeface="Arial" charset="0"/>
                <a:ea typeface="+mn-ea"/>
                <a:cs typeface="+mn-cs"/>
              </a:rPr>
              <a:t>MA=2</a:t>
            </a:r>
          </a:p>
        </p:txBody>
      </p:sp>
    </p:spTree>
    <p:extLst>
      <p:ext uri="{BB962C8B-B14F-4D97-AF65-F5344CB8AC3E}">
        <p14:creationId xmlns:p14="http://schemas.microsoft.com/office/powerpoint/2010/main" val="2866736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 y="107742"/>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Which is a fixed pulley, </a:t>
            </a:r>
            <a:r>
              <a:rPr kumimoji="0" lang="en-US" sz="3600" b="0" i="0" u="none" strike="noStrike" kern="1200" cap="none" spc="0" normalizeH="0" baseline="0" noProof="0" dirty="0">
                <a:ln>
                  <a:noFill/>
                </a:ln>
                <a:solidFill>
                  <a:srgbClr val="FF7C80"/>
                </a:solidFill>
                <a:effectLst/>
                <a:uLnTx/>
                <a:uFillTx/>
                <a:latin typeface="Times New Roman" pitchFamily="18" charset="0"/>
                <a:ea typeface="+mn-ea"/>
                <a:cs typeface="+mn-cs"/>
              </a:rPr>
              <a:t>movable pulley</a:t>
            </a: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 and combined pulley? What is the MA of each?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56323" name="Picture 3" descr="L_Pulley_dia1_fi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80560"/>
            <a:ext cx="2895600" cy="2813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324"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56325" name="Text Box 5"/>
          <p:cNvSpPr txBox="1">
            <a:spLocks noChangeArrowheads="1"/>
          </p:cNvSpPr>
          <p:nvPr/>
        </p:nvSpPr>
        <p:spPr bwMode="auto">
          <a:xfrm>
            <a:off x="7467600" y="5181600"/>
            <a:ext cx="1371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7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3" descr="image_110">
            <a:extLst>
              <a:ext uri="{FF2B5EF4-FFF2-40B4-BE49-F238E27FC236}">
                <a16:creationId xmlns:a16="http://schemas.microsoft.com/office/drawing/2014/main" id="{F7D2DB25-9D67-41E8-8E76-614BDEE8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5699"/>
            <a:ext cx="2738094" cy="2737702"/>
          </a:xfrm>
          <a:prstGeom prst="roundRect">
            <a:avLst>
              <a:gd name="adj" fmla="val 8594"/>
            </a:avLst>
          </a:prstGeom>
          <a:solidFill>
            <a:srgbClr val="FFFFFF">
              <a:shade val="85000"/>
            </a:srgbClr>
          </a:solidFill>
          <a:ln w="76200">
            <a:solidFill>
              <a:srgbClr val="FF7C80"/>
            </a:solidFill>
          </a:ln>
          <a:effectLst>
            <a:reflection blurRad="12700" stA="38000" endPos="28000" dist="5000" dir="5400000" sy="-100000" algn="bl" rotWithShape="0"/>
          </a:effectLst>
        </p:spPr>
      </p:pic>
      <p:pic>
        <p:nvPicPr>
          <p:cNvPr id="8" name="Picture 4" descr="animatedfourpulley">
            <a:extLst>
              <a:ext uri="{FF2B5EF4-FFF2-40B4-BE49-F238E27FC236}">
                <a16:creationId xmlns:a16="http://schemas.microsoft.com/office/drawing/2014/main" id="{45646BDA-8778-42D3-8539-DBE97F40E11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5447" y="1628480"/>
            <a:ext cx="2895600" cy="273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99A835-A6C5-4CCA-A442-F84FD6B63D8C}"/>
              </a:ext>
            </a:extLst>
          </p:cNvPr>
          <p:cNvSpPr/>
          <p:nvPr/>
        </p:nvSpPr>
        <p:spPr>
          <a:xfrm>
            <a:off x="905528" y="4211103"/>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FF7C80"/>
                </a:solid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80A0C6F6-9A43-4CA2-9D0E-92221C861969}"/>
              </a:ext>
            </a:extLst>
          </p:cNvPr>
          <p:cNvSpPr/>
          <p:nvPr/>
        </p:nvSpPr>
        <p:spPr>
          <a:xfrm>
            <a:off x="3956080" y="4211103"/>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47ECF30-8E26-460C-92CD-4C06615A8FD0}"/>
              </a:ext>
            </a:extLst>
          </p:cNvPr>
          <p:cNvSpPr/>
          <p:nvPr/>
        </p:nvSpPr>
        <p:spPr>
          <a:xfrm>
            <a:off x="7161586" y="4217969"/>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5" name="Rectangle 4">
            <a:extLst>
              <a:ext uri="{FF2B5EF4-FFF2-40B4-BE49-F238E27FC236}">
                <a16:creationId xmlns:a16="http://schemas.microsoft.com/office/drawing/2014/main" id="{1D45D8F0-3279-4B0D-A409-524EF79BFDF2}"/>
              </a:ext>
            </a:extLst>
          </p:cNvPr>
          <p:cNvSpPr/>
          <p:nvPr/>
        </p:nvSpPr>
        <p:spPr>
          <a:xfrm>
            <a:off x="8235919" y="4749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
        <p:nvSpPr>
          <p:cNvPr id="6" name="Rectangle 5">
            <a:extLst>
              <a:ext uri="{FF2B5EF4-FFF2-40B4-BE49-F238E27FC236}">
                <a16:creationId xmlns:a16="http://schemas.microsoft.com/office/drawing/2014/main" id="{D5B44CF7-04E2-4787-AE49-B5360D231730}"/>
              </a:ext>
            </a:extLst>
          </p:cNvPr>
          <p:cNvSpPr/>
          <p:nvPr/>
        </p:nvSpPr>
        <p:spPr>
          <a:xfrm>
            <a:off x="44119" y="2436695"/>
            <a:ext cx="295465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7C80"/>
                </a:solidFill>
                <a:effectLst>
                  <a:outerShdw dist="38100" dir="2700000" algn="tl" rotWithShape="0">
                    <a:srgbClr val="333399"/>
                  </a:outerShdw>
                </a:effectLst>
                <a:uLnTx/>
                <a:uFillTx/>
                <a:latin typeface="Arial" charset="0"/>
                <a:ea typeface="+mn-ea"/>
                <a:cs typeface="+mn-cs"/>
              </a:rPr>
              <a:t>Movable</a:t>
            </a:r>
          </a:p>
        </p:txBody>
      </p:sp>
      <p:sp>
        <p:nvSpPr>
          <p:cNvPr id="9" name="Rectangle 8">
            <a:extLst>
              <a:ext uri="{FF2B5EF4-FFF2-40B4-BE49-F238E27FC236}">
                <a16:creationId xmlns:a16="http://schemas.microsoft.com/office/drawing/2014/main" id="{6EC63CA5-88E5-46A6-8AD6-1132DC016C83}"/>
              </a:ext>
            </a:extLst>
          </p:cNvPr>
          <p:cNvSpPr/>
          <p:nvPr/>
        </p:nvSpPr>
        <p:spPr>
          <a:xfrm>
            <a:off x="1635107" y="3266937"/>
            <a:ext cx="1290738"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cmpd="sng">
                  <a:solidFill>
                    <a:srgbClr val="000000"/>
                  </a:solidFill>
                  <a:prstDash val="solid"/>
                </a:ln>
                <a:solidFill>
                  <a:srgbClr val="FF7C80"/>
                </a:solidFill>
                <a:effectLst/>
                <a:uLnTx/>
                <a:uFillTx/>
                <a:latin typeface="Arial" charset="0"/>
                <a:ea typeface="+mn-ea"/>
                <a:cs typeface="+mn-cs"/>
              </a:rPr>
              <a:t>MA=2</a:t>
            </a:r>
          </a:p>
        </p:txBody>
      </p:sp>
      <p:sp>
        <p:nvSpPr>
          <p:cNvPr id="10" name="Explosion: 14 Points 9">
            <a:extLst>
              <a:ext uri="{FF2B5EF4-FFF2-40B4-BE49-F238E27FC236}">
                <a16:creationId xmlns:a16="http://schemas.microsoft.com/office/drawing/2014/main" id="{BD9C563F-ACEE-4941-8C49-7AAE86BF0DDA}"/>
              </a:ext>
            </a:extLst>
          </p:cNvPr>
          <p:cNvSpPr/>
          <p:nvPr/>
        </p:nvSpPr>
        <p:spPr>
          <a:xfrm>
            <a:off x="13528" y="1233819"/>
            <a:ext cx="2057400" cy="1478341"/>
          </a:xfrm>
          <a:prstGeom prst="irregularSeal2">
            <a:avLst/>
          </a:prstGeom>
          <a:solidFill>
            <a:schemeClr val="tx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8D3BC2B4-D20B-4DA6-98FB-CEB793430236}"/>
              </a:ext>
            </a:extLst>
          </p:cNvPr>
          <p:cNvSpPr txBox="1"/>
          <p:nvPr/>
        </p:nvSpPr>
        <p:spPr>
          <a:xfrm rot="21005811">
            <a:off x="273464" y="1676821"/>
            <a:ext cx="153752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Not great for going up.</a:t>
            </a:r>
          </a:p>
        </p:txBody>
      </p:sp>
    </p:spTree>
    <p:extLst>
      <p:ext uri="{BB962C8B-B14F-4D97-AF65-F5344CB8AC3E}">
        <p14:creationId xmlns:p14="http://schemas.microsoft.com/office/powerpoint/2010/main" val="3251281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 y="107742"/>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Which is a fixed pulley, </a:t>
            </a:r>
            <a:r>
              <a:rPr kumimoji="0" lang="en-US" sz="3600" b="0" i="0" u="none" strike="noStrike" kern="1200" cap="none" spc="0" normalizeH="0" baseline="0" noProof="0" dirty="0">
                <a:ln>
                  <a:noFill/>
                </a:ln>
                <a:solidFill>
                  <a:srgbClr val="FF7C80"/>
                </a:solidFill>
                <a:effectLst/>
                <a:uLnTx/>
                <a:uFillTx/>
                <a:latin typeface="Times New Roman" pitchFamily="18" charset="0"/>
                <a:ea typeface="+mn-ea"/>
                <a:cs typeface="+mn-cs"/>
              </a:rPr>
              <a:t>movable pulley</a:t>
            </a: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 and combined pulley? What is the MA of each?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56323" name="Picture 3" descr="L_Pulley_dia1_fi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80560"/>
            <a:ext cx="2895600" cy="2813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324"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56325" name="Text Box 5"/>
          <p:cNvSpPr txBox="1">
            <a:spLocks noChangeArrowheads="1"/>
          </p:cNvSpPr>
          <p:nvPr/>
        </p:nvSpPr>
        <p:spPr bwMode="auto">
          <a:xfrm>
            <a:off x="7467600" y="5181600"/>
            <a:ext cx="1371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7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3" descr="image_110">
            <a:extLst>
              <a:ext uri="{FF2B5EF4-FFF2-40B4-BE49-F238E27FC236}">
                <a16:creationId xmlns:a16="http://schemas.microsoft.com/office/drawing/2014/main" id="{F7D2DB25-9D67-41E8-8E76-614BDEE8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5699"/>
            <a:ext cx="2738094" cy="2737702"/>
          </a:xfrm>
          <a:prstGeom prst="roundRect">
            <a:avLst>
              <a:gd name="adj" fmla="val 8594"/>
            </a:avLst>
          </a:prstGeom>
          <a:solidFill>
            <a:srgbClr val="FFFFFF">
              <a:shade val="85000"/>
            </a:srgbClr>
          </a:solidFill>
          <a:ln w="76200">
            <a:solidFill>
              <a:srgbClr val="FF7C80"/>
            </a:solidFill>
          </a:ln>
          <a:effectLst>
            <a:reflection blurRad="12700" stA="38000" endPos="28000" dist="5000" dir="5400000" sy="-100000" algn="bl" rotWithShape="0"/>
          </a:effectLst>
        </p:spPr>
      </p:pic>
      <p:pic>
        <p:nvPicPr>
          <p:cNvPr id="8" name="Picture 4" descr="animatedfourpulley">
            <a:extLst>
              <a:ext uri="{FF2B5EF4-FFF2-40B4-BE49-F238E27FC236}">
                <a16:creationId xmlns:a16="http://schemas.microsoft.com/office/drawing/2014/main" id="{45646BDA-8778-42D3-8539-DBE97F40E11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5447" y="1628480"/>
            <a:ext cx="2895600" cy="2737702"/>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99A835-A6C5-4CCA-A442-F84FD6B63D8C}"/>
              </a:ext>
            </a:extLst>
          </p:cNvPr>
          <p:cNvSpPr/>
          <p:nvPr/>
        </p:nvSpPr>
        <p:spPr>
          <a:xfrm>
            <a:off x="905528" y="4211103"/>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FF7C80"/>
                </a:solid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80A0C6F6-9A43-4CA2-9D0E-92221C861969}"/>
              </a:ext>
            </a:extLst>
          </p:cNvPr>
          <p:cNvSpPr/>
          <p:nvPr/>
        </p:nvSpPr>
        <p:spPr>
          <a:xfrm>
            <a:off x="3956080" y="4211103"/>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FFFF00"/>
                </a:solid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47ECF30-8E26-460C-92CD-4C06615A8FD0}"/>
              </a:ext>
            </a:extLst>
          </p:cNvPr>
          <p:cNvSpPr/>
          <p:nvPr/>
        </p:nvSpPr>
        <p:spPr>
          <a:xfrm>
            <a:off x="7161586" y="4217969"/>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5" name="Rectangle 4">
            <a:extLst>
              <a:ext uri="{FF2B5EF4-FFF2-40B4-BE49-F238E27FC236}">
                <a16:creationId xmlns:a16="http://schemas.microsoft.com/office/drawing/2014/main" id="{1D45D8F0-3279-4B0D-A409-524EF79BFDF2}"/>
              </a:ext>
            </a:extLst>
          </p:cNvPr>
          <p:cNvSpPr/>
          <p:nvPr/>
        </p:nvSpPr>
        <p:spPr>
          <a:xfrm>
            <a:off x="8235919" y="4749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
        <p:nvSpPr>
          <p:cNvPr id="6" name="Rectangle 5">
            <a:extLst>
              <a:ext uri="{FF2B5EF4-FFF2-40B4-BE49-F238E27FC236}">
                <a16:creationId xmlns:a16="http://schemas.microsoft.com/office/drawing/2014/main" id="{D5B44CF7-04E2-4787-AE49-B5360D231730}"/>
              </a:ext>
            </a:extLst>
          </p:cNvPr>
          <p:cNvSpPr/>
          <p:nvPr/>
        </p:nvSpPr>
        <p:spPr>
          <a:xfrm>
            <a:off x="44119" y="2436695"/>
            <a:ext cx="295465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7C80"/>
                </a:solidFill>
                <a:effectLst>
                  <a:outerShdw dist="38100" dir="2700000" algn="tl" rotWithShape="0">
                    <a:srgbClr val="333399"/>
                  </a:outerShdw>
                </a:effectLst>
                <a:uLnTx/>
                <a:uFillTx/>
                <a:latin typeface="Arial" charset="0"/>
                <a:ea typeface="+mn-ea"/>
                <a:cs typeface="+mn-cs"/>
              </a:rPr>
              <a:t>Movable</a:t>
            </a:r>
          </a:p>
        </p:txBody>
      </p:sp>
      <p:sp>
        <p:nvSpPr>
          <p:cNvPr id="9" name="Rectangle 8">
            <a:extLst>
              <a:ext uri="{FF2B5EF4-FFF2-40B4-BE49-F238E27FC236}">
                <a16:creationId xmlns:a16="http://schemas.microsoft.com/office/drawing/2014/main" id="{6EC63CA5-88E5-46A6-8AD6-1132DC016C83}"/>
              </a:ext>
            </a:extLst>
          </p:cNvPr>
          <p:cNvSpPr/>
          <p:nvPr/>
        </p:nvSpPr>
        <p:spPr>
          <a:xfrm>
            <a:off x="1635107" y="3266937"/>
            <a:ext cx="1290738"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cmpd="sng">
                  <a:solidFill>
                    <a:srgbClr val="000000"/>
                  </a:solidFill>
                  <a:prstDash val="solid"/>
                </a:ln>
                <a:solidFill>
                  <a:srgbClr val="FF7C80"/>
                </a:solidFill>
                <a:effectLst/>
                <a:uLnTx/>
                <a:uFillTx/>
                <a:latin typeface="Arial" charset="0"/>
                <a:ea typeface="+mn-ea"/>
                <a:cs typeface="+mn-cs"/>
              </a:rPr>
              <a:t>MA=2</a:t>
            </a:r>
          </a:p>
        </p:txBody>
      </p:sp>
      <p:sp>
        <p:nvSpPr>
          <p:cNvPr id="10" name="Explosion: 14 Points 9">
            <a:extLst>
              <a:ext uri="{FF2B5EF4-FFF2-40B4-BE49-F238E27FC236}">
                <a16:creationId xmlns:a16="http://schemas.microsoft.com/office/drawing/2014/main" id="{BD9C563F-ACEE-4941-8C49-7AAE86BF0DDA}"/>
              </a:ext>
            </a:extLst>
          </p:cNvPr>
          <p:cNvSpPr/>
          <p:nvPr/>
        </p:nvSpPr>
        <p:spPr>
          <a:xfrm>
            <a:off x="13528" y="1233819"/>
            <a:ext cx="2057400" cy="1478341"/>
          </a:xfrm>
          <a:prstGeom prst="irregularSeal2">
            <a:avLst/>
          </a:prstGeom>
          <a:solidFill>
            <a:schemeClr val="tx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8D3BC2B4-D20B-4DA6-98FB-CEB793430236}"/>
              </a:ext>
            </a:extLst>
          </p:cNvPr>
          <p:cNvSpPr txBox="1"/>
          <p:nvPr/>
        </p:nvSpPr>
        <p:spPr>
          <a:xfrm rot="21005811">
            <a:off x="273464" y="1676821"/>
            <a:ext cx="153752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Not great for going up.</a:t>
            </a:r>
          </a:p>
        </p:txBody>
      </p:sp>
    </p:spTree>
    <p:extLst>
      <p:ext uri="{BB962C8B-B14F-4D97-AF65-F5344CB8AC3E}">
        <p14:creationId xmlns:p14="http://schemas.microsoft.com/office/powerpoint/2010/main" val="331126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 y="107742"/>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Which is a fixed pulley, </a:t>
            </a:r>
            <a:r>
              <a:rPr kumimoji="0" lang="en-US" sz="3600" b="0" i="0" u="none" strike="noStrike" kern="1200" cap="none" spc="0" normalizeH="0" baseline="0" noProof="0" dirty="0">
                <a:ln>
                  <a:noFill/>
                </a:ln>
                <a:solidFill>
                  <a:srgbClr val="FF7C80"/>
                </a:solidFill>
                <a:effectLst/>
                <a:uLnTx/>
                <a:uFillTx/>
                <a:latin typeface="Times New Roman" pitchFamily="18" charset="0"/>
                <a:ea typeface="+mn-ea"/>
                <a:cs typeface="+mn-cs"/>
              </a:rPr>
              <a:t>movable pulley</a:t>
            </a: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 and </a:t>
            </a: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mn-cs"/>
              </a:rPr>
              <a:t>combined pulley</a:t>
            </a: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 What is the MA of each?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56323" name="Picture 3" descr="L_Pulley_dia1_fi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80560"/>
            <a:ext cx="2895600" cy="2813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324"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56325" name="Text Box 5"/>
          <p:cNvSpPr txBox="1">
            <a:spLocks noChangeArrowheads="1"/>
          </p:cNvSpPr>
          <p:nvPr/>
        </p:nvSpPr>
        <p:spPr bwMode="auto">
          <a:xfrm>
            <a:off x="7467600" y="5181600"/>
            <a:ext cx="1371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7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3" descr="image_110">
            <a:extLst>
              <a:ext uri="{FF2B5EF4-FFF2-40B4-BE49-F238E27FC236}">
                <a16:creationId xmlns:a16="http://schemas.microsoft.com/office/drawing/2014/main" id="{F7D2DB25-9D67-41E8-8E76-614BDEE8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5699"/>
            <a:ext cx="2738094" cy="2737702"/>
          </a:xfrm>
          <a:prstGeom prst="roundRect">
            <a:avLst>
              <a:gd name="adj" fmla="val 8594"/>
            </a:avLst>
          </a:prstGeom>
          <a:solidFill>
            <a:srgbClr val="FFFFFF">
              <a:shade val="85000"/>
            </a:srgbClr>
          </a:solidFill>
          <a:ln w="76200">
            <a:solidFill>
              <a:srgbClr val="FF7C80"/>
            </a:solidFill>
          </a:ln>
          <a:effectLst>
            <a:reflection blurRad="12700" stA="38000" endPos="28000" dist="5000" dir="5400000" sy="-100000" algn="bl" rotWithShape="0"/>
          </a:effectLst>
        </p:spPr>
      </p:pic>
      <p:pic>
        <p:nvPicPr>
          <p:cNvPr id="8" name="Picture 4" descr="animatedfourpulley">
            <a:extLst>
              <a:ext uri="{FF2B5EF4-FFF2-40B4-BE49-F238E27FC236}">
                <a16:creationId xmlns:a16="http://schemas.microsoft.com/office/drawing/2014/main" id="{45646BDA-8778-42D3-8539-DBE97F40E11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5447" y="1628480"/>
            <a:ext cx="2895600" cy="273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99A835-A6C5-4CCA-A442-F84FD6B63D8C}"/>
              </a:ext>
            </a:extLst>
          </p:cNvPr>
          <p:cNvSpPr/>
          <p:nvPr/>
        </p:nvSpPr>
        <p:spPr>
          <a:xfrm>
            <a:off x="905528" y="4211103"/>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FF7C80"/>
                </a:solid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80A0C6F6-9A43-4CA2-9D0E-92221C861969}"/>
              </a:ext>
            </a:extLst>
          </p:cNvPr>
          <p:cNvSpPr/>
          <p:nvPr/>
        </p:nvSpPr>
        <p:spPr>
          <a:xfrm>
            <a:off x="3956080" y="4211103"/>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00B0F0"/>
                </a:solid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47ECF30-8E26-460C-92CD-4C06615A8FD0}"/>
              </a:ext>
            </a:extLst>
          </p:cNvPr>
          <p:cNvSpPr/>
          <p:nvPr/>
        </p:nvSpPr>
        <p:spPr>
          <a:xfrm>
            <a:off x="7161586" y="4217969"/>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5" name="Rectangle 4">
            <a:extLst>
              <a:ext uri="{FF2B5EF4-FFF2-40B4-BE49-F238E27FC236}">
                <a16:creationId xmlns:a16="http://schemas.microsoft.com/office/drawing/2014/main" id="{1D45D8F0-3279-4B0D-A409-524EF79BFDF2}"/>
              </a:ext>
            </a:extLst>
          </p:cNvPr>
          <p:cNvSpPr/>
          <p:nvPr/>
        </p:nvSpPr>
        <p:spPr>
          <a:xfrm>
            <a:off x="8235919" y="4749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
        <p:nvSpPr>
          <p:cNvPr id="6" name="Rectangle 5">
            <a:extLst>
              <a:ext uri="{FF2B5EF4-FFF2-40B4-BE49-F238E27FC236}">
                <a16:creationId xmlns:a16="http://schemas.microsoft.com/office/drawing/2014/main" id="{D5B44CF7-04E2-4787-AE49-B5360D231730}"/>
              </a:ext>
            </a:extLst>
          </p:cNvPr>
          <p:cNvSpPr/>
          <p:nvPr/>
        </p:nvSpPr>
        <p:spPr>
          <a:xfrm>
            <a:off x="44119" y="2436695"/>
            <a:ext cx="295465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7C80"/>
                </a:solidFill>
                <a:effectLst>
                  <a:outerShdw dist="38100" dir="2700000" algn="tl" rotWithShape="0">
                    <a:srgbClr val="333399"/>
                  </a:outerShdw>
                </a:effectLst>
                <a:uLnTx/>
                <a:uFillTx/>
                <a:latin typeface="Arial" charset="0"/>
                <a:ea typeface="+mn-ea"/>
                <a:cs typeface="+mn-cs"/>
              </a:rPr>
              <a:t>Movable</a:t>
            </a:r>
          </a:p>
        </p:txBody>
      </p:sp>
      <p:sp>
        <p:nvSpPr>
          <p:cNvPr id="9" name="Rectangle 8">
            <a:extLst>
              <a:ext uri="{FF2B5EF4-FFF2-40B4-BE49-F238E27FC236}">
                <a16:creationId xmlns:a16="http://schemas.microsoft.com/office/drawing/2014/main" id="{6EC63CA5-88E5-46A6-8AD6-1132DC016C83}"/>
              </a:ext>
            </a:extLst>
          </p:cNvPr>
          <p:cNvSpPr/>
          <p:nvPr/>
        </p:nvSpPr>
        <p:spPr>
          <a:xfrm>
            <a:off x="1635107" y="3266937"/>
            <a:ext cx="1290738"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cmpd="sng">
                  <a:solidFill>
                    <a:srgbClr val="000000"/>
                  </a:solidFill>
                  <a:prstDash val="solid"/>
                </a:ln>
                <a:solidFill>
                  <a:srgbClr val="FF7C80"/>
                </a:solidFill>
                <a:effectLst/>
                <a:uLnTx/>
                <a:uFillTx/>
                <a:latin typeface="Arial" charset="0"/>
                <a:ea typeface="+mn-ea"/>
                <a:cs typeface="+mn-cs"/>
              </a:rPr>
              <a:t>MA=2</a:t>
            </a:r>
          </a:p>
        </p:txBody>
      </p:sp>
      <p:sp>
        <p:nvSpPr>
          <p:cNvPr id="10" name="Explosion: 14 Points 9">
            <a:extLst>
              <a:ext uri="{FF2B5EF4-FFF2-40B4-BE49-F238E27FC236}">
                <a16:creationId xmlns:a16="http://schemas.microsoft.com/office/drawing/2014/main" id="{BD9C563F-ACEE-4941-8C49-7AAE86BF0DDA}"/>
              </a:ext>
            </a:extLst>
          </p:cNvPr>
          <p:cNvSpPr/>
          <p:nvPr/>
        </p:nvSpPr>
        <p:spPr>
          <a:xfrm>
            <a:off x="13528" y="1233819"/>
            <a:ext cx="2057400" cy="1478341"/>
          </a:xfrm>
          <a:prstGeom prst="irregularSeal2">
            <a:avLst/>
          </a:prstGeom>
          <a:solidFill>
            <a:schemeClr val="tx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8D3BC2B4-D20B-4DA6-98FB-CEB793430236}"/>
              </a:ext>
            </a:extLst>
          </p:cNvPr>
          <p:cNvSpPr txBox="1"/>
          <p:nvPr/>
        </p:nvSpPr>
        <p:spPr>
          <a:xfrm rot="21005811">
            <a:off x="273464" y="1676821"/>
            <a:ext cx="153752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Not great for going up.</a:t>
            </a:r>
          </a:p>
        </p:txBody>
      </p:sp>
      <p:sp>
        <p:nvSpPr>
          <p:cNvPr id="12" name="Rectangle 11">
            <a:extLst>
              <a:ext uri="{FF2B5EF4-FFF2-40B4-BE49-F238E27FC236}">
                <a16:creationId xmlns:a16="http://schemas.microsoft.com/office/drawing/2014/main" id="{73CE3B2E-FCC8-4F7C-97BD-1EF5D5D05F30}"/>
              </a:ext>
            </a:extLst>
          </p:cNvPr>
          <p:cNvSpPr/>
          <p:nvPr/>
        </p:nvSpPr>
        <p:spPr>
          <a:xfrm>
            <a:off x="3460022" y="1487662"/>
            <a:ext cx="2690159" cy="132343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6600">
                  <a:solidFill>
                    <a:srgbClr val="333399"/>
                  </a:solidFill>
                  <a:prstDash val="solid"/>
                </a:ln>
                <a:solidFill>
                  <a:srgbClr val="00B0F0"/>
                </a:solidFill>
                <a:effectLst>
                  <a:outerShdw dist="38100" dir="2700000" algn="tl" rotWithShape="0">
                    <a:srgbClr val="333399"/>
                  </a:outerShdw>
                </a:effectLst>
                <a:uLnTx/>
                <a:uFillTx/>
                <a:latin typeface="Arial" charset="0"/>
                <a:ea typeface="+mn-ea"/>
                <a:cs typeface="+mn-cs"/>
              </a:rPr>
              <a:t>Combined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6600">
                  <a:solidFill>
                    <a:srgbClr val="333399"/>
                  </a:solidFill>
                  <a:prstDash val="solid"/>
                </a:ln>
                <a:solidFill>
                  <a:srgbClr val="00B0F0"/>
                </a:solidFill>
                <a:effectLst>
                  <a:outerShdw dist="38100" dir="2700000" algn="tl" rotWithShape="0">
                    <a:srgbClr val="333399"/>
                  </a:outerShdw>
                </a:effectLst>
                <a:uLnTx/>
                <a:uFillTx/>
                <a:latin typeface="Arial" charset="0"/>
                <a:ea typeface="+mn-ea"/>
                <a:cs typeface="+mn-cs"/>
              </a:rPr>
              <a:t>Pulley</a:t>
            </a:r>
          </a:p>
        </p:txBody>
      </p:sp>
      <p:sp>
        <p:nvSpPr>
          <p:cNvPr id="13" name="Rectangle 12">
            <a:extLst>
              <a:ext uri="{FF2B5EF4-FFF2-40B4-BE49-F238E27FC236}">
                <a16:creationId xmlns:a16="http://schemas.microsoft.com/office/drawing/2014/main" id="{07360A76-0F08-40EA-B777-5E17A3B4EA8A}"/>
              </a:ext>
            </a:extLst>
          </p:cNvPr>
          <p:cNvSpPr/>
          <p:nvPr/>
        </p:nvSpPr>
        <p:spPr>
          <a:xfrm>
            <a:off x="3658903" y="3434112"/>
            <a:ext cx="1428596"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2700" cmpd="sng">
                  <a:solidFill>
                    <a:srgbClr val="000000"/>
                  </a:solidFill>
                  <a:prstDash val="solid"/>
                </a:ln>
                <a:solidFill>
                  <a:srgbClr val="00B0F0"/>
                </a:solidFill>
                <a:effectLst/>
                <a:uLnTx/>
                <a:uFillTx/>
                <a:latin typeface="Arial" charset="0"/>
                <a:ea typeface="+mn-ea"/>
                <a:cs typeface="+mn-cs"/>
              </a:rPr>
              <a:t>MA=4</a:t>
            </a:r>
          </a:p>
        </p:txBody>
      </p:sp>
    </p:spTree>
    <p:extLst>
      <p:ext uri="{BB962C8B-B14F-4D97-AF65-F5344CB8AC3E}">
        <p14:creationId xmlns:p14="http://schemas.microsoft.com/office/powerpoint/2010/main" val="1553025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 y="107742"/>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Which is a fixed pulley, </a:t>
            </a:r>
            <a:r>
              <a:rPr kumimoji="0" lang="en-US" sz="3600" b="0" i="0" u="none" strike="noStrike" kern="1200" cap="none" spc="0" normalizeH="0" baseline="0" noProof="0" dirty="0">
                <a:ln>
                  <a:noFill/>
                </a:ln>
                <a:solidFill>
                  <a:srgbClr val="FF7C80"/>
                </a:solidFill>
                <a:effectLst/>
                <a:uLnTx/>
                <a:uFillTx/>
                <a:latin typeface="Times New Roman" pitchFamily="18" charset="0"/>
                <a:ea typeface="+mn-ea"/>
                <a:cs typeface="+mn-cs"/>
              </a:rPr>
              <a:t>movable pulley</a:t>
            </a: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 and </a:t>
            </a: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mn-cs"/>
              </a:rPr>
              <a:t>combined pulley</a:t>
            </a: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 What is the MA of each?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56323" name="Picture 3" descr="L_Pulley_dia1_fi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80560"/>
            <a:ext cx="2895600" cy="2813901"/>
          </a:xfrm>
          <a:prstGeom prst="roundRect">
            <a:avLst>
              <a:gd name="adj" fmla="val 8594"/>
            </a:avLst>
          </a:prstGeom>
          <a:solidFill>
            <a:srgbClr val="FFFFFF">
              <a:shade val="85000"/>
            </a:srgbClr>
          </a:solidFill>
          <a:ln w="76200">
            <a:solidFill>
              <a:srgbClr val="FFFF00"/>
            </a:solidFill>
          </a:ln>
          <a:effectLst>
            <a:reflection blurRad="12700" stA="38000" endPos="28000" dist="5000" dir="5400000" sy="-100000" algn="bl" rotWithShape="0"/>
          </a:effectLst>
        </p:spPr>
      </p:pic>
      <p:sp>
        <p:nvSpPr>
          <p:cNvPr id="56324"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56325" name="Text Box 5"/>
          <p:cNvSpPr txBox="1">
            <a:spLocks noChangeArrowheads="1"/>
          </p:cNvSpPr>
          <p:nvPr/>
        </p:nvSpPr>
        <p:spPr bwMode="auto">
          <a:xfrm>
            <a:off x="7467600" y="5181600"/>
            <a:ext cx="1371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7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3" descr="image_110">
            <a:extLst>
              <a:ext uri="{FF2B5EF4-FFF2-40B4-BE49-F238E27FC236}">
                <a16:creationId xmlns:a16="http://schemas.microsoft.com/office/drawing/2014/main" id="{F7D2DB25-9D67-41E8-8E76-614BDEE8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5699"/>
            <a:ext cx="2738094" cy="2737702"/>
          </a:xfrm>
          <a:prstGeom prst="roundRect">
            <a:avLst>
              <a:gd name="adj" fmla="val 8594"/>
            </a:avLst>
          </a:prstGeom>
          <a:solidFill>
            <a:srgbClr val="FFFFFF">
              <a:shade val="85000"/>
            </a:srgbClr>
          </a:solidFill>
          <a:ln w="76200">
            <a:solidFill>
              <a:srgbClr val="FF7C80"/>
            </a:solidFill>
          </a:ln>
          <a:effectLst>
            <a:reflection blurRad="12700" stA="38000" endPos="28000" dist="5000" dir="5400000" sy="-100000" algn="bl" rotWithShape="0"/>
          </a:effectLst>
        </p:spPr>
      </p:pic>
      <p:pic>
        <p:nvPicPr>
          <p:cNvPr id="8" name="Picture 4" descr="animatedfourpulley">
            <a:extLst>
              <a:ext uri="{FF2B5EF4-FFF2-40B4-BE49-F238E27FC236}">
                <a16:creationId xmlns:a16="http://schemas.microsoft.com/office/drawing/2014/main" id="{45646BDA-8778-42D3-8539-DBE97F40E11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5447" y="1628480"/>
            <a:ext cx="2895600" cy="273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99A835-A6C5-4CCA-A442-F84FD6B63D8C}"/>
              </a:ext>
            </a:extLst>
          </p:cNvPr>
          <p:cNvSpPr/>
          <p:nvPr/>
        </p:nvSpPr>
        <p:spPr>
          <a:xfrm>
            <a:off x="905528" y="4211103"/>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FF7C80"/>
                </a:solid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80A0C6F6-9A43-4CA2-9D0E-92221C861969}"/>
              </a:ext>
            </a:extLst>
          </p:cNvPr>
          <p:cNvSpPr/>
          <p:nvPr/>
        </p:nvSpPr>
        <p:spPr>
          <a:xfrm>
            <a:off x="3956080" y="4211103"/>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00B0F0"/>
                </a:solid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47ECF30-8E26-460C-92CD-4C06615A8FD0}"/>
              </a:ext>
            </a:extLst>
          </p:cNvPr>
          <p:cNvSpPr/>
          <p:nvPr/>
        </p:nvSpPr>
        <p:spPr>
          <a:xfrm>
            <a:off x="7161586" y="4217969"/>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FFFF00"/>
                </a:solidFill>
                <a:effectLst>
                  <a:innerShdw blurRad="177800">
                    <a:srgbClr val="FFFFFF">
                      <a:lumMod val="50000"/>
                    </a:srgbClr>
                  </a:innerShdw>
                </a:effectLst>
                <a:uLnTx/>
                <a:uFillTx/>
                <a:latin typeface="Arial" charset="0"/>
                <a:ea typeface="+mn-ea"/>
                <a:cs typeface="+mn-cs"/>
              </a:rPr>
              <a:t>C</a:t>
            </a:r>
          </a:p>
        </p:txBody>
      </p:sp>
      <p:sp>
        <p:nvSpPr>
          <p:cNvPr id="5" name="Rectangle 4">
            <a:extLst>
              <a:ext uri="{FF2B5EF4-FFF2-40B4-BE49-F238E27FC236}">
                <a16:creationId xmlns:a16="http://schemas.microsoft.com/office/drawing/2014/main" id="{1D45D8F0-3279-4B0D-A409-524EF79BFDF2}"/>
              </a:ext>
            </a:extLst>
          </p:cNvPr>
          <p:cNvSpPr/>
          <p:nvPr/>
        </p:nvSpPr>
        <p:spPr>
          <a:xfrm>
            <a:off x="8235919" y="4749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
        <p:nvSpPr>
          <p:cNvPr id="6" name="Rectangle 5">
            <a:extLst>
              <a:ext uri="{FF2B5EF4-FFF2-40B4-BE49-F238E27FC236}">
                <a16:creationId xmlns:a16="http://schemas.microsoft.com/office/drawing/2014/main" id="{D5B44CF7-04E2-4787-AE49-B5360D231730}"/>
              </a:ext>
            </a:extLst>
          </p:cNvPr>
          <p:cNvSpPr/>
          <p:nvPr/>
        </p:nvSpPr>
        <p:spPr>
          <a:xfrm>
            <a:off x="44119" y="2436695"/>
            <a:ext cx="295465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7C80"/>
                </a:solidFill>
                <a:effectLst>
                  <a:outerShdw dist="38100" dir="2700000" algn="tl" rotWithShape="0">
                    <a:srgbClr val="333399"/>
                  </a:outerShdw>
                </a:effectLst>
                <a:uLnTx/>
                <a:uFillTx/>
                <a:latin typeface="Arial" charset="0"/>
                <a:ea typeface="+mn-ea"/>
                <a:cs typeface="+mn-cs"/>
              </a:rPr>
              <a:t>Movable</a:t>
            </a:r>
          </a:p>
        </p:txBody>
      </p:sp>
      <p:sp>
        <p:nvSpPr>
          <p:cNvPr id="9" name="Rectangle 8">
            <a:extLst>
              <a:ext uri="{FF2B5EF4-FFF2-40B4-BE49-F238E27FC236}">
                <a16:creationId xmlns:a16="http://schemas.microsoft.com/office/drawing/2014/main" id="{6EC63CA5-88E5-46A6-8AD6-1132DC016C83}"/>
              </a:ext>
            </a:extLst>
          </p:cNvPr>
          <p:cNvSpPr/>
          <p:nvPr/>
        </p:nvSpPr>
        <p:spPr>
          <a:xfrm>
            <a:off x="1635107" y="3266937"/>
            <a:ext cx="1290738"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cmpd="sng">
                  <a:solidFill>
                    <a:srgbClr val="000000"/>
                  </a:solidFill>
                  <a:prstDash val="solid"/>
                </a:ln>
                <a:solidFill>
                  <a:srgbClr val="FF7C80"/>
                </a:solidFill>
                <a:effectLst/>
                <a:uLnTx/>
                <a:uFillTx/>
                <a:latin typeface="Arial" charset="0"/>
                <a:ea typeface="+mn-ea"/>
                <a:cs typeface="+mn-cs"/>
              </a:rPr>
              <a:t>MA=2</a:t>
            </a:r>
          </a:p>
        </p:txBody>
      </p:sp>
      <p:sp>
        <p:nvSpPr>
          <p:cNvPr id="10" name="Explosion: 14 Points 9">
            <a:extLst>
              <a:ext uri="{FF2B5EF4-FFF2-40B4-BE49-F238E27FC236}">
                <a16:creationId xmlns:a16="http://schemas.microsoft.com/office/drawing/2014/main" id="{BD9C563F-ACEE-4941-8C49-7AAE86BF0DDA}"/>
              </a:ext>
            </a:extLst>
          </p:cNvPr>
          <p:cNvSpPr/>
          <p:nvPr/>
        </p:nvSpPr>
        <p:spPr>
          <a:xfrm>
            <a:off x="13528" y="1233819"/>
            <a:ext cx="2057400" cy="1478341"/>
          </a:xfrm>
          <a:prstGeom prst="irregularSeal2">
            <a:avLst/>
          </a:prstGeom>
          <a:solidFill>
            <a:schemeClr val="tx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8D3BC2B4-D20B-4DA6-98FB-CEB793430236}"/>
              </a:ext>
            </a:extLst>
          </p:cNvPr>
          <p:cNvSpPr txBox="1"/>
          <p:nvPr/>
        </p:nvSpPr>
        <p:spPr>
          <a:xfrm rot="21005811">
            <a:off x="273464" y="1676821"/>
            <a:ext cx="153752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Not great for going up.</a:t>
            </a:r>
          </a:p>
        </p:txBody>
      </p:sp>
      <p:sp>
        <p:nvSpPr>
          <p:cNvPr id="12" name="Rectangle 11">
            <a:extLst>
              <a:ext uri="{FF2B5EF4-FFF2-40B4-BE49-F238E27FC236}">
                <a16:creationId xmlns:a16="http://schemas.microsoft.com/office/drawing/2014/main" id="{73CE3B2E-FCC8-4F7C-97BD-1EF5D5D05F30}"/>
              </a:ext>
            </a:extLst>
          </p:cNvPr>
          <p:cNvSpPr/>
          <p:nvPr/>
        </p:nvSpPr>
        <p:spPr>
          <a:xfrm>
            <a:off x="3460022" y="1487662"/>
            <a:ext cx="2690159" cy="132343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6600">
                  <a:solidFill>
                    <a:srgbClr val="333399"/>
                  </a:solidFill>
                  <a:prstDash val="solid"/>
                </a:ln>
                <a:solidFill>
                  <a:srgbClr val="00B0F0"/>
                </a:solidFill>
                <a:effectLst>
                  <a:outerShdw dist="38100" dir="2700000" algn="tl" rotWithShape="0">
                    <a:srgbClr val="333399"/>
                  </a:outerShdw>
                </a:effectLst>
                <a:uLnTx/>
                <a:uFillTx/>
                <a:latin typeface="Arial" charset="0"/>
                <a:ea typeface="+mn-ea"/>
                <a:cs typeface="+mn-cs"/>
              </a:rPr>
              <a:t>Combined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6600">
                  <a:solidFill>
                    <a:srgbClr val="333399"/>
                  </a:solidFill>
                  <a:prstDash val="solid"/>
                </a:ln>
                <a:solidFill>
                  <a:srgbClr val="00B0F0"/>
                </a:solidFill>
                <a:effectLst>
                  <a:outerShdw dist="38100" dir="2700000" algn="tl" rotWithShape="0">
                    <a:srgbClr val="333399"/>
                  </a:outerShdw>
                </a:effectLst>
                <a:uLnTx/>
                <a:uFillTx/>
                <a:latin typeface="Arial" charset="0"/>
                <a:ea typeface="+mn-ea"/>
                <a:cs typeface="+mn-cs"/>
              </a:rPr>
              <a:t>Pulley</a:t>
            </a:r>
          </a:p>
        </p:txBody>
      </p:sp>
      <p:sp>
        <p:nvSpPr>
          <p:cNvPr id="13" name="Rectangle 12">
            <a:extLst>
              <a:ext uri="{FF2B5EF4-FFF2-40B4-BE49-F238E27FC236}">
                <a16:creationId xmlns:a16="http://schemas.microsoft.com/office/drawing/2014/main" id="{07360A76-0F08-40EA-B777-5E17A3B4EA8A}"/>
              </a:ext>
            </a:extLst>
          </p:cNvPr>
          <p:cNvSpPr/>
          <p:nvPr/>
        </p:nvSpPr>
        <p:spPr>
          <a:xfrm>
            <a:off x="3658903" y="3434112"/>
            <a:ext cx="1428596"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2700" cmpd="sng">
                  <a:solidFill>
                    <a:srgbClr val="000000"/>
                  </a:solidFill>
                  <a:prstDash val="solid"/>
                </a:ln>
                <a:solidFill>
                  <a:srgbClr val="00B0F0"/>
                </a:solidFill>
                <a:effectLst/>
                <a:uLnTx/>
                <a:uFillTx/>
                <a:latin typeface="Arial" charset="0"/>
                <a:ea typeface="+mn-ea"/>
                <a:cs typeface="+mn-cs"/>
              </a:rPr>
              <a:t>MA=4</a:t>
            </a:r>
          </a:p>
        </p:txBody>
      </p:sp>
    </p:spTree>
    <p:extLst>
      <p:ext uri="{BB962C8B-B14F-4D97-AF65-F5344CB8AC3E}">
        <p14:creationId xmlns:p14="http://schemas.microsoft.com/office/powerpoint/2010/main" val="33026821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 y="107742"/>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Which is a </a:t>
            </a:r>
            <a:r>
              <a:rPr kumimoji="0" lang="en-US" sz="3600" b="0" i="0" u="none" strike="noStrike" kern="1200" cap="none" spc="0" normalizeH="0" baseline="0" noProof="0" dirty="0">
                <a:ln>
                  <a:noFill/>
                </a:ln>
                <a:solidFill>
                  <a:srgbClr val="00B050"/>
                </a:solidFill>
                <a:effectLst/>
                <a:uLnTx/>
                <a:uFillTx/>
                <a:latin typeface="Times New Roman" pitchFamily="18" charset="0"/>
                <a:ea typeface="+mn-ea"/>
                <a:cs typeface="+mn-cs"/>
              </a:rPr>
              <a:t>fixed pulley</a:t>
            </a: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 </a:t>
            </a:r>
            <a:r>
              <a:rPr kumimoji="0" lang="en-US" sz="3600" b="0" i="0" u="none" strike="noStrike" kern="1200" cap="none" spc="0" normalizeH="0" baseline="0" noProof="0" dirty="0">
                <a:ln>
                  <a:noFill/>
                </a:ln>
                <a:solidFill>
                  <a:srgbClr val="FF7C80"/>
                </a:solidFill>
                <a:effectLst/>
                <a:uLnTx/>
                <a:uFillTx/>
                <a:latin typeface="Times New Roman" pitchFamily="18" charset="0"/>
                <a:ea typeface="+mn-ea"/>
                <a:cs typeface="+mn-cs"/>
              </a:rPr>
              <a:t>movable pulley</a:t>
            </a: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 and </a:t>
            </a: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mn-cs"/>
              </a:rPr>
              <a:t>combined pulley</a:t>
            </a: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 What is the MA of each?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56323" name="Picture 3" descr="L_Pulley_dia1_fi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80560"/>
            <a:ext cx="2895600" cy="2813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324"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56325" name="Text Box 5"/>
          <p:cNvSpPr txBox="1">
            <a:spLocks noChangeArrowheads="1"/>
          </p:cNvSpPr>
          <p:nvPr/>
        </p:nvSpPr>
        <p:spPr bwMode="auto">
          <a:xfrm>
            <a:off x="7467600" y="5181600"/>
            <a:ext cx="1371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7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3" descr="image_110">
            <a:extLst>
              <a:ext uri="{FF2B5EF4-FFF2-40B4-BE49-F238E27FC236}">
                <a16:creationId xmlns:a16="http://schemas.microsoft.com/office/drawing/2014/main" id="{F7D2DB25-9D67-41E8-8E76-614BDEE8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5699"/>
            <a:ext cx="2738094" cy="2737702"/>
          </a:xfrm>
          <a:prstGeom prst="roundRect">
            <a:avLst>
              <a:gd name="adj" fmla="val 8594"/>
            </a:avLst>
          </a:prstGeom>
          <a:solidFill>
            <a:srgbClr val="FFFFFF">
              <a:shade val="85000"/>
            </a:srgbClr>
          </a:solidFill>
          <a:ln w="76200">
            <a:solidFill>
              <a:srgbClr val="FF7C80"/>
            </a:solidFill>
          </a:ln>
          <a:effectLst>
            <a:reflection blurRad="12700" stA="38000" endPos="28000" dist="5000" dir="5400000" sy="-100000" algn="bl" rotWithShape="0"/>
          </a:effectLst>
        </p:spPr>
      </p:pic>
      <p:pic>
        <p:nvPicPr>
          <p:cNvPr id="8" name="Picture 4" descr="animatedfourpulley">
            <a:extLst>
              <a:ext uri="{FF2B5EF4-FFF2-40B4-BE49-F238E27FC236}">
                <a16:creationId xmlns:a16="http://schemas.microsoft.com/office/drawing/2014/main" id="{45646BDA-8778-42D3-8539-DBE97F40E11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5447" y="1628480"/>
            <a:ext cx="2895600" cy="273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99A835-A6C5-4CCA-A442-F84FD6B63D8C}"/>
              </a:ext>
            </a:extLst>
          </p:cNvPr>
          <p:cNvSpPr/>
          <p:nvPr/>
        </p:nvSpPr>
        <p:spPr>
          <a:xfrm>
            <a:off x="905528" y="4211103"/>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FF7C80"/>
                </a:solid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80A0C6F6-9A43-4CA2-9D0E-92221C861969}"/>
              </a:ext>
            </a:extLst>
          </p:cNvPr>
          <p:cNvSpPr/>
          <p:nvPr/>
        </p:nvSpPr>
        <p:spPr>
          <a:xfrm>
            <a:off x="3956080" y="4211103"/>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00B0F0"/>
                </a:solid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47ECF30-8E26-460C-92CD-4C06615A8FD0}"/>
              </a:ext>
            </a:extLst>
          </p:cNvPr>
          <p:cNvSpPr/>
          <p:nvPr/>
        </p:nvSpPr>
        <p:spPr>
          <a:xfrm>
            <a:off x="7161586" y="4217969"/>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solidFill>
                  <a:srgbClr val="00B050"/>
                </a:solidFill>
                <a:effectLst>
                  <a:innerShdw blurRad="177800">
                    <a:srgbClr val="FFFFFF">
                      <a:lumMod val="50000"/>
                    </a:srgbClr>
                  </a:innerShdw>
                </a:effectLst>
                <a:uLnTx/>
                <a:uFillTx/>
                <a:latin typeface="Arial" charset="0"/>
                <a:ea typeface="+mn-ea"/>
                <a:cs typeface="+mn-cs"/>
              </a:rPr>
              <a:t>C</a:t>
            </a:r>
          </a:p>
        </p:txBody>
      </p:sp>
      <p:sp>
        <p:nvSpPr>
          <p:cNvPr id="5" name="Rectangle 4">
            <a:extLst>
              <a:ext uri="{FF2B5EF4-FFF2-40B4-BE49-F238E27FC236}">
                <a16:creationId xmlns:a16="http://schemas.microsoft.com/office/drawing/2014/main" id="{1D45D8F0-3279-4B0D-A409-524EF79BFDF2}"/>
              </a:ext>
            </a:extLst>
          </p:cNvPr>
          <p:cNvSpPr/>
          <p:nvPr/>
        </p:nvSpPr>
        <p:spPr>
          <a:xfrm>
            <a:off x="8235919" y="4749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
        <p:nvSpPr>
          <p:cNvPr id="6" name="Rectangle 5">
            <a:extLst>
              <a:ext uri="{FF2B5EF4-FFF2-40B4-BE49-F238E27FC236}">
                <a16:creationId xmlns:a16="http://schemas.microsoft.com/office/drawing/2014/main" id="{D5B44CF7-04E2-4787-AE49-B5360D231730}"/>
              </a:ext>
            </a:extLst>
          </p:cNvPr>
          <p:cNvSpPr/>
          <p:nvPr/>
        </p:nvSpPr>
        <p:spPr>
          <a:xfrm>
            <a:off x="44119" y="2436695"/>
            <a:ext cx="295465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333399"/>
                  </a:solidFill>
                  <a:prstDash val="solid"/>
                </a:ln>
                <a:solidFill>
                  <a:srgbClr val="FF7C80"/>
                </a:solidFill>
                <a:effectLst>
                  <a:outerShdw dist="38100" dir="2700000" algn="tl" rotWithShape="0">
                    <a:srgbClr val="333399"/>
                  </a:outerShdw>
                </a:effectLst>
                <a:uLnTx/>
                <a:uFillTx/>
                <a:latin typeface="Arial" charset="0"/>
                <a:ea typeface="+mn-ea"/>
                <a:cs typeface="+mn-cs"/>
              </a:rPr>
              <a:t>Movable</a:t>
            </a:r>
          </a:p>
        </p:txBody>
      </p:sp>
      <p:sp>
        <p:nvSpPr>
          <p:cNvPr id="9" name="Rectangle 8">
            <a:extLst>
              <a:ext uri="{FF2B5EF4-FFF2-40B4-BE49-F238E27FC236}">
                <a16:creationId xmlns:a16="http://schemas.microsoft.com/office/drawing/2014/main" id="{6EC63CA5-88E5-46A6-8AD6-1132DC016C83}"/>
              </a:ext>
            </a:extLst>
          </p:cNvPr>
          <p:cNvSpPr/>
          <p:nvPr/>
        </p:nvSpPr>
        <p:spPr>
          <a:xfrm>
            <a:off x="1635107" y="3266937"/>
            <a:ext cx="1290738"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cmpd="sng">
                  <a:solidFill>
                    <a:srgbClr val="000000"/>
                  </a:solidFill>
                  <a:prstDash val="solid"/>
                </a:ln>
                <a:solidFill>
                  <a:srgbClr val="FF7C80"/>
                </a:solidFill>
                <a:effectLst/>
                <a:uLnTx/>
                <a:uFillTx/>
                <a:latin typeface="Arial" charset="0"/>
                <a:ea typeface="+mn-ea"/>
                <a:cs typeface="+mn-cs"/>
              </a:rPr>
              <a:t>MA=2</a:t>
            </a:r>
          </a:p>
        </p:txBody>
      </p:sp>
      <p:sp>
        <p:nvSpPr>
          <p:cNvPr id="10" name="Explosion: 14 Points 9">
            <a:extLst>
              <a:ext uri="{FF2B5EF4-FFF2-40B4-BE49-F238E27FC236}">
                <a16:creationId xmlns:a16="http://schemas.microsoft.com/office/drawing/2014/main" id="{BD9C563F-ACEE-4941-8C49-7AAE86BF0DDA}"/>
              </a:ext>
            </a:extLst>
          </p:cNvPr>
          <p:cNvSpPr/>
          <p:nvPr/>
        </p:nvSpPr>
        <p:spPr>
          <a:xfrm>
            <a:off x="13528" y="1233819"/>
            <a:ext cx="2057400" cy="1478341"/>
          </a:xfrm>
          <a:prstGeom prst="irregularSeal2">
            <a:avLst/>
          </a:prstGeom>
          <a:solidFill>
            <a:schemeClr val="tx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8D3BC2B4-D20B-4DA6-98FB-CEB793430236}"/>
              </a:ext>
            </a:extLst>
          </p:cNvPr>
          <p:cNvSpPr txBox="1"/>
          <p:nvPr/>
        </p:nvSpPr>
        <p:spPr>
          <a:xfrm rot="21005811">
            <a:off x="273464" y="1676821"/>
            <a:ext cx="153752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Not great for going up.</a:t>
            </a:r>
          </a:p>
        </p:txBody>
      </p:sp>
      <p:sp>
        <p:nvSpPr>
          <p:cNvPr id="12" name="Rectangle 11">
            <a:extLst>
              <a:ext uri="{FF2B5EF4-FFF2-40B4-BE49-F238E27FC236}">
                <a16:creationId xmlns:a16="http://schemas.microsoft.com/office/drawing/2014/main" id="{73CE3B2E-FCC8-4F7C-97BD-1EF5D5D05F30}"/>
              </a:ext>
            </a:extLst>
          </p:cNvPr>
          <p:cNvSpPr/>
          <p:nvPr/>
        </p:nvSpPr>
        <p:spPr>
          <a:xfrm>
            <a:off x="3460022" y="1487662"/>
            <a:ext cx="2690159" cy="132343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6600">
                  <a:solidFill>
                    <a:srgbClr val="333399"/>
                  </a:solidFill>
                  <a:prstDash val="solid"/>
                </a:ln>
                <a:solidFill>
                  <a:srgbClr val="00B0F0"/>
                </a:solidFill>
                <a:effectLst>
                  <a:outerShdw dist="38100" dir="2700000" algn="tl" rotWithShape="0">
                    <a:srgbClr val="333399"/>
                  </a:outerShdw>
                </a:effectLst>
                <a:uLnTx/>
                <a:uFillTx/>
                <a:latin typeface="Arial" charset="0"/>
                <a:ea typeface="+mn-ea"/>
                <a:cs typeface="+mn-cs"/>
              </a:rPr>
              <a:t>Combined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6600">
                  <a:solidFill>
                    <a:srgbClr val="333399"/>
                  </a:solidFill>
                  <a:prstDash val="solid"/>
                </a:ln>
                <a:solidFill>
                  <a:srgbClr val="00B0F0"/>
                </a:solidFill>
                <a:effectLst>
                  <a:outerShdw dist="38100" dir="2700000" algn="tl" rotWithShape="0">
                    <a:srgbClr val="333399"/>
                  </a:outerShdw>
                </a:effectLst>
                <a:uLnTx/>
                <a:uFillTx/>
                <a:latin typeface="Arial" charset="0"/>
                <a:ea typeface="+mn-ea"/>
                <a:cs typeface="+mn-cs"/>
              </a:rPr>
              <a:t>Pulley</a:t>
            </a:r>
          </a:p>
        </p:txBody>
      </p:sp>
      <p:sp>
        <p:nvSpPr>
          <p:cNvPr id="13" name="Rectangle 12">
            <a:extLst>
              <a:ext uri="{FF2B5EF4-FFF2-40B4-BE49-F238E27FC236}">
                <a16:creationId xmlns:a16="http://schemas.microsoft.com/office/drawing/2014/main" id="{07360A76-0F08-40EA-B777-5E17A3B4EA8A}"/>
              </a:ext>
            </a:extLst>
          </p:cNvPr>
          <p:cNvSpPr/>
          <p:nvPr/>
        </p:nvSpPr>
        <p:spPr>
          <a:xfrm>
            <a:off x="3658903" y="3434112"/>
            <a:ext cx="1428596"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2700" cmpd="sng">
                  <a:solidFill>
                    <a:srgbClr val="000000"/>
                  </a:solidFill>
                  <a:prstDash val="solid"/>
                </a:ln>
                <a:solidFill>
                  <a:srgbClr val="00B0F0"/>
                </a:solidFill>
                <a:effectLst/>
                <a:uLnTx/>
                <a:uFillTx/>
                <a:latin typeface="Arial" charset="0"/>
                <a:ea typeface="+mn-ea"/>
                <a:cs typeface="+mn-cs"/>
              </a:rPr>
              <a:t>MA=4</a:t>
            </a:r>
          </a:p>
        </p:txBody>
      </p:sp>
      <p:sp>
        <p:nvSpPr>
          <p:cNvPr id="14" name="Rectangle 13">
            <a:extLst>
              <a:ext uri="{FF2B5EF4-FFF2-40B4-BE49-F238E27FC236}">
                <a16:creationId xmlns:a16="http://schemas.microsoft.com/office/drawing/2014/main" id="{FF20A231-969C-4CD6-B121-3BD34A0D63CA}"/>
              </a:ext>
            </a:extLst>
          </p:cNvPr>
          <p:cNvSpPr/>
          <p:nvPr/>
        </p:nvSpPr>
        <p:spPr>
          <a:xfrm>
            <a:off x="7224871" y="3071022"/>
            <a:ext cx="1694695" cy="132343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6600">
                  <a:solidFill>
                    <a:srgbClr val="333399"/>
                  </a:solidFill>
                  <a:prstDash val="solid"/>
                </a:ln>
                <a:solidFill>
                  <a:srgbClr val="00B050"/>
                </a:solidFill>
                <a:effectLst>
                  <a:outerShdw dist="38100" dir="2700000" algn="tl" rotWithShape="0">
                    <a:srgbClr val="333399"/>
                  </a:outerShdw>
                </a:effectLst>
                <a:uLnTx/>
                <a:uFillTx/>
                <a:latin typeface="Arial" charset="0"/>
                <a:ea typeface="+mn-ea"/>
                <a:cs typeface="+mn-cs"/>
              </a:rPr>
              <a:t>Fixed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6600">
                  <a:solidFill>
                    <a:srgbClr val="333399"/>
                  </a:solidFill>
                  <a:prstDash val="solid"/>
                </a:ln>
                <a:solidFill>
                  <a:srgbClr val="00B050"/>
                </a:solidFill>
                <a:effectLst>
                  <a:outerShdw dist="38100" dir="2700000" algn="tl" rotWithShape="0">
                    <a:srgbClr val="333399"/>
                  </a:outerShdw>
                </a:effectLst>
                <a:uLnTx/>
                <a:uFillTx/>
                <a:latin typeface="Arial" charset="0"/>
                <a:ea typeface="+mn-ea"/>
                <a:cs typeface="+mn-cs"/>
              </a:rPr>
              <a:t>Pulley</a:t>
            </a:r>
          </a:p>
        </p:txBody>
      </p:sp>
      <p:sp>
        <p:nvSpPr>
          <p:cNvPr id="15" name="Rectangle 14">
            <a:extLst>
              <a:ext uri="{FF2B5EF4-FFF2-40B4-BE49-F238E27FC236}">
                <a16:creationId xmlns:a16="http://schemas.microsoft.com/office/drawing/2014/main" id="{69C8F3C7-968B-4503-A149-462A3027EDE9}"/>
              </a:ext>
            </a:extLst>
          </p:cNvPr>
          <p:cNvSpPr/>
          <p:nvPr/>
        </p:nvSpPr>
        <p:spPr>
          <a:xfrm>
            <a:off x="7715404" y="2312748"/>
            <a:ext cx="1428596"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2700" cmpd="sng">
                  <a:solidFill>
                    <a:srgbClr val="000000"/>
                  </a:solidFill>
                  <a:prstDash val="solid"/>
                </a:ln>
                <a:solidFill>
                  <a:srgbClr val="00B050"/>
                </a:solidFill>
                <a:effectLst/>
                <a:uLnTx/>
                <a:uFillTx/>
                <a:latin typeface="Arial" charset="0"/>
                <a:ea typeface="+mn-ea"/>
                <a:cs typeface="+mn-cs"/>
              </a:rPr>
              <a:t>MA=1</a:t>
            </a:r>
          </a:p>
        </p:txBody>
      </p:sp>
    </p:spTree>
    <p:extLst>
      <p:ext uri="{BB962C8B-B14F-4D97-AF65-F5344CB8AC3E}">
        <p14:creationId xmlns:p14="http://schemas.microsoft.com/office/powerpoint/2010/main" val="15805894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6163" name="Rectangle 3"/>
          <p:cNvSpPr>
            <a:spLocks noGrp="1" noChangeArrowheads="1"/>
          </p:cNvSpPr>
          <p:nvPr>
            <p:ph type="body" idx="4294967295"/>
          </p:nvPr>
        </p:nvSpPr>
        <p:spPr>
          <a:xfrm>
            <a:off x="152400" y="152400"/>
            <a:ext cx="8686800" cy="5978525"/>
          </a:xfrm>
        </p:spPr>
        <p:txBody>
          <a:bodyPr/>
          <a:lstStyle/>
          <a:p>
            <a:pPr eaLnBrk="1" hangingPunct="1">
              <a:defRPr/>
            </a:pPr>
            <a:r>
              <a:rPr lang="en-US">
                <a:solidFill>
                  <a:srgbClr val="FF9900"/>
                </a:solidFill>
                <a:effectLst>
                  <a:outerShdw blurRad="38100" dist="38100" dir="2700000" algn="tl">
                    <a:srgbClr val="FFFFFF"/>
                  </a:outerShdw>
                </a:effectLst>
              </a:rPr>
              <a:t>A pulley makes work seem easier, it changes the direction of motion to work with gravity.</a:t>
            </a:r>
            <a:r>
              <a:rPr lang="en-US">
                <a:effectLst>
                  <a:outerShdw blurRad="38100" dist="38100" dir="2700000" algn="tl">
                    <a:srgbClr val="808080"/>
                  </a:outerShdw>
                </a:effectLst>
              </a:rPr>
              <a:t> </a:t>
            </a:r>
          </a:p>
          <a:p>
            <a:pPr lvl="1" eaLnBrk="1" hangingPunct="1">
              <a:defRPr/>
            </a:pPr>
            <a:r>
              <a:rPr lang="en-US">
                <a:solidFill>
                  <a:srgbClr val="FFFF66"/>
                </a:solidFill>
                <a:effectLst>
                  <a:outerShdw blurRad="38100" dist="38100" dir="2700000" algn="tl">
                    <a:srgbClr val="FFFFFF"/>
                  </a:outerShdw>
                </a:effectLst>
              </a:rPr>
              <a:t>Uses your body weight against the resistance.</a:t>
            </a:r>
          </a:p>
        </p:txBody>
      </p:sp>
      <p:sp>
        <p:nvSpPr>
          <p:cNvPr id="6876166"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pic>
        <p:nvPicPr>
          <p:cNvPr id="62468" name="Picture 4" descr="http://2.bp.blogspot.com/_NfN_EWerqnQ/SxwJYlBdc7I/AAAAAAAAAYM/QsDY3uSuRMc/s400/step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4572000" cy="4648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2469" name="Picture 4" descr="animatedfourpulle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05000"/>
            <a:ext cx="388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30" name="Rectangle 6"/>
          <p:cNvSpPr>
            <a:spLocks noChangeArrowheads="1"/>
          </p:cNvSpPr>
          <p:nvPr/>
        </p:nvSpPr>
        <p:spPr bwMode="auto">
          <a:xfrm>
            <a:off x="5029200" y="1905000"/>
            <a:ext cx="3886200" cy="4648200"/>
          </a:xfrm>
          <a:prstGeom prst="rect">
            <a:avLst/>
          </a:prstGeom>
          <a:noFill/>
          <a:ln w="76200" algn="ctr">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2471" name="WordArt 7"/>
          <p:cNvSpPr>
            <a:spLocks noChangeArrowheads="1" noChangeShapeType="1" noTextEdit="1"/>
          </p:cNvSpPr>
          <p:nvPr/>
        </p:nvSpPr>
        <p:spPr bwMode="auto">
          <a:xfrm>
            <a:off x="3581400" y="51054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FFFF00"/>
                </a:solidFill>
                <a:effectLst>
                  <a:outerShdw dist="45791" dir="3378596" algn="ctr" rotWithShape="0">
                    <a:srgbClr val="4D4D4D">
                      <a:alpha val="79999"/>
                    </a:srgbClr>
                  </a:outerShdw>
                </a:effectLst>
                <a:uLnTx/>
                <a:uFillTx/>
                <a:latin typeface="Arial Black"/>
                <a:ea typeface="+mn-ea"/>
                <a:cs typeface="+mn-cs"/>
              </a:rPr>
              <a:t>3</a:t>
            </a:r>
          </a:p>
        </p:txBody>
      </p:sp>
      <p:sp>
        <p:nvSpPr>
          <p:cNvPr id="62472" name="Rectangle 8"/>
          <p:cNvSpPr>
            <a:spLocks noChangeArrowheads="1"/>
          </p:cNvSpPr>
          <p:nvPr/>
        </p:nvSpPr>
        <p:spPr bwMode="auto">
          <a:xfrm>
            <a:off x="457200" y="762000"/>
            <a:ext cx="1600200" cy="457200"/>
          </a:xfrm>
          <a:prstGeom prst="rect">
            <a:avLst/>
          </a:prstGeom>
          <a:solidFill>
            <a:schemeClr val="bg2"/>
          </a:solidFill>
          <a:ln w="5715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9E762343-F8B8-40F6-1A43-CC5ACF6C5665}"/>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6163" name="Rectangle 3"/>
          <p:cNvSpPr>
            <a:spLocks noGrp="1" noChangeArrowheads="1"/>
          </p:cNvSpPr>
          <p:nvPr>
            <p:ph type="body" idx="4294967295"/>
          </p:nvPr>
        </p:nvSpPr>
        <p:spPr>
          <a:xfrm>
            <a:off x="152400" y="152400"/>
            <a:ext cx="8686800" cy="5978525"/>
          </a:xfrm>
        </p:spPr>
        <p:txBody>
          <a:bodyPr/>
          <a:lstStyle/>
          <a:p>
            <a:pPr eaLnBrk="1" hangingPunct="1">
              <a:defRPr/>
            </a:pPr>
            <a:r>
              <a:rPr lang="en-US">
                <a:solidFill>
                  <a:srgbClr val="FF9900"/>
                </a:solidFill>
                <a:effectLst>
                  <a:outerShdw blurRad="38100" dist="38100" dir="2700000" algn="tl">
                    <a:srgbClr val="FFFFFF"/>
                  </a:outerShdw>
                </a:effectLst>
              </a:rPr>
              <a:t>A pulley makes work seem easier, it changes the direction of motion to work with gravity.</a:t>
            </a:r>
            <a:r>
              <a:rPr lang="en-US">
                <a:effectLst>
                  <a:outerShdw blurRad="38100" dist="38100" dir="2700000" algn="tl">
                    <a:srgbClr val="808080"/>
                  </a:outerShdw>
                </a:effectLst>
              </a:rPr>
              <a:t> </a:t>
            </a:r>
          </a:p>
          <a:p>
            <a:pPr lvl="1" eaLnBrk="1" hangingPunct="1">
              <a:defRPr/>
            </a:pPr>
            <a:r>
              <a:rPr lang="en-US">
                <a:solidFill>
                  <a:srgbClr val="FFFF66"/>
                </a:solidFill>
                <a:effectLst>
                  <a:outerShdw blurRad="38100" dist="38100" dir="2700000" algn="tl">
                    <a:srgbClr val="FFFFFF"/>
                  </a:outerShdw>
                </a:effectLst>
              </a:rPr>
              <a:t>Uses your body weight against the resistance.</a:t>
            </a:r>
          </a:p>
        </p:txBody>
      </p:sp>
      <p:sp>
        <p:nvSpPr>
          <p:cNvPr id="6876166"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pic>
        <p:nvPicPr>
          <p:cNvPr id="63492" name="Picture 4" descr="http://2.bp.blogspot.com/_NfN_EWerqnQ/SxwJYlBdc7I/AAAAAAAAAYM/QsDY3uSuRMc/s400/step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4572000" cy="4648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3493" name="Picture 4" descr="animatedfourpulle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05000"/>
            <a:ext cx="388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30" name="Rectangle 6"/>
          <p:cNvSpPr>
            <a:spLocks noChangeArrowheads="1"/>
          </p:cNvSpPr>
          <p:nvPr/>
        </p:nvSpPr>
        <p:spPr bwMode="auto">
          <a:xfrm>
            <a:off x="5029200" y="1905000"/>
            <a:ext cx="3886200" cy="4648200"/>
          </a:xfrm>
          <a:prstGeom prst="rect">
            <a:avLst/>
          </a:prstGeom>
          <a:noFill/>
          <a:ln w="76200" algn="ctr">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3495" name="WordArt 7"/>
          <p:cNvSpPr>
            <a:spLocks noChangeArrowheads="1" noChangeShapeType="1" noTextEdit="1"/>
          </p:cNvSpPr>
          <p:nvPr/>
        </p:nvSpPr>
        <p:spPr bwMode="auto">
          <a:xfrm>
            <a:off x="3581400" y="51054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FFFF00"/>
                </a:solidFill>
                <a:effectLst>
                  <a:outerShdw dist="45791" dir="3378596" algn="ctr" rotWithShape="0">
                    <a:srgbClr val="4D4D4D">
                      <a:alpha val="79999"/>
                    </a:srgbClr>
                  </a:outerShdw>
                </a:effectLst>
                <a:uLnTx/>
                <a:uFillTx/>
                <a:latin typeface="Arial Black"/>
                <a:ea typeface="+mn-ea"/>
                <a:cs typeface="+mn-cs"/>
              </a:rPr>
              <a:t>3</a:t>
            </a:r>
          </a:p>
        </p:txBody>
      </p:sp>
      <p:sp>
        <p:nvSpPr>
          <p:cNvPr id="63496" name="Rectangle 8"/>
          <p:cNvSpPr>
            <a:spLocks noChangeArrowheads="1"/>
          </p:cNvSpPr>
          <p:nvPr/>
        </p:nvSpPr>
        <p:spPr bwMode="auto">
          <a:xfrm>
            <a:off x="457200" y="762000"/>
            <a:ext cx="1600200" cy="457200"/>
          </a:xfrm>
          <a:prstGeom prst="rect">
            <a:avLst/>
          </a:prstGeom>
          <a:solidFill>
            <a:schemeClr val="bg2"/>
          </a:solidFill>
          <a:ln w="57150">
            <a:solidFill>
              <a:srgbClr val="FFFF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13CF825E-59FF-7C18-4C2C-7BDD84EDE068}"/>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6163" name="Rectangle 3"/>
          <p:cNvSpPr>
            <a:spLocks noGrp="1" noChangeArrowheads="1"/>
          </p:cNvSpPr>
          <p:nvPr>
            <p:ph type="body" idx="4294967295"/>
          </p:nvPr>
        </p:nvSpPr>
        <p:spPr>
          <a:xfrm>
            <a:off x="152400" y="152400"/>
            <a:ext cx="8686800" cy="5978525"/>
          </a:xfrm>
        </p:spPr>
        <p:txBody>
          <a:bodyPr/>
          <a:lstStyle/>
          <a:p>
            <a:pPr eaLnBrk="1" hangingPunct="1">
              <a:defRPr/>
            </a:pPr>
            <a:r>
              <a:rPr lang="en-US">
                <a:solidFill>
                  <a:srgbClr val="FF9900"/>
                </a:solidFill>
                <a:effectLst>
                  <a:outerShdw blurRad="38100" dist="38100" dir="2700000" algn="tl">
                    <a:srgbClr val="FFFFFF"/>
                  </a:outerShdw>
                </a:effectLst>
              </a:rPr>
              <a:t>A pulley makes work seem easier, it changes the </a:t>
            </a:r>
            <a:r>
              <a:rPr lang="en-US">
                <a:solidFill>
                  <a:srgbClr val="FFFF00"/>
                </a:solidFill>
                <a:effectLst>
                  <a:outerShdw blurRad="38100" dist="38100" dir="2700000" algn="tl">
                    <a:srgbClr val="FFFFFF"/>
                  </a:outerShdw>
                </a:effectLst>
              </a:rPr>
              <a:t>direction</a:t>
            </a:r>
            <a:r>
              <a:rPr lang="en-US">
                <a:solidFill>
                  <a:srgbClr val="FF9900"/>
                </a:solidFill>
                <a:effectLst>
                  <a:outerShdw blurRad="38100" dist="38100" dir="2700000" algn="tl">
                    <a:srgbClr val="FFFFFF"/>
                  </a:outerShdw>
                </a:effectLst>
              </a:rPr>
              <a:t> of motion to work with gravity.</a:t>
            </a:r>
            <a:r>
              <a:rPr lang="en-US">
                <a:effectLst>
                  <a:outerShdw blurRad="38100" dist="38100" dir="2700000" algn="tl">
                    <a:srgbClr val="808080"/>
                  </a:outerShdw>
                </a:effectLst>
              </a:rPr>
              <a:t> </a:t>
            </a:r>
          </a:p>
          <a:p>
            <a:pPr lvl="1" eaLnBrk="1" hangingPunct="1">
              <a:defRPr/>
            </a:pPr>
            <a:r>
              <a:rPr lang="en-US">
                <a:solidFill>
                  <a:srgbClr val="FFFF66"/>
                </a:solidFill>
                <a:effectLst>
                  <a:outerShdw blurRad="38100" dist="38100" dir="2700000" algn="tl">
                    <a:srgbClr val="FFFFFF"/>
                  </a:outerShdw>
                </a:effectLst>
              </a:rPr>
              <a:t>Uses your body weight against the resistance.</a:t>
            </a:r>
          </a:p>
        </p:txBody>
      </p:sp>
      <p:sp>
        <p:nvSpPr>
          <p:cNvPr id="6876166"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pic>
        <p:nvPicPr>
          <p:cNvPr id="64516" name="Picture 4" descr="http://2.bp.blogspot.com/_NfN_EWerqnQ/SxwJYlBdc7I/AAAAAAAAAYM/QsDY3uSuRMc/s400/step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4572000" cy="4648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4517" name="Picture 4" descr="animatedfourpulle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05000"/>
            <a:ext cx="388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30" name="Rectangle 6"/>
          <p:cNvSpPr>
            <a:spLocks noChangeArrowheads="1"/>
          </p:cNvSpPr>
          <p:nvPr/>
        </p:nvSpPr>
        <p:spPr bwMode="auto">
          <a:xfrm>
            <a:off x="5029200" y="1905000"/>
            <a:ext cx="3886200" cy="4648200"/>
          </a:xfrm>
          <a:prstGeom prst="rect">
            <a:avLst/>
          </a:prstGeom>
          <a:noFill/>
          <a:ln w="76200" algn="ctr">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4519" name="WordArt 7"/>
          <p:cNvSpPr>
            <a:spLocks noChangeArrowheads="1" noChangeShapeType="1" noTextEdit="1"/>
          </p:cNvSpPr>
          <p:nvPr/>
        </p:nvSpPr>
        <p:spPr bwMode="auto">
          <a:xfrm>
            <a:off x="3581400" y="51054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FFFF00"/>
                </a:solidFill>
                <a:effectLst>
                  <a:outerShdw dist="45791" dir="3378596" algn="ctr" rotWithShape="0">
                    <a:srgbClr val="4D4D4D">
                      <a:alpha val="79999"/>
                    </a:srgbClr>
                  </a:outerShdw>
                </a:effectLst>
                <a:uLnTx/>
                <a:uFillTx/>
                <a:latin typeface="Arial Black"/>
                <a:ea typeface="+mn-ea"/>
                <a:cs typeface="+mn-cs"/>
              </a:rPr>
              <a:t>3</a:t>
            </a:r>
          </a:p>
        </p:txBody>
      </p:sp>
      <p:sp>
        <p:nvSpPr>
          <p:cNvPr id="64520" name="Rectangle 8"/>
          <p:cNvSpPr>
            <a:spLocks noChangeArrowheads="1"/>
          </p:cNvSpPr>
          <p:nvPr/>
        </p:nvSpPr>
        <p:spPr bwMode="auto">
          <a:xfrm>
            <a:off x="457200" y="762000"/>
            <a:ext cx="1600200" cy="457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4521" name="WordArt 9" descr="Narrow vertical"/>
          <p:cNvSpPr>
            <a:spLocks noChangeArrowheads="1" noChangeShapeType="1" noTextEdit="1"/>
          </p:cNvSpPr>
          <p:nvPr/>
        </p:nvSpPr>
        <p:spPr bwMode="auto">
          <a:xfrm rot="-1888083">
            <a:off x="1371600" y="3886200"/>
            <a:ext cx="2276475" cy="1084263"/>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a:ea typeface="+mn-ea"/>
                <a:cs typeface="+mn-cs"/>
              </a:rPr>
              <a:t>Direction</a:t>
            </a:r>
          </a:p>
        </p:txBody>
      </p:sp>
      <p:pic>
        <p:nvPicPr>
          <p:cNvPr id="2" name="Picture 1">
            <a:extLst>
              <a:ext uri="{FF2B5EF4-FFF2-40B4-BE49-F238E27FC236}">
                <a16:creationId xmlns:a16="http://schemas.microsoft.com/office/drawing/2014/main" id="{284C8D8B-5900-A652-A0C4-7D51FDEC2755}"/>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Content Placeholder 2"/>
          <p:cNvSpPr>
            <a:spLocks noGrp="1"/>
          </p:cNvSpPr>
          <p:nvPr>
            <p:ph idx="1"/>
          </p:nvPr>
        </p:nvSpPr>
        <p:spPr>
          <a:xfrm>
            <a:off x="228600" y="228600"/>
            <a:ext cx="8686800" cy="5902325"/>
          </a:xfrm>
        </p:spPr>
        <p:txBody>
          <a:bodyPr/>
          <a:lstStyle/>
          <a:p>
            <a:r>
              <a:rPr lang="en-US" dirty="0"/>
              <a:t>Which two terms are switched?</a:t>
            </a:r>
          </a:p>
          <a:p>
            <a:pPr lvl="1"/>
            <a:endParaRPr lang="en-US" dirty="0"/>
          </a:p>
          <a:p>
            <a:pPr lvl="1"/>
            <a:endParaRPr lang="en-US" dirty="0">
              <a:solidFill>
                <a:schemeClr val="bg1"/>
              </a:solidFill>
            </a:endParaRP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8600" y="1474620"/>
            <a:ext cx="8610600" cy="5078580"/>
          </a:xfrm>
          <a:prstGeom prst="rect">
            <a:avLst/>
          </a:prstGeom>
          <a:noFill/>
          <a:ln w="76200">
            <a:solidFill>
              <a:srgbClr val="808080"/>
            </a:solidFill>
          </a:ln>
          <a:extLst>
            <a:ext uri="{909E8E84-426E-40DD-AFC4-6F175D3DCCD1}">
              <a14:hiddenFill xmlns:a14="http://schemas.microsoft.com/office/drawing/2010/main">
                <a:solidFill>
                  <a:srgbClr val="FFFFFF"/>
                </a:solidFill>
              </a14:hiddenFill>
            </a:ext>
          </a:extLst>
        </p:spPr>
      </p:pic>
      <p:sp>
        <p:nvSpPr>
          <p:cNvPr id="5" name="Isosceles Triangle 4"/>
          <p:cNvSpPr/>
          <p:nvPr/>
        </p:nvSpPr>
        <p:spPr bwMode="auto">
          <a:xfrm>
            <a:off x="1295400" y="1396425"/>
            <a:ext cx="6553200" cy="4351743"/>
          </a:xfrm>
          <a:prstGeom prst="triangle">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Rectangle 1"/>
          <p:cNvSpPr/>
          <p:nvPr/>
        </p:nvSpPr>
        <p:spPr>
          <a:xfrm>
            <a:off x="4120478" y="1602680"/>
            <a:ext cx="952760" cy="157184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w</a:t>
            </a:r>
          </a:p>
        </p:txBody>
      </p:sp>
      <p:sp>
        <p:nvSpPr>
          <p:cNvPr id="6" name="Rectangle 5"/>
          <p:cNvSpPr/>
          <p:nvPr/>
        </p:nvSpPr>
        <p:spPr>
          <a:xfrm>
            <a:off x="2743200" y="3521333"/>
            <a:ext cx="65595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f</a:t>
            </a:r>
          </a:p>
        </p:txBody>
      </p:sp>
      <p:sp>
        <p:nvSpPr>
          <p:cNvPr id="7" name="Rectangle 6"/>
          <p:cNvSpPr/>
          <p:nvPr/>
        </p:nvSpPr>
        <p:spPr>
          <a:xfrm>
            <a:off x="5625920" y="3640948"/>
            <a:ext cx="958917"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sp>
        <p:nvSpPr>
          <p:cNvPr id="8" name="Rectangle 7"/>
          <p:cNvSpPr/>
          <p:nvPr/>
        </p:nvSpPr>
        <p:spPr>
          <a:xfrm>
            <a:off x="3169140" y="2805410"/>
            <a:ext cx="877163"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a:t>
            </a:r>
          </a:p>
        </p:txBody>
      </p:sp>
      <p:sp>
        <p:nvSpPr>
          <p:cNvPr id="9" name="Rectangle 8"/>
          <p:cNvSpPr/>
          <p:nvPr/>
        </p:nvSpPr>
        <p:spPr>
          <a:xfrm>
            <a:off x="5137969" y="2887177"/>
            <a:ext cx="877163"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a:t>
            </a:r>
          </a:p>
        </p:txBody>
      </p:sp>
      <p:sp>
        <p:nvSpPr>
          <p:cNvPr id="10" name="Rectangle 9"/>
          <p:cNvSpPr/>
          <p:nvPr/>
        </p:nvSpPr>
        <p:spPr>
          <a:xfrm>
            <a:off x="4413401" y="3888432"/>
            <a:ext cx="763349"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X</a:t>
            </a:r>
          </a:p>
        </p:txBody>
      </p:sp>
      <p:sp>
        <p:nvSpPr>
          <p:cNvPr id="11" name="TextBox 10"/>
          <p:cNvSpPr txBox="1"/>
          <p:nvPr/>
        </p:nvSpPr>
        <p:spPr>
          <a:xfrm>
            <a:off x="3937832" y="2788131"/>
            <a:ext cx="139616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newtons</a:t>
            </a:r>
          </a:p>
        </p:txBody>
      </p:sp>
      <p:sp>
        <p:nvSpPr>
          <p:cNvPr id="13" name="TextBox 12"/>
          <p:cNvSpPr txBox="1"/>
          <p:nvPr/>
        </p:nvSpPr>
        <p:spPr>
          <a:xfrm>
            <a:off x="2095469" y="4798605"/>
            <a:ext cx="195141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Joules</a:t>
            </a:r>
          </a:p>
        </p:txBody>
      </p:sp>
      <p:sp>
        <p:nvSpPr>
          <p:cNvPr id="14" name="TextBox 13"/>
          <p:cNvSpPr txBox="1"/>
          <p:nvPr/>
        </p:nvSpPr>
        <p:spPr>
          <a:xfrm>
            <a:off x="5715000" y="4876800"/>
            <a:ext cx="1687359"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meters</a:t>
            </a:r>
          </a:p>
        </p:txBody>
      </p:sp>
      <p:sp>
        <p:nvSpPr>
          <p:cNvPr id="12" name="Rectangle 11">
            <a:extLst>
              <a:ext uri="{FF2B5EF4-FFF2-40B4-BE49-F238E27FC236}">
                <a16:creationId xmlns:a16="http://schemas.microsoft.com/office/drawing/2014/main" id="{029C5775-AC37-4E53-AD70-C98761F03D94}"/>
              </a:ext>
            </a:extLst>
          </p:cNvPr>
          <p:cNvSpPr/>
          <p:nvPr/>
        </p:nvSpPr>
        <p:spPr>
          <a:xfrm>
            <a:off x="7643264" y="1232392"/>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3462">
                  <a:solidFill>
                    <a:srgbClr val="000000"/>
                  </a:solidFill>
                  <a:prstDash val="solid"/>
                </a:ln>
                <a:solidFill>
                  <a:srgbClr val="FFFFFF">
                    <a:lumMod val="85000"/>
                    <a:lumOff val="15000"/>
                  </a:srgbClr>
                </a:solidFill>
                <a:effectLst>
                  <a:outerShdw dist="38100" dir="2700000" algn="bl" rotWithShape="0">
                    <a:srgbClr val="AAADCA"/>
                  </a:outerShdw>
                </a:effectLst>
                <a:uLnTx/>
                <a:uFillTx/>
                <a:latin typeface="Arial" charset="0"/>
                <a:ea typeface="+mn-ea"/>
                <a:cs typeface="+mn-cs"/>
              </a:rPr>
              <a:t>4</a:t>
            </a:r>
          </a:p>
        </p:txBody>
      </p:sp>
      <p:pic>
        <p:nvPicPr>
          <p:cNvPr id="15" name="Picture 14">
            <a:extLst>
              <a:ext uri="{FF2B5EF4-FFF2-40B4-BE49-F238E27FC236}">
                <a16:creationId xmlns:a16="http://schemas.microsoft.com/office/drawing/2014/main" id="{ECB27CF2-DAFC-DC9C-47FE-B02D1F0F7D12}"/>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78623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Placeholder 2"/>
          <p:cNvSpPr>
            <a:spLocks noGrp="1"/>
          </p:cNvSpPr>
          <p:nvPr>
            <p:ph type="body" sz="half" idx="4294967295"/>
          </p:nvPr>
        </p:nvSpPr>
        <p:spPr>
          <a:xfrm>
            <a:off x="457200" y="304800"/>
            <a:ext cx="8153400" cy="5821363"/>
          </a:xfrm>
        </p:spPr>
        <p:txBody>
          <a:bodyPr/>
          <a:lstStyle/>
          <a:p>
            <a:r>
              <a:rPr lang="en-US"/>
              <a:t>What is the MA of each pulley below?</a:t>
            </a:r>
          </a:p>
          <a:p>
            <a:endParaRPr lang="en-US"/>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7108" name="WordArt 4"/>
          <p:cNvSpPr>
            <a:spLocks noChangeArrowheads="1" noChangeShapeType="1" noTextEdit="1"/>
          </p:cNvSpPr>
          <p:nvPr/>
        </p:nvSpPr>
        <p:spPr bwMode="auto">
          <a:xfrm>
            <a:off x="8534400" y="304800"/>
            <a:ext cx="381000"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a:t>
            </a:r>
          </a:p>
        </p:txBody>
      </p:sp>
      <p:sp>
        <p:nvSpPr>
          <p:cNvPr id="47109" name="WordArt 5"/>
          <p:cNvSpPr>
            <a:spLocks noChangeArrowheads="1" noChangeShapeType="1" noTextEdit="1"/>
          </p:cNvSpPr>
          <p:nvPr/>
        </p:nvSpPr>
        <p:spPr bwMode="auto">
          <a:xfrm>
            <a:off x="4572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47110" name="WordArt 6"/>
          <p:cNvSpPr>
            <a:spLocks noChangeArrowheads="1" noChangeShapeType="1" noTextEdit="1"/>
          </p:cNvSpPr>
          <p:nvPr/>
        </p:nvSpPr>
        <p:spPr bwMode="auto">
          <a:xfrm>
            <a:off x="2971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47111" name="WordArt 7"/>
          <p:cNvSpPr>
            <a:spLocks noChangeArrowheads="1" noChangeShapeType="1" noTextEdit="1"/>
          </p:cNvSpPr>
          <p:nvPr/>
        </p:nvSpPr>
        <p:spPr bwMode="auto">
          <a:xfrm>
            <a:off x="52578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47112" name="WordArt 8"/>
          <p:cNvSpPr>
            <a:spLocks noChangeArrowheads="1" noChangeShapeType="1" noTextEdit="1"/>
          </p:cNvSpPr>
          <p:nvPr/>
        </p:nvSpPr>
        <p:spPr bwMode="auto">
          <a:xfrm>
            <a:off x="7467600" y="1219200"/>
            <a:ext cx="352425"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D</a:t>
            </a:r>
          </a:p>
        </p:txBody>
      </p:sp>
      <p:pic>
        <p:nvPicPr>
          <p:cNvPr id="2" name="Picture 1">
            <a:extLst>
              <a:ext uri="{FF2B5EF4-FFF2-40B4-BE49-F238E27FC236}">
                <a16:creationId xmlns:a16="http://schemas.microsoft.com/office/drawing/2014/main" id="{78657080-30FB-CF93-2B44-8735D8E4AC4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792939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Content Placeholder 2"/>
          <p:cNvSpPr>
            <a:spLocks noGrp="1"/>
          </p:cNvSpPr>
          <p:nvPr>
            <p:ph idx="1"/>
          </p:nvPr>
        </p:nvSpPr>
        <p:spPr>
          <a:xfrm>
            <a:off x="228600" y="228600"/>
            <a:ext cx="8686800" cy="5902325"/>
          </a:xfrm>
        </p:spPr>
        <p:txBody>
          <a:bodyPr/>
          <a:lstStyle/>
          <a:p>
            <a:r>
              <a:rPr lang="en-US" dirty="0"/>
              <a:t>Which two terms are switched?</a:t>
            </a:r>
          </a:p>
          <a:p>
            <a:pPr lvl="1"/>
            <a:endParaRPr lang="en-US" dirty="0"/>
          </a:p>
          <a:p>
            <a:pPr lvl="1"/>
            <a:endParaRPr lang="en-US" dirty="0">
              <a:solidFill>
                <a:schemeClr val="bg1"/>
              </a:solidFill>
            </a:endParaRP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8600" y="1474620"/>
            <a:ext cx="8610600" cy="5078580"/>
          </a:xfrm>
          <a:prstGeom prst="rect">
            <a:avLst/>
          </a:prstGeom>
          <a:noFill/>
          <a:ln w="76200">
            <a:solidFill>
              <a:srgbClr val="808080"/>
            </a:solidFill>
          </a:ln>
          <a:extLst>
            <a:ext uri="{909E8E84-426E-40DD-AFC4-6F175D3DCCD1}">
              <a14:hiddenFill xmlns:a14="http://schemas.microsoft.com/office/drawing/2010/main">
                <a:solidFill>
                  <a:srgbClr val="FFFFFF"/>
                </a:solidFill>
              </a14:hiddenFill>
            </a:ext>
          </a:extLst>
        </p:spPr>
      </p:pic>
      <p:sp>
        <p:nvSpPr>
          <p:cNvPr id="5" name="Isosceles Triangle 4"/>
          <p:cNvSpPr/>
          <p:nvPr/>
        </p:nvSpPr>
        <p:spPr bwMode="auto">
          <a:xfrm>
            <a:off x="1295400" y="1396425"/>
            <a:ext cx="6553200" cy="4351743"/>
          </a:xfrm>
          <a:prstGeom prst="triangle">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Rectangle 1"/>
          <p:cNvSpPr/>
          <p:nvPr/>
        </p:nvSpPr>
        <p:spPr>
          <a:xfrm>
            <a:off x="4120478" y="1602680"/>
            <a:ext cx="952760" cy="157184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w</a:t>
            </a:r>
          </a:p>
        </p:txBody>
      </p:sp>
      <p:sp>
        <p:nvSpPr>
          <p:cNvPr id="6" name="Rectangle 5"/>
          <p:cNvSpPr/>
          <p:nvPr/>
        </p:nvSpPr>
        <p:spPr>
          <a:xfrm>
            <a:off x="2743200" y="3521333"/>
            <a:ext cx="65595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f</a:t>
            </a:r>
          </a:p>
        </p:txBody>
      </p:sp>
      <p:sp>
        <p:nvSpPr>
          <p:cNvPr id="7" name="Rectangle 6"/>
          <p:cNvSpPr/>
          <p:nvPr/>
        </p:nvSpPr>
        <p:spPr>
          <a:xfrm>
            <a:off x="5625920" y="3640948"/>
            <a:ext cx="958917"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d</a:t>
            </a:r>
          </a:p>
        </p:txBody>
      </p:sp>
      <p:sp>
        <p:nvSpPr>
          <p:cNvPr id="8" name="Rectangle 7"/>
          <p:cNvSpPr/>
          <p:nvPr/>
        </p:nvSpPr>
        <p:spPr>
          <a:xfrm>
            <a:off x="3169140" y="2805410"/>
            <a:ext cx="877163"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a:t>
            </a:r>
          </a:p>
        </p:txBody>
      </p:sp>
      <p:sp>
        <p:nvSpPr>
          <p:cNvPr id="9" name="Rectangle 8"/>
          <p:cNvSpPr/>
          <p:nvPr/>
        </p:nvSpPr>
        <p:spPr>
          <a:xfrm>
            <a:off x="5137969" y="2887177"/>
            <a:ext cx="877163"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a:t>
            </a:r>
          </a:p>
        </p:txBody>
      </p:sp>
      <p:sp>
        <p:nvSpPr>
          <p:cNvPr id="10" name="Rectangle 9"/>
          <p:cNvSpPr/>
          <p:nvPr/>
        </p:nvSpPr>
        <p:spPr>
          <a:xfrm>
            <a:off x="4413401" y="3888432"/>
            <a:ext cx="763349"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X</a:t>
            </a:r>
          </a:p>
        </p:txBody>
      </p:sp>
      <p:sp>
        <p:nvSpPr>
          <p:cNvPr id="11" name="TextBox 10"/>
          <p:cNvSpPr txBox="1"/>
          <p:nvPr/>
        </p:nvSpPr>
        <p:spPr>
          <a:xfrm>
            <a:off x="3937832" y="2788131"/>
            <a:ext cx="139616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2400" b="0" i="0" u="none" strike="noStrike" kern="1200" cap="none" spc="0" normalizeH="0" baseline="0" noProof="0" dirty="0">
                <a:ln>
                  <a:solidFill>
                    <a:srgbClr val="000000"/>
                  </a:solidFill>
                </a:ln>
                <a:solidFill>
                  <a:srgbClr val="FFFF00"/>
                </a:solidFill>
                <a:effectLst>
                  <a:glow rad="127000">
                    <a:srgbClr val="000000"/>
                  </a:glow>
                  <a:outerShdw blurRad="38100" dist="38100" dir="2700000" algn="tl">
                    <a:srgbClr val="000000">
                      <a:alpha val="43137"/>
                    </a:srgbClr>
                  </a:outerShdw>
                </a:effectLst>
                <a:uLnTx/>
                <a:uFillTx/>
                <a:latin typeface="Tahoma" pitchFamily="34" charset="0"/>
                <a:ea typeface="+mn-ea"/>
                <a:cs typeface="+mn-cs"/>
              </a:rPr>
              <a:t>newtons</a:t>
            </a:r>
          </a:p>
        </p:txBody>
      </p:sp>
      <p:sp>
        <p:nvSpPr>
          <p:cNvPr id="13" name="TextBox 12"/>
          <p:cNvSpPr txBox="1"/>
          <p:nvPr/>
        </p:nvSpPr>
        <p:spPr>
          <a:xfrm>
            <a:off x="2095469" y="4798605"/>
            <a:ext cx="195141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3200" b="0" i="0" u="none" strike="noStrike" kern="1200" cap="none" spc="0" normalizeH="0" baseline="0" noProof="0" dirty="0">
                <a:ln>
                  <a:solidFill>
                    <a:srgbClr val="000000"/>
                  </a:solidFill>
                </a:ln>
                <a:solidFill>
                  <a:srgbClr val="FFFF00"/>
                </a:solidFill>
                <a:effectLst>
                  <a:glow rad="228600">
                    <a:srgbClr val="000000">
                      <a:alpha val="40000"/>
                    </a:srgbClr>
                  </a:glow>
                  <a:outerShdw blurRad="38100" dist="38100" dir="2700000" algn="tl">
                    <a:srgbClr val="000000">
                      <a:alpha val="43137"/>
                    </a:srgbClr>
                  </a:outerShdw>
                </a:effectLst>
                <a:uLnTx/>
                <a:uFillTx/>
                <a:latin typeface="Tahoma" pitchFamily="34" charset="0"/>
                <a:ea typeface="+mn-ea"/>
                <a:cs typeface="+mn-cs"/>
              </a:rPr>
              <a:t>Joules</a:t>
            </a:r>
          </a:p>
        </p:txBody>
      </p:sp>
      <p:sp>
        <p:nvSpPr>
          <p:cNvPr id="14" name="TextBox 13"/>
          <p:cNvSpPr txBox="1"/>
          <p:nvPr/>
        </p:nvSpPr>
        <p:spPr>
          <a:xfrm>
            <a:off x="5715000" y="4876800"/>
            <a:ext cx="1687359"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meters</a:t>
            </a:r>
          </a:p>
        </p:txBody>
      </p:sp>
      <p:sp>
        <p:nvSpPr>
          <p:cNvPr id="12" name="Rectangle 11">
            <a:extLst>
              <a:ext uri="{FF2B5EF4-FFF2-40B4-BE49-F238E27FC236}">
                <a16:creationId xmlns:a16="http://schemas.microsoft.com/office/drawing/2014/main" id="{029C5775-AC37-4E53-AD70-C98761F03D94}"/>
              </a:ext>
            </a:extLst>
          </p:cNvPr>
          <p:cNvSpPr/>
          <p:nvPr/>
        </p:nvSpPr>
        <p:spPr>
          <a:xfrm>
            <a:off x="7643264" y="1232392"/>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3462">
                  <a:solidFill>
                    <a:srgbClr val="000000"/>
                  </a:solidFill>
                  <a:prstDash val="solid"/>
                </a:ln>
                <a:solidFill>
                  <a:srgbClr val="FFFFFF">
                    <a:lumMod val="85000"/>
                    <a:lumOff val="15000"/>
                  </a:srgbClr>
                </a:solidFill>
                <a:effectLst>
                  <a:outerShdw dist="38100" dir="2700000" algn="bl" rotWithShape="0">
                    <a:srgbClr val="AAADCA"/>
                  </a:outerShdw>
                </a:effectLst>
                <a:uLnTx/>
                <a:uFillTx/>
                <a:latin typeface="Arial" charset="0"/>
                <a:ea typeface="+mn-ea"/>
                <a:cs typeface="+mn-cs"/>
              </a:rPr>
              <a:t>4</a:t>
            </a:r>
          </a:p>
        </p:txBody>
      </p:sp>
      <p:pic>
        <p:nvPicPr>
          <p:cNvPr id="15" name="Picture 14">
            <a:extLst>
              <a:ext uri="{FF2B5EF4-FFF2-40B4-BE49-F238E27FC236}">
                <a16:creationId xmlns:a16="http://schemas.microsoft.com/office/drawing/2014/main" id="{5AC8AAED-8F8E-BCBB-5EF0-D2CFC3D72ED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9399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Content Placeholder 2"/>
          <p:cNvSpPr>
            <a:spLocks noGrp="1"/>
          </p:cNvSpPr>
          <p:nvPr>
            <p:ph idx="1"/>
          </p:nvPr>
        </p:nvSpPr>
        <p:spPr>
          <a:xfrm>
            <a:off x="228600" y="228600"/>
            <a:ext cx="8686800" cy="5902325"/>
          </a:xfrm>
        </p:spPr>
        <p:txBody>
          <a:bodyPr/>
          <a:lstStyle/>
          <a:p>
            <a:r>
              <a:rPr lang="en-US" dirty="0"/>
              <a:t>Which two terms are switched?</a:t>
            </a:r>
          </a:p>
          <a:p>
            <a:r>
              <a:rPr lang="en-US" dirty="0">
                <a:solidFill>
                  <a:srgbClr val="FFCCFF"/>
                </a:solidFill>
              </a:rPr>
              <a:t>force (N) </a:t>
            </a:r>
            <a:r>
              <a:rPr lang="en-US" dirty="0"/>
              <a:t>x </a:t>
            </a:r>
            <a:r>
              <a:rPr lang="en-US" dirty="0">
                <a:solidFill>
                  <a:schemeClr val="accent1">
                    <a:lumMod val="40000"/>
                    <a:lumOff val="60000"/>
                  </a:schemeClr>
                </a:solidFill>
              </a:rPr>
              <a:t>distance (m) </a:t>
            </a:r>
            <a:r>
              <a:rPr lang="en-US" dirty="0"/>
              <a:t>= </a:t>
            </a:r>
            <a:r>
              <a:rPr lang="en-US" dirty="0">
                <a:solidFill>
                  <a:srgbClr val="FFFF00"/>
                </a:solidFill>
              </a:rPr>
              <a:t>work (J) Joules</a:t>
            </a:r>
          </a:p>
          <a:p>
            <a:pPr lvl="1"/>
            <a:endParaRPr lang="en-US" dirty="0"/>
          </a:p>
          <a:p>
            <a:pPr lvl="1"/>
            <a:endParaRPr lang="en-US" dirty="0">
              <a:solidFill>
                <a:schemeClr val="bg1"/>
              </a:solidFill>
            </a:endParaRP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8600" y="1474620"/>
            <a:ext cx="8610600" cy="5078580"/>
          </a:xfrm>
          <a:prstGeom prst="rect">
            <a:avLst/>
          </a:prstGeom>
          <a:noFill/>
          <a:ln w="76200">
            <a:solidFill>
              <a:srgbClr val="808080"/>
            </a:solidFill>
          </a:ln>
          <a:extLst>
            <a:ext uri="{909E8E84-426E-40DD-AFC4-6F175D3DCCD1}">
              <a14:hiddenFill xmlns:a14="http://schemas.microsoft.com/office/drawing/2010/main">
                <a:solidFill>
                  <a:srgbClr val="FFFFFF"/>
                </a:solidFill>
              </a14:hiddenFill>
            </a:ext>
          </a:extLst>
        </p:spPr>
      </p:pic>
      <p:sp>
        <p:nvSpPr>
          <p:cNvPr id="5" name="Isosceles Triangle 4"/>
          <p:cNvSpPr/>
          <p:nvPr/>
        </p:nvSpPr>
        <p:spPr bwMode="auto">
          <a:xfrm>
            <a:off x="1295400" y="1396425"/>
            <a:ext cx="6553200" cy="4351743"/>
          </a:xfrm>
          <a:prstGeom prst="triangle">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Rectangle 1"/>
          <p:cNvSpPr/>
          <p:nvPr/>
        </p:nvSpPr>
        <p:spPr>
          <a:xfrm>
            <a:off x="4120478" y="1602680"/>
            <a:ext cx="952760" cy="1571843"/>
          </a:xfrm>
          <a:prstGeom prst="rect">
            <a:avLst/>
          </a:prstGeom>
          <a:noFill/>
          <a:effectLst>
            <a:glow rad="431800">
              <a:schemeClr val="bg1">
                <a:alpha val="60000"/>
              </a:schemeClr>
            </a:glow>
          </a:effectLst>
        </p:spPr>
        <p:txBody>
          <a:bodyPr wrap="squar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000000"/>
                  </a:solidFill>
                  <a:prstDash val="solid"/>
                  <a:miter lim="800000"/>
                </a:ln>
                <a:solidFill>
                  <a:srgbClr val="FFFF66"/>
                </a:solidFill>
                <a:effectLst>
                  <a:outerShdw blurRad="50800" algn="tl" rotWithShape="0">
                    <a:srgbClr val="000000"/>
                  </a:outerShdw>
                </a:effectLst>
                <a:uLnTx/>
                <a:uFillTx/>
                <a:latin typeface="Tahoma" pitchFamily="34" charset="0"/>
                <a:ea typeface="+mn-ea"/>
                <a:cs typeface="+mn-cs"/>
              </a:rPr>
              <a:t>w</a:t>
            </a:r>
          </a:p>
        </p:txBody>
      </p:sp>
      <p:sp>
        <p:nvSpPr>
          <p:cNvPr id="6" name="Rectangle 5"/>
          <p:cNvSpPr/>
          <p:nvPr/>
        </p:nvSpPr>
        <p:spPr>
          <a:xfrm>
            <a:off x="2743200" y="3521333"/>
            <a:ext cx="65595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solidFill>
                  <a:srgbClr val="FFCCFF"/>
                </a:solidFill>
                <a:effectLst>
                  <a:glow rad="228600">
                    <a:srgbClr val="003399">
                      <a:satMod val="175000"/>
                      <a:alpha val="40000"/>
                    </a:srgbClr>
                  </a:glow>
                  <a:outerShdw blurRad="50800" algn="tl" rotWithShape="0">
                    <a:srgbClr val="000000"/>
                  </a:outerShdw>
                </a:effectLst>
                <a:uLnTx/>
                <a:uFillTx/>
                <a:latin typeface="Tahoma" pitchFamily="34" charset="0"/>
                <a:ea typeface="+mn-ea"/>
                <a:cs typeface="+mn-cs"/>
              </a:rPr>
              <a:t>f</a:t>
            </a:r>
          </a:p>
        </p:txBody>
      </p:sp>
      <p:sp>
        <p:nvSpPr>
          <p:cNvPr id="7" name="Rectangle 6"/>
          <p:cNvSpPr/>
          <p:nvPr/>
        </p:nvSpPr>
        <p:spPr>
          <a:xfrm>
            <a:off x="5625920" y="3640948"/>
            <a:ext cx="958917"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9600" b="1" i="0" u="none" strike="noStrike" kern="1200" cap="none" spc="0" normalizeH="0" baseline="0" noProof="0" dirty="0">
                <a:ln w="17780" cmpd="sng">
                  <a:solidFill>
                    <a:srgbClr val="FFFFFF"/>
                  </a:solidFill>
                  <a:prstDash val="solid"/>
                  <a:miter lim="800000"/>
                </a:ln>
                <a:solidFill>
                  <a:srgbClr val="003399">
                    <a:lumMod val="60000"/>
                    <a:lumOff val="40000"/>
                  </a:srgbClr>
                </a:solidFill>
                <a:effectLst>
                  <a:outerShdw blurRad="50800" algn="tl" rotWithShape="0">
                    <a:srgbClr val="000000"/>
                  </a:outerShdw>
                </a:effectLst>
                <a:uLnTx/>
                <a:uFillTx/>
                <a:latin typeface="Tahoma" pitchFamily="34" charset="0"/>
                <a:ea typeface="+mn-ea"/>
                <a:cs typeface="+mn-cs"/>
              </a:rPr>
              <a:t>d</a:t>
            </a:r>
          </a:p>
        </p:txBody>
      </p:sp>
      <p:sp>
        <p:nvSpPr>
          <p:cNvPr id="8" name="Rectangle 7"/>
          <p:cNvSpPr/>
          <p:nvPr/>
        </p:nvSpPr>
        <p:spPr>
          <a:xfrm>
            <a:off x="3169140" y="2805410"/>
            <a:ext cx="877163"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a:t>
            </a:r>
          </a:p>
        </p:txBody>
      </p:sp>
      <p:sp>
        <p:nvSpPr>
          <p:cNvPr id="9" name="Rectangle 8"/>
          <p:cNvSpPr/>
          <p:nvPr/>
        </p:nvSpPr>
        <p:spPr>
          <a:xfrm>
            <a:off x="5137969" y="2887177"/>
            <a:ext cx="877163"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a:t>
            </a:r>
          </a:p>
        </p:txBody>
      </p:sp>
      <p:sp>
        <p:nvSpPr>
          <p:cNvPr id="10" name="Rectangle 9"/>
          <p:cNvSpPr/>
          <p:nvPr/>
        </p:nvSpPr>
        <p:spPr>
          <a:xfrm>
            <a:off x="4413401" y="3888432"/>
            <a:ext cx="763349" cy="110799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rPr>
              <a:t>X</a:t>
            </a:r>
          </a:p>
        </p:txBody>
      </p:sp>
      <p:sp>
        <p:nvSpPr>
          <p:cNvPr id="11" name="TextBox 10"/>
          <p:cNvSpPr txBox="1"/>
          <p:nvPr/>
        </p:nvSpPr>
        <p:spPr>
          <a:xfrm>
            <a:off x="3937832" y="2788131"/>
            <a:ext cx="1396168" cy="461665"/>
          </a:xfrm>
          <a:prstGeom prst="rect">
            <a:avLst/>
          </a:prstGeom>
          <a:noFill/>
          <a:effectLst>
            <a:glow rad="127000">
              <a:schemeClr val="bg1"/>
            </a:glow>
          </a:effectLst>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2400" b="0" i="0" u="none" strike="noStrike" kern="1200" cap="none" spc="0" normalizeH="0" baseline="0" noProof="0" dirty="0">
                <a:ln>
                  <a:noFill/>
                </a:ln>
                <a:solidFill>
                  <a:srgbClr val="FFFF66"/>
                </a:solidFill>
                <a:effectLst>
                  <a:glow rad="228600">
                    <a:srgbClr val="000000">
                      <a:alpha val="40000"/>
                    </a:srgbClr>
                  </a:glow>
                  <a:outerShdw blurRad="38100" dist="38100" dir="2700000" algn="tl">
                    <a:srgbClr val="000000">
                      <a:alpha val="43137"/>
                    </a:srgbClr>
                  </a:outerShdw>
                </a:effectLst>
                <a:uLnTx/>
                <a:uFillTx/>
                <a:latin typeface="Tahoma" pitchFamily="34" charset="0"/>
                <a:ea typeface="+mn-ea"/>
                <a:cs typeface="+mn-cs"/>
              </a:rPr>
              <a:t>Joules</a:t>
            </a:r>
          </a:p>
        </p:txBody>
      </p:sp>
      <p:sp>
        <p:nvSpPr>
          <p:cNvPr id="13" name="TextBox 12"/>
          <p:cNvSpPr txBox="1"/>
          <p:nvPr/>
        </p:nvSpPr>
        <p:spPr>
          <a:xfrm>
            <a:off x="2095469" y="4798605"/>
            <a:ext cx="195141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3200" b="0" i="0" u="none" strike="noStrike" kern="1200" cap="none" spc="0" normalizeH="0" baseline="0" noProof="0" dirty="0">
                <a:ln>
                  <a:noFill/>
                </a:ln>
                <a:solidFill>
                  <a:srgbClr val="FFCCFF"/>
                </a:solidFill>
                <a:effectLst>
                  <a:glow rad="228600">
                    <a:srgbClr val="003399">
                      <a:satMod val="175000"/>
                      <a:alpha val="40000"/>
                    </a:srgbClr>
                  </a:glow>
                  <a:outerShdw blurRad="38100" dist="38100" dir="2700000" algn="tl">
                    <a:srgbClr val="000000">
                      <a:alpha val="43137"/>
                    </a:srgbClr>
                  </a:outerShdw>
                </a:effectLst>
                <a:uLnTx/>
                <a:uFillTx/>
                <a:latin typeface="Tahoma" pitchFamily="34" charset="0"/>
                <a:ea typeface="+mn-ea"/>
                <a:cs typeface="+mn-cs"/>
              </a:rPr>
              <a:t>newtons</a:t>
            </a:r>
          </a:p>
        </p:txBody>
      </p:sp>
      <p:sp>
        <p:nvSpPr>
          <p:cNvPr id="14" name="TextBox 13"/>
          <p:cNvSpPr txBox="1"/>
          <p:nvPr/>
        </p:nvSpPr>
        <p:spPr>
          <a:xfrm>
            <a:off x="5715000" y="4876800"/>
            <a:ext cx="1687359"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glow rad="228600">
                    <a:srgbClr val="003399">
                      <a:satMod val="175000"/>
                      <a:alpha val="40000"/>
                    </a:srgbClr>
                  </a:glow>
                  <a:outerShdw blurRad="38100" dist="38100" dir="2700000" algn="tl">
                    <a:srgbClr val="000000">
                      <a:alpha val="43137"/>
                    </a:srgbClr>
                  </a:outerShdw>
                </a:effectLst>
                <a:uLnTx/>
                <a:uFillTx/>
                <a:latin typeface="Tahoma" pitchFamily="34" charset="0"/>
                <a:ea typeface="+mn-ea"/>
                <a:cs typeface="+mn-cs"/>
              </a:rPr>
              <a:t>meters</a:t>
            </a:r>
          </a:p>
        </p:txBody>
      </p:sp>
      <p:sp>
        <p:nvSpPr>
          <p:cNvPr id="12" name="Rectangle 11">
            <a:extLst>
              <a:ext uri="{FF2B5EF4-FFF2-40B4-BE49-F238E27FC236}">
                <a16:creationId xmlns:a16="http://schemas.microsoft.com/office/drawing/2014/main" id="{029C5775-AC37-4E53-AD70-C98761F03D94}"/>
              </a:ext>
            </a:extLst>
          </p:cNvPr>
          <p:cNvSpPr/>
          <p:nvPr/>
        </p:nvSpPr>
        <p:spPr>
          <a:xfrm>
            <a:off x="7643264" y="1232392"/>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3462">
                  <a:solidFill>
                    <a:srgbClr val="000000"/>
                  </a:solidFill>
                  <a:prstDash val="solid"/>
                </a:ln>
                <a:solidFill>
                  <a:srgbClr val="FFFFFF">
                    <a:lumMod val="85000"/>
                    <a:lumOff val="15000"/>
                  </a:srgbClr>
                </a:solidFill>
                <a:effectLst>
                  <a:outerShdw dist="38100" dir="2700000" algn="bl" rotWithShape="0">
                    <a:srgbClr val="AAADCA"/>
                  </a:outerShdw>
                </a:effectLst>
                <a:uLnTx/>
                <a:uFillTx/>
                <a:latin typeface="Arial" charset="0"/>
                <a:ea typeface="+mn-ea"/>
                <a:cs typeface="+mn-cs"/>
              </a:rPr>
              <a:t>4</a:t>
            </a:r>
          </a:p>
        </p:txBody>
      </p:sp>
      <p:sp>
        <p:nvSpPr>
          <p:cNvPr id="16" name="Arrow: Up-Down 15">
            <a:extLst>
              <a:ext uri="{FF2B5EF4-FFF2-40B4-BE49-F238E27FC236}">
                <a16:creationId xmlns:a16="http://schemas.microsoft.com/office/drawing/2014/main" id="{7A807779-45E7-4E7D-AE99-04C092C64A88}"/>
              </a:ext>
            </a:extLst>
          </p:cNvPr>
          <p:cNvSpPr/>
          <p:nvPr/>
        </p:nvSpPr>
        <p:spPr bwMode="auto">
          <a:xfrm rot="2103024">
            <a:off x="3851075" y="3302161"/>
            <a:ext cx="246272" cy="1115347"/>
          </a:xfrm>
          <a:prstGeom prst="upDown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5" name="Picture 14">
            <a:extLst>
              <a:ext uri="{FF2B5EF4-FFF2-40B4-BE49-F238E27FC236}">
                <a16:creationId xmlns:a16="http://schemas.microsoft.com/office/drawing/2014/main" id="{2AB6B7CF-9A26-DD37-4211-FAF9DEDFA03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052592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801FD8-0CEB-4EBF-9E69-BD783A2353B8}"/>
              </a:ext>
            </a:extLst>
          </p:cNvPr>
          <p:cNvSpPr>
            <a:spLocks noGrp="1"/>
          </p:cNvSpPr>
          <p:nvPr>
            <p:ph idx="1"/>
          </p:nvPr>
        </p:nvSpPr>
        <p:spPr>
          <a:xfrm>
            <a:off x="228600" y="152400"/>
            <a:ext cx="8763000" cy="4525963"/>
          </a:xfrm>
        </p:spPr>
        <p:txBody>
          <a:bodyPr/>
          <a:lstStyle/>
          <a:p>
            <a:r>
              <a:rPr lang="en-US" dirty="0"/>
              <a:t>True or False? </a:t>
            </a:r>
            <a:r>
              <a:rPr lang="en-US" dirty="0">
                <a:solidFill>
                  <a:srgbClr val="FFFF99"/>
                </a:solidFill>
              </a:rPr>
              <a:t>Simple machines decrease the overall energy needed to do work?</a:t>
            </a:r>
          </a:p>
        </p:txBody>
      </p:sp>
      <p:pic>
        <p:nvPicPr>
          <p:cNvPr id="1026" name="Picture 2" descr="Image result for person using pulley">
            <a:extLst>
              <a:ext uri="{FF2B5EF4-FFF2-40B4-BE49-F238E27FC236}">
                <a16:creationId xmlns:a16="http://schemas.microsoft.com/office/drawing/2014/main" id="{1E0D8539-4AFD-49D0-A543-2E162A8E7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295400"/>
            <a:ext cx="8610600"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2132C30B-0559-4191-A0B8-02BEBFC16471}"/>
              </a:ext>
            </a:extLst>
          </p:cNvPr>
          <p:cNvSpPr/>
          <p:nvPr/>
        </p:nvSpPr>
        <p:spPr>
          <a:xfrm>
            <a:off x="7983832" y="685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3462">
                  <a:solidFill>
                    <a:srgbClr val="000000"/>
                  </a:solidFill>
                  <a:prstDash val="solid"/>
                </a:ln>
                <a:solidFill>
                  <a:srgbClr val="FFFFFF">
                    <a:lumMod val="85000"/>
                    <a:lumOff val="15000"/>
                  </a:srgbClr>
                </a:solidFill>
                <a:effectLst>
                  <a:outerShdw dist="38100" dir="2700000" algn="bl" rotWithShape="0">
                    <a:srgbClr val="AAADCA"/>
                  </a:outerShdw>
                </a:effectLst>
                <a:uLnTx/>
                <a:uFillTx/>
                <a:latin typeface="Arial" charset="0"/>
                <a:ea typeface="+mn-ea"/>
                <a:cs typeface="+mn-cs"/>
              </a:rPr>
              <a:t>5</a:t>
            </a:r>
          </a:p>
        </p:txBody>
      </p:sp>
      <p:pic>
        <p:nvPicPr>
          <p:cNvPr id="2" name="Picture 1">
            <a:extLst>
              <a:ext uri="{FF2B5EF4-FFF2-40B4-BE49-F238E27FC236}">
                <a16:creationId xmlns:a16="http://schemas.microsoft.com/office/drawing/2014/main" id="{564EC559-28FC-8992-D7B5-2BD88C735CB2}"/>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38958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801FD8-0CEB-4EBF-9E69-BD783A2353B8}"/>
              </a:ext>
            </a:extLst>
          </p:cNvPr>
          <p:cNvSpPr>
            <a:spLocks noGrp="1"/>
          </p:cNvSpPr>
          <p:nvPr>
            <p:ph idx="1"/>
          </p:nvPr>
        </p:nvSpPr>
        <p:spPr>
          <a:xfrm>
            <a:off x="228600" y="152400"/>
            <a:ext cx="8763000" cy="4525963"/>
          </a:xfrm>
        </p:spPr>
        <p:txBody>
          <a:bodyPr/>
          <a:lstStyle/>
          <a:p>
            <a:r>
              <a:rPr lang="en-US" dirty="0"/>
              <a:t>True or False? </a:t>
            </a:r>
            <a:r>
              <a:rPr lang="en-US" dirty="0">
                <a:solidFill>
                  <a:srgbClr val="FFFF99"/>
                </a:solidFill>
              </a:rPr>
              <a:t>Simple machines decrease the overall energy needed to do work?</a:t>
            </a:r>
          </a:p>
        </p:txBody>
      </p:sp>
      <p:pic>
        <p:nvPicPr>
          <p:cNvPr id="1026" name="Picture 2" descr="Image result for person using pulley">
            <a:extLst>
              <a:ext uri="{FF2B5EF4-FFF2-40B4-BE49-F238E27FC236}">
                <a16:creationId xmlns:a16="http://schemas.microsoft.com/office/drawing/2014/main" id="{1E0D8539-4AFD-49D0-A543-2E162A8E7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295400"/>
            <a:ext cx="8610600"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2132C30B-0559-4191-A0B8-02BEBFC16471}"/>
              </a:ext>
            </a:extLst>
          </p:cNvPr>
          <p:cNvSpPr/>
          <p:nvPr/>
        </p:nvSpPr>
        <p:spPr>
          <a:xfrm>
            <a:off x="7983832" y="685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3462">
                  <a:solidFill>
                    <a:srgbClr val="000000"/>
                  </a:solidFill>
                  <a:prstDash val="solid"/>
                </a:ln>
                <a:solidFill>
                  <a:srgbClr val="FFFFFF">
                    <a:lumMod val="85000"/>
                    <a:lumOff val="15000"/>
                  </a:srgbClr>
                </a:solidFill>
                <a:effectLst>
                  <a:outerShdw dist="38100" dir="2700000" algn="bl" rotWithShape="0">
                    <a:srgbClr val="AAADCA"/>
                  </a:outerShdw>
                </a:effectLst>
                <a:uLnTx/>
                <a:uFillTx/>
                <a:latin typeface="Arial" charset="0"/>
                <a:ea typeface="+mn-ea"/>
                <a:cs typeface="+mn-cs"/>
              </a:rPr>
              <a:t>5</a:t>
            </a:r>
          </a:p>
        </p:txBody>
      </p:sp>
      <p:sp>
        <p:nvSpPr>
          <p:cNvPr id="2" name="Rectangle 1">
            <a:extLst>
              <a:ext uri="{FF2B5EF4-FFF2-40B4-BE49-F238E27FC236}">
                <a16:creationId xmlns:a16="http://schemas.microsoft.com/office/drawing/2014/main" id="{B2904960-DC02-44A3-8E5D-8D3076329DD2}"/>
              </a:ext>
            </a:extLst>
          </p:cNvPr>
          <p:cNvSpPr/>
          <p:nvPr/>
        </p:nvSpPr>
        <p:spPr>
          <a:xfrm>
            <a:off x="457200" y="1280809"/>
            <a:ext cx="333136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99"/>
                </a:solidFill>
                <a:effectLst>
                  <a:outerShdw blurRad="12700" dist="38100" dir="2700000" algn="tl" rotWithShape="0">
                    <a:srgbClr val="000000">
                      <a:lumMod val="50000"/>
                    </a:srgbClr>
                  </a:outerShdw>
                </a:effectLst>
                <a:uLnTx/>
                <a:uFillTx/>
                <a:latin typeface="Arial" charset="0"/>
                <a:ea typeface="+mn-ea"/>
                <a:cs typeface="+mn-cs"/>
              </a:rPr>
              <a:t>False</a:t>
            </a:r>
          </a:p>
        </p:txBody>
      </p:sp>
      <p:pic>
        <p:nvPicPr>
          <p:cNvPr id="5" name="Picture 4">
            <a:extLst>
              <a:ext uri="{FF2B5EF4-FFF2-40B4-BE49-F238E27FC236}">
                <a16:creationId xmlns:a16="http://schemas.microsoft.com/office/drawing/2014/main" id="{06C873FD-2CD3-AC4D-5223-C41135BE9A6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673215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801FD8-0CEB-4EBF-9E69-BD783A2353B8}"/>
              </a:ext>
            </a:extLst>
          </p:cNvPr>
          <p:cNvSpPr>
            <a:spLocks noGrp="1"/>
          </p:cNvSpPr>
          <p:nvPr>
            <p:ph idx="1"/>
          </p:nvPr>
        </p:nvSpPr>
        <p:spPr>
          <a:xfrm>
            <a:off x="228600" y="152400"/>
            <a:ext cx="8763000" cy="4525963"/>
          </a:xfrm>
        </p:spPr>
        <p:txBody>
          <a:bodyPr/>
          <a:lstStyle/>
          <a:p>
            <a:r>
              <a:rPr lang="en-US" dirty="0"/>
              <a:t>True or False? </a:t>
            </a:r>
            <a:r>
              <a:rPr lang="en-US" dirty="0">
                <a:solidFill>
                  <a:srgbClr val="FFFF99"/>
                </a:solidFill>
              </a:rPr>
              <a:t>Simple machines decrease the overall energy needed to do work?</a:t>
            </a:r>
          </a:p>
        </p:txBody>
      </p:sp>
      <p:pic>
        <p:nvPicPr>
          <p:cNvPr id="1026" name="Picture 2" descr="Image result for person using pulley">
            <a:extLst>
              <a:ext uri="{FF2B5EF4-FFF2-40B4-BE49-F238E27FC236}">
                <a16:creationId xmlns:a16="http://schemas.microsoft.com/office/drawing/2014/main" id="{1E0D8539-4AFD-49D0-A543-2E162A8E7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295400"/>
            <a:ext cx="8610600"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2132C30B-0559-4191-A0B8-02BEBFC16471}"/>
              </a:ext>
            </a:extLst>
          </p:cNvPr>
          <p:cNvSpPr/>
          <p:nvPr/>
        </p:nvSpPr>
        <p:spPr>
          <a:xfrm>
            <a:off x="7983832" y="6858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3462">
                  <a:solidFill>
                    <a:srgbClr val="000000"/>
                  </a:solidFill>
                  <a:prstDash val="solid"/>
                </a:ln>
                <a:solidFill>
                  <a:srgbClr val="FFFFFF">
                    <a:lumMod val="85000"/>
                    <a:lumOff val="15000"/>
                  </a:srgbClr>
                </a:solidFill>
                <a:effectLst>
                  <a:outerShdw dist="38100" dir="2700000" algn="bl" rotWithShape="0">
                    <a:srgbClr val="AAADCA"/>
                  </a:outerShdw>
                </a:effectLst>
                <a:uLnTx/>
                <a:uFillTx/>
                <a:latin typeface="Arial" charset="0"/>
                <a:ea typeface="+mn-ea"/>
                <a:cs typeface="+mn-cs"/>
              </a:rPr>
              <a:t>5</a:t>
            </a:r>
          </a:p>
        </p:txBody>
      </p:sp>
      <p:sp>
        <p:nvSpPr>
          <p:cNvPr id="2" name="Rectangle 1">
            <a:extLst>
              <a:ext uri="{FF2B5EF4-FFF2-40B4-BE49-F238E27FC236}">
                <a16:creationId xmlns:a16="http://schemas.microsoft.com/office/drawing/2014/main" id="{B2904960-DC02-44A3-8E5D-8D3076329DD2}"/>
              </a:ext>
            </a:extLst>
          </p:cNvPr>
          <p:cNvSpPr/>
          <p:nvPr/>
        </p:nvSpPr>
        <p:spPr>
          <a:xfrm>
            <a:off x="457200" y="1280809"/>
            <a:ext cx="333136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99"/>
                </a:solidFill>
                <a:effectLst>
                  <a:outerShdw blurRad="12700" dist="38100" dir="2700000" algn="tl" rotWithShape="0">
                    <a:srgbClr val="000000">
                      <a:lumMod val="50000"/>
                    </a:srgbClr>
                  </a:outerShdw>
                </a:effectLst>
                <a:uLnTx/>
                <a:uFillTx/>
                <a:latin typeface="Arial" charset="0"/>
                <a:ea typeface="+mn-ea"/>
                <a:cs typeface="+mn-cs"/>
              </a:rPr>
              <a:t>False</a:t>
            </a:r>
          </a:p>
        </p:txBody>
      </p:sp>
      <p:sp>
        <p:nvSpPr>
          <p:cNvPr id="5" name="Rectangle: Rounded Corners 4">
            <a:extLst>
              <a:ext uri="{FF2B5EF4-FFF2-40B4-BE49-F238E27FC236}">
                <a16:creationId xmlns:a16="http://schemas.microsoft.com/office/drawing/2014/main" id="{233088CB-F508-48A1-88C0-419EF63ED810}"/>
              </a:ext>
            </a:extLst>
          </p:cNvPr>
          <p:cNvSpPr/>
          <p:nvPr/>
        </p:nvSpPr>
        <p:spPr bwMode="auto">
          <a:xfrm>
            <a:off x="3429000" y="3001963"/>
            <a:ext cx="5334000" cy="3352800"/>
          </a:xfrm>
          <a:prstGeom prst="roundRect">
            <a:avLst/>
          </a:prstGeom>
          <a:solidFill>
            <a:schemeClr val="bg1"/>
          </a:solidFill>
          <a:ln w="9525" cap="flat" cmpd="sng" algn="ctr">
            <a:solidFill>
              <a:srgbClr val="FFFF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TextBox 5">
            <a:extLst>
              <a:ext uri="{FF2B5EF4-FFF2-40B4-BE49-F238E27FC236}">
                <a16:creationId xmlns:a16="http://schemas.microsoft.com/office/drawing/2014/main" id="{9E4302A2-A8BD-4593-8682-A59C8FE7F5D7}"/>
              </a:ext>
            </a:extLst>
          </p:cNvPr>
          <p:cNvSpPr txBox="1"/>
          <p:nvPr/>
        </p:nvSpPr>
        <p:spPr>
          <a:xfrm>
            <a:off x="3581400" y="3108702"/>
            <a:ext cx="4876800" cy="28623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Simple machines make work easier, they do not decrease the amount of overall work.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Simple machines can actually make more work due to increased friction.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They may decrease the force needed by increasing the distance over which the work is done.</a:t>
            </a:r>
          </a:p>
        </p:txBody>
      </p:sp>
      <p:pic>
        <p:nvPicPr>
          <p:cNvPr id="7" name="Picture 6">
            <a:extLst>
              <a:ext uri="{FF2B5EF4-FFF2-40B4-BE49-F238E27FC236}">
                <a16:creationId xmlns:a16="http://schemas.microsoft.com/office/drawing/2014/main" id="{E856CBB3-4674-9317-19E7-7A7B7D0A4A6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88514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337923" name="Group 3"/>
          <p:cNvGraphicFramePr>
            <a:graphicFrameLocks noGrp="1"/>
          </p:cNvGraphicFramePr>
          <p:nvPr/>
        </p:nvGraphicFramePr>
        <p:xfrm>
          <a:off x="457200" y="838200"/>
          <a:ext cx="8305800" cy="5643564"/>
        </p:xfrm>
        <a:graphic>
          <a:graphicData uri="http://schemas.openxmlformats.org/drawingml/2006/table">
            <a:tbl>
              <a:tblPr/>
              <a:tblGrid>
                <a:gridCol w="1660525">
                  <a:extLst>
                    <a:ext uri="{9D8B030D-6E8A-4147-A177-3AD203B41FA5}">
                      <a16:colId xmlns:a16="http://schemas.microsoft.com/office/drawing/2014/main" val="20000"/>
                    </a:ext>
                  </a:extLst>
                </a:gridCol>
                <a:gridCol w="1662113">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gridCol w="1662112">
                  <a:extLst>
                    <a:ext uri="{9D8B030D-6E8A-4147-A177-3AD203B41FA5}">
                      <a16:colId xmlns:a16="http://schemas.microsoft.com/office/drawing/2014/main" val="20003"/>
                    </a:ext>
                  </a:extLst>
                </a:gridCol>
                <a:gridCol w="1660525">
                  <a:extLst>
                    <a:ext uri="{9D8B030D-6E8A-4147-A177-3AD203B41FA5}">
                      <a16:colId xmlns:a16="http://schemas.microsoft.com/office/drawing/2014/main" val="20004"/>
                    </a:ext>
                  </a:extLst>
                </a:gridCol>
              </a:tblGrid>
              <a:tr h="1066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a:ln>
                            <a:noFill/>
                          </a:ln>
                          <a:solidFill>
                            <a:schemeClr val="bg1"/>
                          </a:solidFill>
                          <a:effectLst/>
                          <a:latin typeface="Times New Roman" pitchFamily="18" charset="0"/>
                        </a:rPr>
                        <a:t>PULL OVER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66FFCC"/>
                          </a:solidFill>
                          <a:effectLst/>
                          <a:latin typeface="Times New Roman" pitchFamily="18" charset="0"/>
                        </a:rPr>
                        <a:t>ARE YOU CLEVER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66FFCC"/>
                          </a:solidFill>
                          <a:effectLst/>
                          <a:latin typeface="Times New Roman" pitchFamily="18" charset="0"/>
                        </a:rPr>
                        <a:t>ENOUGH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ON A JET PLANE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WHEELIN and DEALIN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-BONUS-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5583"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5584"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5585" name="TextBox 50"/>
          <p:cNvSpPr txBox="1">
            <a:spLocks noChangeArrowheads="1"/>
          </p:cNvSpPr>
          <p:nvPr/>
        </p:nvSpPr>
        <p:spPr bwMode="auto">
          <a:xfrm>
            <a:off x="-457200" y="1524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Machines Review Game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609600" y="381000"/>
            <a:ext cx="826135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What class of levers is this picture?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66FF"/>
              </a:solidFill>
              <a:effectLst/>
              <a:uLnTx/>
              <a:uFillTx/>
              <a:latin typeface="Times New Roman" pitchFamily="18" charset="0"/>
              <a:ea typeface="+mn-ea"/>
              <a:cs typeface="+mn-cs"/>
            </a:endParaRPr>
          </a:p>
        </p:txBody>
      </p:sp>
      <p:pic>
        <p:nvPicPr>
          <p:cNvPr id="67587" name="Picture 3" descr="uesc_06_img03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458200" cy="4876800"/>
          </a:xfrm>
          <a:prstGeom prst="rect">
            <a:avLst/>
          </a:prstGeom>
          <a:noFill/>
          <a:ln w="762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67588"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67589" name="WordArt 5"/>
          <p:cNvSpPr>
            <a:spLocks noChangeArrowheads="1" noChangeShapeType="1" noTextEdit="1"/>
          </p:cNvSpPr>
          <p:nvPr/>
        </p:nvSpPr>
        <p:spPr bwMode="auto">
          <a:xfrm>
            <a:off x="7391400" y="1828800"/>
            <a:ext cx="1066800" cy="1314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6</a:t>
            </a:r>
          </a:p>
        </p:txBody>
      </p:sp>
      <p:sp>
        <p:nvSpPr>
          <p:cNvPr id="5" name="Down Arrow 4"/>
          <p:cNvSpPr>
            <a:spLocks noChangeArrowheads="1"/>
          </p:cNvSpPr>
          <p:nvPr/>
        </p:nvSpPr>
        <p:spPr bwMode="auto">
          <a:xfrm>
            <a:off x="1981200" y="2514600"/>
            <a:ext cx="685800" cy="1447800"/>
          </a:xfrm>
          <a:prstGeom prst="downArrow">
            <a:avLst>
              <a:gd name="adj1" fmla="val 50000"/>
              <a:gd name="adj2" fmla="val 50002"/>
            </a:avLst>
          </a:prstGeom>
          <a:solidFill>
            <a:srgbClr val="FF9933"/>
          </a:solidFill>
          <a:ln w="38100" algn="ctr">
            <a:solidFill>
              <a:schemeClr val="tx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Down Arrow 4"/>
          <p:cNvSpPr>
            <a:spLocks noChangeArrowheads="1"/>
          </p:cNvSpPr>
          <p:nvPr/>
        </p:nvSpPr>
        <p:spPr bwMode="auto">
          <a:xfrm rot="14467089">
            <a:off x="2895600" y="4724400"/>
            <a:ext cx="685800" cy="1295400"/>
          </a:xfrm>
          <a:prstGeom prst="downArrow">
            <a:avLst>
              <a:gd name="adj1" fmla="val 50000"/>
              <a:gd name="adj2" fmla="val 44739"/>
            </a:avLst>
          </a:prstGeom>
          <a:solidFill>
            <a:srgbClr val="9966FF"/>
          </a:solidFill>
          <a:ln w="38100" algn="ctr">
            <a:solidFill>
              <a:schemeClr val="tx1"/>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Down Arrow 4"/>
          <p:cNvSpPr>
            <a:spLocks noChangeArrowheads="1"/>
          </p:cNvSpPr>
          <p:nvPr/>
        </p:nvSpPr>
        <p:spPr bwMode="auto">
          <a:xfrm rot="10800000">
            <a:off x="6248400" y="4191000"/>
            <a:ext cx="685800" cy="1447800"/>
          </a:xfrm>
          <a:prstGeom prst="downArrow">
            <a:avLst>
              <a:gd name="adj1" fmla="val 50000"/>
              <a:gd name="adj2" fmla="val 50002"/>
            </a:avLst>
          </a:prstGeom>
          <a:solidFill>
            <a:schemeClr val="accent1"/>
          </a:solidFill>
          <a:ln w="38100" algn="ctr">
            <a:solidFill>
              <a:schemeClr val="tx1"/>
            </a:solidFill>
            <a:round/>
            <a:headEnd/>
            <a:tailEnd/>
          </a:ln>
        </p:spPr>
        <p:txBody>
          <a:bodyPr rot="10800000"/>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7593" name="WordArt 9"/>
          <p:cNvSpPr>
            <a:spLocks noChangeArrowheads="1" noChangeShapeType="1" noTextEdit="1"/>
          </p:cNvSpPr>
          <p:nvPr/>
        </p:nvSpPr>
        <p:spPr bwMode="auto">
          <a:xfrm>
            <a:off x="6096000" y="32766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BBE0E3"/>
                </a:solidFill>
                <a:effectLst>
                  <a:outerShdw dist="45791" dir="3378596" algn="ctr" rotWithShape="0">
                    <a:srgbClr val="4D4D4D">
                      <a:alpha val="79999"/>
                    </a:srgbClr>
                  </a:outerShdw>
                </a:effectLst>
                <a:uLnTx/>
                <a:uFillTx/>
                <a:latin typeface="Arial Black"/>
                <a:ea typeface="+mn-ea"/>
                <a:cs typeface="+mn-cs"/>
              </a:rPr>
              <a:t>Load</a:t>
            </a:r>
          </a:p>
        </p:txBody>
      </p:sp>
      <p:sp>
        <p:nvSpPr>
          <p:cNvPr id="67594" name="WordArt 10"/>
          <p:cNvSpPr>
            <a:spLocks noChangeArrowheads="1" noChangeShapeType="1" noTextEdit="1"/>
          </p:cNvSpPr>
          <p:nvPr/>
        </p:nvSpPr>
        <p:spPr bwMode="auto">
          <a:xfrm>
            <a:off x="685800" y="5410200"/>
            <a:ext cx="18002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9966FF"/>
                </a:solidFill>
                <a:effectLst>
                  <a:outerShdw dist="45791" dir="3378596" algn="ctr" rotWithShape="0">
                    <a:srgbClr val="4D4D4D">
                      <a:alpha val="79999"/>
                    </a:srgbClr>
                  </a:outerShdw>
                </a:effectLst>
                <a:uLnTx/>
                <a:uFillTx/>
                <a:latin typeface="Arial Black"/>
                <a:ea typeface="+mn-ea"/>
                <a:cs typeface="+mn-cs"/>
              </a:rPr>
              <a:t>Fulcrum</a:t>
            </a:r>
          </a:p>
        </p:txBody>
      </p:sp>
      <p:sp>
        <p:nvSpPr>
          <p:cNvPr id="67595" name="WordArt 11"/>
          <p:cNvSpPr>
            <a:spLocks noChangeArrowheads="1" noChangeShapeType="1" noTextEdit="1"/>
          </p:cNvSpPr>
          <p:nvPr/>
        </p:nvSpPr>
        <p:spPr bwMode="auto">
          <a:xfrm>
            <a:off x="2133600" y="1752600"/>
            <a:ext cx="14192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33"/>
                </a:solidFill>
                <a:effectLst>
                  <a:outerShdw dist="45791" dir="3378596" algn="ctr" rotWithShape="0">
                    <a:srgbClr val="4D4D4D">
                      <a:alpha val="79999"/>
                    </a:srgbClr>
                  </a:outerShdw>
                </a:effectLst>
                <a:uLnTx/>
                <a:uFillTx/>
                <a:latin typeface="Arial Black"/>
                <a:ea typeface="+mn-ea"/>
                <a:cs typeface="+mn-cs"/>
              </a:rPr>
              <a:t>Force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609600" y="381000"/>
            <a:ext cx="826135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What class of levers is this picture?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C000"/>
                </a:solidFill>
                <a:effectLst/>
                <a:uLnTx/>
                <a:uFillTx/>
                <a:latin typeface="Arial" charset="0"/>
                <a:ea typeface="+mn-ea"/>
                <a:cs typeface="+mn-cs"/>
              </a:rPr>
              <a:t>FIRST CLASS LEVER</a:t>
            </a:r>
            <a:endPar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66FF"/>
              </a:solidFill>
              <a:effectLst/>
              <a:uLnTx/>
              <a:uFillTx/>
              <a:latin typeface="Times New Roman" pitchFamily="18" charset="0"/>
              <a:ea typeface="+mn-ea"/>
              <a:cs typeface="+mn-cs"/>
            </a:endParaRPr>
          </a:p>
        </p:txBody>
      </p:sp>
      <p:pic>
        <p:nvPicPr>
          <p:cNvPr id="68611" name="Picture 3" descr="uesc_06_img03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458200" cy="4876800"/>
          </a:xfrm>
          <a:prstGeom prst="rect">
            <a:avLst/>
          </a:prstGeom>
          <a:noFill/>
          <a:ln w="762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68613" name="WordArt 5"/>
          <p:cNvSpPr>
            <a:spLocks noChangeArrowheads="1" noChangeShapeType="1" noTextEdit="1"/>
          </p:cNvSpPr>
          <p:nvPr/>
        </p:nvSpPr>
        <p:spPr bwMode="auto">
          <a:xfrm>
            <a:off x="7391400" y="1828800"/>
            <a:ext cx="1066800" cy="1314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6</a:t>
            </a:r>
          </a:p>
        </p:txBody>
      </p:sp>
      <p:sp>
        <p:nvSpPr>
          <p:cNvPr id="5" name="Down Arrow 4"/>
          <p:cNvSpPr>
            <a:spLocks noChangeArrowheads="1"/>
          </p:cNvSpPr>
          <p:nvPr/>
        </p:nvSpPr>
        <p:spPr bwMode="auto">
          <a:xfrm>
            <a:off x="1981200" y="2514600"/>
            <a:ext cx="685800" cy="1447800"/>
          </a:xfrm>
          <a:prstGeom prst="downArrow">
            <a:avLst>
              <a:gd name="adj1" fmla="val 50000"/>
              <a:gd name="adj2" fmla="val 50002"/>
            </a:avLst>
          </a:prstGeom>
          <a:solidFill>
            <a:srgbClr val="FF9933"/>
          </a:solidFill>
          <a:ln w="38100" algn="ctr">
            <a:solidFill>
              <a:schemeClr val="tx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Down Arrow 4"/>
          <p:cNvSpPr>
            <a:spLocks noChangeArrowheads="1"/>
          </p:cNvSpPr>
          <p:nvPr/>
        </p:nvSpPr>
        <p:spPr bwMode="auto">
          <a:xfrm rot="14467089">
            <a:off x="2895600" y="4724400"/>
            <a:ext cx="685800" cy="1295400"/>
          </a:xfrm>
          <a:prstGeom prst="downArrow">
            <a:avLst>
              <a:gd name="adj1" fmla="val 50000"/>
              <a:gd name="adj2" fmla="val 44739"/>
            </a:avLst>
          </a:prstGeom>
          <a:solidFill>
            <a:srgbClr val="9966FF"/>
          </a:solidFill>
          <a:ln w="38100" algn="ctr">
            <a:solidFill>
              <a:schemeClr val="tx1"/>
            </a:solidFill>
            <a:round/>
            <a:headEnd/>
            <a:tailEnd/>
          </a:ln>
        </p:spPr>
        <p:txBody>
          <a:bodyPr vert="eaVert"/>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Down Arrow 4"/>
          <p:cNvSpPr>
            <a:spLocks noChangeArrowheads="1"/>
          </p:cNvSpPr>
          <p:nvPr/>
        </p:nvSpPr>
        <p:spPr bwMode="auto">
          <a:xfrm rot="10800000">
            <a:off x="6248400" y="4191000"/>
            <a:ext cx="685800" cy="1447800"/>
          </a:xfrm>
          <a:prstGeom prst="downArrow">
            <a:avLst>
              <a:gd name="adj1" fmla="val 50000"/>
              <a:gd name="adj2" fmla="val 50002"/>
            </a:avLst>
          </a:prstGeom>
          <a:solidFill>
            <a:schemeClr val="accent1"/>
          </a:solidFill>
          <a:ln w="38100" algn="ctr">
            <a:solidFill>
              <a:schemeClr val="tx1"/>
            </a:solidFill>
            <a:round/>
            <a:headEnd/>
            <a:tailEnd/>
          </a:ln>
        </p:spPr>
        <p:txBody>
          <a:bodyPr rot="10800000"/>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8617" name="WordArt 9"/>
          <p:cNvSpPr>
            <a:spLocks noChangeArrowheads="1" noChangeShapeType="1" noTextEdit="1"/>
          </p:cNvSpPr>
          <p:nvPr/>
        </p:nvSpPr>
        <p:spPr bwMode="auto">
          <a:xfrm>
            <a:off x="6096000" y="32766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BBE0E3"/>
                </a:solidFill>
                <a:effectLst>
                  <a:outerShdw dist="45791" dir="3378596" algn="ctr" rotWithShape="0">
                    <a:srgbClr val="4D4D4D">
                      <a:alpha val="79999"/>
                    </a:srgbClr>
                  </a:outerShdw>
                </a:effectLst>
                <a:uLnTx/>
                <a:uFillTx/>
                <a:latin typeface="Arial Black"/>
                <a:ea typeface="+mn-ea"/>
                <a:cs typeface="+mn-cs"/>
              </a:rPr>
              <a:t>Load</a:t>
            </a:r>
          </a:p>
        </p:txBody>
      </p:sp>
      <p:sp>
        <p:nvSpPr>
          <p:cNvPr id="68618" name="WordArt 10"/>
          <p:cNvSpPr>
            <a:spLocks noChangeArrowheads="1" noChangeShapeType="1" noTextEdit="1"/>
          </p:cNvSpPr>
          <p:nvPr/>
        </p:nvSpPr>
        <p:spPr bwMode="auto">
          <a:xfrm>
            <a:off x="685800" y="5410200"/>
            <a:ext cx="18002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9966FF"/>
                </a:solidFill>
                <a:effectLst>
                  <a:outerShdw dist="45791" dir="3378596" algn="ctr" rotWithShape="0">
                    <a:srgbClr val="4D4D4D">
                      <a:alpha val="79999"/>
                    </a:srgbClr>
                  </a:outerShdw>
                </a:effectLst>
                <a:uLnTx/>
                <a:uFillTx/>
                <a:latin typeface="Arial Black"/>
                <a:ea typeface="+mn-ea"/>
                <a:cs typeface="+mn-cs"/>
              </a:rPr>
              <a:t>Fulcrum</a:t>
            </a:r>
          </a:p>
        </p:txBody>
      </p:sp>
      <p:sp>
        <p:nvSpPr>
          <p:cNvPr id="68619" name="WordArt 11"/>
          <p:cNvSpPr>
            <a:spLocks noChangeArrowheads="1" noChangeShapeType="1" noTextEdit="1"/>
          </p:cNvSpPr>
          <p:nvPr/>
        </p:nvSpPr>
        <p:spPr bwMode="auto">
          <a:xfrm>
            <a:off x="2133600" y="1752600"/>
            <a:ext cx="14192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FF9933"/>
                </a:solidFill>
                <a:effectLst>
                  <a:outerShdw dist="45791" dir="3378596" algn="ctr" rotWithShape="0">
                    <a:srgbClr val="4D4D4D">
                      <a:alpha val="79999"/>
                    </a:srgbClr>
                  </a:outerShdw>
                </a:effectLst>
                <a:uLnTx/>
                <a:uFillTx/>
                <a:latin typeface="Arial Black"/>
                <a:ea typeface="+mn-ea"/>
                <a:cs typeface="+mn-cs"/>
              </a:rPr>
              <a:t>Force</a:t>
            </a:r>
          </a:p>
        </p:txBody>
      </p:sp>
      <p:pic>
        <p:nvPicPr>
          <p:cNvPr id="4" name="Picture 3">
            <a:extLst>
              <a:ext uri="{FF2B5EF4-FFF2-40B4-BE49-F238E27FC236}">
                <a16:creationId xmlns:a16="http://schemas.microsoft.com/office/drawing/2014/main" id="{E2364B48-73C8-C0D5-1326-A0A13DB40083}"/>
              </a:ext>
            </a:extLst>
          </p:cNvPr>
          <p:cNvPicPr>
            <a:picLocks noChangeAspect="1"/>
          </p:cNvPicPr>
          <p:nvPr/>
        </p:nvPicPr>
        <p:blipFill>
          <a:blip r:embed="rId3"/>
          <a:stretch>
            <a:fillRect/>
          </a:stretch>
        </p:blipFill>
        <p:spPr>
          <a:xfrm>
            <a:off x="5151300" y="1162227"/>
            <a:ext cx="3415082" cy="1809573"/>
          </a:xfrm>
          <a:prstGeom prst="rect">
            <a:avLst/>
          </a:prstGeom>
          <a:ln w="76200">
            <a:solidFill>
              <a:srgbClr val="FF00FF"/>
            </a:solid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sz="half" idx="4294967295"/>
          </p:nvPr>
        </p:nvSpPr>
        <p:spPr>
          <a:xfrm>
            <a:off x="0" y="0"/>
            <a:ext cx="9372600" cy="6130925"/>
          </a:xfrm>
        </p:spPr>
        <p:txBody>
          <a:bodyPr/>
          <a:lstStyle/>
          <a:p>
            <a:pPr eaLnBrk="1" hangingPunct="1"/>
            <a:r>
              <a:rPr lang="en-US">
                <a:solidFill>
                  <a:srgbClr val="6699FF"/>
                </a:solidFill>
              </a:rPr>
              <a:t>What is the MA of this lever?</a:t>
            </a:r>
          </a:p>
          <a:p>
            <a:pPr lvl="1" eaLnBrk="1" hangingPunct="1"/>
            <a:r>
              <a:rPr lang="en-US">
                <a:solidFill>
                  <a:schemeClr val="tx1"/>
                </a:solidFill>
              </a:rPr>
              <a:t>MA = length of effort arm ÷ length of resistance arm</a:t>
            </a:r>
            <a:r>
              <a:rPr lang="en-US">
                <a:solidFill>
                  <a:srgbClr val="FFC000"/>
                </a:solidFill>
              </a:rPr>
              <a:t>. </a:t>
            </a:r>
          </a:p>
          <a:p>
            <a:pPr lvl="1" eaLnBrk="1" hangingPunct="1"/>
            <a:endParaRPr lang="en-US">
              <a:solidFill>
                <a:srgbClr val="FFFF00"/>
              </a:solidFill>
            </a:endParaRPr>
          </a:p>
          <a:p>
            <a:pPr eaLnBrk="1" hangingPunct="1"/>
            <a:endParaRPr lang="en-US">
              <a:solidFill>
                <a:srgbClr val="FFFF00"/>
              </a:solidFill>
            </a:endParaRPr>
          </a:p>
        </p:txBody>
      </p:sp>
      <p:sp>
        <p:nvSpPr>
          <p:cNvPr id="6516744" name="Rectangle 8"/>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2667000"/>
          </a:xfrm>
          <a:prstGeom prst="rect">
            <a:avLst/>
          </a:prstGeom>
          <a:noFill/>
          <a:ln w="57150" algn="ctr">
            <a:solidFill>
              <a:srgbClr val="66FF99"/>
            </a:solidFill>
            <a:miter lim="800000"/>
            <a:headEnd/>
            <a:tailEnd/>
          </a:ln>
          <a:extLst>
            <a:ext uri="{909E8E84-426E-40DD-AFC4-6F175D3DCCD1}">
              <a14:hiddenFill xmlns:a14="http://schemas.microsoft.com/office/drawing/2010/main">
                <a:solidFill>
                  <a:srgbClr val="FFFFFF"/>
                </a:solidFill>
              </a14:hiddenFill>
            </a:ext>
          </a:extLst>
        </p:spPr>
      </p:pic>
      <p:sp>
        <p:nvSpPr>
          <p:cNvPr id="11" name="Left-Right Arrow 10"/>
          <p:cNvSpPr/>
          <p:nvPr/>
        </p:nvSpPr>
        <p:spPr bwMode="auto">
          <a:xfrm>
            <a:off x="3505200" y="2819400"/>
            <a:ext cx="5029200" cy="304800"/>
          </a:xfrm>
          <a:prstGeom prst="leftRightArrow">
            <a:avLst/>
          </a:prstGeom>
          <a:solidFill>
            <a:srgbClr val="66FF99"/>
          </a:solidFill>
          <a:ln w="952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TextBox 11"/>
          <p:cNvSpPr txBox="1"/>
          <p:nvPr/>
        </p:nvSpPr>
        <p:spPr>
          <a:xfrm>
            <a:off x="4953000" y="2971800"/>
            <a:ext cx="2438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4 meters</a:t>
            </a:r>
          </a:p>
        </p:txBody>
      </p:sp>
      <p:sp>
        <p:nvSpPr>
          <p:cNvPr id="17" name="Left-Right Arrow 16"/>
          <p:cNvSpPr/>
          <p:nvPr/>
        </p:nvSpPr>
        <p:spPr bwMode="auto">
          <a:xfrm>
            <a:off x="457200" y="2819400"/>
            <a:ext cx="2286000" cy="304800"/>
          </a:xfrm>
          <a:prstGeom prst="leftRightArrow">
            <a:avLst/>
          </a:prstGeom>
          <a:solidFill>
            <a:srgbClr val="FFC000"/>
          </a:solidFill>
          <a:ln w="952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8" name="TextBox 17"/>
          <p:cNvSpPr txBox="1"/>
          <p:nvPr/>
        </p:nvSpPr>
        <p:spPr>
          <a:xfrm>
            <a:off x="685800" y="2971800"/>
            <a:ext cx="1828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2 meters</a:t>
            </a:r>
          </a:p>
        </p:txBody>
      </p:sp>
      <p:sp>
        <p:nvSpPr>
          <p:cNvPr id="69641" name="WordArt 9"/>
          <p:cNvSpPr>
            <a:spLocks noChangeArrowheads="1" noChangeShapeType="1" noTextEdit="1"/>
          </p:cNvSpPr>
          <p:nvPr/>
        </p:nvSpPr>
        <p:spPr bwMode="auto">
          <a:xfrm>
            <a:off x="7696200" y="4800600"/>
            <a:ext cx="1219200" cy="1695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7</a:t>
            </a:r>
          </a:p>
        </p:txBody>
      </p:sp>
      <p:pic>
        <p:nvPicPr>
          <p:cNvPr id="2" name="Picture 1">
            <a:extLst>
              <a:ext uri="{FF2B5EF4-FFF2-40B4-BE49-F238E27FC236}">
                <a16:creationId xmlns:a16="http://schemas.microsoft.com/office/drawing/2014/main" id="{FB7FA6A0-CB2B-2D33-BF52-CF759A72E665}"/>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sz="half" idx="4294967295"/>
          </p:nvPr>
        </p:nvSpPr>
        <p:spPr>
          <a:xfrm>
            <a:off x="0" y="0"/>
            <a:ext cx="9372600" cy="6130925"/>
          </a:xfrm>
        </p:spPr>
        <p:txBody>
          <a:bodyPr/>
          <a:lstStyle/>
          <a:p>
            <a:pPr eaLnBrk="1" hangingPunct="1"/>
            <a:r>
              <a:rPr lang="en-US">
                <a:solidFill>
                  <a:srgbClr val="6699FF"/>
                </a:solidFill>
              </a:rPr>
              <a:t>What is the MA of this lever?</a:t>
            </a:r>
          </a:p>
          <a:p>
            <a:pPr lvl="1" eaLnBrk="1" hangingPunct="1"/>
            <a:r>
              <a:rPr lang="en-US">
                <a:solidFill>
                  <a:srgbClr val="F2F2F2"/>
                </a:solidFill>
              </a:rPr>
              <a:t>MA = </a:t>
            </a:r>
            <a:r>
              <a:rPr lang="en-US">
                <a:solidFill>
                  <a:srgbClr val="66FF99"/>
                </a:solidFill>
              </a:rPr>
              <a:t>length of effort arm </a:t>
            </a:r>
            <a:r>
              <a:rPr lang="en-US">
                <a:solidFill>
                  <a:srgbClr val="F2F2F2"/>
                </a:solidFill>
              </a:rPr>
              <a:t>÷ </a:t>
            </a:r>
            <a:r>
              <a:rPr lang="en-US">
                <a:solidFill>
                  <a:srgbClr val="FFC000"/>
                </a:solidFill>
              </a:rPr>
              <a:t>length of resistance arm. </a:t>
            </a:r>
          </a:p>
          <a:p>
            <a:pPr lvl="1" eaLnBrk="1" hangingPunct="1"/>
            <a:endParaRPr lang="en-US">
              <a:solidFill>
                <a:srgbClr val="FFFF00"/>
              </a:solidFill>
            </a:endParaRPr>
          </a:p>
          <a:p>
            <a:pPr eaLnBrk="1" hangingPunct="1"/>
            <a:endParaRPr lang="en-US">
              <a:solidFill>
                <a:srgbClr val="FFFF00"/>
              </a:solidFill>
            </a:endParaRPr>
          </a:p>
        </p:txBody>
      </p:sp>
      <p:sp>
        <p:nvSpPr>
          <p:cNvPr id="6516744" name="Rectangle 8"/>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pic>
        <p:nvPicPr>
          <p:cNvPr id="706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2667000"/>
          </a:xfrm>
          <a:prstGeom prst="rect">
            <a:avLst/>
          </a:prstGeom>
          <a:noFill/>
          <a:ln w="57150" algn="ctr">
            <a:solidFill>
              <a:srgbClr val="66FF99"/>
            </a:solidFill>
            <a:miter lim="800000"/>
            <a:headEnd/>
            <a:tailEnd/>
          </a:ln>
          <a:extLst>
            <a:ext uri="{909E8E84-426E-40DD-AFC4-6F175D3DCCD1}">
              <a14:hiddenFill xmlns:a14="http://schemas.microsoft.com/office/drawing/2010/main">
                <a:solidFill>
                  <a:srgbClr val="FFFFFF"/>
                </a:solidFill>
              </a14:hiddenFill>
            </a:ext>
          </a:extLst>
        </p:spPr>
      </p:pic>
      <p:sp>
        <p:nvSpPr>
          <p:cNvPr id="11" name="Left-Right Arrow 10"/>
          <p:cNvSpPr/>
          <p:nvPr/>
        </p:nvSpPr>
        <p:spPr bwMode="auto">
          <a:xfrm>
            <a:off x="3505200" y="2819400"/>
            <a:ext cx="5029200" cy="304800"/>
          </a:xfrm>
          <a:prstGeom prst="leftRightArrow">
            <a:avLst/>
          </a:prstGeom>
          <a:solidFill>
            <a:srgbClr val="66FF99"/>
          </a:solidFill>
          <a:ln w="952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TextBox 11"/>
          <p:cNvSpPr txBox="1"/>
          <p:nvPr/>
        </p:nvSpPr>
        <p:spPr>
          <a:xfrm>
            <a:off x="4953000" y="2971800"/>
            <a:ext cx="2438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4 meters</a:t>
            </a:r>
          </a:p>
        </p:txBody>
      </p:sp>
      <p:sp>
        <p:nvSpPr>
          <p:cNvPr id="17" name="Left-Right Arrow 16"/>
          <p:cNvSpPr/>
          <p:nvPr/>
        </p:nvSpPr>
        <p:spPr bwMode="auto">
          <a:xfrm>
            <a:off x="457200" y="2819400"/>
            <a:ext cx="2286000" cy="304800"/>
          </a:xfrm>
          <a:prstGeom prst="leftRightArrow">
            <a:avLst/>
          </a:prstGeom>
          <a:solidFill>
            <a:srgbClr val="FFC000"/>
          </a:solidFill>
          <a:ln w="952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8" name="TextBox 17"/>
          <p:cNvSpPr txBox="1"/>
          <p:nvPr/>
        </p:nvSpPr>
        <p:spPr>
          <a:xfrm>
            <a:off x="685800" y="2971800"/>
            <a:ext cx="1828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2 meters</a:t>
            </a:r>
          </a:p>
        </p:txBody>
      </p:sp>
      <p:sp>
        <p:nvSpPr>
          <p:cNvPr id="70665" name="WordArt 9"/>
          <p:cNvSpPr>
            <a:spLocks noChangeArrowheads="1" noChangeShapeType="1" noTextEdit="1"/>
          </p:cNvSpPr>
          <p:nvPr/>
        </p:nvSpPr>
        <p:spPr bwMode="auto">
          <a:xfrm>
            <a:off x="7696200" y="4800600"/>
            <a:ext cx="1219200" cy="1695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7</a:t>
            </a:r>
          </a:p>
        </p:txBody>
      </p:sp>
      <p:pic>
        <p:nvPicPr>
          <p:cNvPr id="2" name="Picture 1">
            <a:extLst>
              <a:ext uri="{FF2B5EF4-FFF2-40B4-BE49-F238E27FC236}">
                <a16:creationId xmlns:a16="http://schemas.microsoft.com/office/drawing/2014/main" id="{668051DC-FA8C-355F-1EEB-3B26B670DFF7}"/>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52400" y="107742"/>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Which is a fixed pulley, movable pulley, and combined pulley? What is the MA of each?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56323" name="Picture 3" descr="L_Pulley_dia1_fix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80560"/>
            <a:ext cx="2895600" cy="2813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324" name="Rectangle 4"/>
          <p:cNvSpPr>
            <a:spLocks noChangeArrowheads="1"/>
          </p:cNvSpPr>
          <p:nvPr/>
        </p:nvSpPr>
        <p:spPr bwMode="auto">
          <a:xfrm>
            <a:off x="6400800" y="6553200"/>
            <a:ext cx="259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Copyright © 2024 </a:t>
            </a:r>
            <a:r>
              <a:rPr kumimoji="0" lang="en-US" sz="1000" b="1" i="0" u="none" strike="noStrike" kern="1200" cap="none" spc="0" normalizeH="0" baseline="0" noProof="0" dirty="0" err="1">
                <a:ln>
                  <a:noFill/>
                </a:ln>
                <a:solidFill>
                  <a:srgbClr val="FFFFFF"/>
                </a:solidFill>
                <a:effectLst/>
                <a:uLnTx/>
                <a:uFillTx/>
                <a:latin typeface="Arial" charset="0"/>
                <a:ea typeface="+mn-ea"/>
                <a:cs typeface="+mn-cs"/>
              </a:rPr>
              <a:t>SlideSpark</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.LLC</a:t>
            </a:r>
          </a:p>
        </p:txBody>
      </p:sp>
      <p:sp>
        <p:nvSpPr>
          <p:cNvPr id="56325" name="Text Box 5"/>
          <p:cNvSpPr txBox="1">
            <a:spLocks noChangeArrowheads="1"/>
          </p:cNvSpPr>
          <p:nvPr/>
        </p:nvSpPr>
        <p:spPr bwMode="auto">
          <a:xfrm>
            <a:off x="7467600" y="5181600"/>
            <a:ext cx="1371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7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3" descr="image_110">
            <a:extLst>
              <a:ext uri="{FF2B5EF4-FFF2-40B4-BE49-F238E27FC236}">
                <a16:creationId xmlns:a16="http://schemas.microsoft.com/office/drawing/2014/main" id="{F7D2DB25-9D67-41E8-8E76-614BDEE80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5699"/>
            <a:ext cx="2738094" cy="2737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4" descr="animatedfourpulley">
            <a:extLst>
              <a:ext uri="{FF2B5EF4-FFF2-40B4-BE49-F238E27FC236}">
                <a16:creationId xmlns:a16="http://schemas.microsoft.com/office/drawing/2014/main" id="{45646BDA-8778-42D3-8539-DBE97F40E11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5447" y="1628480"/>
            <a:ext cx="2895600" cy="273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99A835-A6C5-4CCA-A442-F84FD6B63D8C}"/>
              </a:ext>
            </a:extLst>
          </p:cNvPr>
          <p:cNvSpPr/>
          <p:nvPr/>
        </p:nvSpPr>
        <p:spPr>
          <a:xfrm>
            <a:off x="905528" y="4211103"/>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80A0C6F6-9A43-4CA2-9D0E-92221C861969}"/>
              </a:ext>
            </a:extLst>
          </p:cNvPr>
          <p:cNvSpPr/>
          <p:nvPr/>
        </p:nvSpPr>
        <p:spPr>
          <a:xfrm>
            <a:off x="3956080" y="4211103"/>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747ECF30-8E26-460C-92CD-4C06615A8FD0}"/>
              </a:ext>
            </a:extLst>
          </p:cNvPr>
          <p:cNvSpPr/>
          <p:nvPr/>
        </p:nvSpPr>
        <p:spPr>
          <a:xfrm>
            <a:off x="7161586" y="4217969"/>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5" name="Rectangle 4">
            <a:extLst>
              <a:ext uri="{FF2B5EF4-FFF2-40B4-BE49-F238E27FC236}">
                <a16:creationId xmlns:a16="http://schemas.microsoft.com/office/drawing/2014/main" id="{1D45D8F0-3279-4B0D-A409-524EF79BFDF2}"/>
              </a:ext>
            </a:extLst>
          </p:cNvPr>
          <p:cNvSpPr/>
          <p:nvPr/>
        </p:nvSpPr>
        <p:spPr>
          <a:xfrm>
            <a:off x="8235919" y="4749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Tree>
    <p:extLst>
      <p:ext uri="{BB962C8B-B14F-4D97-AF65-F5344CB8AC3E}">
        <p14:creationId xmlns:p14="http://schemas.microsoft.com/office/powerpoint/2010/main" val="4193945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sz="half" idx="4294967295"/>
          </p:nvPr>
        </p:nvSpPr>
        <p:spPr>
          <a:xfrm>
            <a:off x="0" y="0"/>
            <a:ext cx="9372600" cy="6130925"/>
          </a:xfrm>
        </p:spPr>
        <p:txBody>
          <a:bodyPr/>
          <a:lstStyle/>
          <a:p>
            <a:pPr eaLnBrk="1" hangingPunct="1"/>
            <a:r>
              <a:rPr lang="en-US">
                <a:solidFill>
                  <a:srgbClr val="6699FF"/>
                </a:solidFill>
              </a:rPr>
              <a:t>What is the MA of this lever?</a:t>
            </a:r>
          </a:p>
          <a:p>
            <a:pPr lvl="1" eaLnBrk="1" hangingPunct="1"/>
            <a:r>
              <a:rPr lang="en-US">
                <a:solidFill>
                  <a:srgbClr val="F2F2F2"/>
                </a:solidFill>
              </a:rPr>
              <a:t>MA = </a:t>
            </a:r>
            <a:r>
              <a:rPr lang="en-US">
                <a:solidFill>
                  <a:srgbClr val="66FF99"/>
                </a:solidFill>
              </a:rPr>
              <a:t>length of effort arm </a:t>
            </a:r>
            <a:r>
              <a:rPr lang="en-US">
                <a:solidFill>
                  <a:srgbClr val="F2F2F2"/>
                </a:solidFill>
              </a:rPr>
              <a:t>÷ </a:t>
            </a:r>
            <a:r>
              <a:rPr lang="en-US">
                <a:solidFill>
                  <a:srgbClr val="FFC000"/>
                </a:solidFill>
              </a:rPr>
              <a:t>length of resistance arm. </a:t>
            </a:r>
          </a:p>
          <a:p>
            <a:pPr lvl="1" eaLnBrk="1" hangingPunct="1"/>
            <a:endParaRPr lang="en-US">
              <a:solidFill>
                <a:srgbClr val="FFFF00"/>
              </a:solidFill>
            </a:endParaRPr>
          </a:p>
          <a:p>
            <a:pPr eaLnBrk="1" hangingPunct="1"/>
            <a:endParaRPr lang="en-US">
              <a:solidFill>
                <a:srgbClr val="FFFF00"/>
              </a:solidFill>
            </a:endParaRPr>
          </a:p>
        </p:txBody>
      </p:sp>
      <p:sp>
        <p:nvSpPr>
          <p:cNvPr id="6516744" name="Rectangle 8"/>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2667000"/>
          </a:xfrm>
          <a:prstGeom prst="rect">
            <a:avLst/>
          </a:prstGeom>
          <a:noFill/>
          <a:ln w="57150" algn="ctr">
            <a:solidFill>
              <a:srgbClr val="66FF99"/>
            </a:solidFill>
            <a:miter lim="800000"/>
            <a:headEnd/>
            <a:tailEnd/>
          </a:ln>
          <a:extLst>
            <a:ext uri="{909E8E84-426E-40DD-AFC4-6F175D3DCCD1}">
              <a14:hiddenFill xmlns:a14="http://schemas.microsoft.com/office/drawing/2010/main">
                <a:solidFill>
                  <a:srgbClr val="FFFFFF"/>
                </a:solidFill>
              </a14:hiddenFill>
            </a:ext>
          </a:extLst>
        </p:spPr>
      </p:pic>
      <p:sp>
        <p:nvSpPr>
          <p:cNvPr id="11" name="Left-Right Arrow 10"/>
          <p:cNvSpPr/>
          <p:nvPr/>
        </p:nvSpPr>
        <p:spPr bwMode="auto">
          <a:xfrm>
            <a:off x="3505200" y="2819400"/>
            <a:ext cx="5029200" cy="304800"/>
          </a:xfrm>
          <a:prstGeom prst="leftRightArrow">
            <a:avLst/>
          </a:prstGeom>
          <a:solidFill>
            <a:srgbClr val="66FF99"/>
          </a:solidFill>
          <a:ln w="952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TextBox 11"/>
          <p:cNvSpPr txBox="1"/>
          <p:nvPr/>
        </p:nvSpPr>
        <p:spPr>
          <a:xfrm>
            <a:off x="4953000" y="2971800"/>
            <a:ext cx="2438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4 meters</a:t>
            </a:r>
          </a:p>
        </p:txBody>
      </p:sp>
      <p:sp>
        <p:nvSpPr>
          <p:cNvPr id="17" name="Left-Right Arrow 16"/>
          <p:cNvSpPr/>
          <p:nvPr/>
        </p:nvSpPr>
        <p:spPr bwMode="auto">
          <a:xfrm>
            <a:off x="457200" y="2819400"/>
            <a:ext cx="2286000" cy="304800"/>
          </a:xfrm>
          <a:prstGeom prst="leftRightArrow">
            <a:avLst/>
          </a:prstGeom>
          <a:solidFill>
            <a:srgbClr val="FFC000"/>
          </a:solidFill>
          <a:ln w="952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8" name="TextBox 17"/>
          <p:cNvSpPr txBox="1"/>
          <p:nvPr/>
        </p:nvSpPr>
        <p:spPr>
          <a:xfrm>
            <a:off x="685800" y="2971800"/>
            <a:ext cx="1828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2 meters</a:t>
            </a:r>
          </a:p>
        </p:txBody>
      </p:sp>
      <p:sp>
        <p:nvSpPr>
          <p:cNvPr id="15" name="TextBox 14"/>
          <p:cNvSpPr txBox="1"/>
          <p:nvPr/>
        </p:nvSpPr>
        <p:spPr>
          <a:xfrm>
            <a:off x="609600" y="4114800"/>
            <a:ext cx="6324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66FF99"/>
                </a:solidFill>
                <a:effectLst>
                  <a:outerShdw blurRad="38100" dist="38100" dir="2700000" algn="tl">
                    <a:srgbClr val="FFFFFF"/>
                  </a:outerShdw>
                </a:effectLst>
                <a:uLnTx/>
                <a:uFillTx/>
                <a:latin typeface="Tahoma" pitchFamily="34" charset="0"/>
                <a:ea typeface="+mn-ea"/>
                <a:cs typeface="+mn-cs"/>
              </a:rPr>
              <a:t>4 meters </a:t>
            </a: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 </a:t>
            </a:r>
            <a:r>
              <a:rPr kumimoji="0" lang="en-US" sz="3200" b="0" i="0" u="none" strike="noStrike" kern="1200" cap="none" spc="0" normalizeH="0" baseline="0" noProof="0">
                <a:ln>
                  <a:noFill/>
                </a:ln>
                <a:solidFill>
                  <a:srgbClr val="FFC000"/>
                </a:solidFill>
                <a:effectLst>
                  <a:outerShdw blurRad="38100" dist="38100" dir="2700000" algn="tl">
                    <a:srgbClr val="FFFFFF"/>
                  </a:outerShdw>
                </a:effectLst>
                <a:uLnTx/>
                <a:uFillTx/>
                <a:latin typeface="Tahoma" pitchFamily="34" charset="0"/>
                <a:ea typeface="+mn-ea"/>
                <a:cs typeface="+mn-cs"/>
              </a:rPr>
              <a:t>2 meters </a:t>
            </a:r>
            <a:r>
              <a:rPr kumimoji="0" lang="en-US" sz="3200" b="0" i="0" u="none" strike="noStrike" kern="1200" cap="none" spc="0" normalizeH="0" baseline="0" noProof="0">
                <a:ln>
                  <a:noFill/>
                </a:ln>
                <a:solidFill>
                  <a:srgbClr val="FF66FF"/>
                </a:solidFill>
                <a:effectLst>
                  <a:outerShdw blurRad="38100" dist="38100" dir="2700000" algn="tl">
                    <a:srgbClr val="FFFFFF"/>
                  </a:outerShdw>
                </a:effectLst>
                <a:uLnTx/>
                <a:uFillTx/>
                <a:latin typeface="Tahoma" pitchFamily="34" charset="0"/>
                <a:ea typeface="+mn-ea"/>
                <a:cs typeface="+mn-cs"/>
              </a:rPr>
              <a:t>=</a:t>
            </a:r>
          </a:p>
        </p:txBody>
      </p:sp>
      <p:sp>
        <p:nvSpPr>
          <p:cNvPr id="71690" name="WordArt 10"/>
          <p:cNvSpPr>
            <a:spLocks noChangeArrowheads="1" noChangeShapeType="1" noTextEdit="1"/>
          </p:cNvSpPr>
          <p:nvPr/>
        </p:nvSpPr>
        <p:spPr bwMode="auto">
          <a:xfrm>
            <a:off x="7696200" y="4800600"/>
            <a:ext cx="1219200" cy="1695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7</a:t>
            </a:r>
          </a:p>
        </p:txBody>
      </p:sp>
      <p:pic>
        <p:nvPicPr>
          <p:cNvPr id="2" name="Picture 1">
            <a:extLst>
              <a:ext uri="{FF2B5EF4-FFF2-40B4-BE49-F238E27FC236}">
                <a16:creationId xmlns:a16="http://schemas.microsoft.com/office/drawing/2014/main" id="{6A24D894-831C-6BA9-EBFB-9AD6D8EFC008}"/>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sz="half" idx="4294967295"/>
          </p:nvPr>
        </p:nvSpPr>
        <p:spPr>
          <a:xfrm>
            <a:off x="0" y="0"/>
            <a:ext cx="9372600" cy="6130925"/>
          </a:xfrm>
        </p:spPr>
        <p:txBody>
          <a:bodyPr/>
          <a:lstStyle/>
          <a:p>
            <a:pPr eaLnBrk="1" hangingPunct="1"/>
            <a:r>
              <a:rPr lang="en-US">
                <a:solidFill>
                  <a:srgbClr val="6699FF"/>
                </a:solidFill>
              </a:rPr>
              <a:t>What is the MA of this lever?</a:t>
            </a:r>
          </a:p>
          <a:p>
            <a:pPr lvl="1" eaLnBrk="1" hangingPunct="1"/>
            <a:r>
              <a:rPr lang="en-US">
                <a:solidFill>
                  <a:srgbClr val="F2F2F2"/>
                </a:solidFill>
              </a:rPr>
              <a:t>MA = </a:t>
            </a:r>
            <a:r>
              <a:rPr lang="en-US">
                <a:solidFill>
                  <a:srgbClr val="66FF99"/>
                </a:solidFill>
              </a:rPr>
              <a:t>length of effort arm </a:t>
            </a:r>
            <a:r>
              <a:rPr lang="en-US">
                <a:solidFill>
                  <a:srgbClr val="F2F2F2"/>
                </a:solidFill>
              </a:rPr>
              <a:t>÷ </a:t>
            </a:r>
            <a:r>
              <a:rPr lang="en-US">
                <a:solidFill>
                  <a:srgbClr val="FFC000"/>
                </a:solidFill>
              </a:rPr>
              <a:t>length of resistance arm. </a:t>
            </a:r>
          </a:p>
          <a:p>
            <a:pPr lvl="1" eaLnBrk="1" hangingPunct="1"/>
            <a:endParaRPr lang="en-US">
              <a:solidFill>
                <a:srgbClr val="FFFF00"/>
              </a:solidFill>
            </a:endParaRPr>
          </a:p>
          <a:p>
            <a:pPr eaLnBrk="1" hangingPunct="1"/>
            <a:endParaRPr lang="en-US">
              <a:solidFill>
                <a:srgbClr val="FFFF00"/>
              </a:solidFill>
            </a:endParaRPr>
          </a:p>
        </p:txBody>
      </p:sp>
      <p:sp>
        <p:nvSpPr>
          <p:cNvPr id="6516744" name="Rectangle 8"/>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pic>
        <p:nvPicPr>
          <p:cNvPr id="727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534400" cy="2667000"/>
          </a:xfrm>
          <a:prstGeom prst="rect">
            <a:avLst/>
          </a:prstGeom>
          <a:noFill/>
          <a:ln w="57150" algn="ctr">
            <a:solidFill>
              <a:srgbClr val="66FF99"/>
            </a:solidFill>
            <a:miter lim="800000"/>
            <a:headEnd/>
            <a:tailEnd/>
          </a:ln>
          <a:extLst>
            <a:ext uri="{909E8E84-426E-40DD-AFC4-6F175D3DCCD1}">
              <a14:hiddenFill xmlns:a14="http://schemas.microsoft.com/office/drawing/2010/main">
                <a:solidFill>
                  <a:srgbClr val="FFFFFF"/>
                </a:solidFill>
              </a14:hiddenFill>
            </a:ext>
          </a:extLst>
        </p:spPr>
      </p:pic>
      <p:sp>
        <p:nvSpPr>
          <p:cNvPr id="11" name="Left-Right Arrow 10"/>
          <p:cNvSpPr/>
          <p:nvPr/>
        </p:nvSpPr>
        <p:spPr bwMode="auto">
          <a:xfrm>
            <a:off x="3505200" y="2819400"/>
            <a:ext cx="5029200" cy="304800"/>
          </a:xfrm>
          <a:prstGeom prst="leftRightArrow">
            <a:avLst/>
          </a:prstGeom>
          <a:solidFill>
            <a:srgbClr val="66FF99"/>
          </a:solidFill>
          <a:ln w="952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TextBox 11"/>
          <p:cNvSpPr txBox="1"/>
          <p:nvPr/>
        </p:nvSpPr>
        <p:spPr>
          <a:xfrm>
            <a:off x="4953000" y="2971800"/>
            <a:ext cx="24384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4 meters</a:t>
            </a:r>
          </a:p>
        </p:txBody>
      </p:sp>
      <p:sp>
        <p:nvSpPr>
          <p:cNvPr id="17" name="Left-Right Arrow 16"/>
          <p:cNvSpPr/>
          <p:nvPr/>
        </p:nvSpPr>
        <p:spPr bwMode="auto">
          <a:xfrm>
            <a:off x="457200" y="2819400"/>
            <a:ext cx="2286000" cy="304800"/>
          </a:xfrm>
          <a:prstGeom prst="leftRightArrow">
            <a:avLst/>
          </a:prstGeom>
          <a:solidFill>
            <a:srgbClr val="FFC000"/>
          </a:solidFill>
          <a:ln w="952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8" name="TextBox 17"/>
          <p:cNvSpPr txBox="1"/>
          <p:nvPr/>
        </p:nvSpPr>
        <p:spPr>
          <a:xfrm>
            <a:off x="685800" y="2971800"/>
            <a:ext cx="18288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2 meters</a:t>
            </a:r>
          </a:p>
        </p:txBody>
      </p:sp>
      <p:sp>
        <p:nvSpPr>
          <p:cNvPr id="15" name="TextBox 14"/>
          <p:cNvSpPr txBox="1"/>
          <p:nvPr/>
        </p:nvSpPr>
        <p:spPr>
          <a:xfrm>
            <a:off x="609600" y="4114800"/>
            <a:ext cx="6324600" cy="579438"/>
          </a:xfrm>
          <a:prstGeom prst="rect">
            <a:avLst/>
          </a:prstGeom>
          <a:noFill/>
        </p:spPr>
        <p:txBody>
          <a:bodyPr>
            <a:spAutoFit/>
          </a:bodyP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3200" b="0" i="0" u="none" strike="noStrike" kern="1200" cap="none" spc="0" normalizeH="0" baseline="0" noProof="0">
                <a:ln>
                  <a:noFill/>
                </a:ln>
                <a:solidFill>
                  <a:srgbClr val="66FF99"/>
                </a:solidFill>
                <a:effectLst>
                  <a:outerShdw blurRad="38100" dist="38100" dir="2700000" algn="tl">
                    <a:srgbClr val="FFFFFF"/>
                  </a:outerShdw>
                </a:effectLst>
                <a:uLnTx/>
                <a:uFillTx/>
                <a:latin typeface="Tahoma" pitchFamily="34" charset="0"/>
                <a:ea typeface="+mn-ea"/>
                <a:cs typeface="+mn-cs"/>
              </a:rPr>
              <a:t>4 meters </a:t>
            </a: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 </a:t>
            </a:r>
            <a:r>
              <a:rPr kumimoji="0" lang="en-US" sz="3200" b="0" i="0" u="none" strike="noStrike" kern="1200" cap="none" spc="0" normalizeH="0" baseline="0" noProof="0">
                <a:ln>
                  <a:noFill/>
                </a:ln>
                <a:solidFill>
                  <a:srgbClr val="FFC000"/>
                </a:solidFill>
                <a:effectLst>
                  <a:outerShdw blurRad="38100" dist="38100" dir="2700000" algn="tl">
                    <a:srgbClr val="FFFFFF"/>
                  </a:outerShdw>
                </a:effectLst>
                <a:uLnTx/>
                <a:uFillTx/>
                <a:latin typeface="Tahoma" pitchFamily="34" charset="0"/>
                <a:ea typeface="+mn-ea"/>
                <a:cs typeface="+mn-cs"/>
              </a:rPr>
              <a:t>2 meters </a:t>
            </a:r>
            <a:r>
              <a:rPr kumimoji="0" lang="en-US" sz="3200" b="0" i="0" u="none" strike="noStrike" kern="1200" cap="none" spc="0" normalizeH="0" baseline="0" noProof="0">
                <a:ln>
                  <a:noFill/>
                </a:ln>
                <a:solidFill>
                  <a:srgbClr val="FF66FF"/>
                </a:solidFill>
                <a:effectLst>
                  <a:outerShdw blurRad="38100" dist="38100" dir="2700000" algn="tl">
                    <a:srgbClr val="FFFFFF"/>
                  </a:outerShdw>
                </a:effectLst>
                <a:uLnTx/>
                <a:uFillTx/>
                <a:latin typeface="Tahoma" pitchFamily="34" charset="0"/>
                <a:ea typeface="+mn-ea"/>
                <a:cs typeface="+mn-cs"/>
              </a:rPr>
              <a:t>=</a:t>
            </a:r>
            <a:r>
              <a:rPr kumimoji="0" lang="en-US" sz="3200" b="0"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n-ea"/>
                <a:cs typeface="+mn-cs"/>
              </a:rPr>
              <a:t> </a:t>
            </a:r>
            <a:r>
              <a:rPr kumimoji="0" lang="en-US" sz="3200" b="0" i="0" u="none" strike="noStrike" kern="1200" cap="none" spc="0" normalizeH="0" baseline="0" noProof="0">
                <a:ln>
                  <a:noFill/>
                </a:ln>
                <a:solidFill>
                  <a:srgbClr val="FF66FF"/>
                </a:solidFill>
                <a:effectLst>
                  <a:outerShdw blurRad="38100" dist="38100" dir="2700000" algn="tl">
                    <a:srgbClr val="FFFFFF"/>
                  </a:outerShdw>
                </a:effectLst>
                <a:uLnTx/>
                <a:uFillTx/>
                <a:latin typeface="Tahoma" pitchFamily="34" charset="0"/>
                <a:ea typeface="+mn-ea"/>
                <a:cs typeface="+mn-cs"/>
              </a:rPr>
              <a:t>MA 2 </a:t>
            </a:r>
          </a:p>
        </p:txBody>
      </p:sp>
      <p:sp>
        <p:nvSpPr>
          <p:cNvPr id="16" name="Oval 15"/>
          <p:cNvSpPr/>
          <p:nvPr/>
        </p:nvSpPr>
        <p:spPr bwMode="auto">
          <a:xfrm>
            <a:off x="4343400" y="4038600"/>
            <a:ext cx="1676400" cy="762000"/>
          </a:xfrm>
          <a:prstGeom prst="ellipse">
            <a:avLst/>
          </a:prstGeom>
          <a:noFill/>
          <a:ln w="28575" cap="flat" cmpd="sng" algn="ctr">
            <a:solidFill>
              <a:srgbClr val="FF66FF"/>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2715" name="WordArt 11"/>
          <p:cNvSpPr>
            <a:spLocks noChangeArrowheads="1" noChangeShapeType="1" noTextEdit="1"/>
          </p:cNvSpPr>
          <p:nvPr/>
        </p:nvSpPr>
        <p:spPr bwMode="auto">
          <a:xfrm>
            <a:off x="7696200" y="4800600"/>
            <a:ext cx="1219200" cy="16954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7</a:t>
            </a:r>
          </a:p>
        </p:txBody>
      </p:sp>
      <p:pic>
        <p:nvPicPr>
          <p:cNvPr id="2" name="Picture 1">
            <a:extLst>
              <a:ext uri="{FF2B5EF4-FFF2-40B4-BE49-F238E27FC236}">
                <a16:creationId xmlns:a16="http://schemas.microsoft.com/office/drawing/2014/main" id="{268E4014-0493-89C9-7DDC-0D924D6D76DD}"/>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152400" y="304800"/>
            <a:ext cx="8839200" cy="5821363"/>
          </a:xfrm>
        </p:spPr>
        <p:txBody>
          <a:bodyPr/>
          <a:lstStyle/>
          <a:p>
            <a:r>
              <a:rPr lang="en-US"/>
              <a:t>Which is a first, second, and third class lever.?</a:t>
            </a:r>
          </a:p>
          <a:p>
            <a:pPr lvl="1"/>
            <a:endParaRPr lang="en-US">
              <a:solidFill>
                <a:srgbClr val="CC66FF"/>
              </a:solidFill>
            </a:endParaRPr>
          </a:p>
          <a:p>
            <a:pPr lvl="1"/>
            <a:endParaRPr lang="en-US">
              <a:solidFill>
                <a:srgbClr val="CC66FF"/>
              </a:solidFill>
            </a:endParaRPr>
          </a:p>
        </p:txBody>
      </p:sp>
      <p:pic>
        <p:nvPicPr>
          <p:cNvPr id="73731" name="Picture 3" descr="cl1le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43000"/>
            <a:ext cx="28956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2" name="Picture 4" descr="cl2le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3000"/>
            <a:ext cx="27051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5" descr="cl3le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27432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3734" name="WordArt 6"/>
          <p:cNvSpPr>
            <a:spLocks noChangeArrowheads="1" noChangeShapeType="1" noTextEdit="1"/>
          </p:cNvSpPr>
          <p:nvPr/>
        </p:nvSpPr>
        <p:spPr bwMode="auto">
          <a:xfrm>
            <a:off x="22860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73735" name="WordArt 7"/>
          <p:cNvSpPr>
            <a:spLocks noChangeArrowheads="1" noChangeShapeType="1" noTextEdit="1"/>
          </p:cNvSpPr>
          <p:nvPr/>
        </p:nvSpPr>
        <p:spPr bwMode="auto">
          <a:xfrm>
            <a:off x="43434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73736" name="WordArt 8"/>
          <p:cNvSpPr>
            <a:spLocks noChangeArrowheads="1" noChangeShapeType="1" noTextEdit="1"/>
          </p:cNvSpPr>
          <p:nvPr/>
        </p:nvSpPr>
        <p:spPr bwMode="auto">
          <a:xfrm>
            <a:off x="83820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73737" name="WordArt 9"/>
          <p:cNvSpPr>
            <a:spLocks noChangeArrowheads="1" noChangeShapeType="1" noTextEdit="1"/>
          </p:cNvSpPr>
          <p:nvPr/>
        </p:nvSpPr>
        <p:spPr bwMode="auto">
          <a:xfrm>
            <a:off x="8077200" y="5257800"/>
            <a:ext cx="9144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8</a:t>
            </a:r>
          </a:p>
        </p:txBody>
      </p:sp>
      <p:sp>
        <p:nvSpPr>
          <p:cNvPr id="73738" name="Rectangle 10"/>
          <p:cNvSpPr>
            <a:spLocks noChangeArrowheads="1"/>
          </p:cNvSpPr>
          <p:nvPr/>
        </p:nvSpPr>
        <p:spPr bwMode="auto">
          <a:xfrm>
            <a:off x="838200" y="34290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3739" name="Rectangle 11"/>
          <p:cNvSpPr>
            <a:spLocks noChangeArrowheads="1"/>
          </p:cNvSpPr>
          <p:nvPr/>
        </p:nvSpPr>
        <p:spPr bwMode="auto">
          <a:xfrm>
            <a:off x="3886200" y="35052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3740" name="Rectangle 12"/>
          <p:cNvSpPr>
            <a:spLocks noChangeArrowheads="1"/>
          </p:cNvSpPr>
          <p:nvPr/>
        </p:nvSpPr>
        <p:spPr bwMode="auto">
          <a:xfrm>
            <a:off x="6934200" y="35052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DEE6BCE3-3984-C285-ED78-A6FA2AC291E0}"/>
              </a:ext>
            </a:extLst>
          </p:cNvPr>
          <p:cNvPicPr>
            <a:picLocks noChangeAspect="1"/>
          </p:cNvPicPr>
          <p:nvPr/>
        </p:nvPicPr>
        <p:blipFill>
          <a:blip r:embed="rId5"/>
          <a:stretch>
            <a:fillRect/>
          </a:stretch>
        </p:blipFill>
        <p:spPr>
          <a:xfrm>
            <a:off x="149086" y="4333963"/>
            <a:ext cx="6937513" cy="2371637"/>
          </a:xfrm>
          <a:prstGeom prst="rect">
            <a:avLst/>
          </a:prstGeom>
          <a:ln w="76200">
            <a:solidFill>
              <a:srgbClr val="FF00FF"/>
            </a:solidFill>
          </a:ln>
        </p:spPr>
      </p:pic>
      <p:pic>
        <p:nvPicPr>
          <p:cNvPr id="3" name="Picture 2">
            <a:extLst>
              <a:ext uri="{FF2B5EF4-FFF2-40B4-BE49-F238E27FC236}">
                <a16:creationId xmlns:a16="http://schemas.microsoft.com/office/drawing/2014/main" id="{0A143E42-E6FA-0EF6-80C4-9FD5C57D6DBC}"/>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152400" y="304800"/>
            <a:ext cx="8839200" cy="5821363"/>
          </a:xfrm>
        </p:spPr>
        <p:txBody>
          <a:bodyPr/>
          <a:lstStyle/>
          <a:p>
            <a:r>
              <a:rPr lang="en-US"/>
              <a:t>Which is a first, second, and third class lever.?</a:t>
            </a:r>
          </a:p>
          <a:p>
            <a:pPr lvl="1"/>
            <a:endParaRPr lang="en-US">
              <a:solidFill>
                <a:srgbClr val="CC66FF"/>
              </a:solidFill>
            </a:endParaRPr>
          </a:p>
          <a:p>
            <a:pPr lvl="1"/>
            <a:endParaRPr lang="en-US">
              <a:solidFill>
                <a:srgbClr val="CC66FF"/>
              </a:solidFill>
            </a:endParaRPr>
          </a:p>
        </p:txBody>
      </p:sp>
      <p:pic>
        <p:nvPicPr>
          <p:cNvPr id="74755" name="Picture 3" descr="cl1le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43000"/>
            <a:ext cx="28956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4756" name="Picture 4" descr="cl2le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3000"/>
            <a:ext cx="27051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4757" name="Picture 5" descr="cl3le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2743200" cy="29718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4758" name="WordArt 6"/>
          <p:cNvSpPr>
            <a:spLocks noChangeArrowheads="1" noChangeShapeType="1" noTextEdit="1"/>
          </p:cNvSpPr>
          <p:nvPr/>
        </p:nvSpPr>
        <p:spPr bwMode="auto">
          <a:xfrm>
            <a:off x="22860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74759" name="WordArt 7"/>
          <p:cNvSpPr>
            <a:spLocks noChangeArrowheads="1" noChangeShapeType="1" noTextEdit="1"/>
          </p:cNvSpPr>
          <p:nvPr/>
        </p:nvSpPr>
        <p:spPr bwMode="auto">
          <a:xfrm>
            <a:off x="43434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74760" name="WordArt 8"/>
          <p:cNvSpPr>
            <a:spLocks noChangeArrowheads="1" noChangeShapeType="1" noTextEdit="1"/>
          </p:cNvSpPr>
          <p:nvPr/>
        </p:nvSpPr>
        <p:spPr bwMode="auto">
          <a:xfrm>
            <a:off x="83820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74761" name="WordArt 9"/>
          <p:cNvSpPr>
            <a:spLocks noChangeArrowheads="1" noChangeShapeType="1" noTextEdit="1"/>
          </p:cNvSpPr>
          <p:nvPr/>
        </p:nvSpPr>
        <p:spPr bwMode="auto">
          <a:xfrm>
            <a:off x="8077200" y="5257800"/>
            <a:ext cx="9144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8</a:t>
            </a:r>
          </a:p>
        </p:txBody>
      </p:sp>
      <p:sp>
        <p:nvSpPr>
          <p:cNvPr id="74762" name="Rectangle 10"/>
          <p:cNvSpPr>
            <a:spLocks noChangeArrowheads="1"/>
          </p:cNvSpPr>
          <p:nvPr/>
        </p:nvSpPr>
        <p:spPr bwMode="auto">
          <a:xfrm>
            <a:off x="838200" y="34290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4763" name="Rectangle 11"/>
          <p:cNvSpPr>
            <a:spLocks noChangeArrowheads="1"/>
          </p:cNvSpPr>
          <p:nvPr/>
        </p:nvSpPr>
        <p:spPr bwMode="auto">
          <a:xfrm>
            <a:off x="3886200" y="35052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4764" name="Rectangle 12"/>
          <p:cNvSpPr>
            <a:spLocks noChangeArrowheads="1"/>
          </p:cNvSpPr>
          <p:nvPr/>
        </p:nvSpPr>
        <p:spPr bwMode="auto">
          <a:xfrm>
            <a:off x="6934200" y="35052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FE6E3D00-2DAB-B5E2-0F07-0A1326642549}"/>
              </a:ext>
            </a:extLst>
          </p:cNvPr>
          <p:cNvPicPr>
            <a:picLocks noChangeAspect="1"/>
          </p:cNvPicPr>
          <p:nvPr/>
        </p:nvPicPr>
        <p:blipFill>
          <a:blip r:embed="rId5"/>
          <a:stretch>
            <a:fillRect/>
          </a:stretch>
        </p:blipFill>
        <p:spPr>
          <a:xfrm>
            <a:off x="149086" y="4333963"/>
            <a:ext cx="6937513" cy="2371637"/>
          </a:xfrm>
          <a:prstGeom prst="rect">
            <a:avLst/>
          </a:prstGeom>
          <a:ln w="76200">
            <a:solidFill>
              <a:srgbClr val="FF00FF"/>
            </a:solidFill>
          </a:ln>
        </p:spPr>
      </p:pic>
      <p:pic>
        <p:nvPicPr>
          <p:cNvPr id="3" name="Picture 2">
            <a:extLst>
              <a:ext uri="{FF2B5EF4-FFF2-40B4-BE49-F238E27FC236}">
                <a16:creationId xmlns:a16="http://schemas.microsoft.com/office/drawing/2014/main" id="{AAB15731-325C-298C-6042-A18568A469C0}"/>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152400" y="304800"/>
            <a:ext cx="8839200" cy="5821363"/>
          </a:xfrm>
        </p:spPr>
        <p:txBody>
          <a:bodyPr/>
          <a:lstStyle/>
          <a:p>
            <a:r>
              <a:rPr lang="en-US"/>
              <a:t>Which is a first, second, and third class lever.?</a:t>
            </a:r>
          </a:p>
          <a:p>
            <a:pPr lvl="1"/>
            <a:endParaRPr lang="en-US">
              <a:solidFill>
                <a:srgbClr val="CC66FF"/>
              </a:solidFill>
            </a:endParaRPr>
          </a:p>
          <a:p>
            <a:pPr lvl="1"/>
            <a:endParaRPr lang="en-US">
              <a:solidFill>
                <a:srgbClr val="CC66FF"/>
              </a:solidFill>
            </a:endParaRPr>
          </a:p>
        </p:txBody>
      </p:sp>
      <p:pic>
        <p:nvPicPr>
          <p:cNvPr id="75779" name="Picture 3" descr="cl1le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43000"/>
            <a:ext cx="28956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5780" name="Picture 4" descr="cl2le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3000"/>
            <a:ext cx="27051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5781" name="Picture 5" descr="cl3le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2743200" cy="2971800"/>
          </a:xfrm>
          <a:prstGeom prst="rect">
            <a:avLst/>
          </a:prstGeom>
          <a:noFill/>
          <a:ln w="76200">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75782" name="WordArt 6"/>
          <p:cNvSpPr>
            <a:spLocks noChangeArrowheads="1" noChangeShapeType="1" noTextEdit="1"/>
          </p:cNvSpPr>
          <p:nvPr/>
        </p:nvSpPr>
        <p:spPr bwMode="auto">
          <a:xfrm>
            <a:off x="304800" y="4343400"/>
            <a:ext cx="25908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9966FF"/>
                </a:solidFill>
                <a:effectLst>
                  <a:outerShdw dist="45791" dir="3378596" algn="ctr" rotWithShape="0">
                    <a:srgbClr val="4D4D4D">
                      <a:alpha val="79999"/>
                    </a:srgbClr>
                  </a:outerShdw>
                </a:effectLst>
                <a:uLnTx/>
                <a:uFillTx/>
                <a:latin typeface="Arial Black"/>
                <a:ea typeface="+mn-ea"/>
                <a:cs typeface="+mn-cs"/>
              </a:rPr>
              <a:t>Third Class</a:t>
            </a:r>
          </a:p>
        </p:txBody>
      </p:sp>
      <p:sp>
        <p:nvSpPr>
          <p:cNvPr id="75783" name="WordArt 7"/>
          <p:cNvSpPr>
            <a:spLocks noChangeArrowheads="1" noChangeShapeType="1" noTextEdit="1"/>
          </p:cNvSpPr>
          <p:nvPr/>
        </p:nvSpPr>
        <p:spPr bwMode="auto">
          <a:xfrm>
            <a:off x="22860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A</a:t>
            </a:r>
          </a:p>
        </p:txBody>
      </p:sp>
      <p:sp>
        <p:nvSpPr>
          <p:cNvPr id="75784" name="WordArt 8"/>
          <p:cNvSpPr>
            <a:spLocks noChangeArrowheads="1" noChangeShapeType="1" noTextEdit="1"/>
          </p:cNvSpPr>
          <p:nvPr/>
        </p:nvSpPr>
        <p:spPr bwMode="auto">
          <a:xfrm>
            <a:off x="43434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75785" name="WordArt 9"/>
          <p:cNvSpPr>
            <a:spLocks noChangeArrowheads="1" noChangeShapeType="1" noTextEdit="1"/>
          </p:cNvSpPr>
          <p:nvPr/>
        </p:nvSpPr>
        <p:spPr bwMode="auto">
          <a:xfrm>
            <a:off x="83820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75786" name="WordArt 10"/>
          <p:cNvSpPr>
            <a:spLocks noChangeArrowheads="1" noChangeShapeType="1" noTextEdit="1"/>
          </p:cNvSpPr>
          <p:nvPr/>
        </p:nvSpPr>
        <p:spPr bwMode="auto">
          <a:xfrm>
            <a:off x="8077200" y="5257800"/>
            <a:ext cx="9144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8</a:t>
            </a:r>
          </a:p>
        </p:txBody>
      </p:sp>
      <p:sp>
        <p:nvSpPr>
          <p:cNvPr id="75787" name="Rectangle 11"/>
          <p:cNvSpPr>
            <a:spLocks noChangeArrowheads="1"/>
          </p:cNvSpPr>
          <p:nvPr/>
        </p:nvSpPr>
        <p:spPr bwMode="auto">
          <a:xfrm>
            <a:off x="6934200" y="35052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5788" name="Rectangle 12"/>
          <p:cNvSpPr>
            <a:spLocks noChangeArrowheads="1"/>
          </p:cNvSpPr>
          <p:nvPr/>
        </p:nvSpPr>
        <p:spPr bwMode="auto">
          <a:xfrm>
            <a:off x="3886200" y="35052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38565607-787F-9D05-3EE6-4ABE6B2C3AD1}"/>
              </a:ext>
            </a:extLst>
          </p:cNvPr>
          <p:cNvPicPr>
            <a:picLocks noChangeAspect="1"/>
          </p:cNvPicPr>
          <p:nvPr/>
        </p:nvPicPr>
        <p:blipFill>
          <a:blip r:embed="rId5"/>
          <a:stretch>
            <a:fillRect/>
          </a:stretch>
        </p:blipFill>
        <p:spPr>
          <a:xfrm>
            <a:off x="3124200" y="4333963"/>
            <a:ext cx="3962399" cy="2371637"/>
          </a:xfrm>
          <a:prstGeom prst="rect">
            <a:avLst/>
          </a:prstGeom>
          <a:ln w="76200">
            <a:solidFill>
              <a:srgbClr val="FF00FF"/>
            </a:solidFill>
          </a:ln>
        </p:spPr>
      </p:pic>
      <p:pic>
        <p:nvPicPr>
          <p:cNvPr id="3" name="Picture 2">
            <a:extLst>
              <a:ext uri="{FF2B5EF4-FFF2-40B4-BE49-F238E27FC236}">
                <a16:creationId xmlns:a16="http://schemas.microsoft.com/office/drawing/2014/main" id="{ACEFA9E8-47E9-C7D8-CA2A-D46CCE82455A}"/>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152400" y="304800"/>
            <a:ext cx="8839200" cy="5821363"/>
          </a:xfrm>
        </p:spPr>
        <p:txBody>
          <a:bodyPr/>
          <a:lstStyle/>
          <a:p>
            <a:r>
              <a:rPr lang="en-US"/>
              <a:t>Which is a first, second, and third class lever.?</a:t>
            </a:r>
          </a:p>
          <a:p>
            <a:pPr lvl="1"/>
            <a:endParaRPr lang="en-US">
              <a:solidFill>
                <a:srgbClr val="CC66FF"/>
              </a:solidFill>
            </a:endParaRPr>
          </a:p>
          <a:p>
            <a:pPr lvl="1"/>
            <a:endParaRPr lang="en-US">
              <a:solidFill>
                <a:srgbClr val="CC66FF"/>
              </a:solidFill>
            </a:endParaRPr>
          </a:p>
        </p:txBody>
      </p:sp>
      <p:pic>
        <p:nvPicPr>
          <p:cNvPr id="76803" name="Picture 3" descr="cl1le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43000"/>
            <a:ext cx="2895600" cy="29718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4" descr="cl2le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3000"/>
            <a:ext cx="27051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5" descr="cl3le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2743200" cy="2971800"/>
          </a:xfrm>
          <a:prstGeom prst="rect">
            <a:avLst/>
          </a:prstGeom>
          <a:noFill/>
          <a:ln w="76200">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76806" name="WordArt 6"/>
          <p:cNvSpPr>
            <a:spLocks noChangeArrowheads="1" noChangeShapeType="1" noTextEdit="1"/>
          </p:cNvSpPr>
          <p:nvPr/>
        </p:nvSpPr>
        <p:spPr bwMode="auto">
          <a:xfrm>
            <a:off x="304800" y="4343400"/>
            <a:ext cx="25908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9966FF"/>
                </a:solidFill>
                <a:effectLst>
                  <a:outerShdw dist="45791" dir="3378596" algn="ctr" rotWithShape="0">
                    <a:srgbClr val="4D4D4D">
                      <a:alpha val="79999"/>
                    </a:srgbClr>
                  </a:outerShdw>
                </a:effectLst>
                <a:uLnTx/>
                <a:uFillTx/>
                <a:latin typeface="Arial Black"/>
                <a:ea typeface="+mn-ea"/>
                <a:cs typeface="+mn-cs"/>
              </a:rPr>
              <a:t>Third Class</a:t>
            </a:r>
          </a:p>
        </p:txBody>
      </p:sp>
      <p:sp>
        <p:nvSpPr>
          <p:cNvPr id="76807" name="WordArt 7"/>
          <p:cNvSpPr>
            <a:spLocks noChangeArrowheads="1" noChangeShapeType="1" noTextEdit="1"/>
          </p:cNvSpPr>
          <p:nvPr/>
        </p:nvSpPr>
        <p:spPr bwMode="auto">
          <a:xfrm>
            <a:off x="22860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CC66FF"/>
                </a:solidFill>
                <a:effectLst>
                  <a:outerShdw dist="45791" dir="3378596" algn="ctr" rotWithShape="0">
                    <a:srgbClr val="4D4D4D">
                      <a:alpha val="79999"/>
                    </a:srgbClr>
                  </a:outerShdw>
                </a:effectLst>
                <a:uLnTx/>
                <a:uFillTx/>
                <a:latin typeface="Arial Black"/>
                <a:ea typeface="+mn-ea"/>
                <a:cs typeface="+mn-cs"/>
              </a:rPr>
              <a:t>A</a:t>
            </a:r>
          </a:p>
        </p:txBody>
      </p:sp>
      <p:sp>
        <p:nvSpPr>
          <p:cNvPr id="76808" name="WordArt 8"/>
          <p:cNvSpPr>
            <a:spLocks noChangeArrowheads="1" noChangeShapeType="1" noTextEdit="1"/>
          </p:cNvSpPr>
          <p:nvPr/>
        </p:nvSpPr>
        <p:spPr bwMode="auto">
          <a:xfrm>
            <a:off x="43434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76809" name="WordArt 9"/>
          <p:cNvSpPr>
            <a:spLocks noChangeArrowheads="1" noChangeShapeType="1" noTextEdit="1"/>
          </p:cNvSpPr>
          <p:nvPr/>
        </p:nvSpPr>
        <p:spPr bwMode="auto">
          <a:xfrm>
            <a:off x="83820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76810" name="WordArt 10"/>
          <p:cNvSpPr>
            <a:spLocks noChangeArrowheads="1" noChangeShapeType="1" noTextEdit="1"/>
          </p:cNvSpPr>
          <p:nvPr/>
        </p:nvSpPr>
        <p:spPr bwMode="auto">
          <a:xfrm>
            <a:off x="8077200" y="5257800"/>
            <a:ext cx="9144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8</a:t>
            </a:r>
          </a:p>
        </p:txBody>
      </p:sp>
      <p:sp>
        <p:nvSpPr>
          <p:cNvPr id="76811" name="Rectangle 11"/>
          <p:cNvSpPr>
            <a:spLocks noChangeArrowheads="1"/>
          </p:cNvSpPr>
          <p:nvPr/>
        </p:nvSpPr>
        <p:spPr bwMode="auto">
          <a:xfrm>
            <a:off x="6934200" y="35052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6812" name="Rectangle 12"/>
          <p:cNvSpPr>
            <a:spLocks noChangeArrowheads="1"/>
          </p:cNvSpPr>
          <p:nvPr/>
        </p:nvSpPr>
        <p:spPr bwMode="auto">
          <a:xfrm>
            <a:off x="3886200" y="35052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6B6236D4-A447-BEA4-15AE-1C6797563E46}"/>
              </a:ext>
            </a:extLst>
          </p:cNvPr>
          <p:cNvPicPr>
            <a:picLocks noChangeAspect="1"/>
          </p:cNvPicPr>
          <p:nvPr/>
        </p:nvPicPr>
        <p:blipFill>
          <a:blip r:embed="rId5"/>
          <a:stretch>
            <a:fillRect/>
          </a:stretch>
        </p:blipFill>
        <p:spPr>
          <a:xfrm>
            <a:off x="3124200" y="4333963"/>
            <a:ext cx="3962399" cy="2371637"/>
          </a:xfrm>
          <a:prstGeom prst="rect">
            <a:avLst/>
          </a:prstGeom>
          <a:ln w="76200">
            <a:solidFill>
              <a:srgbClr val="FF00FF"/>
            </a:solidFill>
          </a:ln>
        </p:spPr>
      </p:pic>
      <p:pic>
        <p:nvPicPr>
          <p:cNvPr id="3" name="Picture 2">
            <a:extLst>
              <a:ext uri="{FF2B5EF4-FFF2-40B4-BE49-F238E27FC236}">
                <a16:creationId xmlns:a16="http://schemas.microsoft.com/office/drawing/2014/main" id="{CF8BBAAA-8362-5C22-52AC-4F3A5EA13945}"/>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152400" y="304800"/>
            <a:ext cx="8839200" cy="5821363"/>
          </a:xfrm>
        </p:spPr>
        <p:txBody>
          <a:bodyPr/>
          <a:lstStyle/>
          <a:p>
            <a:r>
              <a:rPr lang="en-US"/>
              <a:t>Which is a first, second, and third class lever.?</a:t>
            </a:r>
          </a:p>
          <a:p>
            <a:pPr lvl="1"/>
            <a:endParaRPr lang="en-US">
              <a:solidFill>
                <a:srgbClr val="CC66FF"/>
              </a:solidFill>
            </a:endParaRPr>
          </a:p>
          <a:p>
            <a:pPr lvl="1"/>
            <a:endParaRPr lang="en-US">
              <a:solidFill>
                <a:srgbClr val="CC66FF"/>
              </a:solidFill>
            </a:endParaRPr>
          </a:p>
        </p:txBody>
      </p:sp>
      <p:pic>
        <p:nvPicPr>
          <p:cNvPr id="77827" name="Picture 3" descr="cl1le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43000"/>
            <a:ext cx="2895600" cy="2971800"/>
          </a:xfrm>
          <a:prstGeom prst="rect">
            <a:avLst/>
          </a:prstGeom>
          <a:noFill/>
          <a:ln w="76200">
            <a:solidFill>
              <a:srgbClr val="66FFCC"/>
            </a:solidFill>
            <a:miter lim="800000"/>
            <a:headEnd/>
            <a:tailEnd/>
          </a:ln>
          <a:extLst>
            <a:ext uri="{909E8E84-426E-40DD-AFC4-6F175D3DCCD1}">
              <a14:hiddenFill xmlns:a14="http://schemas.microsoft.com/office/drawing/2010/main">
                <a:solidFill>
                  <a:srgbClr val="FFFFFF"/>
                </a:solidFill>
              </a14:hiddenFill>
            </a:ext>
          </a:extLst>
        </p:spPr>
      </p:pic>
      <p:pic>
        <p:nvPicPr>
          <p:cNvPr id="77828" name="Picture 4" descr="cl2le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3000"/>
            <a:ext cx="2705100" cy="297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7829" name="Picture 5" descr="cl3le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2743200" cy="2971800"/>
          </a:xfrm>
          <a:prstGeom prst="rect">
            <a:avLst/>
          </a:prstGeom>
          <a:noFill/>
          <a:ln w="76200">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77830" name="WordArt 6"/>
          <p:cNvSpPr>
            <a:spLocks noChangeArrowheads="1" noChangeShapeType="1" noTextEdit="1"/>
          </p:cNvSpPr>
          <p:nvPr/>
        </p:nvSpPr>
        <p:spPr bwMode="auto">
          <a:xfrm>
            <a:off x="304800" y="4343400"/>
            <a:ext cx="25908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9966FF"/>
                </a:solidFill>
                <a:effectLst>
                  <a:outerShdw dist="45791" dir="3378596" algn="ctr" rotWithShape="0">
                    <a:srgbClr val="4D4D4D">
                      <a:alpha val="79999"/>
                    </a:srgbClr>
                  </a:outerShdw>
                </a:effectLst>
                <a:uLnTx/>
                <a:uFillTx/>
                <a:latin typeface="Arial Black"/>
                <a:ea typeface="+mn-ea"/>
                <a:cs typeface="+mn-cs"/>
              </a:rPr>
              <a:t>Third Class</a:t>
            </a:r>
          </a:p>
        </p:txBody>
      </p:sp>
      <p:sp>
        <p:nvSpPr>
          <p:cNvPr id="77831" name="WordArt 7"/>
          <p:cNvSpPr>
            <a:spLocks noChangeArrowheads="1" noChangeShapeType="1" noTextEdit="1"/>
          </p:cNvSpPr>
          <p:nvPr/>
        </p:nvSpPr>
        <p:spPr bwMode="auto">
          <a:xfrm>
            <a:off x="3276600" y="4343400"/>
            <a:ext cx="264795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First Class</a:t>
            </a:r>
          </a:p>
        </p:txBody>
      </p:sp>
      <p:sp>
        <p:nvSpPr>
          <p:cNvPr id="77832" name="WordArt 8"/>
          <p:cNvSpPr>
            <a:spLocks noChangeArrowheads="1" noChangeShapeType="1" noTextEdit="1"/>
          </p:cNvSpPr>
          <p:nvPr/>
        </p:nvSpPr>
        <p:spPr bwMode="auto">
          <a:xfrm>
            <a:off x="22860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77833" name="WordArt 9"/>
          <p:cNvSpPr>
            <a:spLocks noChangeArrowheads="1" noChangeShapeType="1" noTextEdit="1"/>
          </p:cNvSpPr>
          <p:nvPr/>
        </p:nvSpPr>
        <p:spPr bwMode="auto">
          <a:xfrm>
            <a:off x="43434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77834" name="WordArt 10"/>
          <p:cNvSpPr>
            <a:spLocks noChangeArrowheads="1" noChangeShapeType="1" noTextEdit="1"/>
          </p:cNvSpPr>
          <p:nvPr/>
        </p:nvSpPr>
        <p:spPr bwMode="auto">
          <a:xfrm>
            <a:off x="83820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77835" name="WordArt 11"/>
          <p:cNvSpPr>
            <a:spLocks noChangeArrowheads="1" noChangeShapeType="1" noTextEdit="1"/>
          </p:cNvSpPr>
          <p:nvPr/>
        </p:nvSpPr>
        <p:spPr bwMode="auto">
          <a:xfrm>
            <a:off x="8077200" y="5257800"/>
            <a:ext cx="9144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8</a:t>
            </a:r>
          </a:p>
        </p:txBody>
      </p:sp>
      <p:sp>
        <p:nvSpPr>
          <p:cNvPr id="77836" name="Rectangle 12"/>
          <p:cNvSpPr>
            <a:spLocks noChangeArrowheads="1"/>
          </p:cNvSpPr>
          <p:nvPr/>
        </p:nvSpPr>
        <p:spPr bwMode="auto">
          <a:xfrm>
            <a:off x="6934200" y="35052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5E3B06BD-87E5-40D4-2705-8A810180C5A1}"/>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xfrm>
            <a:off x="152400" y="304800"/>
            <a:ext cx="8839200" cy="5821363"/>
          </a:xfrm>
        </p:spPr>
        <p:txBody>
          <a:bodyPr/>
          <a:lstStyle/>
          <a:p>
            <a:r>
              <a:rPr lang="en-US"/>
              <a:t>Which is a first, second, and third class lever.?</a:t>
            </a:r>
          </a:p>
          <a:p>
            <a:pPr lvl="1"/>
            <a:endParaRPr lang="en-US">
              <a:solidFill>
                <a:srgbClr val="CC66FF"/>
              </a:solidFill>
            </a:endParaRPr>
          </a:p>
          <a:p>
            <a:pPr lvl="1"/>
            <a:endParaRPr lang="en-US">
              <a:solidFill>
                <a:srgbClr val="CC66FF"/>
              </a:solidFill>
            </a:endParaRPr>
          </a:p>
        </p:txBody>
      </p:sp>
      <p:pic>
        <p:nvPicPr>
          <p:cNvPr id="78851" name="Picture 3" descr="cl1le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43000"/>
            <a:ext cx="2895600" cy="2971800"/>
          </a:xfrm>
          <a:prstGeom prst="rect">
            <a:avLst/>
          </a:prstGeom>
          <a:noFill/>
          <a:ln w="76200">
            <a:solidFill>
              <a:srgbClr val="66FFCC"/>
            </a:solidFill>
            <a:miter lim="800000"/>
            <a:headEnd/>
            <a:tailEnd/>
          </a:ln>
          <a:extLst>
            <a:ext uri="{909E8E84-426E-40DD-AFC4-6F175D3DCCD1}">
              <a14:hiddenFill xmlns:a14="http://schemas.microsoft.com/office/drawing/2010/main">
                <a:solidFill>
                  <a:srgbClr val="FFFFFF"/>
                </a:solidFill>
              </a14:hiddenFill>
            </a:ext>
          </a:extLst>
        </p:spPr>
      </p:pic>
      <p:pic>
        <p:nvPicPr>
          <p:cNvPr id="78852" name="Picture 4" descr="cl2le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3000"/>
            <a:ext cx="2705100" cy="29718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5" descr="cl3le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2743200" cy="2971800"/>
          </a:xfrm>
          <a:prstGeom prst="rect">
            <a:avLst/>
          </a:prstGeom>
          <a:noFill/>
          <a:ln w="76200">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78854" name="WordArt 6"/>
          <p:cNvSpPr>
            <a:spLocks noChangeArrowheads="1" noChangeShapeType="1" noTextEdit="1"/>
          </p:cNvSpPr>
          <p:nvPr/>
        </p:nvSpPr>
        <p:spPr bwMode="auto">
          <a:xfrm>
            <a:off x="304800" y="4343400"/>
            <a:ext cx="25908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9966FF"/>
                </a:solidFill>
                <a:effectLst>
                  <a:outerShdw dist="45791" dir="3378596" algn="ctr" rotWithShape="0">
                    <a:srgbClr val="4D4D4D">
                      <a:alpha val="79999"/>
                    </a:srgbClr>
                  </a:outerShdw>
                </a:effectLst>
                <a:uLnTx/>
                <a:uFillTx/>
                <a:latin typeface="Arial Black"/>
                <a:ea typeface="+mn-ea"/>
                <a:cs typeface="+mn-cs"/>
              </a:rPr>
              <a:t>Third Class</a:t>
            </a:r>
          </a:p>
        </p:txBody>
      </p:sp>
      <p:sp>
        <p:nvSpPr>
          <p:cNvPr id="78855" name="WordArt 7"/>
          <p:cNvSpPr>
            <a:spLocks noChangeArrowheads="1" noChangeShapeType="1" noTextEdit="1"/>
          </p:cNvSpPr>
          <p:nvPr/>
        </p:nvSpPr>
        <p:spPr bwMode="auto">
          <a:xfrm>
            <a:off x="3276600" y="4343400"/>
            <a:ext cx="264795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First Class</a:t>
            </a:r>
          </a:p>
        </p:txBody>
      </p:sp>
      <p:sp>
        <p:nvSpPr>
          <p:cNvPr id="78856" name="WordArt 8"/>
          <p:cNvSpPr>
            <a:spLocks noChangeArrowheads="1" noChangeShapeType="1" noTextEdit="1"/>
          </p:cNvSpPr>
          <p:nvPr/>
        </p:nvSpPr>
        <p:spPr bwMode="auto">
          <a:xfrm>
            <a:off x="22860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78857" name="WordArt 9"/>
          <p:cNvSpPr>
            <a:spLocks noChangeArrowheads="1" noChangeShapeType="1" noTextEdit="1"/>
          </p:cNvSpPr>
          <p:nvPr/>
        </p:nvSpPr>
        <p:spPr bwMode="auto">
          <a:xfrm>
            <a:off x="43434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78858" name="WordArt 10"/>
          <p:cNvSpPr>
            <a:spLocks noChangeArrowheads="1" noChangeShapeType="1" noTextEdit="1"/>
          </p:cNvSpPr>
          <p:nvPr/>
        </p:nvSpPr>
        <p:spPr bwMode="auto">
          <a:xfrm>
            <a:off x="83820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78859" name="WordArt 11"/>
          <p:cNvSpPr>
            <a:spLocks noChangeArrowheads="1" noChangeShapeType="1" noTextEdit="1"/>
          </p:cNvSpPr>
          <p:nvPr/>
        </p:nvSpPr>
        <p:spPr bwMode="auto">
          <a:xfrm>
            <a:off x="8077200" y="5257800"/>
            <a:ext cx="9144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8</a:t>
            </a:r>
          </a:p>
        </p:txBody>
      </p:sp>
      <p:sp>
        <p:nvSpPr>
          <p:cNvPr id="78860" name="Rectangle 12"/>
          <p:cNvSpPr>
            <a:spLocks noChangeArrowheads="1"/>
          </p:cNvSpPr>
          <p:nvPr/>
        </p:nvSpPr>
        <p:spPr bwMode="auto">
          <a:xfrm>
            <a:off x="6934200" y="3505200"/>
            <a:ext cx="1219200" cy="3048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7C98B4C7-D680-A223-32D7-719378E978CA}"/>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152400" y="304800"/>
            <a:ext cx="8839200" cy="5821363"/>
          </a:xfrm>
        </p:spPr>
        <p:txBody>
          <a:bodyPr/>
          <a:lstStyle/>
          <a:p>
            <a:r>
              <a:rPr lang="en-US"/>
              <a:t>Which is a first, second, and third class lever.?</a:t>
            </a:r>
          </a:p>
          <a:p>
            <a:pPr lvl="1"/>
            <a:endParaRPr lang="en-US">
              <a:solidFill>
                <a:srgbClr val="CC66FF"/>
              </a:solidFill>
            </a:endParaRPr>
          </a:p>
          <a:p>
            <a:pPr lvl="1"/>
            <a:endParaRPr lang="en-US">
              <a:solidFill>
                <a:srgbClr val="CC66FF"/>
              </a:solidFill>
            </a:endParaRPr>
          </a:p>
        </p:txBody>
      </p:sp>
      <p:pic>
        <p:nvPicPr>
          <p:cNvPr id="79875" name="Picture 3" descr="cl1le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43000"/>
            <a:ext cx="2895600" cy="2971800"/>
          </a:xfrm>
          <a:prstGeom prst="rect">
            <a:avLst/>
          </a:prstGeom>
          <a:noFill/>
          <a:ln w="76200">
            <a:solidFill>
              <a:srgbClr val="66FFCC"/>
            </a:solidFill>
            <a:miter lim="800000"/>
            <a:headEnd/>
            <a:tailEnd/>
          </a:ln>
          <a:extLst>
            <a:ext uri="{909E8E84-426E-40DD-AFC4-6F175D3DCCD1}">
              <a14:hiddenFill xmlns:a14="http://schemas.microsoft.com/office/drawing/2010/main">
                <a:solidFill>
                  <a:srgbClr val="FFFFFF"/>
                </a:solidFill>
              </a14:hiddenFill>
            </a:ext>
          </a:extLst>
        </p:spPr>
      </p:pic>
      <p:pic>
        <p:nvPicPr>
          <p:cNvPr id="79876" name="Picture 4" descr="cl2le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3000"/>
            <a:ext cx="2705100" cy="29718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79877" name="Picture 5" descr="cl3le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2743200" cy="2971800"/>
          </a:xfrm>
          <a:prstGeom prst="rect">
            <a:avLst/>
          </a:prstGeom>
          <a:noFill/>
          <a:ln w="76200">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79878" name="WordArt 6"/>
          <p:cNvSpPr>
            <a:spLocks noChangeArrowheads="1" noChangeShapeType="1" noTextEdit="1"/>
          </p:cNvSpPr>
          <p:nvPr/>
        </p:nvSpPr>
        <p:spPr bwMode="auto">
          <a:xfrm>
            <a:off x="304800" y="4343400"/>
            <a:ext cx="259080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9966FF"/>
                </a:solidFill>
                <a:effectLst>
                  <a:outerShdw dist="45791" dir="3378596" algn="ctr" rotWithShape="0">
                    <a:srgbClr val="4D4D4D">
                      <a:alpha val="79999"/>
                    </a:srgbClr>
                  </a:outerShdw>
                </a:effectLst>
                <a:uLnTx/>
                <a:uFillTx/>
                <a:latin typeface="Arial Black"/>
                <a:ea typeface="+mn-ea"/>
                <a:cs typeface="+mn-cs"/>
              </a:rPr>
              <a:t>Third Class</a:t>
            </a:r>
          </a:p>
        </p:txBody>
      </p:sp>
      <p:sp>
        <p:nvSpPr>
          <p:cNvPr id="79879" name="WordArt 7"/>
          <p:cNvSpPr>
            <a:spLocks noChangeArrowheads="1" noChangeShapeType="1" noTextEdit="1"/>
          </p:cNvSpPr>
          <p:nvPr/>
        </p:nvSpPr>
        <p:spPr bwMode="auto">
          <a:xfrm>
            <a:off x="3276600" y="4343400"/>
            <a:ext cx="264795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First Class</a:t>
            </a:r>
          </a:p>
        </p:txBody>
      </p:sp>
      <p:sp>
        <p:nvSpPr>
          <p:cNvPr id="79880" name="WordArt 8"/>
          <p:cNvSpPr>
            <a:spLocks noChangeArrowheads="1" noChangeShapeType="1" noTextEdit="1"/>
          </p:cNvSpPr>
          <p:nvPr/>
        </p:nvSpPr>
        <p:spPr bwMode="auto">
          <a:xfrm>
            <a:off x="6381750" y="4419600"/>
            <a:ext cx="260985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FFFFFF"/>
                  </a:solidFill>
                  <a:round/>
                  <a:headEnd/>
                  <a:tailEnd/>
                </a:ln>
                <a:solidFill>
                  <a:srgbClr val="FF9933"/>
                </a:solidFill>
                <a:effectLst>
                  <a:outerShdw dist="45791" dir="3378596" algn="ctr" rotWithShape="0">
                    <a:srgbClr val="4D4D4D">
                      <a:alpha val="79999"/>
                    </a:srgbClr>
                  </a:outerShdw>
                </a:effectLst>
                <a:uLnTx/>
                <a:uFillTx/>
                <a:latin typeface="Arial Black"/>
                <a:ea typeface="+mn-ea"/>
                <a:cs typeface="+mn-cs"/>
              </a:rPr>
              <a:t>Second Class</a:t>
            </a:r>
          </a:p>
        </p:txBody>
      </p:sp>
      <p:sp>
        <p:nvSpPr>
          <p:cNvPr id="79881" name="WordArt 9"/>
          <p:cNvSpPr>
            <a:spLocks noChangeArrowheads="1" noChangeShapeType="1" noTextEdit="1"/>
          </p:cNvSpPr>
          <p:nvPr/>
        </p:nvSpPr>
        <p:spPr bwMode="auto">
          <a:xfrm>
            <a:off x="2286000" y="1219200"/>
            <a:ext cx="457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79882" name="WordArt 10"/>
          <p:cNvSpPr>
            <a:spLocks noChangeArrowheads="1" noChangeShapeType="1" noTextEdit="1"/>
          </p:cNvSpPr>
          <p:nvPr/>
        </p:nvSpPr>
        <p:spPr bwMode="auto">
          <a:xfrm>
            <a:off x="43434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79883" name="WordArt 11"/>
          <p:cNvSpPr>
            <a:spLocks noChangeArrowheads="1" noChangeShapeType="1" noTextEdit="1"/>
          </p:cNvSpPr>
          <p:nvPr/>
        </p:nvSpPr>
        <p:spPr bwMode="auto">
          <a:xfrm>
            <a:off x="8382000" y="12192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79884" name="WordArt 12"/>
          <p:cNvSpPr>
            <a:spLocks noChangeArrowheads="1" noChangeShapeType="1" noTextEdit="1"/>
          </p:cNvSpPr>
          <p:nvPr/>
        </p:nvSpPr>
        <p:spPr bwMode="auto">
          <a:xfrm>
            <a:off x="8077200" y="5257800"/>
            <a:ext cx="914400"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8</a:t>
            </a:r>
          </a:p>
        </p:txBody>
      </p:sp>
      <p:pic>
        <p:nvPicPr>
          <p:cNvPr id="2" name="Picture 1">
            <a:extLst>
              <a:ext uri="{FF2B5EF4-FFF2-40B4-BE49-F238E27FC236}">
                <a16:creationId xmlns:a16="http://schemas.microsoft.com/office/drawing/2014/main" id="{13670063-AABC-5BF8-4714-E1C437E43E48}"/>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endParaRPr lang="en-US"/>
          </a:p>
        </p:txBody>
      </p:sp>
      <p:sp>
        <p:nvSpPr>
          <p:cNvPr id="80899" name="Rectangle 3"/>
          <p:cNvSpPr>
            <a:spLocks noGrp="1" noChangeArrowheads="1"/>
          </p:cNvSpPr>
          <p:nvPr>
            <p:ph type="body" idx="1"/>
          </p:nvPr>
        </p:nvSpPr>
        <p:spPr/>
        <p:txBody>
          <a:bodyPr/>
          <a:lstStyle/>
          <a:p>
            <a:endParaRPr lang="en-US"/>
          </a:p>
        </p:txBody>
      </p:sp>
      <p:pic>
        <p:nvPicPr>
          <p:cNvPr id="80900"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AutoShape 5"/>
          <p:cNvSpPr>
            <a:spLocks noChangeArrowheads="1"/>
          </p:cNvSpPr>
          <p:nvPr/>
        </p:nvSpPr>
        <p:spPr bwMode="auto">
          <a:xfrm>
            <a:off x="6629400" y="33528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902" name="AutoShape 6"/>
          <p:cNvSpPr>
            <a:spLocks noChangeArrowheads="1"/>
          </p:cNvSpPr>
          <p:nvPr/>
        </p:nvSpPr>
        <p:spPr bwMode="auto">
          <a:xfrm>
            <a:off x="4800600" y="28194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903" name="AutoShape 7"/>
          <p:cNvSpPr>
            <a:spLocks noChangeArrowheads="1"/>
          </p:cNvSpPr>
          <p:nvPr/>
        </p:nvSpPr>
        <p:spPr bwMode="auto">
          <a:xfrm rot="10800000">
            <a:off x="2895600" y="23622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904" name="WordArt 8"/>
          <p:cNvSpPr>
            <a:spLocks noChangeArrowheads="1" noChangeShapeType="1" noTextEdit="1"/>
          </p:cNvSpPr>
          <p:nvPr/>
        </p:nvSpPr>
        <p:spPr bwMode="auto">
          <a:xfrm>
            <a:off x="7924800" y="228600"/>
            <a:ext cx="914400"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9</a:t>
            </a:r>
          </a:p>
        </p:txBody>
      </p:sp>
      <p:sp>
        <p:nvSpPr>
          <p:cNvPr id="80905" name="WordArt 9"/>
          <p:cNvSpPr>
            <a:spLocks noChangeArrowheads="1" noChangeShapeType="1" noTextEdit="1"/>
          </p:cNvSpPr>
          <p:nvPr/>
        </p:nvSpPr>
        <p:spPr bwMode="auto">
          <a:xfrm>
            <a:off x="2971800" y="4191000"/>
            <a:ext cx="633413"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80906" name="WordArt 10"/>
          <p:cNvSpPr>
            <a:spLocks noChangeArrowheads="1" noChangeShapeType="1" noTextEdit="1"/>
          </p:cNvSpPr>
          <p:nvPr/>
        </p:nvSpPr>
        <p:spPr bwMode="auto">
          <a:xfrm>
            <a:off x="4876800" y="2286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80907" name="WordArt 11"/>
          <p:cNvSpPr>
            <a:spLocks noChangeArrowheads="1" noChangeShapeType="1" noTextEdit="1"/>
          </p:cNvSpPr>
          <p:nvPr/>
        </p:nvSpPr>
        <p:spPr bwMode="auto">
          <a:xfrm>
            <a:off x="6781800" y="2667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80908" name="WordArt 12"/>
          <p:cNvSpPr>
            <a:spLocks noChangeArrowheads="1" noChangeShapeType="1" noTextEdit="1"/>
          </p:cNvSpPr>
          <p:nvPr/>
        </p:nvSpPr>
        <p:spPr bwMode="auto">
          <a:xfrm>
            <a:off x="381000" y="381000"/>
            <a:ext cx="7391400" cy="860425"/>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6163" name="Rectangle 3"/>
          <p:cNvSpPr>
            <a:spLocks noGrp="1" noChangeArrowheads="1"/>
          </p:cNvSpPr>
          <p:nvPr>
            <p:ph type="body" idx="4294967295"/>
          </p:nvPr>
        </p:nvSpPr>
        <p:spPr>
          <a:xfrm>
            <a:off x="152400" y="152400"/>
            <a:ext cx="8686800" cy="5978525"/>
          </a:xfrm>
        </p:spPr>
        <p:txBody>
          <a:bodyPr/>
          <a:lstStyle/>
          <a:p>
            <a:pPr eaLnBrk="1" hangingPunct="1">
              <a:defRPr/>
            </a:pPr>
            <a:r>
              <a:rPr lang="en-US">
                <a:solidFill>
                  <a:srgbClr val="FF9900"/>
                </a:solidFill>
                <a:effectLst>
                  <a:outerShdw blurRad="38100" dist="38100" dir="2700000" algn="tl">
                    <a:srgbClr val="FFFFFF"/>
                  </a:outerShdw>
                </a:effectLst>
              </a:rPr>
              <a:t>A pulley makes work seem easier, it changes the direction of motion to work with gravity.</a:t>
            </a:r>
            <a:r>
              <a:rPr lang="en-US">
                <a:effectLst>
                  <a:outerShdw blurRad="38100" dist="38100" dir="2700000" algn="tl">
                    <a:srgbClr val="808080"/>
                  </a:outerShdw>
                </a:effectLst>
              </a:rPr>
              <a:t> </a:t>
            </a:r>
          </a:p>
          <a:p>
            <a:pPr lvl="1" eaLnBrk="1" hangingPunct="1">
              <a:defRPr/>
            </a:pPr>
            <a:r>
              <a:rPr lang="en-US">
                <a:solidFill>
                  <a:srgbClr val="FFFF66"/>
                </a:solidFill>
                <a:effectLst>
                  <a:outerShdw blurRad="38100" dist="38100" dir="2700000" algn="tl">
                    <a:srgbClr val="FFFFFF"/>
                  </a:outerShdw>
                </a:effectLst>
              </a:rPr>
              <a:t>Uses your body weight against the resistance.</a:t>
            </a:r>
          </a:p>
        </p:txBody>
      </p:sp>
      <p:sp>
        <p:nvSpPr>
          <p:cNvPr id="6876166"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ahoma" pitchFamily="34" charset="0"/>
              <a:ea typeface="+mn-ea"/>
              <a:cs typeface="+mn-cs"/>
            </a:endParaRPr>
          </a:p>
        </p:txBody>
      </p:sp>
      <p:pic>
        <p:nvPicPr>
          <p:cNvPr id="62468" name="Picture 4" descr="http://2.bp.blogspot.com/_NfN_EWerqnQ/SxwJYlBdc7I/AAAAAAAAAYM/QsDY3uSuRMc/s400/step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4572000" cy="4648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2469" name="Picture 4" descr="animatedfourpulle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05000"/>
            <a:ext cx="388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30" name="Rectangle 6"/>
          <p:cNvSpPr>
            <a:spLocks noChangeArrowheads="1"/>
          </p:cNvSpPr>
          <p:nvPr/>
        </p:nvSpPr>
        <p:spPr bwMode="auto">
          <a:xfrm>
            <a:off x="5029200" y="1905000"/>
            <a:ext cx="3886200" cy="4648200"/>
          </a:xfrm>
          <a:prstGeom prst="rect">
            <a:avLst/>
          </a:prstGeom>
          <a:noFill/>
          <a:ln w="76200" algn="ctr">
            <a:solidFill>
              <a:schemeClr val="accent2"/>
            </a:solidFill>
            <a:miter lim="800000"/>
            <a:headEnd/>
            <a:tailEnd/>
          </a:ln>
          <a:effectLst/>
        </p:spPr>
        <p:txBody>
          <a:bodyPr wrap="none" anchor="ctr"/>
          <a:lstStyle/>
          <a:p>
            <a:pPr marL="0" marR="0" lvl="0" indent="0" algn="l" defTabSz="914400" rtl="0" eaLnBrk="1" fontAlgn="base" latinLnBrk="0" hangingPunct="1">
              <a:lnSpc>
                <a:spcPct val="100000"/>
              </a:lnSpc>
              <a:spcBef>
                <a:spcPct val="20000"/>
              </a:spcBef>
              <a:spcAft>
                <a:spcPct val="0"/>
              </a:spcAft>
              <a:buClr>
                <a:srgbClr val="FFFFFF"/>
              </a:buClr>
              <a:buSzPct val="65000"/>
              <a:buFont typeface="Wingdings" pitchFamily="2" charset="2"/>
              <a:buChar char="n"/>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2471" name="WordArt 7"/>
          <p:cNvSpPr>
            <a:spLocks noChangeArrowheads="1" noChangeShapeType="1" noTextEdit="1"/>
          </p:cNvSpPr>
          <p:nvPr/>
        </p:nvSpPr>
        <p:spPr bwMode="auto">
          <a:xfrm>
            <a:off x="3581400" y="5105400"/>
            <a:ext cx="1066800" cy="121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38100">
                  <a:solidFill>
                    <a:srgbClr val="000000"/>
                  </a:solidFill>
                  <a:round/>
                  <a:headEnd/>
                  <a:tailEnd/>
                </a:ln>
                <a:solidFill>
                  <a:srgbClr val="FFFF00"/>
                </a:solidFill>
                <a:effectLst>
                  <a:outerShdw dist="45791" dir="3378596" algn="ctr" rotWithShape="0">
                    <a:srgbClr val="4D4D4D">
                      <a:alpha val="79999"/>
                    </a:srgbClr>
                  </a:outerShdw>
                </a:effectLst>
                <a:uLnTx/>
                <a:uFillTx/>
                <a:latin typeface="Arial Black"/>
                <a:ea typeface="+mn-ea"/>
                <a:cs typeface="+mn-cs"/>
              </a:rPr>
              <a:t>3</a:t>
            </a:r>
          </a:p>
        </p:txBody>
      </p:sp>
      <p:sp>
        <p:nvSpPr>
          <p:cNvPr id="62472" name="Rectangle 8"/>
          <p:cNvSpPr>
            <a:spLocks noChangeArrowheads="1"/>
          </p:cNvSpPr>
          <p:nvPr/>
        </p:nvSpPr>
        <p:spPr bwMode="auto">
          <a:xfrm>
            <a:off x="457200" y="762000"/>
            <a:ext cx="1600200" cy="457200"/>
          </a:xfrm>
          <a:prstGeom prst="rect">
            <a:avLst/>
          </a:prstGeom>
          <a:solidFill>
            <a:schemeClr val="bg2"/>
          </a:solidFill>
          <a:ln w="5715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57429624-136B-D795-C0D0-ABE598BBA72C}"/>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324820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en-US"/>
          </a:p>
        </p:txBody>
      </p:sp>
      <p:sp>
        <p:nvSpPr>
          <p:cNvPr id="81923" name="Rectangle 3"/>
          <p:cNvSpPr>
            <a:spLocks noGrp="1" noChangeArrowheads="1"/>
          </p:cNvSpPr>
          <p:nvPr>
            <p:ph type="body" idx="1"/>
          </p:nvPr>
        </p:nvSpPr>
        <p:spPr/>
        <p:txBody>
          <a:bodyPr/>
          <a:lstStyle/>
          <a:p>
            <a:endParaRPr lang="en-US"/>
          </a:p>
        </p:txBody>
      </p:sp>
      <p:pic>
        <p:nvPicPr>
          <p:cNvPr id="81924"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AutoShape 5"/>
          <p:cNvSpPr>
            <a:spLocks noChangeArrowheads="1"/>
          </p:cNvSpPr>
          <p:nvPr/>
        </p:nvSpPr>
        <p:spPr bwMode="auto">
          <a:xfrm>
            <a:off x="6629400" y="33528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6" name="AutoShape 6"/>
          <p:cNvSpPr>
            <a:spLocks noChangeArrowheads="1"/>
          </p:cNvSpPr>
          <p:nvPr/>
        </p:nvSpPr>
        <p:spPr bwMode="auto">
          <a:xfrm>
            <a:off x="4800600" y="28194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7" name="AutoShape 7"/>
          <p:cNvSpPr>
            <a:spLocks noChangeArrowheads="1"/>
          </p:cNvSpPr>
          <p:nvPr/>
        </p:nvSpPr>
        <p:spPr bwMode="auto">
          <a:xfrm rot="10800000">
            <a:off x="2895600" y="2362200"/>
            <a:ext cx="838200" cy="2057400"/>
          </a:xfrm>
          <a:prstGeom prst="downArrow">
            <a:avLst>
              <a:gd name="adj1" fmla="val 50000"/>
              <a:gd name="adj2" fmla="val 61364"/>
            </a:avLst>
          </a:prstGeom>
          <a:solidFill>
            <a:srgbClr val="99FF99"/>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8" name="WordArt 8"/>
          <p:cNvSpPr>
            <a:spLocks noChangeArrowheads="1" noChangeShapeType="1" noTextEdit="1"/>
          </p:cNvSpPr>
          <p:nvPr/>
        </p:nvSpPr>
        <p:spPr bwMode="auto">
          <a:xfrm>
            <a:off x="7924800" y="228600"/>
            <a:ext cx="914400"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9</a:t>
            </a:r>
          </a:p>
        </p:txBody>
      </p:sp>
      <p:sp>
        <p:nvSpPr>
          <p:cNvPr id="81929" name="WordArt 9"/>
          <p:cNvSpPr>
            <a:spLocks noChangeArrowheads="1" noChangeShapeType="1" noTextEdit="1"/>
          </p:cNvSpPr>
          <p:nvPr/>
        </p:nvSpPr>
        <p:spPr bwMode="auto">
          <a:xfrm>
            <a:off x="2971800" y="4191000"/>
            <a:ext cx="633413"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81930" name="WordArt 10"/>
          <p:cNvSpPr>
            <a:spLocks noChangeArrowheads="1" noChangeShapeType="1" noTextEdit="1"/>
          </p:cNvSpPr>
          <p:nvPr/>
        </p:nvSpPr>
        <p:spPr bwMode="auto">
          <a:xfrm>
            <a:off x="4876800" y="2286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81931" name="WordArt 11"/>
          <p:cNvSpPr>
            <a:spLocks noChangeArrowheads="1" noChangeShapeType="1" noTextEdit="1"/>
          </p:cNvSpPr>
          <p:nvPr/>
        </p:nvSpPr>
        <p:spPr bwMode="auto">
          <a:xfrm>
            <a:off x="6781800" y="2667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81932" name="WordArt 12"/>
          <p:cNvSpPr>
            <a:spLocks noChangeArrowheads="1" noChangeShapeType="1" noTextEdit="1"/>
          </p:cNvSpPr>
          <p:nvPr/>
        </p:nvSpPr>
        <p:spPr bwMode="auto">
          <a:xfrm>
            <a:off x="381000" y="381000"/>
            <a:ext cx="7391400" cy="860425"/>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endParaRPr lang="en-US"/>
          </a:p>
        </p:txBody>
      </p:sp>
      <p:sp>
        <p:nvSpPr>
          <p:cNvPr id="82947" name="Rectangle 3"/>
          <p:cNvSpPr>
            <a:spLocks noGrp="1" noChangeArrowheads="1"/>
          </p:cNvSpPr>
          <p:nvPr>
            <p:ph type="body" idx="1"/>
          </p:nvPr>
        </p:nvSpPr>
        <p:spPr/>
        <p:txBody>
          <a:bodyPr/>
          <a:lstStyle/>
          <a:p>
            <a:endParaRPr lang="en-US"/>
          </a:p>
        </p:txBody>
      </p:sp>
      <p:pic>
        <p:nvPicPr>
          <p:cNvPr id="82948"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AutoShape 5"/>
          <p:cNvSpPr>
            <a:spLocks noChangeArrowheads="1"/>
          </p:cNvSpPr>
          <p:nvPr/>
        </p:nvSpPr>
        <p:spPr bwMode="auto">
          <a:xfrm>
            <a:off x="6629400" y="33528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50" name="AutoShape 6"/>
          <p:cNvSpPr>
            <a:spLocks noChangeArrowheads="1"/>
          </p:cNvSpPr>
          <p:nvPr/>
        </p:nvSpPr>
        <p:spPr bwMode="auto">
          <a:xfrm>
            <a:off x="4800600" y="28194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51" name="AutoShape 7"/>
          <p:cNvSpPr>
            <a:spLocks noChangeArrowheads="1"/>
          </p:cNvSpPr>
          <p:nvPr/>
        </p:nvSpPr>
        <p:spPr bwMode="auto">
          <a:xfrm rot="10800000">
            <a:off x="2895600" y="2362200"/>
            <a:ext cx="838200" cy="2057400"/>
          </a:xfrm>
          <a:prstGeom prst="downArrow">
            <a:avLst>
              <a:gd name="adj1" fmla="val 50000"/>
              <a:gd name="adj2" fmla="val 61364"/>
            </a:avLst>
          </a:prstGeom>
          <a:solidFill>
            <a:srgbClr val="99FF99"/>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52" name="WordArt 8"/>
          <p:cNvSpPr>
            <a:spLocks noChangeArrowheads="1" noChangeShapeType="1" noTextEdit="1"/>
          </p:cNvSpPr>
          <p:nvPr/>
        </p:nvSpPr>
        <p:spPr bwMode="auto">
          <a:xfrm>
            <a:off x="7924800" y="228600"/>
            <a:ext cx="914400"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9</a:t>
            </a:r>
          </a:p>
        </p:txBody>
      </p:sp>
      <p:sp>
        <p:nvSpPr>
          <p:cNvPr id="82953" name="WordArt 9"/>
          <p:cNvSpPr>
            <a:spLocks noChangeArrowheads="1" noChangeShapeType="1" noTextEdit="1"/>
          </p:cNvSpPr>
          <p:nvPr/>
        </p:nvSpPr>
        <p:spPr bwMode="auto">
          <a:xfrm>
            <a:off x="2971800" y="4191000"/>
            <a:ext cx="633413"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82954" name="WordArt 10"/>
          <p:cNvSpPr>
            <a:spLocks noChangeArrowheads="1" noChangeShapeType="1" noTextEdit="1"/>
          </p:cNvSpPr>
          <p:nvPr/>
        </p:nvSpPr>
        <p:spPr bwMode="auto">
          <a:xfrm>
            <a:off x="4876800" y="2286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82955" name="WordArt 11"/>
          <p:cNvSpPr>
            <a:spLocks noChangeArrowheads="1" noChangeShapeType="1" noTextEdit="1"/>
          </p:cNvSpPr>
          <p:nvPr/>
        </p:nvSpPr>
        <p:spPr bwMode="auto">
          <a:xfrm>
            <a:off x="6781800" y="2667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82956" name="WordArt 12"/>
          <p:cNvSpPr>
            <a:spLocks noChangeArrowheads="1" noChangeShapeType="1" noTextEdit="1"/>
          </p:cNvSpPr>
          <p:nvPr/>
        </p:nvSpPr>
        <p:spPr bwMode="auto">
          <a:xfrm>
            <a:off x="381000" y="381000"/>
            <a:ext cx="7391400" cy="860425"/>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82957" name="WordArt 13"/>
          <p:cNvSpPr>
            <a:spLocks noChangeArrowheads="1" noChangeShapeType="1" noTextEdit="1"/>
          </p:cNvSpPr>
          <p:nvPr/>
        </p:nvSpPr>
        <p:spPr bwMode="auto">
          <a:xfrm>
            <a:off x="2667000" y="1600200"/>
            <a:ext cx="140017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Effort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endParaRPr lang="en-US"/>
          </a:p>
        </p:txBody>
      </p:sp>
      <p:sp>
        <p:nvSpPr>
          <p:cNvPr id="83971" name="Rectangle 3"/>
          <p:cNvSpPr>
            <a:spLocks noGrp="1" noChangeArrowheads="1"/>
          </p:cNvSpPr>
          <p:nvPr>
            <p:ph type="body" idx="1"/>
          </p:nvPr>
        </p:nvSpPr>
        <p:spPr/>
        <p:txBody>
          <a:bodyPr/>
          <a:lstStyle/>
          <a:p>
            <a:endParaRPr lang="en-US"/>
          </a:p>
        </p:txBody>
      </p:sp>
      <p:pic>
        <p:nvPicPr>
          <p:cNvPr id="83972"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AutoShape 5"/>
          <p:cNvSpPr>
            <a:spLocks noChangeArrowheads="1"/>
          </p:cNvSpPr>
          <p:nvPr/>
        </p:nvSpPr>
        <p:spPr bwMode="auto">
          <a:xfrm>
            <a:off x="6629400" y="33528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4" name="AutoShape 6"/>
          <p:cNvSpPr>
            <a:spLocks noChangeArrowheads="1"/>
          </p:cNvSpPr>
          <p:nvPr/>
        </p:nvSpPr>
        <p:spPr bwMode="auto">
          <a:xfrm>
            <a:off x="4800600" y="2819400"/>
            <a:ext cx="838200" cy="2057400"/>
          </a:xfrm>
          <a:prstGeom prst="downArrow">
            <a:avLst>
              <a:gd name="adj1" fmla="val 50000"/>
              <a:gd name="adj2" fmla="val 61364"/>
            </a:avLst>
          </a:prstGeom>
          <a:solidFill>
            <a:srgbClr val="FF9900"/>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5" name="AutoShape 7"/>
          <p:cNvSpPr>
            <a:spLocks noChangeArrowheads="1"/>
          </p:cNvSpPr>
          <p:nvPr/>
        </p:nvSpPr>
        <p:spPr bwMode="auto">
          <a:xfrm rot="10800000">
            <a:off x="2895600" y="2362200"/>
            <a:ext cx="838200" cy="2057400"/>
          </a:xfrm>
          <a:prstGeom prst="downArrow">
            <a:avLst>
              <a:gd name="adj1" fmla="val 50000"/>
              <a:gd name="adj2" fmla="val 61364"/>
            </a:avLst>
          </a:prstGeom>
          <a:solidFill>
            <a:srgbClr val="99FF99"/>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6" name="WordArt 8"/>
          <p:cNvSpPr>
            <a:spLocks noChangeArrowheads="1" noChangeShapeType="1" noTextEdit="1"/>
          </p:cNvSpPr>
          <p:nvPr/>
        </p:nvSpPr>
        <p:spPr bwMode="auto">
          <a:xfrm>
            <a:off x="7924800" y="228600"/>
            <a:ext cx="914400"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9</a:t>
            </a:r>
          </a:p>
        </p:txBody>
      </p:sp>
      <p:sp>
        <p:nvSpPr>
          <p:cNvPr id="83977" name="WordArt 9"/>
          <p:cNvSpPr>
            <a:spLocks noChangeArrowheads="1" noChangeShapeType="1" noTextEdit="1"/>
          </p:cNvSpPr>
          <p:nvPr/>
        </p:nvSpPr>
        <p:spPr bwMode="auto">
          <a:xfrm>
            <a:off x="2971800" y="4191000"/>
            <a:ext cx="633413"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83978" name="WordArt 10"/>
          <p:cNvSpPr>
            <a:spLocks noChangeArrowheads="1" noChangeShapeType="1" noTextEdit="1"/>
          </p:cNvSpPr>
          <p:nvPr/>
        </p:nvSpPr>
        <p:spPr bwMode="auto">
          <a:xfrm>
            <a:off x="4876800" y="2286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83979" name="WordArt 11"/>
          <p:cNvSpPr>
            <a:spLocks noChangeArrowheads="1" noChangeShapeType="1" noTextEdit="1"/>
          </p:cNvSpPr>
          <p:nvPr/>
        </p:nvSpPr>
        <p:spPr bwMode="auto">
          <a:xfrm>
            <a:off x="6781800" y="2667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83980" name="WordArt 12"/>
          <p:cNvSpPr>
            <a:spLocks noChangeArrowheads="1" noChangeShapeType="1" noTextEdit="1"/>
          </p:cNvSpPr>
          <p:nvPr/>
        </p:nvSpPr>
        <p:spPr bwMode="auto">
          <a:xfrm>
            <a:off x="381000" y="381000"/>
            <a:ext cx="7391400" cy="860425"/>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83981" name="WordArt 13"/>
          <p:cNvSpPr>
            <a:spLocks noChangeArrowheads="1" noChangeShapeType="1" noTextEdit="1"/>
          </p:cNvSpPr>
          <p:nvPr/>
        </p:nvSpPr>
        <p:spPr bwMode="auto">
          <a:xfrm>
            <a:off x="2667000" y="1600200"/>
            <a:ext cx="140017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Effort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endParaRPr lang="en-US"/>
          </a:p>
        </p:txBody>
      </p:sp>
      <p:sp>
        <p:nvSpPr>
          <p:cNvPr id="84995" name="Rectangle 3"/>
          <p:cNvSpPr>
            <a:spLocks noGrp="1" noChangeArrowheads="1"/>
          </p:cNvSpPr>
          <p:nvPr>
            <p:ph type="body" idx="1"/>
          </p:nvPr>
        </p:nvSpPr>
        <p:spPr/>
        <p:txBody>
          <a:bodyPr/>
          <a:lstStyle/>
          <a:p>
            <a:endParaRPr lang="en-US"/>
          </a:p>
        </p:txBody>
      </p:sp>
      <p:pic>
        <p:nvPicPr>
          <p:cNvPr id="84996"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AutoShape 5"/>
          <p:cNvSpPr>
            <a:spLocks noChangeArrowheads="1"/>
          </p:cNvSpPr>
          <p:nvPr/>
        </p:nvSpPr>
        <p:spPr bwMode="auto">
          <a:xfrm>
            <a:off x="6629400" y="3352800"/>
            <a:ext cx="838200" cy="2057400"/>
          </a:xfrm>
          <a:prstGeom prst="downArrow">
            <a:avLst>
              <a:gd name="adj1" fmla="val 50000"/>
              <a:gd name="adj2" fmla="val 61364"/>
            </a:avLst>
          </a:prstGeom>
          <a:solidFill>
            <a:srgbClr val="969696"/>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4998" name="AutoShape 6"/>
          <p:cNvSpPr>
            <a:spLocks noChangeArrowheads="1"/>
          </p:cNvSpPr>
          <p:nvPr/>
        </p:nvSpPr>
        <p:spPr bwMode="auto">
          <a:xfrm>
            <a:off x="4800600" y="2819400"/>
            <a:ext cx="838200" cy="2057400"/>
          </a:xfrm>
          <a:prstGeom prst="downArrow">
            <a:avLst>
              <a:gd name="adj1" fmla="val 50000"/>
              <a:gd name="adj2" fmla="val 61364"/>
            </a:avLst>
          </a:prstGeom>
          <a:solidFill>
            <a:srgbClr val="FF9900"/>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4999" name="AutoShape 7"/>
          <p:cNvSpPr>
            <a:spLocks noChangeArrowheads="1"/>
          </p:cNvSpPr>
          <p:nvPr/>
        </p:nvSpPr>
        <p:spPr bwMode="auto">
          <a:xfrm rot="10800000">
            <a:off x="2895600" y="2362200"/>
            <a:ext cx="838200" cy="2057400"/>
          </a:xfrm>
          <a:prstGeom prst="downArrow">
            <a:avLst>
              <a:gd name="adj1" fmla="val 50000"/>
              <a:gd name="adj2" fmla="val 61364"/>
            </a:avLst>
          </a:prstGeom>
          <a:solidFill>
            <a:srgbClr val="99FF99"/>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5000" name="WordArt 8"/>
          <p:cNvSpPr>
            <a:spLocks noChangeArrowheads="1" noChangeShapeType="1" noTextEdit="1"/>
          </p:cNvSpPr>
          <p:nvPr/>
        </p:nvSpPr>
        <p:spPr bwMode="auto">
          <a:xfrm>
            <a:off x="7924800" y="228600"/>
            <a:ext cx="914400"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9</a:t>
            </a:r>
          </a:p>
        </p:txBody>
      </p:sp>
      <p:sp>
        <p:nvSpPr>
          <p:cNvPr id="85001" name="WordArt 9"/>
          <p:cNvSpPr>
            <a:spLocks noChangeArrowheads="1" noChangeShapeType="1" noTextEdit="1"/>
          </p:cNvSpPr>
          <p:nvPr/>
        </p:nvSpPr>
        <p:spPr bwMode="auto">
          <a:xfrm>
            <a:off x="2971800" y="4191000"/>
            <a:ext cx="633413"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85002" name="WordArt 10"/>
          <p:cNvSpPr>
            <a:spLocks noChangeArrowheads="1" noChangeShapeType="1" noTextEdit="1"/>
          </p:cNvSpPr>
          <p:nvPr/>
        </p:nvSpPr>
        <p:spPr bwMode="auto">
          <a:xfrm>
            <a:off x="4876800" y="2286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85003" name="WordArt 11"/>
          <p:cNvSpPr>
            <a:spLocks noChangeArrowheads="1" noChangeShapeType="1" noTextEdit="1"/>
          </p:cNvSpPr>
          <p:nvPr/>
        </p:nvSpPr>
        <p:spPr bwMode="auto">
          <a:xfrm>
            <a:off x="6781800" y="2667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85004" name="WordArt 12"/>
          <p:cNvSpPr>
            <a:spLocks noChangeArrowheads="1" noChangeShapeType="1" noTextEdit="1"/>
          </p:cNvSpPr>
          <p:nvPr/>
        </p:nvSpPr>
        <p:spPr bwMode="auto">
          <a:xfrm>
            <a:off x="381000" y="381000"/>
            <a:ext cx="7391400" cy="860425"/>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85005" name="WordArt 13"/>
          <p:cNvSpPr>
            <a:spLocks noChangeArrowheads="1" noChangeShapeType="1" noTextEdit="1"/>
          </p:cNvSpPr>
          <p:nvPr/>
        </p:nvSpPr>
        <p:spPr bwMode="auto">
          <a:xfrm>
            <a:off x="2667000" y="1600200"/>
            <a:ext cx="140017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Effort</a:t>
            </a:r>
          </a:p>
        </p:txBody>
      </p:sp>
      <p:sp>
        <p:nvSpPr>
          <p:cNvPr id="85006" name="WordArt 14"/>
          <p:cNvSpPr>
            <a:spLocks noChangeArrowheads="1" noChangeShapeType="1" noTextEdit="1"/>
          </p:cNvSpPr>
          <p:nvPr/>
        </p:nvSpPr>
        <p:spPr bwMode="auto">
          <a:xfrm>
            <a:off x="4648200" y="152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FF9933"/>
                </a:solidFill>
                <a:effectLst>
                  <a:outerShdw dist="45791" dir="3378596" algn="ctr" rotWithShape="0">
                    <a:srgbClr val="4D4D4D">
                      <a:alpha val="79999"/>
                    </a:srgbClr>
                  </a:outerShdw>
                </a:effectLst>
                <a:uLnTx/>
                <a:uFillTx/>
                <a:latin typeface="Arial Black"/>
                <a:ea typeface="+mn-ea"/>
                <a:cs typeface="+mn-cs"/>
              </a:rPr>
              <a:t>Load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endParaRPr lang="en-US"/>
          </a:p>
        </p:txBody>
      </p:sp>
      <p:sp>
        <p:nvSpPr>
          <p:cNvPr id="86019" name="Rectangle 3"/>
          <p:cNvSpPr>
            <a:spLocks noGrp="1" noChangeArrowheads="1"/>
          </p:cNvSpPr>
          <p:nvPr>
            <p:ph type="body" idx="1"/>
          </p:nvPr>
        </p:nvSpPr>
        <p:spPr/>
        <p:txBody>
          <a:bodyPr/>
          <a:lstStyle/>
          <a:p>
            <a:endParaRPr lang="en-US"/>
          </a:p>
        </p:txBody>
      </p:sp>
      <p:pic>
        <p:nvPicPr>
          <p:cNvPr id="86020"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AutoShape 5"/>
          <p:cNvSpPr>
            <a:spLocks noChangeArrowheads="1"/>
          </p:cNvSpPr>
          <p:nvPr/>
        </p:nvSpPr>
        <p:spPr bwMode="auto">
          <a:xfrm>
            <a:off x="6629400" y="3352800"/>
            <a:ext cx="838200" cy="2057400"/>
          </a:xfrm>
          <a:prstGeom prst="downArrow">
            <a:avLst>
              <a:gd name="adj1" fmla="val 50000"/>
              <a:gd name="adj2" fmla="val 61364"/>
            </a:avLst>
          </a:prstGeom>
          <a:solidFill>
            <a:srgbClr val="CC66FF"/>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022" name="AutoShape 6"/>
          <p:cNvSpPr>
            <a:spLocks noChangeArrowheads="1"/>
          </p:cNvSpPr>
          <p:nvPr/>
        </p:nvSpPr>
        <p:spPr bwMode="auto">
          <a:xfrm>
            <a:off x="4800600" y="2819400"/>
            <a:ext cx="838200" cy="2057400"/>
          </a:xfrm>
          <a:prstGeom prst="downArrow">
            <a:avLst>
              <a:gd name="adj1" fmla="val 50000"/>
              <a:gd name="adj2" fmla="val 61364"/>
            </a:avLst>
          </a:prstGeom>
          <a:solidFill>
            <a:srgbClr val="FF9900"/>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023" name="AutoShape 7"/>
          <p:cNvSpPr>
            <a:spLocks noChangeArrowheads="1"/>
          </p:cNvSpPr>
          <p:nvPr/>
        </p:nvSpPr>
        <p:spPr bwMode="auto">
          <a:xfrm rot="10800000">
            <a:off x="2895600" y="2362200"/>
            <a:ext cx="838200" cy="2057400"/>
          </a:xfrm>
          <a:prstGeom prst="downArrow">
            <a:avLst>
              <a:gd name="adj1" fmla="val 50000"/>
              <a:gd name="adj2" fmla="val 61364"/>
            </a:avLst>
          </a:prstGeom>
          <a:solidFill>
            <a:srgbClr val="99FF99"/>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024" name="WordArt 8"/>
          <p:cNvSpPr>
            <a:spLocks noChangeArrowheads="1" noChangeShapeType="1" noTextEdit="1"/>
          </p:cNvSpPr>
          <p:nvPr/>
        </p:nvSpPr>
        <p:spPr bwMode="auto">
          <a:xfrm>
            <a:off x="7924800" y="228600"/>
            <a:ext cx="914400"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9</a:t>
            </a:r>
          </a:p>
        </p:txBody>
      </p:sp>
      <p:sp>
        <p:nvSpPr>
          <p:cNvPr id="86025" name="WordArt 9"/>
          <p:cNvSpPr>
            <a:spLocks noChangeArrowheads="1" noChangeShapeType="1" noTextEdit="1"/>
          </p:cNvSpPr>
          <p:nvPr/>
        </p:nvSpPr>
        <p:spPr bwMode="auto">
          <a:xfrm>
            <a:off x="2971800" y="4191000"/>
            <a:ext cx="633413"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86026" name="WordArt 10"/>
          <p:cNvSpPr>
            <a:spLocks noChangeArrowheads="1" noChangeShapeType="1" noTextEdit="1"/>
          </p:cNvSpPr>
          <p:nvPr/>
        </p:nvSpPr>
        <p:spPr bwMode="auto">
          <a:xfrm>
            <a:off x="4876800" y="2286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86027" name="WordArt 11"/>
          <p:cNvSpPr>
            <a:spLocks noChangeArrowheads="1" noChangeShapeType="1" noTextEdit="1"/>
          </p:cNvSpPr>
          <p:nvPr/>
        </p:nvSpPr>
        <p:spPr bwMode="auto">
          <a:xfrm>
            <a:off x="6781800" y="2667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86028" name="WordArt 12"/>
          <p:cNvSpPr>
            <a:spLocks noChangeArrowheads="1" noChangeShapeType="1" noTextEdit="1"/>
          </p:cNvSpPr>
          <p:nvPr/>
        </p:nvSpPr>
        <p:spPr bwMode="auto">
          <a:xfrm>
            <a:off x="381000" y="381000"/>
            <a:ext cx="7391400" cy="860425"/>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86029" name="WordArt 13"/>
          <p:cNvSpPr>
            <a:spLocks noChangeArrowheads="1" noChangeShapeType="1" noTextEdit="1"/>
          </p:cNvSpPr>
          <p:nvPr/>
        </p:nvSpPr>
        <p:spPr bwMode="auto">
          <a:xfrm>
            <a:off x="2667000" y="1600200"/>
            <a:ext cx="140017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Effort</a:t>
            </a:r>
          </a:p>
        </p:txBody>
      </p:sp>
      <p:sp>
        <p:nvSpPr>
          <p:cNvPr id="86030" name="WordArt 14"/>
          <p:cNvSpPr>
            <a:spLocks noChangeArrowheads="1" noChangeShapeType="1" noTextEdit="1"/>
          </p:cNvSpPr>
          <p:nvPr/>
        </p:nvSpPr>
        <p:spPr bwMode="auto">
          <a:xfrm>
            <a:off x="4648200" y="152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FF9933"/>
                </a:solidFill>
                <a:effectLst>
                  <a:outerShdw dist="45791" dir="3378596" algn="ctr" rotWithShape="0">
                    <a:srgbClr val="4D4D4D">
                      <a:alpha val="79999"/>
                    </a:srgbClr>
                  </a:outerShdw>
                </a:effectLst>
                <a:uLnTx/>
                <a:uFillTx/>
                <a:latin typeface="Arial Black"/>
                <a:ea typeface="+mn-ea"/>
                <a:cs typeface="+mn-cs"/>
              </a:rPr>
              <a:t>Load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endParaRPr lang="en-US"/>
          </a:p>
        </p:txBody>
      </p:sp>
      <p:sp>
        <p:nvSpPr>
          <p:cNvPr id="87043" name="Rectangle 3"/>
          <p:cNvSpPr>
            <a:spLocks noGrp="1" noChangeArrowheads="1"/>
          </p:cNvSpPr>
          <p:nvPr>
            <p:ph type="body" idx="1"/>
          </p:nvPr>
        </p:nvSpPr>
        <p:spPr/>
        <p:txBody>
          <a:bodyPr/>
          <a:lstStyle/>
          <a:p>
            <a:endParaRPr lang="en-US"/>
          </a:p>
        </p:txBody>
      </p:sp>
      <p:pic>
        <p:nvPicPr>
          <p:cNvPr id="87044"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AutoShape 5"/>
          <p:cNvSpPr>
            <a:spLocks noChangeArrowheads="1"/>
          </p:cNvSpPr>
          <p:nvPr/>
        </p:nvSpPr>
        <p:spPr bwMode="auto">
          <a:xfrm>
            <a:off x="6629400" y="3352800"/>
            <a:ext cx="838200" cy="2057400"/>
          </a:xfrm>
          <a:prstGeom prst="downArrow">
            <a:avLst>
              <a:gd name="adj1" fmla="val 50000"/>
              <a:gd name="adj2" fmla="val 61364"/>
            </a:avLst>
          </a:prstGeom>
          <a:solidFill>
            <a:srgbClr val="CC66FF"/>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7046" name="AutoShape 6"/>
          <p:cNvSpPr>
            <a:spLocks noChangeArrowheads="1"/>
          </p:cNvSpPr>
          <p:nvPr/>
        </p:nvSpPr>
        <p:spPr bwMode="auto">
          <a:xfrm>
            <a:off x="4800600" y="2819400"/>
            <a:ext cx="838200" cy="2057400"/>
          </a:xfrm>
          <a:prstGeom prst="downArrow">
            <a:avLst>
              <a:gd name="adj1" fmla="val 50000"/>
              <a:gd name="adj2" fmla="val 61364"/>
            </a:avLst>
          </a:prstGeom>
          <a:solidFill>
            <a:srgbClr val="FF9900"/>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7047" name="AutoShape 7"/>
          <p:cNvSpPr>
            <a:spLocks noChangeArrowheads="1"/>
          </p:cNvSpPr>
          <p:nvPr/>
        </p:nvSpPr>
        <p:spPr bwMode="auto">
          <a:xfrm rot="10800000">
            <a:off x="2895600" y="2362200"/>
            <a:ext cx="838200" cy="2057400"/>
          </a:xfrm>
          <a:prstGeom prst="downArrow">
            <a:avLst>
              <a:gd name="adj1" fmla="val 50000"/>
              <a:gd name="adj2" fmla="val 61364"/>
            </a:avLst>
          </a:prstGeom>
          <a:solidFill>
            <a:srgbClr val="99FF99"/>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7048" name="WordArt 8"/>
          <p:cNvSpPr>
            <a:spLocks noChangeArrowheads="1" noChangeShapeType="1" noTextEdit="1"/>
          </p:cNvSpPr>
          <p:nvPr/>
        </p:nvSpPr>
        <p:spPr bwMode="auto">
          <a:xfrm>
            <a:off x="7924800" y="228600"/>
            <a:ext cx="914400"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9</a:t>
            </a:r>
          </a:p>
        </p:txBody>
      </p:sp>
      <p:sp>
        <p:nvSpPr>
          <p:cNvPr id="87049" name="WordArt 9"/>
          <p:cNvSpPr>
            <a:spLocks noChangeArrowheads="1" noChangeShapeType="1" noTextEdit="1"/>
          </p:cNvSpPr>
          <p:nvPr/>
        </p:nvSpPr>
        <p:spPr bwMode="auto">
          <a:xfrm>
            <a:off x="2971800" y="4191000"/>
            <a:ext cx="633413"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87050" name="WordArt 10"/>
          <p:cNvSpPr>
            <a:spLocks noChangeArrowheads="1" noChangeShapeType="1" noTextEdit="1"/>
          </p:cNvSpPr>
          <p:nvPr/>
        </p:nvSpPr>
        <p:spPr bwMode="auto">
          <a:xfrm>
            <a:off x="4876800" y="2286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87051" name="WordArt 11"/>
          <p:cNvSpPr>
            <a:spLocks noChangeArrowheads="1" noChangeShapeType="1" noTextEdit="1"/>
          </p:cNvSpPr>
          <p:nvPr/>
        </p:nvSpPr>
        <p:spPr bwMode="auto">
          <a:xfrm>
            <a:off x="6781800" y="2667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87052" name="WordArt 12"/>
          <p:cNvSpPr>
            <a:spLocks noChangeArrowheads="1" noChangeShapeType="1" noTextEdit="1"/>
          </p:cNvSpPr>
          <p:nvPr/>
        </p:nvSpPr>
        <p:spPr bwMode="auto">
          <a:xfrm>
            <a:off x="381000" y="381000"/>
            <a:ext cx="7391400" cy="860425"/>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87053" name="WordArt 13"/>
          <p:cNvSpPr>
            <a:spLocks noChangeArrowheads="1" noChangeShapeType="1" noTextEdit="1"/>
          </p:cNvSpPr>
          <p:nvPr/>
        </p:nvSpPr>
        <p:spPr bwMode="auto">
          <a:xfrm>
            <a:off x="2667000" y="1600200"/>
            <a:ext cx="140017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Effort</a:t>
            </a:r>
          </a:p>
        </p:txBody>
      </p:sp>
      <p:sp>
        <p:nvSpPr>
          <p:cNvPr id="87054" name="WordArt 14"/>
          <p:cNvSpPr>
            <a:spLocks noChangeArrowheads="1" noChangeShapeType="1" noTextEdit="1"/>
          </p:cNvSpPr>
          <p:nvPr/>
        </p:nvSpPr>
        <p:spPr bwMode="auto">
          <a:xfrm>
            <a:off x="4648200" y="152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FF9933"/>
                </a:solidFill>
                <a:effectLst>
                  <a:outerShdw dist="45791" dir="3378596" algn="ctr" rotWithShape="0">
                    <a:srgbClr val="4D4D4D">
                      <a:alpha val="79999"/>
                    </a:srgbClr>
                  </a:outerShdw>
                </a:effectLst>
                <a:uLnTx/>
                <a:uFillTx/>
                <a:latin typeface="Arial Black"/>
                <a:ea typeface="+mn-ea"/>
                <a:cs typeface="+mn-cs"/>
              </a:rPr>
              <a:t>Load</a:t>
            </a:r>
          </a:p>
        </p:txBody>
      </p:sp>
      <p:sp>
        <p:nvSpPr>
          <p:cNvPr id="87055" name="WordArt 15"/>
          <p:cNvSpPr>
            <a:spLocks noChangeArrowheads="1" noChangeShapeType="1" noTextEdit="1"/>
          </p:cNvSpPr>
          <p:nvPr/>
        </p:nvSpPr>
        <p:spPr bwMode="auto">
          <a:xfrm>
            <a:off x="6172200" y="1981200"/>
            <a:ext cx="2028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9966FF"/>
                </a:solidFill>
                <a:effectLst>
                  <a:outerShdw dist="45791" dir="3378596" algn="ctr" rotWithShape="0">
                    <a:srgbClr val="4D4D4D">
                      <a:alpha val="79999"/>
                    </a:srgbClr>
                  </a:outerShdw>
                </a:effectLst>
                <a:uLnTx/>
                <a:uFillTx/>
                <a:latin typeface="Arial Black"/>
                <a:ea typeface="+mn-ea"/>
                <a:cs typeface="+mn-cs"/>
              </a:rPr>
              <a:t>Fulcrum</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endParaRPr lang="en-US"/>
          </a:p>
        </p:txBody>
      </p:sp>
      <p:sp>
        <p:nvSpPr>
          <p:cNvPr id="88067" name="Rectangle 3"/>
          <p:cNvSpPr>
            <a:spLocks noGrp="1" noChangeArrowheads="1"/>
          </p:cNvSpPr>
          <p:nvPr>
            <p:ph type="body" idx="1"/>
          </p:nvPr>
        </p:nvSpPr>
        <p:spPr/>
        <p:txBody>
          <a:bodyPr/>
          <a:lstStyle/>
          <a:p>
            <a:endParaRPr lang="en-US"/>
          </a:p>
        </p:txBody>
      </p:sp>
      <p:pic>
        <p:nvPicPr>
          <p:cNvPr id="88068"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AutoShape 5"/>
          <p:cNvSpPr>
            <a:spLocks noChangeArrowheads="1"/>
          </p:cNvSpPr>
          <p:nvPr/>
        </p:nvSpPr>
        <p:spPr bwMode="auto">
          <a:xfrm>
            <a:off x="6629400" y="3352800"/>
            <a:ext cx="838200" cy="2057400"/>
          </a:xfrm>
          <a:prstGeom prst="downArrow">
            <a:avLst>
              <a:gd name="adj1" fmla="val 50000"/>
              <a:gd name="adj2" fmla="val 61364"/>
            </a:avLst>
          </a:prstGeom>
          <a:solidFill>
            <a:srgbClr val="CC66FF"/>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070" name="AutoShape 6"/>
          <p:cNvSpPr>
            <a:spLocks noChangeArrowheads="1"/>
          </p:cNvSpPr>
          <p:nvPr/>
        </p:nvSpPr>
        <p:spPr bwMode="auto">
          <a:xfrm>
            <a:off x="4800600" y="2819400"/>
            <a:ext cx="838200" cy="2057400"/>
          </a:xfrm>
          <a:prstGeom prst="downArrow">
            <a:avLst>
              <a:gd name="adj1" fmla="val 50000"/>
              <a:gd name="adj2" fmla="val 61364"/>
            </a:avLst>
          </a:prstGeom>
          <a:solidFill>
            <a:srgbClr val="FF9900"/>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071" name="AutoShape 7"/>
          <p:cNvSpPr>
            <a:spLocks noChangeArrowheads="1"/>
          </p:cNvSpPr>
          <p:nvPr/>
        </p:nvSpPr>
        <p:spPr bwMode="auto">
          <a:xfrm rot="10800000">
            <a:off x="2895600" y="2362200"/>
            <a:ext cx="838200" cy="2057400"/>
          </a:xfrm>
          <a:prstGeom prst="downArrow">
            <a:avLst>
              <a:gd name="adj1" fmla="val 50000"/>
              <a:gd name="adj2" fmla="val 61364"/>
            </a:avLst>
          </a:prstGeom>
          <a:solidFill>
            <a:srgbClr val="99FF99"/>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072" name="WordArt 8"/>
          <p:cNvSpPr>
            <a:spLocks noChangeArrowheads="1" noChangeShapeType="1" noTextEdit="1"/>
          </p:cNvSpPr>
          <p:nvPr/>
        </p:nvSpPr>
        <p:spPr bwMode="auto">
          <a:xfrm>
            <a:off x="7924800" y="228600"/>
            <a:ext cx="914400"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9</a:t>
            </a:r>
          </a:p>
        </p:txBody>
      </p:sp>
      <p:sp>
        <p:nvSpPr>
          <p:cNvPr id="88073" name="WordArt 9"/>
          <p:cNvSpPr>
            <a:spLocks noChangeArrowheads="1" noChangeShapeType="1" noTextEdit="1"/>
          </p:cNvSpPr>
          <p:nvPr/>
        </p:nvSpPr>
        <p:spPr bwMode="auto">
          <a:xfrm>
            <a:off x="2971800" y="4191000"/>
            <a:ext cx="633413"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88074" name="WordArt 10"/>
          <p:cNvSpPr>
            <a:spLocks noChangeArrowheads="1" noChangeShapeType="1" noTextEdit="1"/>
          </p:cNvSpPr>
          <p:nvPr/>
        </p:nvSpPr>
        <p:spPr bwMode="auto">
          <a:xfrm>
            <a:off x="4876800" y="2286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88075" name="WordArt 11"/>
          <p:cNvSpPr>
            <a:spLocks noChangeArrowheads="1" noChangeShapeType="1" noTextEdit="1"/>
          </p:cNvSpPr>
          <p:nvPr/>
        </p:nvSpPr>
        <p:spPr bwMode="auto">
          <a:xfrm>
            <a:off x="6781800" y="2667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88076" name="WordArt 12"/>
          <p:cNvSpPr>
            <a:spLocks noChangeArrowheads="1" noChangeShapeType="1" noTextEdit="1"/>
          </p:cNvSpPr>
          <p:nvPr/>
        </p:nvSpPr>
        <p:spPr bwMode="auto">
          <a:xfrm>
            <a:off x="381000" y="381000"/>
            <a:ext cx="7391400" cy="860425"/>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solidFill>
                  <a:srgbClr val="FFFF00"/>
                </a:soli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88077" name="WordArt 13"/>
          <p:cNvSpPr>
            <a:spLocks noChangeArrowheads="1" noChangeShapeType="1" noTextEdit="1"/>
          </p:cNvSpPr>
          <p:nvPr/>
        </p:nvSpPr>
        <p:spPr bwMode="auto">
          <a:xfrm>
            <a:off x="2667000" y="1600200"/>
            <a:ext cx="140017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Effort</a:t>
            </a:r>
          </a:p>
        </p:txBody>
      </p:sp>
      <p:sp>
        <p:nvSpPr>
          <p:cNvPr id="88078" name="WordArt 14"/>
          <p:cNvSpPr>
            <a:spLocks noChangeArrowheads="1" noChangeShapeType="1" noTextEdit="1"/>
          </p:cNvSpPr>
          <p:nvPr/>
        </p:nvSpPr>
        <p:spPr bwMode="auto">
          <a:xfrm>
            <a:off x="4648200" y="152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FF9933"/>
                </a:solidFill>
                <a:effectLst>
                  <a:outerShdw dist="45791" dir="3378596" algn="ctr" rotWithShape="0">
                    <a:srgbClr val="4D4D4D">
                      <a:alpha val="79999"/>
                    </a:srgbClr>
                  </a:outerShdw>
                </a:effectLst>
                <a:uLnTx/>
                <a:uFillTx/>
                <a:latin typeface="Arial Black"/>
                <a:ea typeface="+mn-ea"/>
                <a:cs typeface="+mn-cs"/>
              </a:rPr>
              <a:t>Load</a:t>
            </a:r>
          </a:p>
        </p:txBody>
      </p:sp>
      <p:sp>
        <p:nvSpPr>
          <p:cNvPr id="88079" name="WordArt 15"/>
          <p:cNvSpPr>
            <a:spLocks noChangeArrowheads="1" noChangeShapeType="1" noTextEdit="1"/>
          </p:cNvSpPr>
          <p:nvPr/>
        </p:nvSpPr>
        <p:spPr bwMode="auto">
          <a:xfrm>
            <a:off x="6172200" y="1981200"/>
            <a:ext cx="2028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9966FF"/>
                </a:solidFill>
                <a:effectLst>
                  <a:outerShdw dist="45791" dir="3378596" algn="ctr" rotWithShape="0">
                    <a:srgbClr val="4D4D4D">
                      <a:alpha val="79999"/>
                    </a:srgbClr>
                  </a:outerShdw>
                </a:effectLst>
                <a:uLnTx/>
                <a:uFillTx/>
                <a:latin typeface="Arial Black"/>
                <a:ea typeface="+mn-ea"/>
                <a:cs typeface="+mn-cs"/>
              </a:rPr>
              <a:t>Fulcrum</a:t>
            </a:r>
          </a:p>
        </p:txBody>
      </p:sp>
      <p:pic>
        <p:nvPicPr>
          <p:cNvPr id="2" name="Picture 1">
            <a:extLst>
              <a:ext uri="{FF2B5EF4-FFF2-40B4-BE49-F238E27FC236}">
                <a16:creationId xmlns:a16="http://schemas.microsoft.com/office/drawing/2014/main" id="{687FDB6A-8353-48AA-CF90-49364B62EBA3}"/>
              </a:ext>
            </a:extLst>
          </p:cNvPr>
          <p:cNvPicPr>
            <a:picLocks noChangeAspect="1"/>
          </p:cNvPicPr>
          <p:nvPr/>
        </p:nvPicPr>
        <p:blipFill>
          <a:blip r:embed="rId3"/>
          <a:stretch>
            <a:fillRect/>
          </a:stretch>
        </p:blipFill>
        <p:spPr>
          <a:xfrm>
            <a:off x="240507" y="4325188"/>
            <a:ext cx="3962399" cy="2371637"/>
          </a:xfrm>
          <a:prstGeom prst="rect">
            <a:avLst/>
          </a:prstGeom>
          <a:ln w="76200">
            <a:solidFill>
              <a:srgbClr val="FF00FF"/>
            </a:solid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endParaRPr lang="en-US"/>
          </a:p>
        </p:txBody>
      </p:sp>
      <p:sp>
        <p:nvSpPr>
          <p:cNvPr id="89091" name="Rectangle 3"/>
          <p:cNvSpPr>
            <a:spLocks noGrp="1" noChangeArrowheads="1"/>
          </p:cNvSpPr>
          <p:nvPr>
            <p:ph type="body" idx="1"/>
          </p:nvPr>
        </p:nvSpPr>
        <p:spPr/>
        <p:txBody>
          <a:bodyPr/>
          <a:lstStyle/>
          <a:p>
            <a:endParaRPr lang="en-US"/>
          </a:p>
        </p:txBody>
      </p:sp>
      <p:pic>
        <p:nvPicPr>
          <p:cNvPr id="89092" name="Picture 4" descr="a second-class lever made with a wooden ruler and a 100 gram mass being measured with a spring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AutoShape 5"/>
          <p:cNvSpPr>
            <a:spLocks noChangeArrowheads="1"/>
          </p:cNvSpPr>
          <p:nvPr/>
        </p:nvSpPr>
        <p:spPr bwMode="auto">
          <a:xfrm>
            <a:off x="6629400" y="3352800"/>
            <a:ext cx="838200" cy="2057400"/>
          </a:xfrm>
          <a:prstGeom prst="downArrow">
            <a:avLst>
              <a:gd name="adj1" fmla="val 50000"/>
              <a:gd name="adj2" fmla="val 61364"/>
            </a:avLst>
          </a:prstGeom>
          <a:solidFill>
            <a:srgbClr val="CC66FF"/>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094" name="AutoShape 6"/>
          <p:cNvSpPr>
            <a:spLocks noChangeArrowheads="1"/>
          </p:cNvSpPr>
          <p:nvPr/>
        </p:nvSpPr>
        <p:spPr bwMode="auto">
          <a:xfrm>
            <a:off x="4800600" y="2819400"/>
            <a:ext cx="838200" cy="2057400"/>
          </a:xfrm>
          <a:prstGeom prst="downArrow">
            <a:avLst>
              <a:gd name="adj1" fmla="val 50000"/>
              <a:gd name="adj2" fmla="val 61364"/>
            </a:avLst>
          </a:prstGeom>
          <a:solidFill>
            <a:srgbClr val="FF9900"/>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095" name="AutoShape 7"/>
          <p:cNvSpPr>
            <a:spLocks noChangeArrowheads="1"/>
          </p:cNvSpPr>
          <p:nvPr/>
        </p:nvSpPr>
        <p:spPr bwMode="auto">
          <a:xfrm rot="10800000">
            <a:off x="2895600" y="2362200"/>
            <a:ext cx="838200" cy="2057400"/>
          </a:xfrm>
          <a:prstGeom prst="downArrow">
            <a:avLst>
              <a:gd name="adj1" fmla="val 50000"/>
              <a:gd name="adj2" fmla="val 61364"/>
            </a:avLst>
          </a:prstGeom>
          <a:solidFill>
            <a:srgbClr val="99FF99"/>
          </a:solidFill>
          <a:ln w="38100"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096" name="WordArt 8"/>
          <p:cNvSpPr>
            <a:spLocks noChangeArrowheads="1" noChangeShapeType="1" noTextEdit="1"/>
          </p:cNvSpPr>
          <p:nvPr/>
        </p:nvSpPr>
        <p:spPr bwMode="auto">
          <a:xfrm>
            <a:off x="7924800" y="228600"/>
            <a:ext cx="914400"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9</a:t>
            </a:r>
          </a:p>
        </p:txBody>
      </p:sp>
      <p:sp>
        <p:nvSpPr>
          <p:cNvPr id="89097" name="WordArt 9"/>
          <p:cNvSpPr>
            <a:spLocks noChangeArrowheads="1" noChangeShapeType="1" noTextEdit="1"/>
          </p:cNvSpPr>
          <p:nvPr/>
        </p:nvSpPr>
        <p:spPr bwMode="auto">
          <a:xfrm>
            <a:off x="2971800" y="4191000"/>
            <a:ext cx="633413" cy="7048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89098" name="WordArt 10"/>
          <p:cNvSpPr>
            <a:spLocks noChangeArrowheads="1" noChangeShapeType="1" noTextEdit="1"/>
          </p:cNvSpPr>
          <p:nvPr/>
        </p:nvSpPr>
        <p:spPr bwMode="auto">
          <a:xfrm>
            <a:off x="4876800" y="2286000"/>
            <a:ext cx="6096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89099" name="WordArt 11"/>
          <p:cNvSpPr>
            <a:spLocks noChangeArrowheads="1" noChangeShapeType="1" noTextEdit="1"/>
          </p:cNvSpPr>
          <p:nvPr/>
        </p:nvSpPr>
        <p:spPr bwMode="auto">
          <a:xfrm>
            <a:off x="6781800" y="2667000"/>
            <a:ext cx="533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
        <p:nvSpPr>
          <p:cNvPr id="89100" name="WordArt 12"/>
          <p:cNvSpPr>
            <a:spLocks noChangeArrowheads="1" noChangeShapeType="1" noTextEdit="1"/>
          </p:cNvSpPr>
          <p:nvPr/>
        </p:nvSpPr>
        <p:spPr bwMode="auto">
          <a:xfrm>
            <a:off x="2667000" y="1600200"/>
            <a:ext cx="140017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19050">
                  <a:solidFill>
                    <a:srgbClr val="000000"/>
                  </a:solidFill>
                  <a:round/>
                  <a:headEnd/>
                  <a:tailEnd/>
                </a:ln>
                <a:solidFill>
                  <a:srgbClr val="66FFCC"/>
                </a:solidFill>
                <a:effectLst>
                  <a:outerShdw dist="45791" dir="3378596" algn="ctr" rotWithShape="0">
                    <a:srgbClr val="4D4D4D">
                      <a:alpha val="79999"/>
                    </a:srgbClr>
                  </a:outerShdw>
                </a:effectLst>
                <a:uLnTx/>
                <a:uFillTx/>
                <a:latin typeface="Arial Black"/>
                <a:ea typeface="+mn-ea"/>
                <a:cs typeface="+mn-cs"/>
              </a:rPr>
              <a:t>Effort</a:t>
            </a:r>
          </a:p>
        </p:txBody>
      </p:sp>
      <p:sp>
        <p:nvSpPr>
          <p:cNvPr id="89101" name="WordArt 13"/>
          <p:cNvSpPr>
            <a:spLocks noChangeArrowheads="1" noChangeShapeType="1" noTextEdit="1"/>
          </p:cNvSpPr>
          <p:nvPr/>
        </p:nvSpPr>
        <p:spPr bwMode="auto">
          <a:xfrm>
            <a:off x="4648200" y="1524000"/>
            <a:ext cx="12192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9525">
                  <a:solidFill>
                    <a:srgbClr val="000000"/>
                  </a:solidFill>
                  <a:round/>
                  <a:headEnd/>
                  <a:tailEnd/>
                </a:ln>
                <a:solidFill>
                  <a:srgbClr val="FF9933"/>
                </a:solidFill>
                <a:effectLst>
                  <a:outerShdw dist="45791" dir="3378596" algn="ctr" rotWithShape="0">
                    <a:srgbClr val="4D4D4D">
                      <a:alpha val="79999"/>
                    </a:srgbClr>
                  </a:outerShdw>
                </a:effectLst>
                <a:uLnTx/>
                <a:uFillTx/>
                <a:latin typeface="Arial Black"/>
                <a:ea typeface="+mn-ea"/>
                <a:cs typeface="+mn-cs"/>
              </a:rPr>
              <a:t>Load</a:t>
            </a:r>
          </a:p>
        </p:txBody>
      </p:sp>
      <p:sp>
        <p:nvSpPr>
          <p:cNvPr id="89102" name="WordArt 14"/>
          <p:cNvSpPr>
            <a:spLocks noChangeArrowheads="1" noChangeShapeType="1" noTextEdit="1"/>
          </p:cNvSpPr>
          <p:nvPr/>
        </p:nvSpPr>
        <p:spPr bwMode="auto">
          <a:xfrm>
            <a:off x="6172200" y="1981200"/>
            <a:ext cx="2028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solidFill>
                  <a:srgbClr val="9966FF"/>
                </a:solidFill>
                <a:effectLst>
                  <a:outerShdw dist="45791" dir="3378596" algn="ctr" rotWithShape="0">
                    <a:srgbClr val="4D4D4D">
                      <a:alpha val="79999"/>
                    </a:srgbClr>
                  </a:outerShdw>
                </a:effectLst>
                <a:uLnTx/>
                <a:uFillTx/>
                <a:latin typeface="Arial Black"/>
                <a:ea typeface="+mn-ea"/>
                <a:cs typeface="+mn-cs"/>
              </a:rPr>
              <a:t>Fulcrum</a:t>
            </a:r>
          </a:p>
        </p:txBody>
      </p:sp>
      <p:sp>
        <p:nvSpPr>
          <p:cNvPr id="89103" name="WordArt 15"/>
          <p:cNvSpPr>
            <a:spLocks noChangeArrowheads="1" noChangeShapeType="1" noTextEdit="1"/>
          </p:cNvSpPr>
          <p:nvPr/>
        </p:nvSpPr>
        <p:spPr bwMode="auto">
          <a:xfrm>
            <a:off x="762000" y="381000"/>
            <a:ext cx="64008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2857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uLnTx/>
                <a:uFillTx/>
                <a:latin typeface="Impact"/>
                <a:ea typeface="+mn-ea"/>
                <a:cs typeface="+mn-cs"/>
              </a:rPr>
              <a:t>Second Class Lever</a:t>
            </a:r>
          </a:p>
        </p:txBody>
      </p:sp>
      <p:pic>
        <p:nvPicPr>
          <p:cNvPr id="2" name="Picture 1">
            <a:extLst>
              <a:ext uri="{FF2B5EF4-FFF2-40B4-BE49-F238E27FC236}">
                <a16:creationId xmlns:a16="http://schemas.microsoft.com/office/drawing/2014/main" id="{5360DF18-8A4A-BBCF-0983-2E14E4655428}"/>
              </a:ext>
            </a:extLst>
          </p:cNvPr>
          <p:cNvPicPr>
            <a:picLocks noChangeAspect="1"/>
          </p:cNvPicPr>
          <p:nvPr/>
        </p:nvPicPr>
        <p:blipFill>
          <a:blip r:embed="rId3"/>
          <a:stretch>
            <a:fillRect/>
          </a:stretch>
        </p:blipFill>
        <p:spPr>
          <a:xfrm>
            <a:off x="240507" y="4325188"/>
            <a:ext cx="3962399" cy="2371637"/>
          </a:xfrm>
          <a:prstGeom prst="rect">
            <a:avLst/>
          </a:prstGeom>
          <a:ln w="76200">
            <a:solidFill>
              <a:srgbClr val="FF00FF"/>
            </a:solidFill>
          </a:ln>
        </p:spPr>
      </p:pic>
      <p:sp>
        <p:nvSpPr>
          <p:cNvPr id="3" name="Rectangle: Rounded Corners 2">
            <a:extLst>
              <a:ext uri="{FF2B5EF4-FFF2-40B4-BE49-F238E27FC236}">
                <a16:creationId xmlns:a16="http://schemas.microsoft.com/office/drawing/2014/main" id="{E970473B-C646-A218-6AF7-2E25E29A0C3A}"/>
              </a:ext>
            </a:extLst>
          </p:cNvPr>
          <p:cNvSpPr/>
          <p:nvPr/>
        </p:nvSpPr>
        <p:spPr>
          <a:xfrm>
            <a:off x="381000" y="5181600"/>
            <a:ext cx="3224213" cy="561226"/>
          </a:xfrm>
          <a:prstGeom prst="roundRect">
            <a:avLst/>
          </a:prstGeom>
          <a:noFill/>
          <a:ln w="381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en-US"/>
          </a:p>
        </p:txBody>
      </p:sp>
      <p:sp>
        <p:nvSpPr>
          <p:cNvPr id="90115" name="Rectangle 3"/>
          <p:cNvSpPr>
            <a:spLocks noGrp="1" noChangeArrowheads="1"/>
          </p:cNvSpPr>
          <p:nvPr>
            <p:ph type="body" idx="1"/>
          </p:nvPr>
        </p:nvSpPr>
        <p:spPr/>
        <p:txBody>
          <a:bodyPr/>
          <a:lstStyle/>
          <a:p>
            <a:endParaRPr lang="en-US"/>
          </a:p>
        </p:txBody>
      </p:sp>
      <p:pic>
        <p:nvPicPr>
          <p:cNvPr id="90116" name="Picture 4" descr="http://www.powermomsunite.com/wp-content/uploads/2009/04/bent_fishing_rod-300x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AutoShape 5"/>
          <p:cNvSpPr>
            <a:spLocks noChangeArrowheads="1"/>
          </p:cNvSpPr>
          <p:nvPr/>
        </p:nvSpPr>
        <p:spPr bwMode="auto">
          <a:xfrm rot="719038">
            <a:off x="3352800" y="4191000"/>
            <a:ext cx="1524000" cy="685800"/>
          </a:xfrm>
          <a:prstGeom prst="leftArrow">
            <a:avLst>
              <a:gd name="adj1" fmla="val 50000"/>
              <a:gd name="adj2" fmla="val 55556"/>
            </a:avLst>
          </a:prstGeom>
          <a:solidFill>
            <a:srgbClr val="00FF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118" name="AutoShape 6"/>
          <p:cNvSpPr>
            <a:spLocks noChangeArrowheads="1"/>
          </p:cNvSpPr>
          <p:nvPr/>
        </p:nvSpPr>
        <p:spPr bwMode="auto">
          <a:xfrm rot="2391220">
            <a:off x="2667000" y="2819400"/>
            <a:ext cx="1143000" cy="533400"/>
          </a:xfrm>
          <a:prstGeom prst="leftArrow">
            <a:avLst>
              <a:gd name="adj1" fmla="val 50000"/>
              <a:gd name="adj2" fmla="val 53571"/>
            </a:avLst>
          </a:prstGeom>
          <a:solidFill>
            <a:srgbClr val="FF66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119" name="AutoShape 7"/>
          <p:cNvSpPr>
            <a:spLocks noChangeArrowheads="1"/>
          </p:cNvSpPr>
          <p:nvPr/>
        </p:nvSpPr>
        <p:spPr bwMode="auto">
          <a:xfrm rot="-8223691">
            <a:off x="7086600" y="2743200"/>
            <a:ext cx="1143000" cy="533400"/>
          </a:xfrm>
          <a:prstGeom prst="leftArrow">
            <a:avLst>
              <a:gd name="adj1" fmla="val 50000"/>
              <a:gd name="adj2" fmla="val 53571"/>
            </a:avLst>
          </a:prstGeom>
          <a:solidFill>
            <a:srgbClr val="99FF99"/>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120" name="WordArt 8"/>
          <p:cNvSpPr>
            <a:spLocks noChangeArrowheads="1" noChangeShapeType="1" noTextEdit="1"/>
          </p:cNvSpPr>
          <p:nvPr/>
        </p:nvSpPr>
        <p:spPr bwMode="auto">
          <a:xfrm>
            <a:off x="7162800" y="304800"/>
            <a:ext cx="1524000" cy="1162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10</a:t>
            </a:r>
          </a:p>
        </p:txBody>
      </p:sp>
      <p:sp>
        <p:nvSpPr>
          <p:cNvPr id="90121" name="WordArt 9"/>
          <p:cNvSpPr>
            <a:spLocks noChangeArrowheads="1" noChangeShapeType="1" noTextEdit="1"/>
          </p:cNvSpPr>
          <p:nvPr/>
        </p:nvSpPr>
        <p:spPr bwMode="auto">
          <a:xfrm>
            <a:off x="381000" y="381000"/>
            <a:ext cx="6096000" cy="9144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90122" name="WordArt 10"/>
          <p:cNvSpPr>
            <a:spLocks noChangeArrowheads="1" noChangeShapeType="1" noTextEdit="1"/>
          </p:cNvSpPr>
          <p:nvPr/>
        </p:nvSpPr>
        <p:spPr bwMode="auto">
          <a:xfrm>
            <a:off x="2590800" y="3810000"/>
            <a:ext cx="7096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90123" name="WordArt 11"/>
          <p:cNvSpPr>
            <a:spLocks noChangeArrowheads="1" noChangeShapeType="1" noTextEdit="1"/>
          </p:cNvSpPr>
          <p:nvPr/>
        </p:nvSpPr>
        <p:spPr bwMode="auto">
          <a:xfrm>
            <a:off x="3657600" y="2895600"/>
            <a:ext cx="533400" cy="628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90124" name="WordArt 12"/>
          <p:cNvSpPr>
            <a:spLocks noChangeArrowheads="1" noChangeShapeType="1" noTextEdit="1"/>
          </p:cNvSpPr>
          <p:nvPr/>
        </p:nvSpPr>
        <p:spPr bwMode="auto">
          <a:xfrm>
            <a:off x="7391400" y="1981200"/>
            <a:ext cx="633413"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endParaRPr lang="en-US"/>
          </a:p>
        </p:txBody>
      </p:sp>
      <p:sp>
        <p:nvSpPr>
          <p:cNvPr id="91139" name="Rectangle 3"/>
          <p:cNvSpPr>
            <a:spLocks noGrp="1" noChangeArrowheads="1"/>
          </p:cNvSpPr>
          <p:nvPr>
            <p:ph type="body" idx="1"/>
          </p:nvPr>
        </p:nvSpPr>
        <p:spPr/>
        <p:txBody>
          <a:bodyPr/>
          <a:lstStyle/>
          <a:p>
            <a:endParaRPr lang="en-US"/>
          </a:p>
        </p:txBody>
      </p:sp>
      <p:pic>
        <p:nvPicPr>
          <p:cNvPr id="91140" name="Picture 4" descr="http://www.powermomsunite.com/wp-content/uploads/2009/04/bent_fishing_rod-300x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AutoShape 5"/>
          <p:cNvSpPr>
            <a:spLocks noChangeArrowheads="1"/>
          </p:cNvSpPr>
          <p:nvPr/>
        </p:nvSpPr>
        <p:spPr bwMode="auto">
          <a:xfrm rot="719038">
            <a:off x="3352800" y="4191000"/>
            <a:ext cx="1524000" cy="685800"/>
          </a:xfrm>
          <a:prstGeom prst="leftArrow">
            <a:avLst>
              <a:gd name="adj1" fmla="val 50000"/>
              <a:gd name="adj2" fmla="val 55556"/>
            </a:avLst>
          </a:prstGeom>
          <a:solidFill>
            <a:srgbClr val="FFFF00"/>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1142" name="AutoShape 6"/>
          <p:cNvSpPr>
            <a:spLocks noChangeArrowheads="1"/>
          </p:cNvSpPr>
          <p:nvPr/>
        </p:nvSpPr>
        <p:spPr bwMode="auto">
          <a:xfrm rot="2391220">
            <a:off x="2667000" y="2819400"/>
            <a:ext cx="1143000" cy="533400"/>
          </a:xfrm>
          <a:prstGeom prst="leftArrow">
            <a:avLst>
              <a:gd name="adj1" fmla="val 50000"/>
              <a:gd name="adj2" fmla="val 53571"/>
            </a:avLst>
          </a:prstGeom>
          <a:solidFill>
            <a:srgbClr val="FF66FF"/>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1143" name="AutoShape 7"/>
          <p:cNvSpPr>
            <a:spLocks noChangeArrowheads="1"/>
          </p:cNvSpPr>
          <p:nvPr/>
        </p:nvSpPr>
        <p:spPr bwMode="auto">
          <a:xfrm rot="-8223691">
            <a:off x="7086600" y="2743200"/>
            <a:ext cx="1143000" cy="533400"/>
          </a:xfrm>
          <a:prstGeom prst="leftArrow">
            <a:avLst>
              <a:gd name="adj1" fmla="val 50000"/>
              <a:gd name="adj2" fmla="val 53571"/>
            </a:avLst>
          </a:prstGeom>
          <a:solidFill>
            <a:srgbClr val="99FF99"/>
          </a:solidFill>
          <a:ln w="2857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1144" name="WordArt 8"/>
          <p:cNvSpPr>
            <a:spLocks noChangeArrowheads="1" noChangeShapeType="1" noTextEdit="1"/>
          </p:cNvSpPr>
          <p:nvPr/>
        </p:nvSpPr>
        <p:spPr bwMode="auto">
          <a:xfrm>
            <a:off x="7162800" y="304800"/>
            <a:ext cx="1524000" cy="1162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10</a:t>
            </a:r>
          </a:p>
        </p:txBody>
      </p:sp>
      <p:sp>
        <p:nvSpPr>
          <p:cNvPr id="91145" name="WordArt 9"/>
          <p:cNvSpPr>
            <a:spLocks noChangeArrowheads="1" noChangeShapeType="1" noTextEdit="1"/>
          </p:cNvSpPr>
          <p:nvPr/>
        </p:nvSpPr>
        <p:spPr bwMode="auto">
          <a:xfrm>
            <a:off x="381000" y="381000"/>
            <a:ext cx="6096000" cy="9144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00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uLnTx/>
                <a:uFillTx/>
                <a:latin typeface="Times New Roman"/>
                <a:ea typeface="+mn-ea"/>
                <a:cs typeface="Times New Roman"/>
              </a:rPr>
              <a:t>and name the class of lever?</a:t>
            </a:r>
          </a:p>
        </p:txBody>
      </p:sp>
      <p:sp>
        <p:nvSpPr>
          <p:cNvPr id="91146" name="WordArt 10"/>
          <p:cNvSpPr>
            <a:spLocks noChangeArrowheads="1" noChangeShapeType="1" noTextEdit="1"/>
          </p:cNvSpPr>
          <p:nvPr/>
        </p:nvSpPr>
        <p:spPr bwMode="auto">
          <a:xfrm>
            <a:off x="2590800" y="3810000"/>
            <a:ext cx="7096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91147" name="WordArt 11"/>
          <p:cNvSpPr>
            <a:spLocks noChangeArrowheads="1" noChangeShapeType="1" noTextEdit="1"/>
          </p:cNvSpPr>
          <p:nvPr/>
        </p:nvSpPr>
        <p:spPr bwMode="auto">
          <a:xfrm>
            <a:off x="3657600" y="2895600"/>
            <a:ext cx="533400" cy="6286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91148" name="WordArt 12"/>
          <p:cNvSpPr>
            <a:spLocks noChangeArrowheads="1" noChangeShapeType="1" noTextEdit="1"/>
          </p:cNvSpPr>
          <p:nvPr/>
        </p:nvSpPr>
        <p:spPr bwMode="auto">
          <a:xfrm>
            <a:off x="7391400" y="1981200"/>
            <a:ext cx="633413" cy="8572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89f7c122ffb9fdbd41d5c9951413cc84a9433e"/>
</p:tagLst>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TotalTime>
  <Words>6145</Words>
  <Application>Microsoft Office PowerPoint</Application>
  <PresentationFormat>On-screen Show (4:3)</PresentationFormat>
  <Paragraphs>1787</Paragraphs>
  <Slides>223</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223</vt:i4>
      </vt:variant>
    </vt:vector>
  </HeadingPairs>
  <TitlesOfParts>
    <vt:vector size="237" baseType="lpstr">
      <vt:lpstr>Aptos</vt:lpstr>
      <vt:lpstr>Arial</vt:lpstr>
      <vt:lpstr>Arial Black</vt:lpstr>
      <vt:lpstr>Calibri</vt:lpstr>
      <vt:lpstr>Century Gothic</vt:lpstr>
      <vt:lpstr>Impact</vt:lpstr>
      <vt:lpstr>Tahoma</vt:lpstr>
      <vt:lpstr>Times New Roman</vt:lpstr>
      <vt:lpstr>Verdana</vt:lpstr>
      <vt:lpstr>Wingdings</vt:lpstr>
      <vt:lpstr>Default Design</vt:lpstr>
      <vt:lpstr>1_Default Design</vt:lpstr>
      <vt:lpstr>2_Default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16</cp:revision>
  <dcterms:modified xsi:type="dcterms:W3CDTF">2024-08-16T18:45:22Z</dcterms:modified>
</cp:coreProperties>
</file>