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4"/>
  </p:notesMasterIdLst>
  <p:handoutMasterIdLst>
    <p:handoutMasterId r:id="rId245"/>
  </p:handoutMasterIdLst>
  <p:sldIdLst>
    <p:sldId id="845" r:id="rId3"/>
    <p:sldId id="315" r:id="rId4"/>
    <p:sldId id="495" r:id="rId5"/>
    <p:sldId id="496" r:id="rId6"/>
    <p:sldId id="492" r:id="rId7"/>
    <p:sldId id="493" r:id="rId8"/>
    <p:sldId id="659" r:id="rId9"/>
    <p:sldId id="660" r:id="rId10"/>
    <p:sldId id="502" r:id="rId11"/>
    <p:sldId id="504" r:id="rId12"/>
    <p:sldId id="862" r:id="rId13"/>
    <p:sldId id="514" r:id="rId14"/>
    <p:sldId id="857" r:id="rId15"/>
    <p:sldId id="848" r:id="rId16"/>
    <p:sldId id="847" r:id="rId17"/>
    <p:sldId id="520" r:id="rId18"/>
    <p:sldId id="661" r:id="rId19"/>
    <p:sldId id="662" r:id="rId20"/>
    <p:sldId id="834" r:id="rId21"/>
    <p:sldId id="523" r:id="rId22"/>
    <p:sldId id="833" r:id="rId23"/>
    <p:sldId id="832" r:id="rId24"/>
    <p:sldId id="831" r:id="rId25"/>
    <p:sldId id="532" r:id="rId26"/>
    <p:sldId id="611" r:id="rId27"/>
    <p:sldId id="610" r:id="rId28"/>
    <p:sldId id="609" r:id="rId29"/>
    <p:sldId id="608" r:id="rId30"/>
    <p:sldId id="607" r:id="rId31"/>
    <p:sldId id="544" r:id="rId32"/>
    <p:sldId id="550" r:id="rId33"/>
    <p:sldId id="615" r:id="rId34"/>
    <p:sldId id="614" r:id="rId35"/>
    <p:sldId id="613" r:id="rId36"/>
    <p:sldId id="612" r:id="rId37"/>
    <p:sldId id="616" r:id="rId38"/>
    <p:sldId id="663" r:id="rId39"/>
    <p:sldId id="664" r:id="rId40"/>
    <p:sldId id="553" r:id="rId41"/>
    <p:sldId id="563" r:id="rId42"/>
    <p:sldId id="573" r:id="rId43"/>
    <p:sldId id="582" r:id="rId44"/>
    <p:sldId id="835" r:id="rId45"/>
    <p:sldId id="589" r:id="rId46"/>
    <p:sldId id="665" r:id="rId47"/>
    <p:sldId id="666" r:id="rId48"/>
    <p:sldId id="854" r:id="rId49"/>
    <p:sldId id="855" r:id="rId50"/>
    <p:sldId id="856" r:id="rId51"/>
    <p:sldId id="599" r:id="rId52"/>
    <p:sldId id="604" r:id="rId53"/>
    <p:sldId id="622" r:id="rId54"/>
    <p:sldId id="621" r:id="rId55"/>
    <p:sldId id="620" r:id="rId56"/>
    <p:sldId id="619" r:id="rId57"/>
    <p:sldId id="618" r:id="rId58"/>
    <p:sldId id="625" r:id="rId59"/>
    <p:sldId id="629" r:id="rId60"/>
    <p:sldId id="635" r:id="rId61"/>
    <p:sldId id="668" r:id="rId62"/>
    <p:sldId id="667" r:id="rId63"/>
    <p:sldId id="639" r:id="rId64"/>
    <p:sldId id="641" r:id="rId65"/>
    <p:sldId id="643" r:id="rId66"/>
    <p:sldId id="645" r:id="rId67"/>
    <p:sldId id="840" r:id="rId68"/>
    <p:sldId id="669" r:id="rId69"/>
    <p:sldId id="649" r:id="rId70"/>
    <p:sldId id="650" r:id="rId71"/>
    <p:sldId id="651" r:id="rId72"/>
    <p:sldId id="863" r:id="rId73"/>
    <p:sldId id="864" r:id="rId74"/>
    <p:sldId id="865" r:id="rId75"/>
    <p:sldId id="672" r:id="rId76"/>
    <p:sldId id="675" r:id="rId77"/>
    <p:sldId id="676" r:id="rId78"/>
    <p:sldId id="677" r:id="rId79"/>
    <p:sldId id="678" r:id="rId80"/>
    <p:sldId id="679" r:id="rId81"/>
    <p:sldId id="680" r:id="rId82"/>
    <p:sldId id="681" r:id="rId83"/>
    <p:sldId id="682" r:id="rId84"/>
    <p:sldId id="683" r:id="rId85"/>
    <p:sldId id="684" r:id="rId86"/>
    <p:sldId id="687" r:id="rId87"/>
    <p:sldId id="859" r:id="rId88"/>
    <p:sldId id="860" r:id="rId89"/>
    <p:sldId id="861" r:id="rId90"/>
    <p:sldId id="858" r:id="rId91"/>
    <p:sldId id="851" r:id="rId92"/>
    <p:sldId id="849" r:id="rId93"/>
    <p:sldId id="850" r:id="rId94"/>
    <p:sldId id="688" r:id="rId95"/>
    <p:sldId id="689" r:id="rId96"/>
    <p:sldId id="690" r:id="rId97"/>
    <p:sldId id="691" r:id="rId98"/>
    <p:sldId id="692" r:id="rId99"/>
    <p:sldId id="693" r:id="rId100"/>
    <p:sldId id="842" r:id="rId101"/>
    <p:sldId id="843" r:id="rId102"/>
    <p:sldId id="694" r:id="rId103"/>
    <p:sldId id="695" r:id="rId104"/>
    <p:sldId id="696" r:id="rId105"/>
    <p:sldId id="697" r:id="rId106"/>
    <p:sldId id="698" r:id="rId107"/>
    <p:sldId id="699" r:id="rId108"/>
    <p:sldId id="700" r:id="rId109"/>
    <p:sldId id="701" r:id="rId110"/>
    <p:sldId id="702" r:id="rId111"/>
    <p:sldId id="703" r:id="rId112"/>
    <p:sldId id="704" r:id="rId113"/>
    <p:sldId id="705" r:id="rId114"/>
    <p:sldId id="706" r:id="rId115"/>
    <p:sldId id="707" r:id="rId116"/>
    <p:sldId id="708" r:id="rId117"/>
    <p:sldId id="709" r:id="rId118"/>
    <p:sldId id="710" r:id="rId119"/>
    <p:sldId id="711" r:id="rId120"/>
    <p:sldId id="866" r:id="rId121"/>
    <p:sldId id="841" r:id="rId122"/>
    <p:sldId id="867" r:id="rId123"/>
    <p:sldId id="868" r:id="rId124"/>
    <p:sldId id="869" r:id="rId125"/>
    <p:sldId id="719" r:id="rId126"/>
    <p:sldId id="720" r:id="rId127"/>
    <p:sldId id="721" r:id="rId128"/>
    <p:sldId id="722" r:id="rId129"/>
    <p:sldId id="723" r:id="rId130"/>
    <p:sldId id="724" r:id="rId131"/>
    <p:sldId id="725" r:id="rId132"/>
    <p:sldId id="726" r:id="rId133"/>
    <p:sldId id="727" r:id="rId134"/>
    <p:sldId id="728" r:id="rId135"/>
    <p:sldId id="729" r:id="rId136"/>
    <p:sldId id="730" r:id="rId137"/>
    <p:sldId id="731" r:id="rId138"/>
    <p:sldId id="732" r:id="rId139"/>
    <p:sldId id="733" r:id="rId140"/>
    <p:sldId id="734" r:id="rId141"/>
    <p:sldId id="735" r:id="rId142"/>
    <p:sldId id="736" r:id="rId143"/>
    <p:sldId id="737" r:id="rId144"/>
    <p:sldId id="738" r:id="rId145"/>
    <p:sldId id="739" r:id="rId146"/>
    <p:sldId id="740" r:id="rId147"/>
    <p:sldId id="741" r:id="rId148"/>
    <p:sldId id="742" r:id="rId149"/>
    <p:sldId id="743" r:id="rId150"/>
    <p:sldId id="744" r:id="rId151"/>
    <p:sldId id="745" r:id="rId152"/>
    <p:sldId id="746" r:id="rId153"/>
    <p:sldId id="747" r:id="rId154"/>
    <p:sldId id="748" r:id="rId155"/>
    <p:sldId id="749" r:id="rId156"/>
    <p:sldId id="750" r:id="rId157"/>
    <p:sldId id="751" r:id="rId158"/>
    <p:sldId id="752" r:id="rId159"/>
    <p:sldId id="753" r:id="rId160"/>
    <p:sldId id="754" r:id="rId161"/>
    <p:sldId id="755" r:id="rId162"/>
    <p:sldId id="756" r:id="rId163"/>
    <p:sldId id="757" r:id="rId164"/>
    <p:sldId id="758" r:id="rId165"/>
    <p:sldId id="759" r:id="rId166"/>
    <p:sldId id="760" r:id="rId167"/>
    <p:sldId id="761" r:id="rId168"/>
    <p:sldId id="762" r:id="rId169"/>
    <p:sldId id="763" r:id="rId170"/>
    <p:sldId id="764" r:id="rId171"/>
    <p:sldId id="765" r:id="rId172"/>
    <p:sldId id="766" r:id="rId173"/>
    <p:sldId id="767" r:id="rId174"/>
    <p:sldId id="768" r:id="rId175"/>
    <p:sldId id="769" r:id="rId176"/>
    <p:sldId id="770" r:id="rId177"/>
    <p:sldId id="771" r:id="rId178"/>
    <p:sldId id="772" r:id="rId179"/>
    <p:sldId id="773" r:id="rId180"/>
    <p:sldId id="774" r:id="rId181"/>
    <p:sldId id="775" r:id="rId182"/>
    <p:sldId id="776" r:id="rId183"/>
    <p:sldId id="777" r:id="rId184"/>
    <p:sldId id="778" r:id="rId185"/>
    <p:sldId id="779" r:id="rId186"/>
    <p:sldId id="780" r:id="rId187"/>
    <p:sldId id="852" r:id="rId188"/>
    <p:sldId id="853" r:id="rId189"/>
    <p:sldId id="781" r:id="rId190"/>
    <p:sldId id="782" r:id="rId191"/>
    <p:sldId id="783" r:id="rId192"/>
    <p:sldId id="784" r:id="rId193"/>
    <p:sldId id="785" r:id="rId194"/>
    <p:sldId id="786" r:id="rId195"/>
    <p:sldId id="787" r:id="rId196"/>
    <p:sldId id="788" r:id="rId197"/>
    <p:sldId id="789" r:id="rId198"/>
    <p:sldId id="790" r:id="rId199"/>
    <p:sldId id="791" r:id="rId200"/>
    <p:sldId id="792" r:id="rId201"/>
    <p:sldId id="793" r:id="rId202"/>
    <p:sldId id="794" r:id="rId203"/>
    <p:sldId id="795" r:id="rId204"/>
    <p:sldId id="796" r:id="rId205"/>
    <p:sldId id="797" r:id="rId206"/>
    <p:sldId id="798" r:id="rId207"/>
    <p:sldId id="844" r:id="rId208"/>
    <p:sldId id="799" r:id="rId209"/>
    <p:sldId id="800" r:id="rId210"/>
    <p:sldId id="801" r:id="rId211"/>
    <p:sldId id="802" r:id="rId212"/>
    <p:sldId id="803" r:id="rId213"/>
    <p:sldId id="804" r:id="rId214"/>
    <p:sldId id="805" r:id="rId215"/>
    <p:sldId id="806" r:id="rId216"/>
    <p:sldId id="807" r:id="rId217"/>
    <p:sldId id="808" r:id="rId218"/>
    <p:sldId id="809" r:id="rId219"/>
    <p:sldId id="810" r:id="rId220"/>
    <p:sldId id="811" r:id="rId221"/>
    <p:sldId id="836" r:id="rId222"/>
    <p:sldId id="812" r:id="rId223"/>
    <p:sldId id="813" r:id="rId224"/>
    <p:sldId id="838" r:id="rId225"/>
    <p:sldId id="839" r:id="rId226"/>
    <p:sldId id="816" r:id="rId227"/>
    <p:sldId id="817" r:id="rId228"/>
    <p:sldId id="818" r:id="rId229"/>
    <p:sldId id="819" r:id="rId230"/>
    <p:sldId id="820" r:id="rId231"/>
    <p:sldId id="821" r:id="rId232"/>
    <p:sldId id="822" r:id="rId233"/>
    <p:sldId id="823" r:id="rId234"/>
    <p:sldId id="824" r:id="rId235"/>
    <p:sldId id="825" r:id="rId236"/>
    <p:sldId id="826" r:id="rId237"/>
    <p:sldId id="870" r:id="rId238"/>
    <p:sldId id="1542" r:id="rId239"/>
    <p:sldId id="1579" r:id="rId240"/>
    <p:sldId id="1580" r:id="rId241"/>
    <p:sldId id="4682" r:id="rId242"/>
    <p:sldId id="1474" r:id="rId243"/>
  </p:sldIdLst>
  <p:sldSz cx="9144000" cy="6858000" type="screen4x3"/>
  <p:notesSz cx="6858000" cy="9144000"/>
  <p:custDataLst>
    <p:tags r:id="rId246"/>
  </p:custDataLst>
  <p:defaultTextStyle>
    <a:defPPr>
      <a:defRPr lang="en-US"/>
    </a:defPPr>
    <a:lvl1pPr algn="l" rtl="0" fontAlgn="base">
      <a:spcBef>
        <a:spcPct val="0"/>
      </a:spcBef>
      <a:spcAft>
        <a:spcPct val="0"/>
      </a:spcAft>
      <a:defRPr sz="3600" kern="1200">
        <a:solidFill>
          <a:schemeClr val="tx1"/>
        </a:solidFill>
        <a:latin typeface="Arial" charset="0"/>
        <a:ea typeface="+mn-ea"/>
        <a:cs typeface="+mn-cs"/>
      </a:defRPr>
    </a:lvl1pPr>
    <a:lvl2pPr marL="457200" algn="l" rtl="0" fontAlgn="base">
      <a:spcBef>
        <a:spcPct val="0"/>
      </a:spcBef>
      <a:spcAft>
        <a:spcPct val="0"/>
      </a:spcAft>
      <a:defRPr sz="3600" kern="1200">
        <a:solidFill>
          <a:schemeClr val="tx1"/>
        </a:solidFill>
        <a:latin typeface="Arial" charset="0"/>
        <a:ea typeface="+mn-ea"/>
        <a:cs typeface="+mn-cs"/>
      </a:defRPr>
    </a:lvl2pPr>
    <a:lvl3pPr marL="914400" algn="l" rtl="0" fontAlgn="base">
      <a:spcBef>
        <a:spcPct val="0"/>
      </a:spcBef>
      <a:spcAft>
        <a:spcPct val="0"/>
      </a:spcAft>
      <a:defRPr sz="3600" kern="1200">
        <a:solidFill>
          <a:schemeClr val="tx1"/>
        </a:solidFill>
        <a:latin typeface="Arial" charset="0"/>
        <a:ea typeface="+mn-ea"/>
        <a:cs typeface="+mn-cs"/>
      </a:defRPr>
    </a:lvl3pPr>
    <a:lvl4pPr marL="1371600" algn="l" rtl="0" fontAlgn="base">
      <a:spcBef>
        <a:spcPct val="0"/>
      </a:spcBef>
      <a:spcAft>
        <a:spcPct val="0"/>
      </a:spcAft>
      <a:defRPr sz="3600" kern="1200">
        <a:solidFill>
          <a:schemeClr val="tx1"/>
        </a:solidFill>
        <a:latin typeface="Arial" charset="0"/>
        <a:ea typeface="+mn-ea"/>
        <a:cs typeface="+mn-cs"/>
      </a:defRPr>
    </a:lvl4pPr>
    <a:lvl5pPr marL="1828800" algn="l"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FF99FF"/>
    <a:srgbClr val="CCFF99"/>
    <a:srgbClr val="00FF00"/>
    <a:srgbClr val="66FFFF"/>
    <a:srgbClr val="FFFF66"/>
    <a:srgbClr val="9966FF"/>
    <a:srgbClr val="FF9900"/>
    <a:srgbClr val="FF00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5772" y="120"/>
      </p:cViewPr>
      <p:guideLst>
        <p:guide orient="horz" pos="2160"/>
        <p:guide pos="2880"/>
      </p:guideLst>
    </p:cSldViewPr>
  </p:slideViewPr>
  <p:notesTextViewPr>
    <p:cViewPr>
      <p:scale>
        <a:sx n="100" d="100"/>
        <a:sy n="100" d="100"/>
      </p:scale>
      <p:origin x="0" y="0"/>
    </p:cViewPr>
  </p:notesTextViewPr>
  <p:notesViewPr>
    <p:cSldViewPr>
      <p:cViewPr varScale="1">
        <p:scale>
          <a:sx n="53" d="100"/>
          <a:sy n="53" d="100"/>
        </p:scale>
        <p:origin x="-123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slide" Target="slides/slide231.xml"/><Relationship Id="rId238" Type="http://schemas.openxmlformats.org/officeDocument/2006/relationships/slide" Target="slides/slide236.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244" Type="http://schemas.openxmlformats.org/officeDocument/2006/relationships/notesMaster" Target="notesMasters/notesMaster1.xml"/><Relationship Id="rId249"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tableStyles" Target="tableStyles.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handoutMaster" Target="handoutMasters/handoutMaster1.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tags" Target="tags/tag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3B30C947-5A7C-4B75-9AF4-3EE1E5C0375B}" type="slidenum">
              <a:rPr lang="en-US"/>
              <a:pPr>
                <a:defRPr/>
              </a:pPr>
              <a:t>‹#›</a:t>
            </a:fld>
            <a:endParaRPr lang="en-US"/>
          </a:p>
        </p:txBody>
      </p:sp>
    </p:spTree>
    <p:extLst>
      <p:ext uri="{BB962C8B-B14F-4D97-AF65-F5344CB8AC3E}">
        <p14:creationId xmlns:p14="http://schemas.microsoft.com/office/powerpoint/2010/main" val="33437215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52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150D29E7-02E6-4444-BEB0-B8DE97DB71BB}" type="slidenum">
              <a:rPr lang="en-US"/>
              <a:pPr>
                <a:defRPr/>
              </a:pPr>
              <a:t>‹#›</a:t>
            </a:fld>
            <a:endParaRPr lang="en-US"/>
          </a:p>
        </p:txBody>
      </p:sp>
    </p:spTree>
    <p:extLst>
      <p:ext uri="{BB962C8B-B14F-4D97-AF65-F5344CB8AC3E}">
        <p14:creationId xmlns:p14="http://schemas.microsoft.com/office/powerpoint/2010/main" val="11783769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44944E-740C-4C26-9CAE-0B0AAB24DA30}" type="slidenum">
              <a:rPr lang="en-US"/>
              <a:pPr>
                <a:defRPr/>
              </a:pPr>
              <a:t>‹#›</a:t>
            </a:fld>
            <a:endParaRPr lang="en-US"/>
          </a:p>
        </p:txBody>
      </p:sp>
    </p:spTree>
    <p:extLst>
      <p:ext uri="{BB962C8B-B14F-4D97-AF65-F5344CB8AC3E}">
        <p14:creationId xmlns:p14="http://schemas.microsoft.com/office/powerpoint/2010/main" val="118917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CA7765-60E7-4758-9915-A3C0B9988A36}" type="slidenum">
              <a:rPr lang="en-US"/>
              <a:pPr>
                <a:defRPr/>
              </a:pPr>
              <a:t>‹#›</a:t>
            </a:fld>
            <a:endParaRPr lang="en-US"/>
          </a:p>
        </p:txBody>
      </p:sp>
    </p:spTree>
    <p:extLst>
      <p:ext uri="{BB962C8B-B14F-4D97-AF65-F5344CB8AC3E}">
        <p14:creationId xmlns:p14="http://schemas.microsoft.com/office/powerpoint/2010/main" val="13153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773419-15D5-46DD-B82A-737CD29F90AA}" type="slidenum">
              <a:rPr lang="en-US"/>
              <a:pPr>
                <a:defRPr/>
              </a:pPr>
              <a:t>‹#›</a:t>
            </a:fld>
            <a:endParaRPr lang="en-US"/>
          </a:p>
        </p:txBody>
      </p:sp>
    </p:spTree>
    <p:extLst>
      <p:ext uri="{BB962C8B-B14F-4D97-AF65-F5344CB8AC3E}">
        <p14:creationId xmlns:p14="http://schemas.microsoft.com/office/powerpoint/2010/main" val="1017462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3B232-CB70-4ACB-B369-E4942FB4497A}" type="slidenum">
              <a:rPr lang="en-US"/>
              <a:pPr>
                <a:defRPr/>
              </a:pPr>
              <a:t>‹#›</a:t>
            </a:fld>
            <a:endParaRPr lang="en-US"/>
          </a:p>
        </p:txBody>
      </p:sp>
    </p:spTree>
    <p:extLst>
      <p:ext uri="{BB962C8B-B14F-4D97-AF65-F5344CB8AC3E}">
        <p14:creationId xmlns:p14="http://schemas.microsoft.com/office/powerpoint/2010/main" val="3934539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26861F-AB46-4171-A414-E19DD7659EBA}" type="slidenum">
              <a:rPr lang="en-US"/>
              <a:pPr>
                <a:defRPr/>
              </a:pPr>
              <a:t>‹#›</a:t>
            </a:fld>
            <a:endParaRPr lang="en-US"/>
          </a:p>
        </p:txBody>
      </p:sp>
    </p:spTree>
    <p:extLst>
      <p:ext uri="{BB962C8B-B14F-4D97-AF65-F5344CB8AC3E}">
        <p14:creationId xmlns:p14="http://schemas.microsoft.com/office/powerpoint/2010/main" val="1951226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F0888-4D72-48D0-B0CA-2DC32EC26EC2}" type="slidenum">
              <a:rPr lang="en-US"/>
              <a:pPr>
                <a:defRPr/>
              </a:pPr>
              <a:t>‹#›</a:t>
            </a:fld>
            <a:endParaRPr lang="en-US"/>
          </a:p>
        </p:txBody>
      </p:sp>
    </p:spTree>
    <p:extLst>
      <p:ext uri="{BB962C8B-B14F-4D97-AF65-F5344CB8AC3E}">
        <p14:creationId xmlns:p14="http://schemas.microsoft.com/office/powerpoint/2010/main" val="3836737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FBCE8E-2777-4DBF-8D2A-5E3D3587953E}" type="slidenum">
              <a:rPr lang="en-US"/>
              <a:pPr>
                <a:defRPr/>
              </a:pPr>
              <a:t>‹#›</a:t>
            </a:fld>
            <a:endParaRPr lang="en-US"/>
          </a:p>
        </p:txBody>
      </p:sp>
    </p:spTree>
    <p:extLst>
      <p:ext uri="{BB962C8B-B14F-4D97-AF65-F5344CB8AC3E}">
        <p14:creationId xmlns:p14="http://schemas.microsoft.com/office/powerpoint/2010/main" val="421019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3908C1-CECD-47C5-BE43-E22E8150DCEB}" type="slidenum">
              <a:rPr lang="en-US"/>
              <a:pPr>
                <a:defRPr/>
              </a:pPr>
              <a:t>‹#›</a:t>
            </a:fld>
            <a:endParaRPr lang="en-US"/>
          </a:p>
        </p:txBody>
      </p:sp>
    </p:spTree>
    <p:extLst>
      <p:ext uri="{BB962C8B-B14F-4D97-AF65-F5344CB8AC3E}">
        <p14:creationId xmlns:p14="http://schemas.microsoft.com/office/powerpoint/2010/main" val="2167383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3EBFBF-8410-48D8-8E0B-80D804A22890}" type="slidenum">
              <a:rPr lang="en-US"/>
              <a:pPr>
                <a:defRPr/>
              </a:pPr>
              <a:t>‹#›</a:t>
            </a:fld>
            <a:endParaRPr lang="en-US"/>
          </a:p>
        </p:txBody>
      </p:sp>
    </p:spTree>
    <p:extLst>
      <p:ext uri="{BB962C8B-B14F-4D97-AF65-F5344CB8AC3E}">
        <p14:creationId xmlns:p14="http://schemas.microsoft.com/office/powerpoint/2010/main" val="726665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EB08A7-75BE-4508-A5AF-EB71513EC579}" type="slidenum">
              <a:rPr lang="en-US"/>
              <a:pPr>
                <a:defRPr/>
              </a:pPr>
              <a:t>‹#›</a:t>
            </a:fld>
            <a:endParaRPr lang="en-US"/>
          </a:p>
        </p:txBody>
      </p:sp>
    </p:spTree>
    <p:extLst>
      <p:ext uri="{BB962C8B-B14F-4D97-AF65-F5344CB8AC3E}">
        <p14:creationId xmlns:p14="http://schemas.microsoft.com/office/powerpoint/2010/main" val="646111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D838A4-082F-4FEB-A9AA-C409845620EA}" type="slidenum">
              <a:rPr lang="en-US"/>
              <a:pPr>
                <a:defRPr/>
              </a:pPr>
              <a:t>‹#›</a:t>
            </a:fld>
            <a:endParaRPr lang="en-US"/>
          </a:p>
        </p:txBody>
      </p:sp>
    </p:spTree>
    <p:extLst>
      <p:ext uri="{BB962C8B-B14F-4D97-AF65-F5344CB8AC3E}">
        <p14:creationId xmlns:p14="http://schemas.microsoft.com/office/powerpoint/2010/main" val="2239513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FE26D0-8DBD-4465-9E63-B11F839706BB}" type="slidenum">
              <a:rPr lang="en-US"/>
              <a:pPr>
                <a:defRPr/>
              </a:pPr>
              <a:t>‹#›</a:t>
            </a:fld>
            <a:endParaRPr lang="en-US"/>
          </a:p>
        </p:txBody>
      </p:sp>
    </p:spTree>
    <p:extLst>
      <p:ext uri="{BB962C8B-B14F-4D97-AF65-F5344CB8AC3E}">
        <p14:creationId xmlns:p14="http://schemas.microsoft.com/office/powerpoint/2010/main" val="654300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018EDA-4E2B-4826-B472-0235326AE789}" type="slidenum">
              <a:rPr lang="en-US"/>
              <a:pPr>
                <a:defRPr/>
              </a:pPr>
              <a:t>‹#›</a:t>
            </a:fld>
            <a:endParaRPr lang="en-US"/>
          </a:p>
        </p:txBody>
      </p:sp>
    </p:spTree>
    <p:extLst>
      <p:ext uri="{BB962C8B-B14F-4D97-AF65-F5344CB8AC3E}">
        <p14:creationId xmlns:p14="http://schemas.microsoft.com/office/powerpoint/2010/main" val="1107135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B20425-053D-4DD9-9157-1F04DC5528ED}" type="slidenum">
              <a:rPr lang="en-US"/>
              <a:pPr>
                <a:defRPr/>
              </a:pPr>
              <a:t>‹#›</a:t>
            </a:fld>
            <a:endParaRPr lang="en-US"/>
          </a:p>
        </p:txBody>
      </p:sp>
    </p:spTree>
    <p:extLst>
      <p:ext uri="{BB962C8B-B14F-4D97-AF65-F5344CB8AC3E}">
        <p14:creationId xmlns:p14="http://schemas.microsoft.com/office/powerpoint/2010/main" val="2097566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D02CF-AF6A-4343-825A-DD1E24CA622F}" type="slidenum">
              <a:rPr lang="en-US"/>
              <a:pPr>
                <a:defRPr/>
              </a:pPr>
              <a:t>‹#›</a:t>
            </a:fld>
            <a:endParaRPr lang="en-US"/>
          </a:p>
        </p:txBody>
      </p:sp>
    </p:spTree>
    <p:extLst>
      <p:ext uri="{BB962C8B-B14F-4D97-AF65-F5344CB8AC3E}">
        <p14:creationId xmlns:p14="http://schemas.microsoft.com/office/powerpoint/2010/main" val="3031060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6E6F32-B759-4137-A4AC-CE393B5C48D4}" type="slidenum">
              <a:rPr lang="en-US"/>
              <a:pPr>
                <a:defRPr/>
              </a:pPr>
              <a:t>‹#›</a:t>
            </a:fld>
            <a:endParaRPr lang="en-US"/>
          </a:p>
        </p:txBody>
      </p:sp>
    </p:spTree>
    <p:extLst>
      <p:ext uri="{BB962C8B-B14F-4D97-AF65-F5344CB8AC3E}">
        <p14:creationId xmlns:p14="http://schemas.microsoft.com/office/powerpoint/2010/main" val="3296848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B67843B-C390-4AE4-9B6D-F8504D9C3605}" type="slidenum">
              <a:rPr lang="en-US"/>
              <a:pPr>
                <a:defRPr/>
              </a:pPr>
              <a:t>‹#›</a:t>
            </a:fld>
            <a:endParaRPr lang="en-US"/>
          </a:p>
        </p:txBody>
      </p:sp>
    </p:spTree>
    <p:extLst>
      <p:ext uri="{BB962C8B-B14F-4D97-AF65-F5344CB8AC3E}">
        <p14:creationId xmlns:p14="http://schemas.microsoft.com/office/powerpoint/2010/main" val="385223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621DC-6561-4435-A481-E14CAD5B9D50}" type="slidenum">
              <a:rPr lang="en-US"/>
              <a:pPr>
                <a:defRPr/>
              </a:pPr>
              <a:t>‹#›</a:t>
            </a:fld>
            <a:endParaRPr lang="en-US"/>
          </a:p>
        </p:txBody>
      </p:sp>
    </p:spTree>
    <p:extLst>
      <p:ext uri="{BB962C8B-B14F-4D97-AF65-F5344CB8AC3E}">
        <p14:creationId xmlns:p14="http://schemas.microsoft.com/office/powerpoint/2010/main" val="3569279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BFE5A3-9CDC-4E36-AA24-83BCAF608202}" type="slidenum">
              <a:rPr lang="en-US"/>
              <a:pPr>
                <a:defRPr/>
              </a:pPr>
              <a:t>‹#›</a:t>
            </a:fld>
            <a:endParaRPr lang="en-US"/>
          </a:p>
        </p:txBody>
      </p:sp>
    </p:spTree>
    <p:extLst>
      <p:ext uri="{BB962C8B-B14F-4D97-AF65-F5344CB8AC3E}">
        <p14:creationId xmlns:p14="http://schemas.microsoft.com/office/powerpoint/2010/main" val="3228776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9D911A8-E437-4746-A83F-99C00E98FAD2}" type="slidenum">
              <a:rPr lang="en-US"/>
              <a:pPr>
                <a:defRPr/>
              </a:pPr>
              <a:t>‹#›</a:t>
            </a:fld>
            <a:endParaRPr lang="en-US"/>
          </a:p>
        </p:txBody>
      </p:sp>
    </p:spTree>
    <p:extLst>
      <p:ext uri="{BB962C8B-B14F-4D97-AF65-F5344CB8AC3E}">
        <p14:creationId xmlns:p14="http://schemas.microsoft.com/office/powerpoint/2010/main" val="2952435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A96A191-44E4-407E-9382-2ACF736165D8}" type="slidenum">
              <a:rPr lang="en-US"/>
              <a:pPr>
                <a:defRPr/>
              </a:pPr>
              <a:t>‹#›</a:t>
            </a:fld>
            <a:endParaRPr lang="en-US"/>
          </a:p>
        </p:txBody>
      </p:sp>
    </p:spTree>
    <p:extLst>
      <p:ext uri="{BB962C8B-B14F-4D97-AF65-F5344CB8AC3E}">
        <p14:creationId xmlns:p14="http://schemas.microsoft.com/office/powerpoint/2010/main" val="3874318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F66D6B-717D-4A8E-9FAD-51109AE835D7}" type="slidenum">
              <a:rPr lang="en-US"/>
              <a:pPr>
                <a:defRPr/>
              </a:pPr>
              <a:t>‹#›</a:t>
            </a:fld>
            <a:endParaRPr lang="en-US"/>
          </a:p>
        </p:txBody>
      </p:sp>
    </p:spTree>
    <p:extLst>
      <p:ext uri="{BB962C8B-B14F-4D97-AF65-F5344CB8AC3E}">
        <p14:creationId xmlns:p14="http://schemas.microsoft.com/office/powerpoint/2010/main" val="1990872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49F009-D764-4D90-ADFF-9A15036496C9}" type="slidenum">
              <a:rPr lang="en-US"/>
              <a:pPr>
                <a:defRPr/>
              </a:pPr>
              <a:t>‹#›</a:t>
            </a:fld>
            <a:endParaRPr lang="en-US"/>
          </a:p>
        </p:txBody>
      </p:sp>
    </p:spTree>
    <p:extLst>
      <p:ext uri="{BB962C8B-B14F-4D97-AF65-F5344CB8AC3E}">
        <p14:creationId xmlns:p14="http://schemas.microsoft.com/office/powerpoint/2010/main" val="864995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553D32-901A-48B1-AC7D-B65E63BCDA3D}" type="slidenum">
              <a:rPr lang="en-US"/>
              <a:pPr>
                <a:defRPr/>
              </a:pPr>
              <a:t>‹#›</a:t>
            </a:fld>
            <a:endParaRPr lang="en-US"/>
          </a:p>
        </p:txBody>
      </p:sp>
    </p:spTree>
    <p:extLst>
      <p:ext uri="{BB962C8B-B14F-4D97-AF65-F5344CB8AC3E}">
        <p14:creationId xmlns:p14="http://schemas.microsoft.com/office/powerpoint/2010/main" val="3174618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A068AC1E-AD94-44FD-BC17-8411A64BB7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fontAlgn="base">
        <a:spcBef>
          <a:spcPct val="0"/>
        </a:spcBef>
        <a:spcAft>
          <a:spcPct val="0"/>
        </a:spcAft>
        <a:defRPr sz="4400">
          <a:solidFill>
            <a:schemeClr val="bg1"/>
          </a:solidFill>
          <a:latin typeface="Times New Roman" pitchFamily="18" charset="0"/>
        </a:defRPr>
      </a:lvl6pPr>
      <a:lvl7pPr marL="914400" algn="ctr" rtl="0" fontAlgn="base">
        <a:spcBef>
          <a:spcPct val="0"/>
        </a:spcBef>
        <a:spcAft>
          <a:spcPct val="0"/>
        </a:spcAft>
        <a:defRPr sz="4400">
          <a:solidFill>
            <a:schemeClr val="bg1"/>
          </a:solidFill>
          <a:latin typeface="Times New Roman" pitchFamily="18" charset="0"/>
        </a:defRPr>
      </a:lvl7pPr>
      <a:lvl8pPr marL="1371600" algn="ctr" rtl="0" fontAlgn="base">
        <a:spcBef>
          <a:spcPct val="0"/>
        </a:spcBef>
        <a:spcAft>
          <a:spcPct val="0"/>
        </a:spcAft>
        <a:defRPr sz="4400">
          <a:solidFill>
            <a:schemeClr val="bg1"/>
          </a:solidFill>
          <a:latin typeface="Times New Roman" pitchFamily="18" charset="0"/>
        </a:defRPr>
      </a:lvl8pPr>
      <a:lvl9pPr marL="1828800" algn="ctr" rtl="0" fontAlgn="base">
        <a:spcBef>
          <a:spcPct val="0"/>
        </a:spcBef>
        <a:spcAft>
          <a:spcPct val="0"/>
        </a:spcAft>
        <a:defRPr sz="44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950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75950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75950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C8820970-CAFD-4489-A6B9-9EA244702401}" type="slidenum">
              <a:rPr lang="en-US"/>
              <a:pPr>
                <a:defRPr/>
              </a:pPr>
              <a:t>‹#›</a:t>
            </a:fld>
            <a:endParaRPr lang="en-US"/>
          </a:p>
        </p:txBody>
      </p:sp>
    </p:spTree>
    <p:extLst>
      <p:ext uri="{BB962C8B-B14F-4D97-AF65-F5344CB8AC3E}">
        <p14:creationId xmlns:p14="http://schemas.microsoft.com/office/powerpoint/2010/main" val="54879569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9.png"/><Relationship Id="rId4" Type="http://schemas.openxmlformats.org/officeDocument/2006/relationships/image" Target="../media/image18.png"/></Relationships>
</file>

<file path=ppt/slides/_rels/slide1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9.png"/><Relationship Id="rId4" Type="http://schemas.openxmlformats.org/officeDocument/2006/relationships/image" Target="../media/image18.png"/></Relationships>
</file>

<file path=ppt/slides/_rels/slide1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7.png"/><Relationship Id="rId7" Type="http://schemas.openxmlformats.org/officeDocument/2006/relationships/image" Target="../media/image59.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9.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61.png"/></Relationships>
</file>

<file path=ppt/slides/_rels/slide1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7.png"/><Relationship Id="rId7" Type="http://schemas.openxmlformats.org/officeDocument/2006/relationships/image" Target="../media/image59.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62.png"/><Relationship Id="rId4" Type="http://schemas.openxmlformats.org/officeDocument/2006/relationships/image" Target="../media/image18.png"/><Relationship Id="rId9" Type="http://schemas.openxmlformats.org/officeDocument/2006/relationships/image" Target="../media/image61.png"/></Relationships>
</file>

<file path=ppt/slides/_rels/slide1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7.png"/><Relationship Id="rId7" Type="http://schemas.openxmlformats.org/officeDocument/2006/relationships/image" Target="../media/image59.png"/><Relationship Id="rId12"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19.png"/><Relationship Id="rId10" Type="http://schemas.openxmlformats.org/officeDocument/2006/relationships/image" Target="../media/image62.png"/><Relationship Id="rId4" Type="http://schemas.openxmlformats.org/officeDocument/2006/relationships/image" Target="../media/image18.png"/><Relationship Id="rId9" Type="http://schemas.openxmlformats.org/officeDocument/2006/relationships/image" Target="../media/image61.png"/></Relationships>
</file>

<file path=ppt/slides/_rels/slide1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37.png"/></Relationships>
</file>

<file path=ppt/slides/_rels/slide17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37.png"/></Relationships>
</file>

<file path=ppt/slides/_rels/slide17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7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7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7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7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svg"/></Relationships>
</file>

<file path=ppt/slides/_rels/slide2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3.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23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image" Target="../media/image79.emf"/><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76.png"/><Relationship Id="rId4" Type="http://schemas.openxmlformats.org/officeDocument/2006/relationships/image" Target="../media/image81.png"/></Relationships>
</file>

<file path=ppt/slides/_rels/slide2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4.emf"/><Relationship Id="rId1" Type="http://schemas.openxmlformats.org/officeDocument/2006/relationships/slideLayout" Target="../slideLayouts/slideLayout13.xml"/><Relationship Id="rId5" Type="http://schemas.openxmlformats.org/officeDocument/2006/relationships/image" Target="../media/image73.pn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8" Type="http://schemas.openxmlformats.org/officeDocument/2006/relationships/hyperlink" Target="https://www.facebook.com/profile.php?id=61562099195307" TargetMode="External"/><Relationship Id="rId3" Type="http://schemas.openxmlformats.org/officeDocument/2006/relationships/image" Target="../media/image87.png"/><Relationship Id="rId7" Type="http://schemas.openxmlformats.org/officeDocument/2006/relationships/image" Target="../media/image89.png"/><Relationship Id="rId12" Type="http://schemas.openxmlformats.org/officeDocument/2006/relationships/hyperlink" Target="https://www.teacherspayteachers.com/Product/Entire-Science-Curriculum-119377" TargetMode="External"/><Relationship Id="rId2" Type="http://schemas.openxmlformats.org/officeDocument/2006/relationships/image" Target="../media/image86.png"/><Relationship Id="rId1" Type="http://schemas.openxmlformats.org/officeDocument/2006/relationships/slideLayout" Target="../slideLayouts/slideLayout13.xml"/><Relationship Id="rId6" Type="http://schemas.openxmlformats.org/officeDocument/2006/relationships/hyperlink" Target="https://www.instagram.com/ryemurph88/" TargetMode="External"/><Relationship Id="rId11" Type="http://schemas.openxmlformats.org/officeDocument/2006/relationships/image" Target="../media/image91.png"/><Relationship Id="rId5" Type="http://schemas.openxmlformats.org/officeDocument/2006/relationships/image" Target="../media/image88.png"/><Relationship Id="rId10" Type="http://schemas.openxmlformats.org/officeDocument/2006/relationships/hyperlink" Target="https://www.pinterest.com/SciencefromMurf" TargetMode="External"/><Relationship Id="rId4" Type="http://schemas.openxmlformats.org/officeDocument/2006/relationships/hyperlink" Target="https://www.teacherspayteachers.com/store/science-from-murf-llc" TargetMode="External"/><Relationship Id="rId9" Type="http://schemas.openxmlformats.org/officeDocument/2006/relationships/image" Target="../media/image90.png"/></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152400"/>
            <a:ext cx="8763000" cy="1447800"/>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r>
              <a:rPr lang="en-US" sz="7200" b="1" cap="none" spc="0" dirty="0">
                <a:ln w="17780" cmpd="sng">
                  <a:solidFill>
                    <a:schemeClr val="tx1"/>
                  </a:solidFill>
                  <a:prstDash val="solid"/>
                  <a:miter lim="800000"/>
                </a:ln>
                <a:solidFill>
                  <a:srgbClr val="FF99FF"/>
                </a:solidFill>
                <a:effectLst>
                  <a:outerShdw blurRad="50800" algn="tl" rotWithShape="0">
                    <a:srgbClr val="000000"/>
                  </a:outerShdw>
                </a:effectLst>
              </a:rPr>
              <a:t>Revi</a:t>
            </a:r>
            <a:r>
              <a:rPr lang="en-US" sz="7200" b="1" cap="none" spc="0" dirty="0">
                <a:ln w="17780" cmpd="sng">
                  <a:solidFill>
                    <a:schemeClr val="tx1"/>
                  </a:solidFill>
                  <a:prstDash val="solid"/>
                  <a:miter lim="800000"/>
                </a:ln>
                <a:solidFill>
                  <a:srgbClr val="CC00CC"/>
                </a:solidFill>
                <a:effectLst>
                  <a:outerShdw blurRad="50800" algn="tl" rotWithShape="0">
                    <a:srgbClr val="000000"/>
                  </a:outerShdw>
                </a:effectLst>
              </a:rPr>
              <a:t>e</a:t>
            </a:r>
            <a:r>
              <a:rPr lang="en-US" sz="7200" b="1" dirty="0">
                <a:ln w="17780" cmpd="sng">
                  <a:solidFill>
                    <a:schemeClr val="tx1"/>
                  </a:solidFill>
                  <a:prstDash val="solid"/>
                  <a:miter lim="800000"/>
                </a:ln>
                <a:solidFill>
                  <a:srgbClr val="7030A0"/>
                </a:solidFill>
                <a:effectLst>
                  <a:outerShdw blurRad="50800" algn="tl" rotWithShape="0">
                    <a:srgbClr val="000000"/>
                  </a:outerShdw>
                </a:effectLst>
              </a:rPr>
              <a:t>w</a:t>
            </a:r>
            <a:r>
              <a:rPr lang="en-US" sz="7200" b="1" dirty="0">
                <a:ln w="17780" cmpd="sng">
                  <a:solidFill>
                    <a:schemeClr val="tx1"/>
                  </a:solidFill>
                  <a:prstDash val="solid"/>
                  <a:miter lim="800000"/>
                </a:ln>
                <a:solidFill>
                  <a:srgbClr val="FF99FF"/>
                </a:solidFill>
                <a:effectLst>
                  <a:outerShdw blurRad="50800" algn="tl" rotWithShape="0">
                    <a:srgbClr val="000000"/>
                  </a:outerShdw>
                </a:effectLst>
              </a:rPr>
              <a:t> Game</a:t>
            </a:r>
            <a:endParaRPr lang="en-US" sz="7200" b="1" cap="none" spc="0" dirty="0">
              <a:ln w="17780" cmpd="sng">
                <a:solidFill>
                  <a:schemeClr val="tx1"/>
                </a:solidFill>
                <a:prstDash val="solid"/>
                <a:miter lim="800000"/>
              </a:ln>
              <a:solidFill>
                <a:srgbClr val="FF99FF"/>
              </a:solidFill>
              <a:effectLst>
                <a:outerShdw blurRad="50800" algn="tl" rotWithShape="0">
                  <a:srgbClr val="000000"/>
                </a:outerShdw>
              </a:effectLst>
            </a:endParaRPr>
          </a:p>
        </p:txBody>
      </p:sp>
      <p:sp>
        <p:nvSpPr>
          <p:cNvPr id="4" name="Rectangle 3"/>
          <p:cNvSpPr/>
          <p:nvPr/>
        </p:nvSpPr>
        <p:spPr>
          <a:xfrm>
            <a:off x="142617" y="4963974"/>
            <a:ext cx="3185487" cy="1754326"/>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algn="ctr"/>
            <a:r>
              <a:rPr lang="en-US" sz="5400" b="1" cap="none" spc="0" dirty="0">
                <a:ln w="17780" cmpd="sng">
                  <a:solidFill>
                    <a:schemeClr val="tx1"/>
                  </a:solidFill>
                  <a:prstDash val="solid"/>
                  <a:miter lim="800000"/>
                </a:ln>
                <a:solidFill>
                  <a:srgbClr val="FF99FF"/>
                </a:solidFill>
                <a:effectLst>
                  <a:outerShdw blurRad="50800" algn="tl" rotWithShape="0">
                    <a:srgbClr val="000000"/>
                  </a:outerShdw>
                </a:effectLst>
              </a:rPr>
              <a:t>Part 1 </a:t>
            </a:r>
          </a:p>
          <a:p>
            <a:pPr algn="ctr"/>
            <a:r>
              <a:rPr lang="en-US" sz="5400" b="1" cap="none" spc="0" dirty="0">
                <a:ln w="17780" cmpd="sng">
                  <a:solidFill>
                    <a:schemeClr val="tx1"/>
                  </a:solidFill>
                  <a:prstDash val="solid"/>
                  <a:miter lim="800000"/>
                </a:ln>
                <a:solidFill>
                  <a:srgbClr val="FF99FF"/>
                </a:solidFill>
                <a:effectLst>
                  <a:outerShdw blurRad="50800" algn="tl" rotWithShape="0">
                    <a:srgbClr val="000000"/>
                  </a:outerShdw>
                </a:effectLst>
              </a:rPr>
              <a:t>Lesson 8</a:t>
            </a:r>
          </a:p>
        </p:txBody>
      </p:sp>
      <p:pic>
        <p:nvPicPr>
          <p:cNvPr id="5" name="Graphic 4">
            <a:extLst>
              <a:ext uri="{FF2B5EF4-FFF2-40B4-BE49-F238E27FC236}">
                <a16:creationId xmlns:a16="http://schemas.microsoft.com/office/drawing/2014/main" id="{998BAA4F-88A8-EA8B-3110-55A4F5199ED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1152" y="5095036"/>
            <a:ext cx="5699410" cy="1610564"/>
          </a:xfrm>
          <a:prstGeom prst="rect">
            <a:avLst/>
          </a:prstGeom>
        </p:spPr>
      </p:pic>
    </p:spTree>
    <p:extLst>
      <p:ext uri="{BB962C8B-B14F-4D97-AF65-F5344CB8AC3E}">
        <p14:creationId xmlns:p14="http://schemas.microsoft.com/office/powerpoint/2010/main" val="3859998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4294967295"/>
          </p:nvPr>
        </p:nvSpPr>
        <p:spPr>
          <a:xfrm>
            <a:off x="228600" y="228600"/>
            <a:ext cx="8458200" cy="5897563"/>
          </a:xfrm>
        </p:spPr>
        <p:txBody>
          <a:bodyPr/>
          <a:lstStyle/>
          <a:p>
            <a:r>
              <a:rPr lang="en-US" dirty="0">
                <a:solidFill>
                  <a:srgbClr val="FF9900"/>
                </a:solidFill>
              </a:rPr>
              <a:t>This SPONCH element is considered by many to be the duct tape of life</a:t>
            </a:r>
          </a:p>
          <a:p>
            <a:pPr lvl="1"/>
            <a:r>
              <a:rPr lang="en-US" dirty="0">
                <a:solidFill>
                  <a:srgbClr val="66FF99"/>
                </a:solidFill>
              </a:rPr>
              <a:t>It holds everything together and makes up about 18.5% of animals.</a:t>
            </a:r>
          </a:p>
        </p:txBody>
      </p:sp>
      <p:sp>
        <p:nvSpPr>
          <p:cNvPr id="41988" name="Rectangle 5" descr="Granite"/>
          <p:cNvSpPr>
            <a:spLocks noChangeArrowheads="1"/>
          </p:cNvSpPr>
          <p:nvPr/>
        </p:nvSpPr>
        <p:spPr bwMode="auto">
          <a:xfrm rot="-2278878">
            <a:off x="5486400" y="2971800"/>
            <a:ext cx="1371600" cy="304800"/>
          </a:xfrm>
          <a:prstGeom prst="rect">
            <a:avLst/>
          </a:prstGeom>
          <a:blipFill dpi="0" rotWithShape="1">
            <a:blip r:embed="rId2" cstate="print"/>
            <a:srcRect/>
            <a:tile tx="0" ty="0" sx="100000" sy="100000" flip="none" algn="tl"/>
          </a:blipFill>
          <a:ln w="38100">
            <a:solidFill>
              <a:srgbClr val="B2B2B2"/>
            </a:solidFill>
            <a:miter lim="800000"/>
            <a:headEnd/>
            <a:tailEnd/>
          </a:ln>
        </p:spPr>
        <p:txBody>
          <a:bodyPr wrap="none" anchor="ctr"/>
          <a:lstStyle/>
          <a:p>
            <a:pPr algn="ctr">
              <a:spcBef>
                <a:spcPct val="0"/>
              </a:spcBef>
              <a:buClrTx/>
              <a:buSzTx/>
              <a:buFontTx/>
              <a:buNone/>
            </a:pPr>
            <a:endParaRPr lang="en-US">
              <a:effectLst/>
            </a:endParaRPr>
          </a:p>
        </p:txBody>
      </p:sp>
      <p:sp>
        <p:nvSpPr>
          <p:cNvPr id="41989" name="Rectangle 6" descr="Granite"/>
          <p:cNvSpPr>
            <a:spLocks noChangeArrowheads="1"/>
          </p:cNvSpPr>
          <p:nvPr/>
        </p:nvSpPr>
        <p:spPr bwMode="auto">
          <a:xfrm rot="-2278878">
            <a:off x="1905000" y="5791200"/>
            <a:ext cx="1371600" cy="304800"/>
          </a:xfrm>
          <a:prstGeom prst="rect">
            <a:avLst/>
          </a:prstGeom>
          <a:blipFill dpi="0" rotWithShape="1">
            <a:blip r:embed="rId2" cstate="print"/>
            <a:srcRect/>
            <a:tile tx="0" ty="0" sx="100000" sy="100000" flip="none" algn="tl"/>
          </a:blipFill>
          <a:ln w="38100">
            <a:solidFill>
              <a:srgbClr val="B2B2B2"/>
            </a:solidFill>
            <a:miter lim="800000"/>
            <a:headEnd/>
            <a:tailEnd/>
          </a:ln>
        </p:spPr>
        <p:txBody>
          <a:bodyPr wrap="none" anchor="ctr"/>
          <a:lstStyle/>
          <a:p>
            <a:pPr algn="ctr">
              <a:spcBef>
                <a:spcPct val="0"/>
              </a:spcBef>
              <a:buClrTx/>
              <a:buSzTx/>
              <a:buFontTx/>
              <a:buNone/>
            </a:pPr>
            <a:endParaRPr lang="en-US">
              <a:effectLst/>
            </a:endParaRPr>
          </a:p>
        </p:txBody>
      </p:sp>
      <p:sp>
        <p:nvSpPr>
          <p:cNvPr id="41990" name="Rectangle 7" descr="Granite"/>
          <p:cNvSpPr>
            <a:spLocks noChangeArrowheads="1"/>
          </p:cNvSpPr>
          <p:nvPr/>
        </p:nvSpPr>
        <p:spPr bwMode="auto">
          <a:xfrm rot="1866644">
            <a:off x="1905000" y="3200400"/>
            <a:ext cx="1371600" cy="304800"/>
          </a:xfrm>
          <a:prstGeom prst="rect">
            <a:avLst/>
          </a:prstGeom>
          <a:blipFill dpi="0" rotWithShape="1">
            <a:blip r:embed="rId2" cstate="print"/>
            <a:srcRect/>
            <a:tile tx="0" ty="0" sx="100000" sy="100000" flip="none" algn="tl"/>
          </a:blipFill>
          <a:ln w="38100">
            <a:solidFill>
              <a:srgbClr val="B2B2B2"/>
            </a:solidFill>
            <a:miter lim="800000"/>
            <a:headEnd/>
            <a:tailEnd/>
          </a:ln>
        </p:spPr>
        <p:txBody>
          <a:bodyPr wrap="none" anchor="ctr"/>
          <a:lstStyle/>
          <a:p>
            <a:pPr algn="ctr">
              <a:spcBef>
                <a:spcPct val="0"/>
              </a:spcBef>
              <a:buClrTx/>
              <a:buSzTx/>
              <a:buFontTx/>
              <a:buNone/>
            </a:pPr>
            <a:endParaRPr lang="en-US">
              <a:effectLst/>
            </a:endParaRPr>
          </a:p>
        </p:txBody>
      </p:sp>
      <p:sp>
        <p:nvSpPr>
          <p:cNvPr id="41991" name="Rectangle 8" descr="Granite"/>
          <p:cNvSpPr>
            <a:spLocks noChangeArrowheads="1"/>
          </p:cNvSpPr>
          <p:nvPr/>
        </p:nvSpPr>
        <p:spPr bwMode="auto">
          <a:xfrm rot="1866644">
            <a:off x="5715000" y="5562600"/>
            <a:ext cx="1371600" cy="304800"/>
          </a:xfrm>
          <a:prstGeom prst="rect">
            <a:avLst/>
          </a:prstGeom>
          <a:blipFill dpi="0" rotWithShape="1">
            <a:blip r:embed="rId2" cstate="print"/>
            <a:srcRect/>
            <a:tile tx="0" ty="0" sx="100000" sy="100000" flip="none" algn="tl"/>
          </a:blipFill>
          <a:ln w="38100">
            <a:solidFill>
              <a:srgbClr val="B2B2B2"/>
            </a:solidFill>
            <a:miter lim="800000"/>
            <a:headEnd/>
            <a:tailEnd/>
          </a:ln>
        </p:spPr>
        <p:txBody>
          <a:bodyPr wrap="none" anchor="ctr"/>
          <a:lstStyle/>
          <a:p>
            <a:pPr algn="ctr">
              <a:spcBef>
                <a:spcPct val="0"/>
              </a:spcBef>
              <a:buClrTx/>
              <a:buSzTx/>
              <a:buFontTx/>
              <a:buNone/>
            </a:pPr>
            <a:endParaRPr lang="en-US">
              <a:effectLst/>
            </a:endParaRPr>
          </a:p>
        </p:txBody>
      </p:sp>
      <p:sp>
        <p:nvSpPr>
          <p:cNvPr id="8" name="Rectangle 7"/>
          <p:cNvSpPr/>
          <p:nvPr/>
        </p:nvSpPr>
        <p:spPr>
          <a:xfrm>
            <a:off x="8001000" y="49530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idx="4294967295"/>
          </p:nvPr>
        </p:nvSpPr>
        <p:spPr>
          <a:xfrm>
            <a:off x="457200" y="381000"/>
            <a:ext cx="8229600" cy="5745163"/>
          </a:xfrm>
        </p:spPr>
        <p:txBody>
          <a:bodyPr/>
          <a:lstStyle/>
          <a:p>
            <a:pPr eaLnBrk="1" hangingPunct="1"/>
            <a:r>
              <a:rPr lang="en-US" u="sng" dirty="0">
                <a:solidFill>
                  <a:srgbClr val="FF9900"/>
                </a:solidFill>
              </a:rPr>
              <a:t>Louis Pasteur's </a:t>
            </a:r>
            <a:r>
              <a:rPr lang="en-US" dirty="0"/>
              <a:t>experiments (1860' s) showed that micro-organisms are even carried in the air.</a:t>
            </a:r>
            <a:endParaRPr lang="en-US" sz="2000" dirty="0"/>
          </a:p>
          <a:p>
            <a:pPr eaLnBrk="1" hangingPunct="1"/>
            <a:r>
              <a:rPr lang="en-US" sz="2000" dirty="0">
                <a:solidFill>
                  <a:srgbClr val="FF99FF"/>
                </a:solidFill>
              </a:rPr>
              <a:t>Both flasks boiled to </a:t>
            </a:r>
            <a:r>
              <a:rPr lang="en-US" sz="2000" dirty="0">
                <a:solidFill>
                  <a:schemeClr val="hlink"/>
                </a:solidFill>
              </a:rPr>
              <a:t>sterilize</a:t>
            </a:r>
            <a:r>
              <a:rPr lang="en-US" dirty="0">
                <a:solidFill>
                  <a:schemeClr val="hlink"/>
                </a:solidFill>
              </a:rPr>
              <a:t>       </a:t>
            </a:r>
            <a:r>
              <a:rPr lang="en-US" sz="2000" dirty="0">
                <a:solidFill>
                  <a:schemeClr val="hlink"/>
                </a:solidFill>
              </a:rPr>
              <a:t>Micro-organisms trapped in swan</a:t>
            </a:r>
            <a:r>
              <a:rPr lang="en-US" sz="2000" dirty="0"/>
              <a:t> </a:t>
            </a:r>
            <a:endParaRPr lang="en-US" dirty="0"/>
          </a:p>
          <a:p>
            <a:pPr eaLnBrk="1" hangingPunct="1"/>
            <a:r>
              <a:rPr lang="en-US" sz="2000" dirty="0">
                <a:solidFill>
                  <a:srgbClr val="663300"/>
                </a:solidFill>
              </a:rPr>
              <a:t>Open to air (broth spoils).</a:t>
            </a:r>
            <a:r>
              <a:rPr lang="en-US" sz="2000" dirty="0"/>
              <a:t>	     </a:t>
            </a:r>
            <a:r>
              <a:rPr lang="en-US" sz="2000" dirty="0">
                <a:solidFill>
                  <a:srgbClr val="FF9900"/>
                </a:solidFill>
              </a:rPr>
              <a:t>and broth does not spoil.</a:t>
            </a:r>
          </a:p>
          <a:p>
            <a:pPr eaLnBrk="1" hangingPunct="1"/>
            <a:endParaRPr lang="en-US" sz="2000" dirty="0">
              <a:solidFill>
                <a:srgbClr val="FF9900"/>
              </a:solidFill>
            </a:endParaRPr>
          </a:p>
          <a:p>
            <a:pPr lvl="4" eaLnBrk="1" hangingPunct="1">
              <a:buFontTx/>
              <a:buNone/>
            </a:pPr>
            <a:r>
              <a:rPr lang="en-US" dirty="0"/>
              <a:t>                                </a:t>
            </a:r>
          </a:p>
        </p:txBody>
      </p:sp>
      <p:sp>
        <p:nvSpPr>
          <p:cNvPr id="1005572" name="Line 4"/>
          <p:cNvSpPr>
            <a:spLocks noChangeShapeType="1"/>
          </p:cNvSpPr>
          <p:nvPr/>
        </p:nvSpPr>
        <p:spPr bwMode="auto">
          <a:xfrm flipH="1">
            <a:off x="4191000" y="1981200"/>
            <a:ext cx="0" cy="4648200"/>
          </a:xfrm>
          <a:prstGeom prst="line">
            <a:avLst/>
          </a:prstGeom>
          <a:noFill/>
          <a:ln w="76200">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86534"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pic>
        <p:nvPicPr>
          <p:cNvPr id="63490" name="Picture 2" descr="http://1.bp.blogspot.com/-xvzqiodW17A/TtuJZ8OgyhI/AAAAAAAAAe4/WfKrs79YUX4/s1600/flask%2B1.jpeg"/>
          <p:cNvPicPr>
            <a:picLocks noChangeAspect="1" noChangeArrowheads="1"/>
          </p:cNvPicPr>
          <p:nvPr/>
        </p:nvPicPr>
        <p:blipFill>
          <a:blip r:embed="rId2" cstate="print"/>
          <a:srcRect/>
          <a:stretch>
            <a:fillRect/>
          </a:stretch>
        </p:blipFill>
        <p:spPr bwMode="auto">
          <a:xfrm>
            <a:off x="4343400" y="3124200"/>
            <a:ext cx="4572000" cy="3448050"/>
          </a:xfrm>
          <a:prstGeom prst="rect">
            <a:avLst/>
          </a:prstGeom>
          <a:noFill/>
          <a:ln>
            <a:solidFill>
              <a:schemeClr val="bg1"/>
            </a:solidFill>
          </a:ln>
        </p:spPr>
      </p:pic>
      <p:pic>
        <p:nvPicPr>
          <p:cNvPr id="63492" name="Picture 4" descr="http://upload.wikimedia.org/wikipedia/commons/thumb/3/31/Louis_Pasteur_by_Pierre_Lamy_Petit.jpg/220px-Louis_Pasteur_by_Pierre_Lamy_Petit.jpg"/>
          <p:cNvPicPr>
            <a:picLocks noChangeAspect="1" noChangeArrowheads="1"/>
          </p:cNvPicPr>
          <p:nvPr/>
        </p:nvPicPr>
        <p:blipFill>
          <a:blip r:embed="rId3" cstate="print"/>
          <a:srcRect/>
          <a:stretch>
            <a:fillRect/>
          </a:stretch>
        </p:blipFill>
        <p:spPr bwMode="auto">
          <a:xfrm>
            <a:off x="228600" y="3124200"/>
            <a:ext cx="3810000" cy="3429000"/>
          </a:xfrm>
          <a:prstGeom prst="rect">
            <a:avLst/>
          </a:prstGeom>
          <a:noFill/>
          <a:ln>
            <a:solidFill>
              <a:schemeClr val="bg1"/>
            </a:solidFill>
          </a:ln>
        </p:spPr>
      </p:pic>
      <p:sp>
        <p:nvSpPr>
          <p:cNvPr id="11" name="Rectangle 10"/>
          <p:cNvSpPr/>
          <p:nvPr/>
        </p:nvSpPr>
        <p:spPr>
          <a:xfrm>
            <a:off x="8077200" y="1447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5</a:t>
            </a:r>
          </a:p>
        </p:txBody>
      </p:sp>
      <p:sp>
        <p:nvSpPr>
          <p:cNvPr id="8" name="Rectangle 7"/>
          <p:cNvSpPr/>
          <p:nvPr/>
        </p:nvSpPr>
        <p:spPr>
          <a:xfrm>
            <a:off x="1558754" y="5486400"/>
            <a:ext cx="668644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9900"/>
                </a:solidFill>
                <a:effectLst>
                  <a:outerShdw blurRad="50800" algn="tl" rotWithShape="0">
                    <a:srgbClr val="000000"/>
                  </a:outerShdw>
                </a:effectLst>
                <a:uLnTx/>
                <a:uFillTx/>
                <a:latin typeface="Arial" charset="0"/>
                <a:ea typeface="+mn-ea"/>
                <a:cs typeface="+mn-cs"/>
              </a:rPr>
              <a:t>and the answer is…</a:t>
            </a:r>
          </a:p>
        </p:txBody>
      </p:sp>
      <p:pic>
        <p:nvPicPr>
          <p:cNvPr id="243714" name="Picture 2" descr="https://encrypted-tbn1.gstatic.com/images?q=tbn:ANd9GcSJxhpzjWXYZ8kj0Buv56m18MJep8yO2fnF0eOzINzVm-mXORycJA"/>
          <p:cNvPicPr>
            <a:picLocks noChangeAspect="1" noChangeArrowheads="1"/>
          </p:cNvPicPr>
          <p:nvPr/>
        </p:nvPicPr>
        <p:blipFill>
          <a:blip r:embed="rId4" cstate="print"/>
          <a:srcRect/>
          <a:stretch>
            <a:fillRect/>
          </a:stretch>
        </p:blipFill>
        <p:spPr bwMode="auto">
          <a:xfrm>
            <a:off x="4495800" y="3200400"/>
            <a:ext cx="4267200" cy="2362200"/>
          </a:xfrm>
          <a:prstGeom prst="rect">
            <a:avLst/>
          </a:prstGeom>
          <a:noFill/>
        </p:spPr>
      </p:pic>
      <p:sp>
        <p:nvSpPr>
          <p:cNvPr id="10" name="Oval 9"/>
          <p:cNvSpPr/>
          <p:nvPr/>
        </p:nvSpPr>
        <p:spPr>
          <a:xfrm>
            <a:off x="6019800" y="4343400"/>
            <a:ext cx="26670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Rounded Rectangle 11"/>
          <p:cNvSpPr/>
          <p:nvPr/>
        </p:nvSpPr>
        <p:spPr>
          <a:xfrm>
            <a:off x="228600" y="3200400"/>
            <a:ext cx="3886200" cy="2438400"/>
          </a:xfrm>
          <a:prstGeom prst="round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TextBox 12"/>
          <p:cNvSpPr txBox="1"/>
          <p:nvPr/>
        </p:nvSpPr>
        <p:spPr>
          <a:xfrm>
            <a:off x="381000" y="3200400"/>
            <a:ext cx="3657600" cy="224676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mn-ea"/>
                <a:cs typeface="+mn-cs"/>
              </a:rPr>
              <a:t>Pasteurization: Partial sterilization of a substance and especially a liquid (as milk) at a temperature and for a period of exposure that destroys objectionable organisms. </a:t>
            </a:r>
            <a:r>
              <a:rPr kumimoji="0" lang="en-US" sz="2000" b="0" i="0" u="none" strike="noStrike" kern="1200" cap="none" spc="0" normalizeH="0" baseline="0" noProof="0">
                <a:ln>
                  <a:noFill/>
                </a:ln>
                <a:solidFill>
                  <a:srgbClr val="FFFFFF"/>
                </a:solidFill>
                <a:effectLst/>
                <a:uLnTx/>
                <a:uFillTx/>
                <a:latin typeface="Arial" charset="0"/>
                <a:ea typeface="+mn-ea"/>
                <a:cs typeface="+mn-cs"/>
              </a:rPr>
              <a:t>Makes Safer.</a:t>
            </a:r>
            <a:endParaRPr kumimoji="0" lang="en-US" sz="2000" b="0" i="0" u="none" strike="noStrike" kern="1200" cap="none" spc="0" normalizeH="0" baseline="0" noProof="0" dirty="0">
              <a:ln>
                <a:noFill/>
              </a:ln>
              <a:solidFill>
                <a:srgbClr val="FFFFFF"/>
              </a:solidFill>
              <a:effectLst/>
              <a:uLnTx/>
              <a:uFillTx/>
              <a:latin typeface="Arial" charset="0"/>
              <a:ea typeface="+mn-ea"/>
              <a:cs typeface="+mn-c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553077"/>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CAME FROM THE SEWER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IT’S ALIVE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LEVEL UP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SCHLEID ON TIME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CELL</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BLOCK</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-BONUS-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Cellular Biology Review Game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553077"/>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CAME FROM THE SEWER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00FF"/>
                          </a:solidFill>
                          <a:effectLst/>
                          <a:latin typeface="Times New Roman" pitchFamily="18" charset="0"/>
                        </a:rPr>
                        <a:t>IT’S ALIVE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LEVEL UP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SCHLEID ON TIME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CELL</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BLOCK</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-BONUS-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Cellular Biology Review Game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381000"/>
            <a:ext cx="8458200" cy="5749925"/>
          </a:xfrm>
        </p:spPr>
        <p:txBody>
          <a:bodyPr/>
          <a:lstStyle/>
          <a:p>
            <a:pPr eaLnBrk="1" hangingPunct="1">
              <a:defRPr/>
            </a:pPr>
            <a:r>
              <a:rPr lang="en-US" dirty="0"/>
              <a:t>Living things need…</a:t>
            </a:r>
          </a:p>
          <a:p>
            <a:pPr lvl="1"/>
            <a:r>
              <a:rPr lang="en-US" dirty="0"/>
              <a:t>Energy – </a:t>
            </a:r>
            <a:r>
              <a:rPr lang="en-US" dirty="0">
                <a:solidFill>
                  <a:srgbClr val="FF9900"/>
                </a:solidFill>
              </a:rPr>
              <a:t>Supplied by the sun (most of the time) and stored in food. </a:t>
            </a:r>
          </a:p>
          <a:p>
            <a:pPr lvl="1"/>
            <a:r>
              <a:rPr lang="en-US" dirty="0"/>
              <a:t>Oxygen</a:t>
            </a:r>
            <a:r>
              <a:rPr lang="en-US" dirty="0">
                <a:solidFill>
                  <a:srgbClr val="FF00FF"/>
                </a:solidFill>
              </a:rPr>
              <a:t> – To burn the food in cells. (Respiration</a:t>
            </a:r>
            <a:r>
              <a:rPr lang="en-US" dirty="0"/>
              <a:t>)</a:t>
            </a:r>
          </a:p>
          <a:p>
            <a:pPr lvl="1"/>
            <a:r>
              <a:rPr lang="en-US" dirty="0"/>
              <a:t>Water</a:t>
            </a:r>
            <a:r>
              <a:rPr lang="en-US" dirty="0">
                <a:solidFill>
                  <a:srgbClr val="6699FF"/>
                </a:solidFill>
              </a:rPr>
              <a:t> – To keep things moving in and out of cells. (Universal Solvent)</a:t>
            </a:r>
          </a:p>
          <a:p>
            <a:pPr lvl="1"/>
            <a:r>
              <a:rPr lang="en-US" dirty="0"/>
              <a:t>Minerals- </a:t>
            </a:r>
            <a:r>
              <a:rPr lang="en-US" dirty="0">
                <a:solidFill>
                  <a:srgbClr val="66FF99"/>
                </a:solidFill>
              </a:rPr>
              <a:t>For proper chemical balance.</a:t>
            </a:r>
          </a:p>
          <a:p>
            <a:pPr lvl="1" eaLnBrk="1" hangingPunct="1">
              <a:defRPr/>
            </a:pPr>
            <a:endParaRPr lang="en-US" dirty="0"/>
          </a:p>
        </p:txBody>
      </p:sp>
      <p:pic>
        <p:nvPicPr>
          <p:cNvPr id="118787" name="Picture 4" descr="11127771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038600"/>
            <a:ext cx="8686800" cy="2533650"/>
          </a:xfrm>
          <a:prstGeom prst="rect">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346125" name="Rectangle 1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charset="0"/>
              <a:ea typeface="+mn-ea"/>
              <a:cs typeface="+mn-cs"/>
            </a:endParaRPr>
          </a:p>
        </p:txBody>
      </p:sp>
      <p:sp>
        <p:nvSpPr>
          <p:cNvPr id="5" name="Rounded Rectangle 4"/>
          <p:cNvSpPr/>
          <p:nvPr/>
        </p:nvSpPr>
        <p:spPr>
          <a:xfrm>
            <a:off x="914400" y="990600"/>
            <a:ext cx="1371600" cy="457200"/>
          </a:xfrm>
          <a:prstGeom prst="roundRect">
            <a:avLst/>
          </a:prstGeom>
          <a:solidFill>
            <a:schemeClr val="tx1">
              <a:lumMod val="85000"/>
              <a:lumOff val="15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6" name="Rounded Rectangle 5"/>
          <p:cNvSpPr/>
          <p:nvPr/>
        </p:nvSpPr>
        <p:spPr>
          <a:xfrm>
            <a:off x="990600" y="1905000"/>
            <a:ext cx="1371600" cy="457200"/>
          </a:xfrm>
          <a:prstGeom prst="roundRect">
            <a:avLst/>
          </a:prstGeom>
          <a:solidFill>
            <a:schemeClr val="tx1">
              <a:lumMod val="85000"/>
              <a:lumOff val="15000"/>
            </a:scheme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ounded Rectangle 6"/>
          <p:cNvSpPr/>
          <p:nvPr/>
        </p:nvSpPr>
        <p:spPr>
          <a:xfrm>
            <a:off x="990600" y="2514600"/>
            <a:ext cx="1143000" cy="381000"/>
          </a:xfrm>
          <a:prstGeom prst="roundRect">
            <a:avLst/>
          </a:prstGeom>
          <a:solidFill>
            <a:schemeClr val="tx1">
              <a:lumMod val="85000"/>
              <a:lumOff val="1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ounded Rectangle 7"/>
          <p:cNvSpPr/>
          <p:nvPr/>
        </p:nvSpPr>
        <p:spPr>
          <a:xfrm>
            <a:off x="990600" y="3429000"/>
            <a:ext cx="1447800" cy="381000"/>
          </a:xfrm>
          <a:prstGeom prst="roundRect">
            <a:avLst/>
          </a:prstGeom>
          <a:solidFill>
            <a:schemeClr val="tx1">
              <a:lumMod val="85000"/>
              <a:lumOff val="15000"/>
            </a:schemeClr>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ectangle 8"/>
          <p:cNvSpPr/>
          <p:nvPr/>
        </p:nvSpPr>
        <p:spPr>
          <a:xfrm>
            <a:off x="8001000" y="2971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6</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381000"/>
            <a:ext cx="8458200" cy="5749925"/>
          </a:xfrm>
        </p:spPr>
        <p:txBody>
          <a:bodyPr/>
          <a:lstStyle/>
          <a:p>
            <a:pPr eaLnBrk="1" hangingPunct="1">
              <a:defRPr/>
            </a:pPr>
            <a:r>
              <a:rPr lang="en-US" dirty="0"/>
              <a:t>Living things need…</a:t>
            </a:r>
          </a:p>
          <a:p>
            <a:pPr lvl="1"/>
            <a:r>
              <a:rPr lang="en-US" dirty="0"/>
              <a:t>Energy – </a:t>
            </a:r>
            <a:r>
              <a:rPr lang="en-US" dirty="0">
                <a:solidFill>
                  <a:srgbClr val="FF9900"/>
                </a:solidFill>
              </a:rPr>
              <a:t>Supplied by the sun (most of the time) and stored in food. </a:t>
            </a:r>
          </a:p>
          <a:p>
            <a:pPr lvl="1"/>
            <a:r>
              <a:rPr lang="en-US" dirty="0"/>
              <a:t>Oxygen</a:t>
            </a:r>
            <a:r>
              <a:rPr lang="en-US" dirty="0">
                <a:solidFill>
                  <a:srgbClr val="FF00FF"/>
                </a:solidFill>
              </a:rPr>
              <a:t> – To burn the food in cells. (Respiration</a:t>
            </a:r>
            <a:r>
              <a:rPr lang="en-US" dirty="0"/>
              <a:t>)</a:t>
            </a:r>
          </a:p>
          <a:p>
            <a:pPr lvl="1"/>
            <a:r>
              <a:rPr lang="en-US" dirty="0"/>
              <a:t>Water</a:t>
            </a:r>
            <a:r>
              <a:rPr lang="en-US" dirty="0">
                <a:solidFill>
                  <a:srgbClr val="6699FF"/>
                </a:solidFill>
              </a:rPr>
              <a:t> – To keep things moving in and out of cells. (Universal Solvent)</a:t>
            </a:r>
          </a:p>
          <a:p>
            <a:pPr lvl="1"/>
            <a:r>
              <a:rPr lang="en-US" dirty="0"/>
              <a:t>Minerals- </a:t>
            </a:r>
            <a:r>
              <a:rPr lang="en-US" dirty="0">
                <a:solidFill>
                  <a:srgbClr val="66FF99"/>
                </a:solidFill>
              </a:rPr>
              <a:t>For proper chemical balance.</a:t>
            </a:r>
          </a:p>
          <a:p>
            <a:pPr lvl="1" eaLnBrk="1" hangingPunct="1">
              <a:defRPr/>
            </a:pPr>
            <a:endParaRPr lang="en-US" dirty="0"/>
          </a:p>
        </p:txBody>
      </p:sp>
      <p:pic>
        <p:nvPicPr>
          <p:cNvPr id="118787" name="Picture 4" descr="11127771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038600"/>
            <a:ext cx="8686800" cy="2533650"/>
          </a:xfrm>
          <a:prstGeom prst="rect">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346125" name="Rectangle 1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charset="0"/>
              <a:ea typeface="+mn-ea"/>
              <a:cs typeface="+mn-cs"/>
            </a:endParaRPr>
          </a:p>
        </p:txBody>
      </p:sp>
      <p:sp>
        <p:nvSpPr>
          <p:cNvPr id="5" name="Rounded Rectangle 4"/>
          <p:cNvSpPr/>
          <p:nvPr/>
        </p:nvSpPr>
        <p:spPr>
          <a:xfrm>
            <a:off x="914400" y="990600"/>
            <a:ext cx="1371600" cy="457200"/>
          </a:xfrm>
          <a:prstGeom prst="roundRect">
            <a:avLst/>
          </a:prstGeom>
          <a:solidFill>
            <a:schemeClr val="tx1">
              <a:lumMod val="85000"/>
              <a:lumOff val="15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6" name="Rounded Rectangle 5"/>
          <p:cNvSpPr/>
          <p:nvPr/>
        </p:nvSpPr>
        <p:spPr>
          <a:xfrm>
            <a:off x="990600" y="1905000"/>
            <a:ext cx="1371600" cy="457200"/>
          </a:xfrm>
          <a:prstGeom prst="roundRect">
            <a:avLst/>
          </a:prstGeom>
          <a:solidFill>
            <a:schemeClr val="tx1">
              <a:lumMod val="85000"/>
              <a:lumOff val="15000"/>
            </a:scheme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ounded Rectangle 6"/>
          <p:cNvSpPr/>
          <p:nvPr/>
        </p:nvSpPr>
        <p:spPr>
          <a:xfrm>
            <a:off x="990600" y="2514600"/>
            <a:ext cx="1143000" cy="381000"/>
          </a:xfrm>
          <a:prstGeom prst="roundRect">
            <a:avLst/>
          </a:prstGeom>
          <a:solidFill>
            <a:schemeClr val="tx1">
              <a:lumMod val="85000"/>
              <a:lumOff val="1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ounded Rectangle 7"/>
          <p:cNvSpPr/>
          <p:nvPr/>
        </p:nvSpPr>
        <p:spPr>
          <a:xfrm>
            <a:off x="990600" y="3429000"/>
            <a:ext cx="1447800" cy="381000"/>
          </a:xfrm>
          <a:prstGeom prst="roundRect">
            <a:avLst/>
          </a:prstGeom>
          <a:solidFill>
            <a:schemeClr val="tx1">
              <a:lumMod val="85000"/>
              <a:lumOff val="15000"/>
            </a:schemeClr>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ectangle 8"/>
          <p:cNvSpPr/>
          <p:nvPr/>
        </p:nvSpPr>
        <p:spPr>
          <a:xfrm>
            <a:off x="8001000" y="2971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6</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381000"/>
            <a:ext cx="8458200" cy="5749925"/>
          </a:xfrm>
        </p:spPr>
        <p:txBody>
          <a:bodyPr/>
          <a:lstStyle/>
          <a:p>
            <a:pPr eaLnBrk="1" hangingPunct="1">
              <a:defRPr/>
            </a:pPr>
            <a:r>
              <a:rPr lang="en-US" dirty="0"/>
              <a:t>Living things need…</a:t>
            </a:r>
          </a:p>
          <a:p>
            <a:pPr lvl="1"/>
            <a:r>
              <a:rPr lang="en-US" dirty="0"/>
              <a:t>Energy – </a:t>
            </a:r>
            <a:r>
              <a:rPr lang="en-US" dirty="0">
                <a:solidFill>
                  <a:srgbClr val="FF9900"/>
                </a:solidFill>
              </a:rPr>
              <a:t>Supplied by the sun (most of the time) and stored in food. </a:t>
            </a:r>
          </a:p>
          <a:p>
            <a:pPr lvl="1"/>
            <a:r>
              <a:rPr lang="en-US" dirty="0"/>
              <a:t>Oxygen</a:t>
            </a:r>
            <a:r>
              <a:rPr lang="en-US" dirty="0">
                <a:solidFill>
                  <a:srgbClr val="FF00FF"/>
                </a:solidFill>
              </a:rPr>
              <a:t> – To burn the food in cells. (Respiration</a:t>
            </a:r>
            <a:r>
              <a:rPr lang="en-US" dirty="0"/>
              <a:t>)</a:t>
            </a:r>
          </a:p>
          <a:p>
            <a:pPr lvl="1"/>
            <a:r>
              <a:rPr lang="en-US" dirty="0"/>
              <a:t>Water</a:t>
            </a:r>
            <a:r>
              <a:rPr lang="en-US" dirty="0">
                <a:solidFill>
                  <a:srgbClr val="6699FF"/>
                </a:solidFill>
              </a:rPr>
              <a:t> – To keep things moving in and out of cells. (Universal Solvent)</a:t>
            </a:r>
          </a:p>
          <a:p>
            <a:pPr lvl="1"/>
            <a:r>
              <a:rPr lang="en-US" dirty="0"/>
              <a:t>Minerals- </a:t>
            </a:r>
            <a:r>
              <a:rPr lang="en-US" dirty="0">
                <a:solidFill>
                  <a:srgbClr val="66FF99"/>
                </a:solidFill>
              </a:rPr>
              <a:t>For proper chemical balance.</a:t>
            </a:r>
          </a:p>
          <a:p>
            <a:pPr lvl="1" eaLnBrk="1" hangingPunct="1">
              <a:defRPr/>
            </a:pPr>
            <a:endParaRPr lang="en-US" dirty="0"/>
          </a:p>
        </p:txBody>
      </p:sp>
      <p:pic>
        <p:nvPicPr>
          <p:cNvPr id="118787" name="Picture 4" descr="11127771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038600"/>
            <a:ext cx="8686800" cy="2533650"/>
          </a:xfrm>
          <a:prstGeom prst="rect">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346125" name="Rectangle 1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charset="0"/>
              <a:ea typeface="+mn-ea"/>
              <a:cs typeface="+mn-cs"/>
            </a:endParaRPr>
          </a:p>
        </p:txBody>
      </p:sp>
      <p:sp>
        <p:nvSpPr>
          <p:cNvPr id="5" name="Rounded Rectangle 4"/>
          <p:cNvSpPr/>
          <p:nvPr/>
        </p:nvSpPr>
        <p:spPr>
          <a:xfrm>
            <a:off x="914400" y="990600"/>
            <a:ext cx="1371600" cy="45720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6" name="Rounded Rectangle 5"/>
          <p:cNvSpPr/>
          <p:nvPr/>
        </p:nvSpPr>
        <p:spPr>
          <a:xfrm>
            <a:off x="990600" y="1905000"/>
            <a:ext cx="1371600" cy="457200"/>
          </a:xfrm>
          <a:prstGeom prst="roundRect">
            <a:avLst/>
          </a:prstGeom>
          <a:solidFill>
            <a:schemeClr val="tx1">
              <a:lumMod val="85000"/>
              <a:lumOff val="15000"/>
            </a:scheme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ounded Rectangle 6"/>
          <p:cNvSpPr/>
          <p:nvPr/>
        </p:nvSpPr>
        <p:spPr>
          <a:xfrm>
            <a:off x="990600" y="2514600"/>
            <a:ext cx="1143000" cy="381000"/>
          </a:xfrm>
          <a:prstGeom prst="roundRect">
            <a:avLst/>
          </a:prstGeom>
          <a:solidFill>
            <a:schemeClr val="tx1">
              <a:lumMod val="85000"/>
              <a:lumOff val="1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ounded Rectangle 7"/>
          <p:cNvSpPr/>
          <p:nvPr/>
        </p:nvSpPr>
        <p:spPr>
          <a:xfrm>
            <a:off x="990600" y="3429000"/>
            <a:ext cx="1447800" cy="381000"/>
          </a:xfrm>
          <a:prstGeom prst="roundRect">
            <a:avLst/>
          </a:prstGeom>
          <a:solidFill>
            <a:schemeClr val="tx1">
              <a:lumMod val="85000"/>
              <a:lumOff val="15000"/>
            </a:schemeClr>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ectangle 8"/>
          <p:cNvSpPr/>
          <p:nvPr/>
        </p:nvSpPr>
        <p:spPr>
          <a:xfrm>
            <a:off x="8001000" y="2971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6</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381000"/>
            <a:ext cx="8458200" cy="5749925"/>
          </a:xfrm>
        </p:spPr>
        <p:txBody>
          <a:bodyPr/>
          <a:lstStyle/>
          <a:p>
            <a:pPr eaLnBrk="1" hangingPunct="1">
              <a:defRPr/>
            </a:pPr>
            <a:r>
              <a:rPr lang="en-US" dirty="0"/>
              <a:t>Living things need…</a:t>
            </a:r>
          </a:p>
          <a:p>
            <a:pPr lvl="1"/>
            <a:r>
              <a:rPr lang="en-US" dirty="0"/>
              <a:t>Energy – </a:t>
            </a:r>
            <a:r>
              <a:rPr lang="en-US" dirty="0">
                <a:solidFill>
                  <a:srgbClr val="FF9900"/>
                </a:solidFill>
              </a:rPr>
              <a:t>Supplied by the sun (most of the time) and stored in food. </a:t>
            </a:r>
          </a:p>
          <a:p>
            <a:pPr lvl="1"/>
            <a:r>
              <a:rPr lang="en-US" dirty="0"/>
              <a:t>Oxygen</a:t>
            </a:r>
            <a:r>
              <a:rPr lang="en-US" dirty="0">
                <a:solidFill>
                  <a:srgbClr val="FF00FF"/>
                </a:solidFill>
              </a:rPr>
              <a:t> – To burn the food in cells. (Respiration</a:t>
            </a:r>
            <a:r>
              <a:rPr lang="en-US" dirty="0"/>
              <a:t>)</a:t>
            </a:r>
          </a:p>
          <a:p>
            <a:pPr lvl="1"/>
            <a:r>
              <a:rPr lang="en-US" dirty="0"/>
              <a:t>Water</a:t>
            </a:r>
            <a:r>
              <a:rPr lang="en-US" dirty="0">
                <a:solidFill>
                  <a:srgbClr val="6699FF"/>
                </a:solidFill>
              </a:rPr>
              <a:t> – To keep things moving in and out of cells. (Universal Solvent)</a:t>
            </a:r>
          </a:p>
          <a:p>
            <a:pPr lvl="1"/>
            <a:r>
              <a:rPr lang="en-US" dirty="0"/>
              <a:t>Minerals- </a:t>
            </a:r>
            <a:r>
              <a:rPr lang="en-US" dirty="0">
                <a:solidFill>
                  <a:srgbClr val="66FF99"/>
                </a:solidFill>
              </a:rPr>
              <a:t>For proper chemical balance.</a:t>
            </a:r>
          </a:p>
          <a:p>
            <a:pPr lvl="1" eaLnBrk="1" hangingPunct="1">
              <a:defRPr/>
            </a:pPr>
            <a:endParaRPr lang="en-US" dirty="0"/>
          </a:p>
        </p:txBody>
      </p:sp>
      <p:pic>
        <p:nvPicPr>
          <p:cNvPr id="118787" name="Picture 4" descr="11127771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038600"/>
            <a:ext cx="8686800" cy="2533650"/>
          </a:xfrm>
          <a:prstGeom prst="rect">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346125" name="Rectangle 1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charset="0"/>
              <a:ea typeface="+mn-ea"/>
              <a:cs typeface="+mn-cs"/>
            </a:endParaRPr>
          </a:p>
        </p:txBody>
      </p:sp>
      <p:sp>
        <p:nvSpPr>
          <p:cNvPr id="5" name="Rounded Rectangle 4"/>
          <p:cNvSpPr/>
          <p:nvPr/>
        </p:nvSpPr>
        <p:spPr>
          <a:xfrm>
            <a:off x="914400" y="990600"/>
            <a:ext cx="1371600" cy="45720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6" name="Rounded Rectangle 5"/>
          <p:cNvSpPr/>
          <p:nvPr/>
        </p:nvSpPr>
        <p:spPr>
          <a:xfrm>
            <a:off x="990600" y="1905000"/>
            <a:ext cx="1371600" cy="457200"/>
          </a:xfrm>
          <a:prstGeom prst="roundRect">
            <a:avLst/>
          </a:prstGeom>
          <a:solidFill>
            <a:schemeClr val="tx1">
              <a:lumMod val="85000"/>
              <a:lumOff val="15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ounded Rectangle 6"/>
          <p:cNvSpPr/>
          <p:nvPr/>
        </p:nvSpPr>
        <p:spPr>
          <a:xfrm>
            <a:off x="990600" y="2514600"/>
            <a:ext cx="1143000" cy="381000"/>
          </a:xfrm>
          <a:prstGeom prst="roundRect">
            <a:avLst/>
          </a:prstGeom>
          <a:solidFill>
            <a:schemeClr val="tx1">
              <a:lumMod val="85000"/>
              <a:lumOff val="1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ounded Rectangle 7"/>
          <p:cNvSpPr/>
          <p:nvPr/>
        </p:nvSpPr>
        <p:spPr>
          <a:xfrm>
            <a:off x="990600" y="3429000"/>
            <a:ext cx="1447800" cy="381000"/>
          </a:xfrm>
          <a:prstGeom prst="roundRect">
            <a:avLst/>
          </a:prstGeom>
          <a:solidFill>
            <a:schemeClr val="tx1">
              <a:lumMod val="85000"/>
              <a:lumOff val="15000"/>
            </a:schemeClr>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ectangle 8"/>
          <p:cNvSpPr/>
          <p:nvPr/>
        </p:nvSpPr>
        <p:spPr>
          <a:xfrm>
            <a:off x="8001000" y="2971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6</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381000"/>
            <a:ext cx="8458200" cy="5749925"/>
          </a:xfrm>
        </p:spPr>
        <p:txBody>
          <a:bodyPr/>
          <a:lstStyle/>
          <a:p>
            <a:pPr eaLnBrk="1" hangingPunct="1">
              <a:defRPr/>
            </a:pPr>
            <a:r>
              <a:rPr lang="en-US" dirty="0"/>
              <a:t>Living things need…</a:t>
            </a:r>
          </a:p>
          <a:p>
            <a:pPr lvl="1"/>
            <a:r>
              <a:rPr lang="en-US" dirty="0"/>
              <a:t>Energy – </a:t>
            </a:r>
            <a:r>
              <a:rPr lang="en-US" dirty="0">
                <a:solidFill>
                  <a:srgbClr val="FF9900"/>
                </a:solidFill>
              </a:rPr>
              <a:t>Supplied by the sun (most of the time) and stored in food. </a:t>
            </a:r>
          </a:p>
          <a:p>
            <a:pPr lvl="1"/>
            <a:r>
              <a:rPr lang="en-US" dirty="0"/>
              <a:t>Oxygen</a:t>
            </a:r>
            <a:r>
              <a:rPr lang="en-US" dirty="0">
                <a:solidFill>
                  <a:srgbClr val="FF00FF"/>
                </a:solidFill>
              </a:rPr>
              <a:t> – To burn the food in cells. (Respiration</a:t>
            </a:r>
            <a:r>
              <a:rPr lang="en-US" dirty="0"/>
              <a:t>)</a:t>
            </a:r>
          </a:p>
          <a:p>
            <a:pPr lvl="1"/>
            <a:r>
              <a:rPr lang="en-US" dirty="0"/>
              <a:t>Water</a:t>
            </a:r>
            <a:r>
              <a:rPr lang="en-US" dirty="0">
                <a:solidFill>
                  <a:srgbClr val="6699FF"/>
                </a:solidFill>
              </a:rPr>
              <a:t> – To keep things moving in and out of cells. (Universal Solvent)</a:t>
            </a:r>
          </a:p>
          <a:p>
            <a:pPr lvl="1"/>
            <a:r>
              <a:rPr lang="en-US" dirty="0"/>
              <a:t>Minerals- </a:t>
            </a:r>
            <a:r>
              <a:rPr lang="en-US" dirty="0">
                <a:solidFill>
                  <a:srgbClr val="66FF99"/>
                </a:solidFill>
              </a:rPr>
              <a:t>For proper chemical balance.</a:t>
            </a:r>
          </a:p>
          <a:p>
            <a:pPr lvl="1" eaLnBrk="1" hangingPunct="1">
              <a:defRPr/>
            </a:pPr>
            <a:endParaRPr lang="en-US" dirty="0"/>
          </a:p>
        </p:txBody>
      </p:sp>
      <p:pic>
        <p:nvPicPr>
          <p:cNvPr id="118787" name="Picture 4" descr="11127771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038600"/>
            <a:ext cx="8686800" cy="2533650"/>
          </a:xfrm>
          <a:prstGeom prst="rect">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346125" name="Rectangle 1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charset="0"/>
              <a:ea typeface="+mn-ea"/>
              <a:cs typeface="+mn-cs"/>
            </a:endParaRPr>
          </a:p>
        </p:txBody>
      </p:sp>
      <p:sp>
        <p:nvSpPr>
          <p:cNvPr id="5" name="Rounded Rectangle 4"/>
          <p:cNvSpPr/>
          <p:nvPr/>
        </p:nvSpPr>
        <p:spPr>
          <a:xfrm>
            <a:off x="914400" y="990600"/>
            <a:ext cx="1371600" cy="45720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6" name="Rounded Rectangle 5"/>
          <p:cNvSpPr/>
          <p:nvPr/>
        </p:nvSpPr>
        <p:spPr>
          <a:xfrm>
            <a:off x="990600" y="1905000"/>
            <a:ext cx="1371600" cy="457200"/>
          </a:xfrm>
          <a:prstGeom prst="round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ounded Rectangle 6"/>
          <p:cNvSpPr/>
          <p:nvPr/>
        </p:nvSpPr>
        <p:spPr>
          <a:xfrm>
            <a:off x="990600" y="2514600"/>
            <a:ext cx="1143000" cy="381000"/>
          </a:xfrm>
          <a:prstGeom prst="roundRect">
            <a:avLst/>
          </a:prstGeom>
          <a:solidFill>
            <a:schemeClr val="tx1">
              <a:lumMod val="85000"/>
              <a:lumOff val="1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ounded Rectangle 7"/>
          <p:cNvSpPr/>
          <p:nvPr/>
        </p:nvSpPr>
        <p:spPr>
          <a:xfrm>
            <a:off x="990600" y="3429000"/>
            <a:ext cx="1447800" cy="381000"/>
          </a:xfrm>
          <a:prstGeom prst="roundRect">
            <a:avLst/>
          </a:prstGeom>
          <a:solidFill>
            <a:schemeClr val="tx1">
              <a:lumMod val="85000"/>
              <a:lumOff val="15000"/>
            </a:schemeClr>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ectangle 8"/>
          <p:cNvSpPr/>
          <p:nvPr/>
        </p:nvSpPr>
        <p:spPr>
          <a:xfrm>
            <a:off x="8001000" y="2971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381000"/>
            <a:ext cx="8458200" cy="5749925"/>
          </a:xfrm>
        </p:spPr>
        <p:txBody>
          <a:bodyPr/>
          <a:lstStyle/>
          <a:p>
            <a:pPr eaLnBrk="1" hangingPunct="1">
              <a:defRPr/>
            </a:pPr>
            <a:r>
              <a:rPr lang="en-US" dirty="0"/>
              <a:t>Living things need…</a:t>
            </a:r>
          </a:p>
          <a:p>
            <a:pPr lvl="1"/>
            <a:r>
              <a:rPr lang="en-US" dirty="0"/>
              <a:t>Energy – </a:t>
            </a:r>
            <a:r>
              <a:rPr lang="en-US" dirty="0">
                <a:solidFill>
                  <a:srgbClr val="FF9900"/>
                </a:solidFill>
              </a:rPr>
              <a:t>Supplied by the sun (most of the time) and stored in food. </a:t>
            </a:r>
          </a:p>
          <a:p>
            <a:pPr lvl="1"/>
            <a:r>
              <a:rPr lang="en-US" dirty="0"/>
              <a:t>Oxygen</a:t>
            </a:r>
            <a:r>
              <a:rPr lang="en-US" dirty="0">
                <a:solidFill>
                  <a:srgbClr val="FF00FF"/>
                </a:solidFill>
              </a:rPr>
              <a:t> – To burn the food in cells. (Respiration</a:t>
            </a:r>
            <a:r>
              <a:rPr lang="en-US" dirty="0"/>
              <a:t>)</a:t>
            </a:r>
          </a:p>
          <a:p>
            <a:pPr lvl="1"/>
            <a:r>
              <a:rPr lang="en-US" dirty="0"/>
              <a:t>Water</a:t>
            </a:r>
            <a:r>
              <a:rPr lang="en-US" dirty="0">
                <a:solidFill>
                  <a:srgbClr val="6699FF"/>
                </a:solidFill>
              </a:rPr>
              <a:t> – To keep things moving in and out of cells. (Universal Solvent)</a:t>
            </a:r>
          </a:p>
          <a:p>
            <a:pPr lvl="1"/>
            <a:r>
              <a:rPr lang="en-US" dirty="0"/>
              <a:t>Minerals- </a:t>
            </a:r>
            <a:r>
              <a:rPr lang="en-US" dirty="0">
                <a:solidFill>
                  <a:srgbClr val="66FF99"/>
                </a:solidFill>
              </a:rPr>
              <a:t>For proper chemical balance.</a:t>
            </a:r>
          </a:p>
          <a:p>
            <a:pPr lvl="1" eaLnBrk="1" hangingPunct="1">
              <a:defRPr/>
            </a:pPr>
            <a:endParaRPr lang="en-US" dirty="0"/>
          </a:p>
        </p:txBody>
      </p:sp>
      <p:pic>
        <p:nvPicPr>
          <p:cNvPr id="118787" name="Picture 4" descr="11127771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038600"/>
            <a:ext cx="8686800" cy="2533650"/>
          </a:xfrm>
          <a:prstGeom prst="rect">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346125" name="Rectangle 1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charset="0"/>
              <a:ea typeface="+mn-ea"/>
              <a:cs typeface="+mn-cs"/>
            </a:endParaRPr>
          </a:p>
        </p:txBody>
      </p:sp>
      <p:sp>
        <p:nvSpPr>
          <p:cNvPr id="5" name="Rounded Rectangle 4"/>
          <p:cNvSpPr/>
          <p:nvPr/>
        </p:nvSpPr>
        <p:spPr>
          <a:xfrm>
            <a:off x="914400" y="990600"/>
            <a:ext cx="1371600" cy="45720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6" name="Rounded Rectangle 5"/>
          <p:cNvSpPr/>
          <p:nvPr/>
        </p:nvSpPr>
        <p:spPr>
          <a:xfrm>
            <a:off x="990600" y="1905000"/>
            <a:ext cx="1371600" cy="457200"/>
          </a:xfrm>
          <a:prstGeom prst="round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ounded Rectangle 6"/>
          <p:cNvSpPr/>
          <p:nvPr/>
        </p:nvSpPr>
        <p:spPr>
          <a:xfrm>
            <a:off x="990600" y="2514600"/>
            <a:ext cx="1143000" cy="381000"/>
          </a:xfrm>
          <a:prstGeom prst="roundRect">
            <a:avLst/>
          </a:prstGeom>
          <a:solidFill>
            <a:schemeClr val="tx1">
              <a:lumMod val="85000"/>
              <a:lumOff val="15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ounded Rectangle 7"/>
          <p:cNvSpPr/>
          <p:nvPr/>
        </p:nvSpPr>
        <p:spPr>
          <a:xfrm>
            <a:off x="990600" y="3429000"/>
            <a:ext cx="1447800" cy="381000"/>
          </a:xfrm>
          <a:prstGeom prst="roundRect">
            <a:avLst/>
          </a:prstGeom>
          <a:solidFill>
            <a:schemeClr val="tx1">
              <a:lumMod val="85000"/>
              <a:lumOff val="15000"/>
            </a:schemeClr>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ectangle 8"/>
          <p:cNvSpPr/>
          <p:nvPr/>
        </p:nvSpPr>
        <p:spPr>
          <a:xfrm>
            <a:off x="8001000" y="2971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6</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381000"/>
            <a:ext cx="8458200" cy="5749925"/>
          </a:xfrm>
        </p:spPr>
        <p:txBody>
          <a:bodyPr/>
          <a:lstStyle/>
          <a:p>
            <a:pPr eaLnBrk="1" hangingPunct="1">
              <a:defRPr/>
            </a:pPr>
            <a:r>
              <a:rPr lang="en-US" dirty="0"/>
              <a:t>Living things need…</a:t>
            </a:r>
          </a:p>
          <a:p>
            <a:pPr lvl="1"/>
            <a:r>
              <a:rPr lang="en-US" dirty="0"/>
              <a:t>Energy – </a:t>
            </a:r>
            <a:r>
              <a:rPr lang="en-US" dirty="0">
                <a:solidFill>
                  <a:srgbClr val="FF9900"/>
                </a:solidFill>
              </a:rPr>
              <a:t>Supplied by the sun (most of the time) and stored in food. </a:t>
            </a:r>
          </a:p>
          <a:p>
            <a:pPr lvl="1"/>
            <a:r>
              <a:rPr lang="en-US" dirty="0"/>
              <a:t>Oxygen</a:t>
            </a:r>
            <a:r>
              <a:rPr lang="en-US" dirty="0">
                <a:solidFill>
                  <a:srgbClr val="FF00FF"/>
                </a:solidFill>
              </a:rPr>
              <a:t> – To burn the food in cells. (Respiration</a:t>
            </a:r>
            <a:r>
              <a:rPr lang="en-US" dirty="0"/>
              <a:t>)</a:t>
            </a:r>
          </a:p>
          <a:p>
            <a:pPr lvl="1"/>
            <a:r>
              <a:rPr lang="en-US" dirty="0"/>
              <a:t>Water</a:t>
            </a:r>
            <a:r>
              <a:rPr lang="en-US" dirty="0">
                <a:solidFill>
                  <a:srgbClr val="6699FF"/>
                </a:solidFill>
              </a:rPr>
              <a:t> – To keep things moving in and out of cells. (Universal Solvent)</a:t>
            </a:r>
          </a:p>
          <a:p>
            <a:pPr lvl="1"/>
            <a:r>
              <a:rPr lang="en-US" dirty="0"/>
              <a:t>Minerals- </a:t>
            </a:r>
            <a:r>
              <a:rPr lang="en-US" dirty="0">
                <a:solidFill>
                  <a:srgbClr val="66FF99"/>
                </a:solidFill>
              </a:rPr>
              <a:t>For proper chemical balance.</a:t>
            </a:r>
          </a:p>
          <a:p>
            <a:pPr lvl="1" eaLnBrk="1" hangingPunct="1">
              <a:defRPr/>
            </a:pPr>
            <a:endParaRPr lang="en-US" dirty="0"/>
          </a:p>
        </p:txBody>
      </p:sp>
      <p:pic>
        <p:nvPicPr>
          <p:cNvPr id="118787" name="Picture 4" descr="11127771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038600"/>
            <a:ext cx="8686800" cy="2533650"/>
          </a:xfrm>
          <a:prstGeom prst="rect">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346125" name="Rectangle 1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charset="0"/>
              <a:ea typeface="+mn-ea"/>
              <a:cs typeface="+mn-cs"/>
            </a:endParaRPr>
          </a:p>
        </p:txBody>
      </p:sp>
      <p:sp>
        <p:nvSpPr>
          <p:cNvPr id="5" name="Rounded Rectangle 4"/>
          <p:cNvSpPr/>
          <p:nvPr/>
        </p:nvSpPr>
        <p:spPr>
          <a:xfrm>
            <a:off x="914400" y="990600"/>
            <a:ext cx="1371600" cy="45720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6" name="Rounded Rectangle 5"/>
          <p:cNvSpPr/>
          <p:nvPr/>
        </p:nvSpPr>
        <p:spPr>
          <a:xfrm>
            <a:off x="990600" y="1905000"/>
            <a:ext cx="1371600" cy="457200"/>
          </a:xfrm>
          <a:prstGeom prst="round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ounded Rectangle 6"/>
          <p:cNvSpPr/>
          <p:nvPr/>
        </p:nvSpPr>
        <p:spPr>
          <a:xfrm>
            <a:off x="990600" y="2514600"/>
            <a:ext cx="1143000" cy="381000"/>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ounded Rectangle 7"/>
          <p:cNvSpPr/>
          <p:nvPr/>
        </p:nvSpPr>
        <p:spPr>
          <a:xfrm>
            <a:off x="990600" y="3429000"/>
            <a:ext cx="1447800" cy="381000"/>
          </a:xfrm>
          <a:prstGeom prst="roundRect">
            <a:avLst/>
          </a:prstGeom>
          <a:solidFill>
            <a:schemeClr val="tx1">
              <a:lumMod val="85000"/>
              <a:lumOff val="15000"/>
            </a:schemeClr>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ectangle 8"/>
          <p:cNvSpPr/>
          <p:nvPr/>
        </p:nvSpPr>
        <p:spPr>
          <a:xfrm>
            <a:off x="8001000" y="2971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6</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9" name="Rectangle 3"/>
          <p:cNvSpPr>
            <a:spLocks noGrp="1" noChangeArrowheads="1"/>
          </p:cNvSpPr>
          <p:nvPr>
            <p:ph type="body" sz="half" idx="4294967295"/>
          </p:nvPr>
        </p:nvSpPr>
        <p:spPr>
          <a:xfrm>
            <a:off x="457199" y="228600"/>
            <a:ext cx="8489149" cy="5902325"/>
          </a:xfrm>
        </p:spPr>
        <p:txBody>
          <a:bodyPr/>
          <a:lstStyle/>
          <a:p>
            <a:pPr eaLnBrk="1" hangingPunct="1">
              <a:defRPr/>
            </a:pPr>
            <a:r>
              <a:rPr lang="en-US" dirty="0">
                <a:solidFill>
                  <a:srgbClr val="FF00FF"/>
                </a:solidFill>
                <a:effectLst>
                  <a:outerShdw blurRad="38100" dist="38100" dir="2700000" algn="tl">
                    <a:srgbClr val="336699"/>
                  </a:outerShdw>
                </a:effectLst>
              </a:rPr>
              <a:t>Life comes from pre existing life.         Except…</a:t>
            </a:r>
          </a:p>
        </p:txBody>
      </p:sp>
      <p:pic>
        <p:nvPicPr>
          <p:cNvPr id="94211" name="Picture 5"/>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228600" y="990600"/>
            <a:ext cx="8686800" cy="5505450"/>
          </a:xfrm>
          <a:ln w="76200">
            <a:solidFill>
              <a:schemeClr val="bg2">
                <a:lumMod val="75000"/>
              </a:schemeClr>
            </a:solidFill>
            <a:miter lim="800000"/>
            <a:headEnd/>
            <a:tailEnd/>
          </a:ln>
        </p:spPr>
      </p:pic>
      <p:sp>
        <p:nvSpPr>
          <p:cNvPr id="358414" name="Rectangle 1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Font typeface="Wingdings" pitchFamily="2" charset="2"/>
              <a:buNone/>
              <a:defRPr/>
            </a:pPr>
            <a:r>
              <a:rPr lang="en-US" sz="800" b="1" dirty="0">
                <a:effectLst/>
                <a:latin typeface="Verdana" pitchFamily="34" charset="0"/>
              </a:rPr>
              <a:t>Copyright © 2024 SlideSpark .LLC</a:t>
            </a:r>
            <a:endParaRPr lang="en-US" dirty="0">
              <a:effectLst>
                <a:outerShdw blurRad="38100" dist="38100" dir="2700000" algn="tl">
                  <a:srgbClr val="000000"/>
                </a:outerShdw>
              </a:effectLst>
            </a:endParaRPr>
          </a:p>
        </p:txBody>
      </p:sp>
      <p:sp>
        <p:nvSpPr>
          <p:cNvPr id="6" name="Rectangle 5"/>
          <p:cNvSpPr/>
          <p:nvPr/>
        </p:nvSpPr>
        <p:spPr>
          <a:xfrm>
            <a:off x="8077200" y="11430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3</a:t>
            </a:r>
          </a:p>
        </p:txBody>
      </p:sp>
      <p:sp>
        <p:nvSpPr>
          <p:cNvPr id="3" name="Rounded Rectangle 2"/>
          <p:cNvSpPr/>
          <p:nvPr/>
        </p:nvSpPr>
        <p:spPr>
          <a:xfrm>
            <a:off x="5715000" y="304800"/>
            <a:ext cx="1447800" cy="457200"/>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5169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381000"/>
            <a:ext cx="8458200" cy="5749925"/>
          </a:xfrm>
        </p:spPr>
        <p:txBody>
          <a:bodyPr/>
          <a:lstStyle/>
          <a:p>
            <a:pPr eaLnBrk="1" hangingPunct="1">
              <a:defRPr/>
            </a:pPr>
            <a:r>
              <a:rPr lang="en-US" dirty="0"/>
              <a:t>Living things need…</a:t>
            </a:r>
          </a:p>
          <a:p>
            <a:pPr lvl="1"/>
            <a:r>
              <a:rPr lang="en-US" dirty="0"/>
              <a:t>Energy – </a:t>
            </a:r>
            <a:r>
              <a:rPr lang="en-US" dirty="0">
                <a:solidFill>
                  <a:srgbClr val="FF9900"/>
                </a:solidFill>
              </a:rPr>
              <a:t>Supplied by the sun (most of the time) and stored in food. </a:t>
            </a:r>
          </a:p>
          <a:p>
            <a:pPr lvl="1"/>
            <a:r>
              <a:rPr lang="en-US" dirty="0"/>
              <a:t>Oxygen</a:t>
            </a:r>
            <a:r>
              <a:rPr lang="en-US" dirty="0">
                <a:solidFill>
                  <a:srgbClr val="FF00FF"/>
                </a:solidFill>
              </a:rPr>
              <a:t> – To burn the food in cells. (Respiration</a:t>
            </a:r>
            <a:r>
              <a:rPr lang="en-US" dirty="0"/>
              <a:t>)</a:t>
            </a:r>
          </a:p>
          <a:p>
            <a:pPr lvl="1"/>
            <a:r>
              <a:rPr lang="en-US" dirty="0"/>
              <a:t>Water</a:t>
            </a:r>
            <a:r>
              <a:rPr lang="en-US" dirty="0">
                <a:solidFill>
                  <a:srgbClr val="6699FF"/>
                </a:solidFill>
              </a:rPr>
              <a:t> – To keep things moving in and out of cells. (Universal Solvent)</a:t>
            </a:r>
          </a:p>
          <a:p>
            <a:pPr lvl="1"/>
            <a:r>
              <a:rPr lang="en-US" dirty="0"/>
              <a:t>Minerals- </a:t>
            </a:r>
            <a:r>
              <a:rPr lang="en-US" dirty="0">
                <a:solidFill>
                  <a:srgbClr val="66FF99"/>
                </a:solidFill>
              </a:rPr>
              <a:t>For proper chemical balance.</a:t>
            </a:r>
          </a:p>
          <a:p>
            <a:pPr lvl="1" eaLnBrk="1" hangingPunct="1">
              <a:defRPr/>
            </a:pPr>
            <a:endParaRPr lang="en-US" dirty="0"/>
          </a:p>
        </p:txBody>
      </p:sp>
      <p:pic>
        <p:nvPicPr>
          <p:cNvPr id="118787" name="Picture 4" descr="11127771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038600"/>
            <a:ext cx="8686800" cy="2533650"/>
          </a:xfrm>
          <a:prstGeom prst="rect">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346125" name="Rectangle 1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charset="0"/>
              <a:ea typeface="+mn-ea"/>
              <a:cs typeface="+mn-cs"/>
            </a:endParaRPr>
          </a:p>
        </p:txBody>
      </p:sp>
      <p:sp>
        <p:nvSpPr>
          <p:cNvPr id="5" name="Rounded Rectangle 4"/>
          <p:cNvSpPr/>
          <p:nvPr/>
        </p:nvSpPr>
        <p:spPr>
          <a:xfrm>
            <a:off x="914400" y="990600"/>
            <a:ext cx="1371600" cy="45720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6" name="Rounded Rectangle 5"/>
          <p:cNvSpPr/>
          <p:nvPr/>
        </p:nvSpPr>
        <p:spPr>
          <a:xfrm>
            <a:off x="990600" y="1905000"/>
            <a:ext cx="1371600" cy="457200"/>
          </a:xfrm>
          <a:prstGeom prst="round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ounded Rectangle 6"/>
          <p:cNvSpPr/>
          <p:nvPr/>
        </p:nvSpPr>
        <p:spPr>
          <a:xfrm>
            <a:off x="990600" y="2514600"/>
            <a:ext cx="1143000" cy="381000"/>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ounded Rectangle 7"/>
          <p:cNvSpPr/>
          <p:nvPr/>
        </p:nvSpPr>
        <p:spPr>
          <a:xfrm>
            <a:off x="990600" y="3429000"/>
            <a:ext cx="1447800" cy="381000"/>
          </a:xfrm>
          <a:prstGeom prst="roundRect">
            <a:avLst/>
          </a:prstGeom>
          <a:solidFill>
            <a:schemeClr val="tx1">
              <a:lumMod val="85000"/>
              <a:lumOff val="15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ectangle 8"/>
          <p:cNvSpPr/>
          <p:nvPr/>
        </p:nvSpPr>
        <p:spPr>
          <a:xfrm>
            <a:off x="8001000" y="2971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381000"/>
            <a:ext cx="8458200" cy="5749925"/>
          </a:xfrm>
        </p:spPr>
        <p:txBody>
          <a:bodyPr/>
          <a:lstStyle/>
          <a:p>
            <a:pPr eaLnBrk="1" hangingPunct="1">
              <a:defRPr/>
            </a:pPr>
            <a:r>
              <a:rPr lang="en-US" dirty="0"/>
              <a:t>Living things need…</a:t>
            </a:r>
          </a:p>
          <a:p>
            <a:pPr lvl="1"/>
            <a:r>
              <a:rPr lang="en-US" dirty="0"/>
              <a:t>Energy – </a:t>
            </a:r>
            <a:r>
              <a:rPr lang="en-US" dirty="0">
                <a:solidFill>
                  <a:srgbClr val="FF9900"/>
                </a:solidFill>
              </a:rPr>
              <a:t>Supplied by the sun (most of the time) and stored in food. </a:t>
            </a:r>
          </a:p>
          <a:p>
            <a:pPr lvl="1"/>
            <a:r>
              <a:rPr lang="en-US" dirty="0"/>
              <a:t>Oxygen</a:t>
            </a:r>
            <a:r>
              <a:rPr lang="en-US" dirty="0">
                <a:solidFill>
                  <a:srgbClr val="FF00FF"/>
                </a:solidFill>
              </a:rPr>
              <a:t> – To burn the food in cells. (Respiration</a:t>
            </a:r>
            <a:r>
              <a:rPr lang="en-US" dirty="0"/>
              <a:t>)</a:t>
            </a:r>
          </a:p>
          <a:p>
            <a:pPr lvl="1"/>
            <a:r>
              <a:rPr lang="en-US" dirty="0"/>
              <a:t>Water</a:t>
            </a:r>
            <a:r>
              <a:rPr lang="en-US" dirty="0">
                <a:solidFill>
                  <a:srgbClr val="6699FF"/>
                </a:solidFill>
              </a:rPr>
              <a:t> – To keep things moving in and out of cells. (Universal Solvent)</a:t>
            </a:r>
          </a:p>
          <a:p>
            <a:pPr lvl="1"/>
            <a:r>
              <a:rPr lang="en-US" dirty="0"/>
              <a:t>Minerals- </a:t>
            </a:r>
            <a:r>
              <a:rPr lang="en-US" dirty="0">
                <a:solidFill>
                  <a:srgbClr val="66FF99"/>
                </a:solidFill>
              </a:rPr>
              <a:t>For proper chemical balance.</a:t>
            </a:r>
          </a:p>
          <a:p>
            <a:pPr lvl="1" eaLnBrk="1" hangingPunct="1">
              <a:defRPr/>
            </a:pPr>
            <a:endParaRPr lang="en-US" dirty="0"/>
          </a:p>
        </p:txBody>
      </p:sp>
      <p:pic>
        <p:nvPicPr>
          <p:cNvPr id="118787" name="Picture 4" descr="11127771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038600"/>
            <a:ext cx="8686800" cy="2533650"/>
          </a:xfrm>
          <a:prstGeom prst="rect">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346125" name="Rectangle 1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charset="0"/>
              <a:ea typeface="+mn-ea"/>
              <a:cs typeface="+mn-cs"/>
            </a:endParaRPr>
          </a:p>
        </p:txBody>
      </p:sp>
      <p:sp>
        <p:nvSpPr>
          <p:cNvPr id="5" name="Rounded Rectangle 4"/>
          <p:cNvSpPr/>
          <p:nvPr/>
        </p:nvSpPr>
        <p:spPr>
          <a:xfrm>
            <a:off x="914400" y="990600"/>
            <a:ext cx="1371600" cy="45720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6" name="Rounded Rectangle 5"/>
          <p:cNvSpPr/>
          <p:nvPr/>
        </p:nvSpPr>
        <p:spPr>
          <a:xfrm>
            <a:off x="990600" y="1905000"/>
            <a:ext cx="1371600" cy="457200"/>
          </a:xfrm>
          <a:prstGeom prst="round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ounded Rectangle 6"/>
          <p:cNvSpPr/>
          <p:nvPr/>
        </p:nvSpPr>
        <p:spPr>
          <a:xfrm>
            <a:off x="990600" y="2514600"/>
            <a:ext cx="1143000" cy="381000"/>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ounded Rectangle 7"/>
          <p:cNvSpPr/>
          <p:nvPr/>
        </p:nvSpPr>
        <p:spPr>
          <a:xfrm>
            <a:off x="990600" y="3429000"/>
            <a:ext cx="1447800" cy="38100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ectangle 8"/>
          <p:cNvSpPr/>
          <p:nvPr/>
        </p:nvSpPr>
        <p:spPr>
          <a:xfrm>
            <a:off x="8001000" y="2971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6</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type="body" idx="1"/>
          </p:nvPr>
        </p:nvSpPr>
        <p:spPr>
          <a:xfrm>
            <a:off x="152400" y="152400"/>
            <a:ext cx="8763000" cy="5973763"/>
          </a:xfrm>
        </p:spPr>
        <p:txBody>
          <a:bodyPr/>
          <a:lstStyle/>
          <a:p>
            <a:pPr eaLnBrk="1" hangingPunct="1"/>
            <a:r>
              <a:rPr lang="en-US" dirty="0"/>
              <a:t>Which is a cheek cell, and which is an onion cell? </a:t>
            </a:r>
          </a:p>
        </p:txBody>
      </p:sp>
      <p:pic>
        <p:nvPicPr>
          <p:cNvPr id="410628" name="Picture 4" descr="cheek%20cell%201000x"/>
          <p:cNvPicPr>
            <a:picLocks noChangeAspect="1" noChangeArrowheads="1"/>
          </p:cNvPicPr>
          <p:nvPr/>
        </p:nvPicPr>
        <p:blipFill>
          <a:blip r:embed="rId2" cstate="print"/>
          <a:srcRect/>
          <a:stretch>
            <a:fillRect/>
          </a:stretch>
        </p:blipFill>
        <p:spPr bwMode="auto">
          <a:xfrm>
            <a:off x="4495800" y="1295400"/>
            <a:ext cx="4416425" cy="5334000"/>
          </a:xfrm>
          <a:prstGeom prst="rect">
            <a:avLst/>
          </a:prstGeom>
          <a:noFill/>
          <a:ln w="76200">
            <a:solidFill>
              <a:schemeClr val="tx1">
                <a:lumMod val="50000"/>
              </a:schemeClr>
            </a:solidFill>
            <a:miter lim="800000"/>
            <a:headEnd/>
            <a:tailEnd/>
          </a:ln>
        </p:spPr>
      </p:pic>
      <p:pic>
        <p:nvPicPr>
          <p:cNvPr id="410629" name="Picture 5" descr="onion"/>
          <p:cNvPicPr>
            <a:picLocks noChangeAspect="1" noChangeArrowheads="1"/>
          </p:cNvPicPr>
          <p:nvPr/>
        </p:nvPicPr>
        <p:blipFill>
          <a:blip r:embed="rId3" cstate="print"/>
          <a:srcRect/>
          <a:stretch>
            <a:fillRect/>
          </a:stretch>
        </p:blipFill>
        <p:spPr bwMode="auto">
          <a:xfrm>
            <a:off x="228600" y="1295400"/>
            <a:ext cx="3959225" cy="5338763"/>
          </a:xfrm>
          <a:prstGeom prst="rect">
            <a:avLst/>
          </a:prstGeom>
          <a:noFill/>
          <a:ln w="76200">
            <a:solidFill>
              <a:schemeClr val="tx1">
                <a:lumMod val="50000"/>
              </a:schemeClr>
            </a:solidFill>
            <a:miter lim="800000"/>
            <a:headEnd/>
            <a:tailEnd/>
          </a:ln>
        </p:spPr>
      </p:pic>
      <p:sp>
        <p:nvSpPr>
          <p:cNvPr id="137221"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137222" name="Rectangle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475" y="75565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3" name="Rectangle 7"/>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0" y="76200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 name="Picture 2" descr="http://4.bp.blogspot.com/-7MaV2jCMmFA/Tdrg67sAtWI/AAAAAAAACQw/VVfHQ0zjd8w/s1600/600px-MA_Route_7.svg.png"/>
          <p:cNvPicPr>
            <a:picLocks noChangeAspect="1" noChangeArrowheads="1"/>
          </p:cNvPicPr>
          <p:nvPr/>
        </p:nvPicPr>
        <p:blipFill>
          <a:blip r:embed="rId6" cstate="print"/>
          <a:srcRect/>
          <a:stretch>
            <a:fillRect/>
          </a:stretch>
        </p:blipFill>
        <p:spPr bwMode="auto">
          <a:xfrm>
            <a:off x="7924800" y="5638800"/>
            <a:ext cx="942975" cy="942975"/>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Grp="1" noChangeArrowheads="1"/>
          </p:cNvSpPr>
          <p:nvPr>
            <p:ph type="body" idx="1"/>
          </p:nvPr>
        </p:nvSpPr>
        <p:spPr>
          <a:xfrm>
            <a:off x="152400" y="152400"/>
            <a:ext cx="8763000" cy="5973763"/>
          </a:xfrm>
        </p:spPr>
        <p:txBody>
          <a:bodyPr/>
          <a:lstStyle/>
          <a:p>
            <a:pPr eaLnBrk="1" hangingPunct="1"/>
            <a:r>
              <a:rPr lang="en-US" dirty="0"/>
              <a:t>Which is a cheek cell, and which is an onion cell? </a:t>
            </a:r>
          </a:p>
        </p:txBody>
      </p:sp>
      <p:pic>
        <p:nvPicPr>
          <p:cNvPr id="410628" name="Picture 4" descr="cheek%20cell%201000x"/>
          <p:cNvPicPr>
            <a:picLocks noChangeAspect="1" noChangeArrowheads="1"/>
          </p:cNvPicPr>
          <p:nvPr/>
        </p:nvPicPr>
        <p:blipFill>
          <a:blip r:embed="rId2" cstate="print"/>
          <a:srcRect/>
          <a:stretch>
            <a:fillRect/>
          </a:stretch>
        </p:blipFill>
        <p:spPr bwMode="auto">
          <a:xfrm>
            <a:off x="4495800" y="1295400"/>
            <a:ext cx="4416425" cy="5334000"/>
          </a:xfrm>
          <a:prstGeom prst="rect">
            <a:avLst/>
          </a:prstGeom>
          <a:noFill/>
          <a:ln w="76200">
            <a:solidFill>
              <a:schemeClr val="tx1">
                <a:lumMod val="50000"/>
              </a:schemeClr>
            </a:solidFill>
            <a:miter lim="800000"/>
            <a:headEnd/>
            <a:tailEnd/>
          </a:ln>
        </p:spPr>
      </p:pic>
      <p:pic>
        <p:nvPicPr>
          <p:cNvPr id="138244" name="Picture 5" descr="on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295400"/>
            <a:ext cx="3959225" cy="5338763"/>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38245"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138246" name="Rectangle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475" y="75565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7" name="Rectangle 7"/>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2700" y="75565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4.bp.blogspot.com/-7MaV2jCMmFA/Tdrg67sAtWI/AAAAAAAACQw/VVfHQ0zjd8w/s1600/600px-MA_Route_7.svg.png"/>
          <p:cNvPicPr>
            <a:picLocks noChangeAspect="1" noChangeArrowheads="1"/>
          </p:cNvPicPr>
          <p:nvPr/>
        </p:nvPicPr>
        <p:blipFill>
          <a:blip r:embed="rId6" cstate="print"/>
          <a:srcRect/>
          <a:stretch>
            <a:fillRect/>
          </a:stretch>
        </p:blipFill>
        <p:spPr bwMode="auto">
          <a:xfrm>
            <a:off x="7924800" y="5638800"/>
            <a:ext cx="942975" cy="942975"/>
          </a:xfrm>
          <a:prstGeom prst="rect">
            <a:avLst/>
          </a:prstGeo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noChangeArrowheads="1"/>
          </p:cNvSpPr>
          <p:nvPr>
            <p:ph type="body" idx="1"/>
          </p:nvPr>
        </p:nvSpPr>
        <p:spPr>
          <a:xfrm>
            <a:off x="152400" y="152400"/>
            <a:ext cx="8763000" cy="5973763"/>
          </a:xfrm>
        </p:spPr>
        <p:txBody>
          <a:bodyPr/>
          <a:lstStyle/>
          <a:p>
            <a:pPr eaLnBrk="1" hangingPunct="1"/>
            <a:r>
              <a:rPr lang="en-US" dirty="0"/>
              <a:t>Which is a cheek cell, and which is an </a:t>
            </a:r>
            <a:r>
              <a:rPr lang="en-US" dirty="0">
                <a:solidFill>
                  <a:srgbClr val="66FF66"/>
                </a:solidFill>
              </a:rPr>
              <a:t>onion cell</a:t>
            </a:r>
            <a:r>
              <a:rPr lang="en-US" dirty="0"/>
              <a:t>? </a:t>
            </a:r>
          </a:p>
        </p:txBody>
      </p:sp>
      <p:pic>
        <p:nvPicPr>
          <p:cNvPr id="410628" name="Picture 4" descr="cheek%20cell%201000x"/>
          <p:cNvPicPr>
            <a:picLocks noChangeAspect="1" noChangeArrowheads="1"/>
          </p:cNvPicPr>
          <p:nvPr/>
        </p:nvPicPr>
        <p:blipFill>
          <a:blip r:embed="rId2" cstate="print"/>
          <a:srcRect/>
          <a:stretch>
            <a:fillRect/>
          </a:stretch>
        </p:blipFill>
        <p:spPr bwMode="auto">
          <a:xfrm>
            <a:off x="4495800" y="1295400"/>
            <a:ext cx="4416425" cy="5334000"/>
          </a:xfrm>
          <a:prstGeom prst="rect">
            <a:avLst/>
          </a:prstGeom>
          <a:noFill/>
          <a:ln w="76200">
            <a:solidFill>
              <a:schemeClr val="tx1">
                <a:lumMod val="50000"/>
              </a:schemeClr>
            </a:solidFill>
            <a:miter lim="800000"/>
            <a:headEnd/>
            <a:tailEnd/>
          </a:ln>
        </p:spPr>
      </p:pic>
      <p:pic>
        <p:nvPicPr>
          <p:cNvPr id="139268" name="Picture 5" descr="on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295400"/>
            <a:ext cx="3959225" cy="5338763"/>
          </a:xfrm>
          <a:prstGeom prst="rect">
            <a:avLst/>
          </a:prstGeom>
          <a:noFill/>
          <a:ln w="76200">
            <a:solidFill>
              <a:srgbClr val="66FF66"/>
            </a:solidFill>
            <a:miter lim="800000"/>
            <a:headEnd/>
            <a:tailEnd/>
          </a:ln>
          <a:extLst>
            <a:ext uri="{909E8E84-426E-40DD-AFC4-6F175D3DCCD1}">
              <a14:hiddenFill xmlns:a14="http://schemas.microsoft.com/office/drawing/2010/main">
                <a:solidFill>
                  <a:srgbClr val="FFFFFF"/>
                </a:solidFill>
              </a14:hiddenFill>
            </a:ext>
          </a:extLst>
        </p:spPr>
      </p:pic>
      <p:sp>
        <p:nvSpPr>
          <p:cNvPr id="139269"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139270" name="Rectangle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475" y="75565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1" name="Rectangle 7"/>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2700" y="75565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2" name="Rectangle 8"/>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3775" y="1274763"/>
            <a:ext cx="3071813"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4.bp.blogspot.com/-7MaV2jCMmFA/Tdrg67sAtWI/AAAAAAAACQw/VVfHQ0zjd8w/s1600/600px-MA_Route_7.svg.png"/>
          <p:cNvPicPr>
            <a:picLocks noChangeAspect="1" noChangeArrowheads="1"/>
          </p:cNvPicPr>
          <p:nvPr/>
        </p:nvPicPr>
        <p:blipFill>
          <a:blip r:embed="rId7" cstate="print"/>
          <a:srcRect/>
          <a:stretch>
            <a:fillRect/>
          </a:stretch>
        </p:blipFill>
        <p:spPr bwMode="auto">
          <a:xfrm>
            <a:off x="7924800" y="5638800"/>
            <a:ext cx="942975" cy="942975"/>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3"/>
          <p:cNvSpPr>
            <a:spLocks noGrp="1" noChangeArrowheads="1"/>
          </p:cNvSpPr>
          <p:nvPr>
            <p:ph type="body" idx="1"/>
          </p:nvPr>
        </p:nvSpPr>
        <p:spPr>
          <a:xfrm>
            <a:off x="152400" y="152400"/>
            <a:ext cx="8763000" cy="5973763"/>
          </a:xfrm>
        </p:spPr>
        <p:txBody>
          <a:bodyPr/>
          <a:lstStyle/>
          <a:p>
            <a:pPr eaLnBrk="1" hangingPunct="1"/>
            <a:r>
              <a:rPr lang="en-US" dirty="0"/>
              <a:t>Which is a cheek cell, and which is an </a:t>
            </a:r>
            <a:r>
              <a:rPr lang="en-US" dirty="0">
                <a:solidFill>
                  <a:srgbClr val="66FF66"/>
                </a:solidFill>
              </a:rPr>
              <a:t>onion cell</a:t>
            </a:r>
            <a:r>
              <a:rPr lang="en-US" dirty="0"/>
              <a:t>? </a:t>
            </a:r>
          </a:p>
        </p:txBody>
      </p:sp>
      <p:pic>
        <p:nvPicPr>
          <p:cNvPr id="140291" name="Picture 4" descr="cheek%20cell%201000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1295400"/>
            <a:ext cx="4416425" cy="5334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40292" name="Picture 5" descr="on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295400"/>
            <a:ext cx="3959225" cy="5338763"/>
          </a:xfrm>
          <a:prstGeom prst="rect">
            <a:avLst/>
          </a:prstGeom>
          <a:noFill/>
          <a:ln w="76200">
            <a:solidFill>
              <a:srgbClr val="66FF66"/>
            </a:solidFill>
            <a:miter lim="800000"/>
            <a:headEnd/>
            <a:tailEnd/>
          </a:ln>
          <a:extLst>
            <a:ext uri="{909E8E84-426E-40DD-AFC4-6F175D3DCCD1}">
              <a14:hiddenFill xmlns:a14="http://schemas.microsoft.com/office/drawing/2010/main">
                <a:solidFill>
                  <a:srgbClr val="FFFFFF"/>
                </a:solidFill>
              </a14:hiddenFill>
            </a:ext>
          </a:extLst>
        </p:spPr>
      </p:pic>
      <p:sp>
        <p:nvSpPr>
          <p:cNvPr id="140293"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140294" name="Rectangle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475" y="75565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5" name="Rectangle 7"/>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2700" y="75565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6" name="Rectangle 8"/>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3775" y="1274763"/>
            <a:ext cx="3071813"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4.bp.blogspot.com/-7MaV2jCMmFA/Tdrg67sAtWI/AAAAAAAACQw/VVfHQ0zjd8w/s1600/600px-MA_Route_7.svg.png"/>
          <p:cNvPicPr>
            <a:picLocks noChangeAspect="1" noChangeArrowheads="1"/>
          </p:cNvPicPr>
          <p:nvPr/>
        </p:nvPicPr>
        <p:blipFill>
          <a:blip r:embed="rId7" cstate="print"/>
          <a:srcRect/>
          <a:stretch>
            <a:fillRect/>
          </a:stretch>
        </p:blipFill>
        <p:spPr bwMode="auto">
          <a:xfrm>
            <a:off x="7924800" y="5638800"/>
            <a:ext cx="942975" cy="942975"/>
          </a:xfrm>
          <a:prstGeom prst="rect">
            <a:avLst/>
          </a:prstGeom>
          <a:noFill/>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Grp="1" noChangeArrowheads="1"/>
          </p:cNvSpPr>
          <p:nvPr>
            <p:ph type="body" idx="1"/>
          </p:nvPr>
        </p:nvSpPr>
        <p:spPr>
          <a:xfrm>
            <a:off x="152400" y="152400"/>
            <a:ext cx="8763000" cy="5973763"/>
          </a:xfrm>
        </p:spPr>
        <p:txBody>
          <a:bodyPr/>
          <a:lstStyle/>
          <a:p>
            <a:pPr eaLnBrk="1" hangingPunct="1"/>
            <a:r>
              <a:rPr lang="en-US" dirty="0"/>
              <a:t>Which is a </a:t>
            </a:r>
            <a:r>
              <a:rPr lang="en-US" dirty="0">
                <a:solidFill>
                  <a:srgbClr val="FF99FF"/>
                </a:solidFill>
              </a:rPr>
              <a:t>cheek cell</a:t>
            </a:r>
            <a:r>
              <a:rPr lang="en-US" dirty="0"/>
              <a:t>, and which is an </a:t>
            </a:r>
            <a:r>
              <a:rPr lang="en-US" dirty="0">
                <a:solidFill>
                  <a:srgbClr val="66FF66"/>
                </a:solidFill>
              </a:rPr>
              <a:t>onion cell</a:t>
            </a:r>
            <a:r>
              <a:rPr lang="en-US" dirty="0"/>
              <a:t>? </a:t>
            </a:r>
          </a:p>
        </p:txBody>
      </p:sp>
      <p:pic>
        <p:nvPicPr>
          <p:cNvPr id="141315" name="Picture 4" descr="cheek%20cell%201000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1295400"/>
            <a:ext cx="4416425" cy="5334000"/>
          </a:xfrm>
          <a:prstGeom prst="rect">
            <a:avLst/>
          </a:prstGeom>
          <a:noFill/>
          <a:ln w="76200">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141316" name="Picture 5" descr="on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295400"/>
            <a:ext cx="3959225" cy="5338763"/>
          </a:xfrm>
          <a:prstGeom prst="rect">
            <a:avLst/>
          </a:prstGeom>
          <a:noFill/>
          <a:ln w="76200">
            <a:solidFill>
              <a:srgbClr val="66FF66"/>
            </a:solidFill>
            <a:miter lim="800000"/>
            <a:headEnd/>
            <a:tailEnd/>
          </a:ln>
          <a:extLst>
            <a:ext uri="{909E8E84-426E-40DD-AFC4-6F175D3DCCD1}">
              <a14:hiddenFill xmlns:a14="http://schemas.microsoft.com/office/drawing/2010/main">
                <a:solidFill>
                  <a:srgbClr val="FFFFFF"/>
                </a:solidFill>
              </a14:hiddenFill>
            </a:ext>
          </a:extLst>
        </p:spPr>
      </p:pic>
      <p:sp>
        <p:nvSpPr>
          <p:cNvPr id="141317"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141318" name="Rectangle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475" y="75565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9" name="Rectangle 7"/>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2700" y="75565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0" name="Rectangle 8"/>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3775" y="1274763"/>
            <a:ext cx="3071813"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1" name="Rectangle 1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4625" y="1536700"/>
            <a:ext cx="3382963"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2" name="Rectangle 11"/>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62275" y="2803525"/>
            <a:ext cx="300037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p:cNvCxnSpPr/>
          <p:nvPr/>
        </p:nvCxnSpPr>
        <p:spPr bwMode="auto">
          <a:xfrm flipH="1">
            <a:off x="3048000" y="3733800"/>
            <a:ext cx="381000" cy="685800"/>
          </a:xfrm>
          <a:prstGeom prst="straightConnector1">
            <a:avLst/>
          </a:prstGeom>
          <a:noFill/>
          <a:ln w="76200" cap="flat" cmpd="sng" algn="ctr">
            <a:solidFill>
              <a:schemeClr val="bg1">
                <a:lumMod val="95000"/>
                <a:lumOff val="5000"/>
              </a:schemeClr>
            </a:solidFill>
            <a:prstDash val="solid"/>
            <a:round/>
            <a:headEnd type="none" w="med" len="med"/>
            <a:tailEnd type="arrow"/>
          </a:ln>
          <a:effectLst/>
        </p:spPr>
      </p:cxnSp>
      <p:cxnSp>
        <p:nvCxnSpPr>
          <p:cNvPr id="15" name="Straight Arrow Connector 14"/>
          <p:cNvCxnSpPr/>
          <p:nvPr/>
        </p:nvCxnSpPr>
        <p:spPr bwMode="auto">
          <a:xfrm>
            <a:off x="5715000" y="3657600"/>
            <a:ext cx="762000" cy="228600"/>
          </a:xfrm>
          <a:prstGeom prst="straightConnector1">
            <a:avLst/>
          </a:prstGeom>
          <a:noFill/>
          <a:ln w="76200" cap="flat" cmpd="sng" algn="ctr">
            <a:solidFill>
              <a:schemeClr val="bg1">
                <a:lumMod val="95000"/>
                <a:lumOff val="5000"/>
              </a:schemeClr>
            </a:solidFill>
            <a:prstDash val="solid"/>
            <a:round/>
            <a:headEnd type="none" w="med" len="med"/>
            <a:tailEnd type="arrow"/>
          </a:ln>
          <a:effectLst/>
        </p:spPr>
      </p:cxnSp>
      <p:pic>
        <p:nvPicPr>
          <p:cNvPr id="141325" name="Rectangle 16"/>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62188" y="5108575"/>
            <a:ext cx="46259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p:cNvCxnSpPr/>
          <p:nvPr/>
        </p:nvCxnSpPr>
        <p:spPr bwMode="auto">
          <a:xfrm flipV="1">
            <a:off x="6477000" y="5029200"/>
            <a:ext cx="533400" cy="762000"/>
          </a:xfrm>
          <a:prstGeom prst="straightConnector1">
            <a:avLst/>
          </a:prstGeom>
          <a:noFill/>
          <a:ln w="76200" cap="flat" cmpd="sng" algn="ctr">
            <a:solidFill>
              <a:schemeClr val="bg1">
                <a:lumMod val="95000"/>
                <a:lumOff val="5000"/>
              </a:schemeClr>
            </a:solidFill>
            <a:prstDash val="solid"/>
            <a:round/>
            <a:headEnd type="none" w="med" len="med"/>
            <a:tailEnd type="arrow"/>
          </a:ln>
          <a:effectLst/>
        </p:spPr>
      </p:cxnSp>
      <p:cxnSp>
        <p:nvCxnSpPr>
          <p:cNvPr id="21" name="Straight Arrow Connector 20"/>
          <p:cNvCxnSpPr/>
          <p:nvPr/>
        </p:nvCxnSpPr>
        <p:spPr bwMode="auto">
          <a:xfrm flipH="1" flipV="1">
            <a:off x="1828800" y="5029200"/>
            <a:ext cx="838200" cy="762000"/>
          </a:xfrm>
          <a:prstGeom prst="straightConnector1">
            <a:avLst/>
          </a:prstGeom>
          <a:noFill/>
          <a:ln w="76200" cap="flat" cmpd="sng" algn="ctr">
            <a:solidFill>
              <a:schemeClr val="bg1">
                <a:lumMod val="95000"/>
                <a:lumOff val="5000"/>
              </a:schemeClr>
            </a:solidFill>
            <a:prstDash val="solid"/>
            <a:round/>
            <a:headEnd type="none" w="med" len="med"/>
            <a:tailEnd type="arrow"/>
          </a:ln>
          <a:effectLst/>
        </p:spPr>
      </p:cxnSp>
      <p:pic>
        <p:nvPicPr>
          <p:cNvPr id="16" name="Picture 2" descr="http://4.bp.blogspot.com/-7MaV2jCMmFA/Tdrg67sAtWI/AAAAAAAACQw/VVfHQ0zjd8w/s1600/600px-MA_Route_7.svg.png"/>
          <p:cNvPicPr>
            <a:picLocks noChangeAspect="1" noChangeArrowheads="1"/>
          </p:cNvPicPr>
          <p:nvPr/>
        </p:nvPicPr>
        <p:blipFill>
          <a:blip r:embed="rId10" cstate="print"/>
          <a:srcRect/>
          <a:stretch>
            <a:fillRect/>
          </a:stretch>
        </p:blipFill>
        <p:spPr bwMode="auto">
          <a:xfrm>
            <a:off x="7924800" y="5638800"/>
            <a:ext cx="942975" cy="942975"/>
          </a:xfrm>
          <a:prstGeom prst="rect">
            <a:avLst/>
          </a:prstGeom>
          <a:no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3"/>
          <p:cNvSpPr>
            <a:spLocks noGrp="1" noChangeArrowheads="1"/>
          </p:cNvSpPr>
          <p:nvPr>
            <p:ph type="body" idx="1"/>
          </p:nvPr>
        </p:nvSpPr>
        <p:spPr>
          <a:xfrm>
            <a:off x="152400" y="152400"/>
            <a:ext cx="8763000" cy="5973763"/>
          </a:xfrm>
        </p:spPr>
        <p:txBody>
          <a:bodyPr/>
          <a:lstStyle/>
          <a:p>
            <a:pPr eaLnBrk="1" hangingPunct="1"/>
            <a:r>
              <a:rPr lang="en-US" dirty="0"/>
              <a:t>Which is a </a:t>
            </a:r>
            <a:r>
              <a:rPr lang="en-US" dirty="0">
                <a:solidFill>
                  <a:srgbClr val="FF99FF"/>
                </a:solidFill>
              </a:rPr>
              <a:t>cheek cell</a:t>
            </a:r>
            <a:r>
              <a:rPr lang="en-US" dirty="0"/>
              <a:t>, and which is an </a:t>
            </a:r>
            <a:r>
              <a:rPr lang="en-US" dirty="0">
                <a:solidFill>
                  <a:srgbClr val="66FF66"/>
                </a:solidFill>
              </a:rPr>
              <a:t>onion cell</a:t>
            </a:r>
            <a:r>
              <a:rPr lang="en-US" dirty="0"/>
              <a:t>? </a:t>
            </a:r>
          </a:p>
        </p:txBody>
      </p:sp>
      <p:pic>
        <p:nvPicPr>
          <p:cNvPr id="142339" name="Picture 4" descr="cheek%20cell%201000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1295400"/>
            <a:ext cx="4416425" cy="5334000"/>
          </a:xfrm>
          <a:prstGeom prst="rect">
            <a:avLst/>
          </a:prstGeom>
          <a:noFill/>
          <a:ln w="76200">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142340" name="Picture 5" descr="on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295400"/>
            <a:ext cx="3959225" cy="5338763"/>
          </a:xfrm>
          <a:prstGeom prst="rect">
            <a:avLst/>
          </a:prstGeom>
          <a:noFill/>
          <a:ln w="76200">
            <a:solidFill>
              <a:srgbClr val="66FF66"/>
            </a:solidFill>
            <a:miter lim="800000"/>
            <a:headEnd/>
            <a:tailEnd/>
          </a:ln>
          <a:extLst>
            <a:ext uri="{909E8E84-426E-40DD-AFC4-6F175D3DCCD1}">
              <a14:hiddenFill xmlns:a14="http://schemas.microsoft.com/office/drawing/2010/main">
                <a:solidFill>
                  <a:srgbClr val="FFFFFF"/>
                </a:solidFill>
              </a14:hiddenFill>
            </a:ext>
          </a:extLst>
        </p:spPr>
      </p:pic>
      <p:sp>
        <p:nvSpPr>
          <p:cNvPr id="142341"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142342" name="Rectangle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475" y="75565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Rectangle 7"/>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2700" y="75565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Rectangle 8"/>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3775" y="1274763"/>
            <a:ext cx="3071813"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Rectangle 1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4625" y="1536700"/>
            <a:ext cx="3382963"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6" name="Rectangle 11"/>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62275" y="2803525"/>
            <a:ext cx="300037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p:cNvCxnSpPr/>
          <p:nvPr/>
        </p:nvCxnSpPr>
        <p:spPr bwMode="auto">
          <a:xfrm flipH="1">
            <a:off x="3048000" y="3733800"/>
            <a:ext cx="381000" cy="685800"/>
          </a:xfrm>
          <a:prstGeom prst="straightConnector1">
            <a:avLst/>
          </a:prstGeom>
          <a:noFill/>
          <a:ln w="76200" cap="flat" cmpd="sng" algn="ctr">
            <a:solidFill>
              <a:schemeClr val="bg1">
                <a:lumMod val="95000"/>
                <a:lumOff val="5000"/>
              </a:schemeClr>
            </a:solidFill>
            <a:prstDash val="solid"/>
            <a:round/>
            <a:headEnd type="none" w="med" len="med"/>
            <a:tailEnd type="arrow"/>
          </a:ln>
          <a:effectLst/>
        </p:spPr>
      </p:cxnSp>
      <p:cxnSp>
        <p:nvCxnSpPr>
          <p:cNvPr id="15" name="Straight Arrow Connector 14"/>
          <p:cNvCxnSpPr/>
          <p:nvPr/>
        </p:nvCxnSpPr>
        <p:spPr bwMode="auto">
          <a:xfrm>
            <a:off x="5715000" y="3657600"/>
            <a:ext cx="762000" cy="228600"/>
          </a:xfrm>
          <a:prstGeom prst="straightConnector1">
            <a:avLst/>
          </a:prstGeom>
          <a:noFill/>
          <a:ln w="76200" cap="flat" cmpd="sng" algn="ctr">
            <a:solidFill>
              <a:schemeClr val="bg1">
                <a:lumMod val="95000"/>
                <a:lumOff val="5000"/>
              </a:schemeClr>
            </a:solidFill>
            <a:prstDash val="solid"/>
            <a:round/>
            <a:headEnd type="none" w="med" len="med"/>
            <a:tailEnd type="arrow"/>
          </a:ln>
          <a:effectLst/>
        </p:spPr>
      </p:cxnSp>
      <p:pic>
        <p:nvPicPr>
          <p:cNvPr id="142349" name="Rectangle 16"/>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62188" y="5108575"/>
            <a:ext cx="46259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p:cNvCxnSpPr/>
          <p:nvPr/>
        </p:nvCxnSpPr>
        <p:spPr bwMode="auto">
          <a:xfrm flipV="1">
            <a:off x="6477000" y="5029200"/>
            <a:ext cx="533400" cy="762000"/>
          </a:xfrm>
          <a:prstGeom prst="straightConnector1">
            <a:avLst/>
          </a:prstGeom>
          <a:noFill/>
          <a:ln w="76200" cap="flat" cmpd="sng" algn="ctr">
            <a:solidFill>
              <a:schemeClr val="bg1">
                <a:lumMod val="95000"/>
                <a:lumOff val="5000"/>
              </a:schemeClr>
            </a:solidFill>
            <a:prstDash val="solid"/>
            <a:round/>
            <a:headEnd type="none" w="med" len="med"/>
            <a:tailEnd type="arrow"/>
          </a:ln>
          <a:effectLst/>
        </p:spPr>
      </p:cxnSp>
      <p:cxnSp>
        <p:nvCxnSpPr>
          <p:cNvPr id="21" name="Straight Arrow Connector 20"/>
          <p:cNvCxnSpPr/>
          <p:nvPr/>
        </p:nvCxnSpPr>
        <p:spPr bwMode="auto">
          <a:xfrm flipH="1" flipV="1">
            <a:off x="1828800" y="5029200"/>
            <a:ext cx="838200" cy="762000"/>
          </a:xfrm>
          <a:prstGeom prst="straightConnector1">
            <a:avLst/>
          </a:prstGeom>
          <a:noFill/>
          <a:ln w="76200" cap="flat" cmpd="sng" algn="ctr">
            <a:solidFill>
              <a:schemeClr val="bg1">
                <a:lumMod val="95000"/>
                <a:lumOff val="5000"/>
              </a:schemeClr>
            </a:solidFill>
            <a:prstDash val="solid"/>
            <a:round/>
            <a:headEnd type="none" w="med" len="med"/>
            <a:tailEnd type="arrow"/>
          </a:ln>
          <a:effectLst/>
        </p:spPr>
      </p:cxnSp>
      <p:pic>
        <p:nvPicPr>
          <p:cNvPr id="142352" name="Rectangle 15"/>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075" y="3541713"/>
            <a:ext cx="24066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reeform 18"/>
          <p:cNvSpPr/>
          <p:nvPr/>
        </p:nvSpPr>
        <p:spPr bwMode="auto">
          <a:xfrm>
            <a:off x="188913" y="4219575"/>
            <a:ext cx="1755775" cy="493713"/>
          </a:xfrm>
          <a:custGeom>
            <a:avLst/>
            <a:gdLst>
              <a:gd name="connsiteX0" fmla="*/ 0 w 1756228"/>
              <a:gd name="connsiteY0" fmla="*/ 222304 h 494627"/>
              <a:gd name="connsiteX1" fmla="*/ 435428 w 1756228"/>
              <a:gd name="connsiteY1" fmla="*/ 236819 h 494627"/>
              <a:gd name="connsiteX2" fmla="*/ 522514 w 1756228"/>
              <a:gd name="connsiteY2" fmla="*/ 265847 h 494627"/>
              <a:gd name="connsiteX3" fmla="*/ 580571 w 1756228"/>
              <a:gd name="connsiteY3" fmla="*/ 338419 h 494627"/>
              <a:gd name="connsiteX4" fmla="*/ 638628 w 1756228"/>
              <a:gd name="connsiteY4" fmla="*/ 425504 h 494627"/>
              <a:gd name="connsiteX5" fmla="*/ 653143 w 1756228"/>
              <a:gd name="connsiteY5" fmla="*/ 483562 h 494627"/>
              <a:gd name="connsiteX6" fmla="*/ 682171 w 1756228"/>
              <a:gd name="connsiteY6" fmla="*/ 396476 h 494627"/>
              <a:gd name="connsiteX7" fmla="*/ 725714 w 1756228"/>
              <a:gd name="connsiteY7" fmla="*/ 265847 h 494627"/>
              <a:gd name="connsiteX8" fmla="*/ 812800 w 1756228"/>
              <a:gd name="connsiteY8" fmla="*/ 236819 h 494627"/>
              <a:gd name="connsiteX9" fmla="*/ 856343 w 1756228"/>
              <a:gd name="connsiteY9" fmla="*/ 222304 h 494627"/>
              <a:gd name="connsiteX10" fmla="*/ 1132114 w 1756228"/>
              <a:gd name="connsiteY10" fmla="*/ 193276 h 494627"/>
              <a:gd name="connsiteX11" fmla="*/ 1190171 w 1756228"/>
              <a:gd name="connsiteY11" fmla="*/ 178762 h 494627"/>
              <a:gd name="connsiteX12" fmla="*/ 1291771 w 1756228"/>
              <a:gd name="connsiteY12" fmla="*/ 149733 h 494627"/>
              <a:gd name="connsiteX13" fmla="*/ 1451428 w 1756228"/>
              <a:gd name="connsiteY13" fmla="*/ 106190 h 494627"/>
              <a:gd name="connsiteX14" fmla="*/ 1582057 w 1756228"/>
              <a:gd name="connsiteY14" fmla="*/ 33619 h 494627"/>
              <a:gd name="connsiteX15" fmla="*/ 1669143 w 1756228"/>
              <a:gd name="connsiteY15" fmla="*/ 19104 h 494627"/>
              <a:gd name="connsiteX16" fmla="*/ 1756228 w 1756228"/>
              <a:gd name="connsiteY16" fmla="*/ 4590 h 49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56228" h="494627">
                <a:moveTo>
                  <a:pt x="0" y="222304"/>
                </a:moveTo>
                <a:cubicBezTo>
                  <a:pt x="145143" y="227142"/>
                  <a:pt x="290706" y="224759"/>
                  <a:pt x="435428" y="236819"/>
                </a:cubicBezTo>
                <a:cubicBezTo>
                  <a:pt x="465921" y="239360"/>
                  <a:pt x="522514" y="265847"/>
                  <a:pt x="522514" y="265847"/>
                </a:cubicBezTo>
                <a:cubicBezTo>
                  <a:pt x="602970" y="319485"/>
                  <a:pt x="539331" y="264187"/>
                  <a:pt x="580571" y="338419"/>
                </a:cubicBezTo>
                <a:cubicBezTo>
                  <a:pt x="597514" y="368916"/>
                  <a:pt x="638628" y="425504"/>
                  <a:pt x="638628" y="425504"/>
                </a:cubicBezTo>
                <a:cubicBezTo>
                  <a:pt x="643466" y="444857"/>
                  <a:pt x="636545" y="494627"/>
                  <a:pt x="653143" y="483562"/>
                </a:cubicBezTo>
                <a:cubicBezTo>
                  <a:pt x="678603" y="466589"/>
                  <a:pt x="677141" y="426659"/>
                  <a:pt x="682171" y="396476"/>
                </a:cubicBezTo>
                <a:cubicBezTo>
                  <a:pt x="687098" y="366916"/>
                  <a:pt x="687743" y="289578"/>
                  <a:pt x="725714" y="265847"/>
                </a:cubicBezTo>
                <a:cubicBezTo>
                  <a:pt x="751662" y="249630"/>
                  <a:pt x="783771" y="246495"/>
                  <a:pt x="812800" y="236819"/>
                </a:cubicBezTo>
                <a:lnTo>
                  <a:pt x="856343" y="222304"/>
                </a:lnTo>
                <a:cubicBezTo>
                  <a:pt x="973462" y="183263"/>
                  <a:pt x="884632" y="208743"/>
                  <a:pt x="1132114" y="193276"/>
                </a:cubicBezTo>
                <a:cubicBezTo>
                  <a:pt x="1151466" y="188438"/>
                  <a:pt x="1170991" y="184242"/>
                  <a:pt x="1190171" y="178762"/>
                </a:cubicBezTo>
                <a:cubicBezTo>
                  <a:pt x="1275034" y="154515"/>
                  <a:pt x="1189671" y="172421"/>
                  <a:pt x="1291771" y="149733"/>
                </a:cubicBezTo>
                <a:cubicBezTo>
                  <a:pt x="1332669" y="140645"/>
                  <a:pt x="1417441" y="128848"/>
                  <a:pt x="1451428" y="106190"/>
                </a:cubicBezTo>
                <a:cubicBezTo>
                  <a:pt x="1507555" y="68772"/>
                  <a:pt x="1524575" y="46393"/>
                  <a:pt x="1582057" y="33619"/>
                </a:cubicBezTo>
                <a:cubicBezTo>
                  <a:pt x="1610785" y="27235"/>
                  <a:pt x="1640415" y="25488"/>
                  <a:pt x="1669143" y="19104"/>
                </a:cubicBezTo>
                <a:cubicBezTo>
                  <a:pt x="1755109" y="0"/>
                  <a:pt x="1670202" y="4590"/>
                  <a:pt x="1756228" y="4590"/>
                </a:cubicBezTo>
              </a:path>
            </a:pathLst>
          </a:custGeom>
          <a:noFill/>
          <a:ln w="76200" cap="flat" cmpd="sng" algn="ctr">
            <a:solidFill>
              <a:schemeClr val="bg1">
                <a:lumMod val="95000"/>
                <a:lumOff val="5000"/>
              </a:schemeClr>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Freeform 19"/>
          <p:cNvSpPr/>
          <p:nvPr/>
        </p:nvSpPr>
        <p:spPr bwMode="auto">
          <a:xfrm>
            <a:off x="363538" y="4702175"/>
            <a:ext cx="539750" cy="1219200"/>
          </a:xfrm>
          <a:custGeom>
            <a:avLst/>
            <a:gdLst>
              <a:gd name="connsiteX0" fmla="*/ 478972 w 540869"/>
              <a:gd name="connsiteY0" fmla="*/ 0 h 1219200"/>
              <a:gd name="connsiteX1" fmla="*/ 478972 w 540869"/>
              <a:gd name="connsiteY1" fmla="*/ 972457 h 1219200"/>
              <a:gd name="connsiteX2" fmla="*/ 464457 w 540869"/>
              <a:gd name="connsiteY2" fmla="*/ 1016000 h 1219200"/>
              <a:gd name="connsiteX3" fmla="*/ 377372 w 540869"/>
              <a:gd name="connsiteY3" fmla="*/ 1059542 h 1219200"/>
              <a:gd name="connsiteX4" fmla="*/ 333829 w 540869"/>
              <a:gd name="connsiteY4" fmla="*/ 1088571 h 1219200"/>
              <a:gd name="connsiteX5" fmla="*/ 290286 w 540869"/>
              <a:gd name="connsiteY5" fmla="*/ 1103085 h 1219200"/>
              <a:gd name="connsiteX6" fmla="*/ 261257 w 540869"/>
              <a:gd name="connsiteY6" fmla="*/ 1146628 h 1219200"/>
              <a:gd name="connsiteX7" fmla="*/ 174172 w 540869"/>
              <a:gd name="connsiteY7" fmla="*/ 1175657 h 1219200"/>
              <a:gd name="connsiteX8" fmla="*/ 130629 w 540869"/>
              <a:gd name="connsiteY8" fmla="*/ 1190171 h 1219200"/>
              <a:gd name="connsiteX9" fmla="*/ 0 w 540869"/>
              <a:gd name="connsiteY9" fmla="*/ 1219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869" h="1219200">
                <a:moveTo>
                  <a:pt x="478972" y="0"/>
                </a:moveTo>
                <a:cubicBezTo>
                  <a:pt x="540869" y="371386"/>
                  <a:pt x="505414" y="126333"/>
                  <a:pt x="478972" y="972457"/>
                </a:cubicBezTo>
                <a:cubicBezTo>
                  <a:pt x="478494" y="987749"/>
                  <a:pt x="474015" y="1004053"/>
                  <a:pt x="464457" y="1016000"/>
                </a:cubicBezTo>
                <a:cubicBezTo>
                  <a:pt x="443995" y="1041578"/>
                  <a:pt x="406056" y="1049981"/>
                  <a:pt x="377372" y="1059542"/>
                </a:cubicBezTo>
                <a:cubicBezTo>
                  <a:pt x="362858" y="1069218"/>
                  <a:pt x="349431" y="1080770"/>
                  <a:pt x="333829" y="1088571"/>
                </a:cubicBezTo>
                <a:cubicBezTo>
                  <a:pt x="320145" y="1095413"/>
                  <a:pt x="302233" y="1093528"/>
                  <a:pt x="290286" y="1103085"/>
                </a:cubicBezTo>
                <a:cubicBezTo>
                  <a:pt x="276664" y="1113982"/>
                  <a:pt x="276050" y="1137383"/>
                  <a:pt x="261257" y="1146628"/>
                </a:cubicBezTo>
                <a:cubicBezTo>
                  <a:pt x="235309" y="1162845"/>
                  <a:pt x="203200" y="1165981"/>
                  <a:pt x="174172" y="1175657"/>
                </a:cubicBezTo>
                <a:cubicBezTo>
                  <a:pt x="159658" y="1180495"/>
                  <a:pt x="145775" y="1188007"/>
                  <a:pt x="130629" y="1190171"/>
                </a:cubicBezTo>
                <a:cubicBezTo>
                  <a:pt x="18319" y="1206215"/>
                  <a:pt x="59628" y="1189385"/>
                  <a:pt x="0" y="1219200"/>
                </a:cubicBezTo>
              </a:path>
            </a:pathLst>
          </a:custGeom>
          <a:noFill/>
          <a:ln w="76200" cap="flat" cmpd="sng" algn="ctr">
            <a:solidFill>
              <a:schemeClr val="bg1">
                <a:lumMod val="95000"/>
                <a:lumOff val="5000"/>
              </a:schemeClr>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2" name="Freeform 21"/>
          <p:cNvSpPr/>
          <p:nvPr/>
        </p:nvSpPr>
        <p:spPr bwMode="auto">
          <a:xfrm>
            <a:off x="841375" y="5718175"/>
            <a:ext cx="1698625" cy="817563"/>
          </a:xfrm>
          <a:custGeom>
            <a:avLst/>
            <a:gdLst>
              <a:gd name="connsiteX0" fmla="*/ 0 w 1698171"/>
              <a:gd name="connsiteY0" fmla="*/ 0 h 817572"/>
              <a:gd name="connsiteX1" fmla="*/ 58057 w 1698171"/>
              <a:gd name="connsiteY1" fmla="*/ 130628 h 817572"/>
              <a:gd name="connsiteX2" fmla="*/ 101600 w 1698171"/>
              <a:gd name="connsiteY2" fmla="*/ 145142 h 817572"/>
              <a:gd name="connsiteX3" fmla="*/ 188685 w 1698171"/>
              <a:gd name="connsiteY3" fmla="*/ 203200 h 817572"/>
              <a:gd name="connsiteX4" fmla="*/ 333828 w 1698171"/>
              <a:gd name="connsiteY4" fmla="*/ 246742 h 817572"/>
              <a:gd name="connsiteX5" fmla="*/ 464457 w 1698171"/>
              <a:gd name="connsiteY5" fmla="*/ 275771 h 817572"/>
              <a:gd name="connsiteX6" fmla="*/ 1422400 w 1698171"/>
              <a:gd name="connsiteY6" fmla="*/ 290285 h 817572"/>
              <a:gd name="connsiteX7" fmla="*/ 1538514 w 1698171"/>
              <a:gd name="connsiteY7" fmla="*/ 304800 h 817572"/>
              <a:gd name="connsiteX8" fmla="*/ 1567542 w 1698171"/>
              <a:gd name="connsiteY8" fmla="*/ 348342 h 817572"/>
              <a:gd name="connsiteX9" fmla="*/ 1611085 w 1698171"/>
              <a:gd name="connsiteY9" fmla="*/ 377371 h 817572"/>
              <a:gd name="connsiteX10" fmla="*/ 1625600 w 1698171"/>
              <a:gd name="connsiteY10" fmla="*/ 420914 h 817572"/>
              <a:gd name="connsiteX11" fmla="*/ 1654628 w 1698171"/>
              <a:gd name="connsiteY11" fmla="*/ 522514 h 817572"/>
              <a:gd name="connsiteX12" fmla="*/ 1669142 w 1698171"/>
              <a:gd name="connsiteY12" fmla="*/ 638628 h 817572"/>
              <a:gd name="connsiteX13" fmla="*/ 1683657 w 1698171"/>
              <a:gd name="connsiteY13" fmla="*/ 812800 h 817572"/>
              <a:gd name="connsiteX14" fmla="*/ 1698171 w 1698171"/>
              <a:gd name="connsiteY14" fmla="*/ 812800 h 81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8171" h="817572">
                <a:moveTo>
                  <a:pt x="0" y="0"/>
                </a:moveTo>
                <a:cubicBezTo>
                  <a:pt x="8870" y="26612"/>
                  <a:pt x="26691" y="105536"/>
                  <a:pt x="58057" y="130628"/>
                </a:cubicBezTo>
                <a:cubicBezTo>
                  <a:pt x="70004" y="140185"/>
                  <a:pt x="87086" y="140304"/>
                  <a:pt x="101600" y="145142"/>
                </a:cubicBezTo>
                <a:cubicBezTo>
                  <a:pt x="130628" y="164495"/>
                  <a:pt x="154839" y="194739"/>
                  <a:pt x="188685" y="203200"/>
                </a:cubicBezTo>
                <a:cubicBezTo>
                  <a:pt x="276421" y="225134"/>
                  <a:pt x="227827" y="211408"/>
                  <a:pt x="333828" y="246742"/>
                </a:cubicBezTo>
                <a:cubicBezTo>
                  <a:pt x="381149" y="262516"/>
                  <a:pt x="408716" y="274223"/>
                  <a:pt x="464457" y="275771"/>
                </a:cubicBezTo>
                <a:cubicBezTo>
                  <a:pt x="783685" y="284638"/>
                  <a:pt x="1103086" y="285447"/>
                  <a:pt x="1422400" y="290285"/>
                </a:cubicBezTo>
                <a:cubicBezTo>
                  <a:pt x="1461105" y="295123"/>
                  <a:pt x="1502298" y="290314"/>
                  <a:pt x="1538514" y="304800"/>
                </a:cubicBezTo>
                <a:cubicBezTo>
                  <a:pt x="1554710" y="311278"/>
                  <a:pt x="1555207" y="336007"/>
                  <a:pt x="1567542" y="348342"/>
                </a:cubicBezTo>
                <a:cubicBezTo>
                  <a:pt x="1579877" y="360677"/>
                  <a:pt x="1596571" y="367695"/>
                  <a:pt x="1611085" y="377371"/>
                </a:cubicBezTo>
                <a:cubicBezTo>
                  <a:pt x="1615923" y="391885"/>
                  <a:pt x="1621397" y="406203"/>
                  <a:pt x="1625600" y="420914"/>
                </a:cubicBezTo>
                <a:cubicBezTo>
                  <a:pt x="1662058" y="548515"/>
                  <a:pt x="1619822" y="418092"/>
                  <a:pt x="1654628" y="522514"/>
                </a:cubicBezTo>
                <a:cubicBezTo>
                  <a:pt x="1659466" y="561219"/>
                  <a:pt x="1665261" y="599816"/>
                  <a:pt x="1669142" y="638628"/>
                </a:cubicBezTo>
                <a:cubicBezTo>
                  <a:pt x="1674939" y="696597"/>
                  <a:pt x="1674079" y="755334"/>
                  <a:pt x="1683657" y="812800"/>
                </a:cubicBezTo>
                <a:cubicBezTo>
                  <a:pt x="1684452" y="817572"/>
                  <a:pt x="1693333" y="812800"/>
                  <a:pt x="1698171" y="812800"/>
                </a:cubicBezTo>
              </a:path>
            </a:pathLst>
          </a:custGeom>
          <a:noFill/>
          <a:ln w="76200" cap="flat" cmpd="sng" algn="ctr">
            <a:solidFill>
              <a:schemeClr val="bg1">
                <a:lumMod val="95000"/>
                <a:lumOff val="5000"/>
              </a:schemeClr>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3" name="Picture 2" descr="http://4.bp.blogspot.com/-7MaV2jCMmFA/Tdrg67sAtWI/AAAAAAAACQw/VVfHQ0zjd8w/s1600/600px-MA_Route_7.svg.png"/>
          <p:cNvPicPr>
            <a:picLocks noChangeAspect="1" noChangeArrowheads="1"/>
          </p:cNvPicPr>
          <p:nvPr/>
        </p:nvPicPr>
        <p:blipFill>
          <a:blip r:embed="rId11" cstate="print"/>
          <a:srcRect/>
          <a:stretch>
            <a:fillRect/>
          </a:stretch>
        </p:blipFill>
        <p:spPr bwMode="auto">
          <a:xfrm>
            <a:off x="7924800" y="5638800"/>
            <a:ext cx="942975" cy="942975"/>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p:cNvSpPr>
            <a:spLocks noGrp="1" noChangeArrowheads="1"/>
          </p:cNvSpPr>
          <p:nvPr>
            <p:ph type="body" idx="1"/>
          </p:nvPr>
        </p:nvSpPr>
        <p:spPr>
          <a:xfrm>
            <a:off x="152400" y="152400"/>
            <a:ext cx="8763000" cy="5973763"/>
          </a:xfrm>
        </p:spPr>
        <p:txBody>
          <a:bodyPr/>
          <a:lstStyle/>
          <a:p>
            <a:pPr eaLnBrk="1" hangingPunct="1"/>
            <a:r>
              <a:rPr lang="en-US" dirty="0"/>
              <a:t>Which is a </a:t>
            </a:r>
            <a:r>
              <a:rPr lang="en-US" dirty="0">
                <a:solidFill>
                  <a:srgbClr val="FF99FF"/>
                </a:solidFill>
              </a:rPr>
              <a:t>cheek cell</a:t>
            </a:r>
            <a:r>
              <a:rPr lang="en-US" dirty="0"/>
              <a:t>, and which is an </a:t>
            </a:r>
            <a:r>
              <a:rPr lang="en-US" dirty="0">
                <a:solidFill>
                  <a:srgbClr val="66FF66"/>
                </a:solidFill>
              </a:rPr>
              <a:t>onion cell</a:t>
            </a:r>
            <a:r>
              <a:rPr lang="en-US" dirty="0"/>
              <a:t>? </a:t>
            </a:r>
          </a:p>
        </p:txBody>
      </p:sp>
      <p:pic>
        <p:nvPicPr>
          <p:cNvPr id="143363" name="Picture 4" descr="cheek%20cell%201000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1295400"/>
            <a:ext cx="4416425" cy="5334000"/>
          </a:xfrm>
          <a:prstGeom prst="rect">
            <a:avLst/>
          </a:prstGeom>
          <a:noFill/>
          <a:ln w="76200">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143364" name="Picture 5" descr="on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295400"/>
            <a:ext cx="3959225" cy="5338763"/>
          </a:xfrm>
          <a:prstGeom prst="rect">
            <a:avLst/>
          </a:prstGeom>
          <a:noFill/>
          <a:ln w="76200">
            <a:solidFill>
              <a:srgbClr val="66FF66"/>
            </a:solidFill>
            <a:miter lim="800000"/>
            <a:headEnd/>
            <a:tailEnd/>
          </a:ln>
          <a:extLst>
            <a:ext uri="{909E8E84-426E-40DD-AFC4-6F175D3DCCD1}">
              <a14:hiddenFill xmlns:a14="http://schemas.microsoft.com/office/drawing/2010/main">
                <a:solidFill>
                  <a:srgbClr val="FFFFFF"/>
                </a:solidFill>
              </a14:hiddenFill>
            </a:ext>
          </a:extLst>
        </p:spPr>
      </p:pic>
      <p:sp>
        <p:nvSpPr>
          <p:cNvPr id="143365"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143366" name="Rectangle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475" y="75565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Rectangle 7"/>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2700" y="75565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8" name="Rectangle 8"/>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3775" y="1274763"/>
            <a:ext cx="3071813"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9" name="Rectangle 1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4625" y="1536700"/>
            <a:ext cx="3382963"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0" name="Rectangle 11"/>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62275" y="2803525"/>
            <a:ext cx="300037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p:cNvCxnSpPr/>
          <p:nvPr/>
        </p:nvCxnSpPr>
        <p:spPr bwMode="auto">
          <a:xfrm flipH="1">
            <a:off x="3048000" y="3733800"/>
            <a:ext cx="381000" cy="685800"/>
          </a:xfrm>
          <a:prstGeom prst="straightConnector1">
            <a:avLst/>
          </a:prstGeom>
          <a:noFill/>
          <a:ln w="76200" cap="flat" cmpd="sng" algn="ctr">
            <a:solidFill>
              <a:schemeClr val="bg1">
                <a:lumMod val="95000"/>
                <a:lumOff val="5000"/>
              </a:schemeClr>
            </a:solidFill>
            <a:prstDash val="solid"/>
            <a:round/>
            <a:headEnd type="none" w="med" len="med"/>
            <a:tailEnd type="arrow"/>
          </a:ln>
          <a:effectLst/>
        </p:spPr>
      </p:cxnSp>
      <p:cxnSp>
        <p:nvCxnSpPr>
          <p:cNvPr id="15" name="Straight Arrow Connector 14"/>
          <p:cNvCxnSpPr/>
          <p:nvPr/>
        </p:nvCxnSpPr>
        <p:spPr bwMode="auto">
          <a:xfrm>
            <a:off x="5715000" y="3657600"/>
            <a:ext cx="762000" cy="228600"/>
          </a:xfrm>
          <a:prstGeom prst="straightConnector1">
            <a:avLst/>
          </a:prstGeom>
          <a:noFill/>
          <a:ln w="76200" cap="flat" cmpd="sng" algn="ctr">
            <a:solidFill>
              <a:schemeClr val="bg1">
                <a:lumMod val="95000"/>
                <a:lumOff val="5000"/>
              </a:schemeClr>
            </a:solidFill>
            <a:prstDash val="solid"/>
            <a:round/>
            <a:headEnd type="none" w="med" len="med"/>
            <a:tailEnd type="arrow"/>
          </a:ln>
          <a:effectLst/>
        </p:spPr>
      </p:cxnSp>
      <p:pic>
        <p:nvPicPr>
          <p:cNvPr id="143373" name="Rectangle 16"/>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62188" y="5108575"/>
            <a:ext cx="46259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p:cNvCxnSpPr/>
          <p:nvPr/>
        </p:nvCxnSpPr>
        <p:spPr bwMode="auto">
          <a:xfrm flipV="1">
            <a:off x="6477000" y="5029200"/>
            <a:ext cx="533400" cy="762000"/>
          </a:xfrm>
          <a:prstGeom prst="straightConnector1">
            <a:avLst/>
          </a:prstGeom>
          <a:noFill/>
          <a:ln w="76200" cap="flat" cmpd="sng" algn="ctr">
            <a:solidFill>
              <a:schemeClr val="bg1">
                <a:lumMod val="95000"/>
                <a:lumOff val="5000"/>
              </a:schemeClr>
            </a:solidFill>
            <a:prstDash val="solid"/>
            <a:round/>
            <a:headEnd type="none" w="med" len="med"/>
            <a:tailEnd type="arrow"/>
          </a:ln>
          <a:effectLst/>
        </p:spPr>
      </p:cxnSp>
      <p:cxnSp>
        <p:nvCxnSpPr>
          <p:cNvPr id="21" name="Straight Arrow Connector 20"/>
          <p:cNvCxnSpPr/>
          <p:nvPr/>
        </p:nvCxnSpPr>
        <p:spPr bwMode="auto">
          <a:xfrm flipH="1" flipV="1">
            <a:off x="1828800" y="5029200"/>
            <a:ext cx="838200" cy="762000"/>
          </a:xfrm>
          <a:prstGeom prst="straightConnector1">
            <a:avLst/>
          </a:prstGeom>
          <a:noFill/>
          <a:ln w="76200" cap="flat" cmpd="sng" algn="ctr">
            <a:solidFill>
              <a:schemeClr val="bg1">
                <a:lumMod val="95000"/>
                <a:lumOff val="5000"/>
              </a:schemeClr>
            </a:solidFill>
            <a:prstDash val="solid"/>
            <a:round/>
            <a:headEnd type="none" w="med" len="med"/>
            <a:tailEnd type="arrow"/>
          </a:ln>
          <a:effectLst/>
        </p:spPr>
      </p:cxnSp>
      <p:pic>
        <p:nvPicPr>
          <p:cNvPr id="143376" name="Rectangle 15"/>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075" y="3541713"/>
            <a:ext cx="24066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reeform 18"/>
          <p:cNvSpPr/>
          <p:nvPr/>
        </p:nvSpPr>
        <p:spPr bwMode="auto">
          <a:xfrm>
            <a:off x="188913" y="4219575"/>
            <a:ext cx="1755775" cy="493713"/>
          </a:xfrm>
          <a:custGeom>
            <a:avLst/>
            <a:gdLst>
              <a:gd name="connsiteX0" fmla="*/ 0 w 1756228"/>
              <a:gd name="connsiteY0" fmla="*/ 222304 h 494627"/>
              <a:gd name="connsiteX1" fmla="*/ 435428 w 1756228"/>
              <a:gd name="connsiteY1" fmla="*/ 236819 h 494627"/>
              <a:gd name="connsiteX2" fmla="*/ 522514 w 1756228"/>
              <a:gd name="connsiteY2" fmla="*/ 265847 h 494627"/>
              <a:gd name="connsiteX3" fmla="*/ 580571 w 1756228"/>
              <a:gd name="connsiteY3" fmla="*/ 338419 h 494627"/>
              <a:gd name="connsiteX4" fmla="*/ 638628 w 1756228"/>
              <a:gd name="connsiteY4" fmla="*/ 425504 h 494627"/>
              <a:gd name="connsiteX5" fmla="*/ 653143 w 1756228"/>
              <a:gd name="connsiteY5" fmla="*/ 483562 h 494627"/>
              <a:gd name="connsiteX6" fmla="*/ 682171 w 1756228"/>
              <a:gd name="connsiteY6" fmla="*/ 396476 h 494627"/>
              <a:gd name="connsiteX7" fmla="*/ 725714 w 1756228"/>
              <a:gd name="connsiteY7" fmla="*/ 265847 h 494627"/>
              <a:gd name="connsiteX8" fmla="*/ 812800 w 1756228"/>
              <a:gd name="connsiteY8" fmla="*/ 236819 h 494627"/>
              <a:gd name="connsiteX9" fmla="*/ 856343 w 1756228"/>
              <a:gd name="connsiteY9" fmla="*/ 222304 h 494627"/>
              <a:gd name="connsiteX10" fmla="*/ 1132114 w 1756228"/>
              <a:gd name="connsiteY10" fmla="*/ 193276 h 494627"/>
              <a:gd name="connsiteX11" fmla="*/ 1190171 w 1756228"/>
              <a:gd name="connsiteY11" fmla="*/ 178762 h 494627"/>
              <a:gd name="connsiteX12" fmla="*/ 1291771 w 1756228"/>
              <a:gd name="connsiteY12" fmla="*/ 149733 h 494627"/>
              <a:gd name="connsiteX13" fmla="*/ 1451428 w 1756228"/>
              <a:gd name="connsiteY13" fmla="*/ 106190 h 494627"/>
              <a:gd name="connsiteX14" fmla="*/ 1582057 w 1756228"/>
              <a:gd name="connsiteY14" fmla="*/ 33619 h 494627"/>
              <a:gd name="connsiteX15" fmla="*/ 1669143 w 1756228"/>
              <a:gd name="connsiteY15" fmla="*/ 19104 h 494627"/>
              <a:gd name="connsiteX16" fmla="*/ 1756228 w 1756228"/>
              <a:gd name="connsiteY16" fmla="*/ 4590 h 49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56228" h="494627">
                <a:moveTo>
                  <a:pt x="0" y="222304"/>
                </a:moveTo>
                <a:cubicBezTo>
                  <a:pt x="145143" y="227142"/>
                  <a:pt x="290706" y="224759"/>
                  <a:pt x="435428" y="236819"/>
                </a:cubicBezTo>
                <a:cubicBezTo>
                  <a:pt x="465921" y="239360"/>
                  <a:pt x="522514" y="265847"/>
                  <a:pt x="522514" y="265847"/>
                </a:cubicBezTo>
                <a:cubicBezTo>
                  <a:pt x="602970" y="319485"/>
                  <a:pt x="539331" y="264187"/>
                  <a:pt x="580571" y="338419"/>
                </a:cubicBezTo>
                <a:cubicBezTo>
                  <a:pt x="597514" y="368916"/>
                  <a:pt x="638628" y="425504"/>
                  <a:pt x="638628" y="425504"/>
                </a:cubicBezTo>
                <a:cubicBezTo>
                  <a:pt x="643466" y="444857"/>
                  <a:pt x="636545" y="494627"/>
                  <a:pt x="653143" y="483562"/>
                </a:cubicBezTo>
                <a:cubicBezTo>
                  <a:pt x="678603" y="466589"/>
                  <a:pt x="677141" y="426659"/>
                  <a:pt x="682171" y="396476"/>
                </a:cubicBezTo>
                <a:cubicBezTo>
                  <a:pt x="687098" y="366916"/>
                  <a:pt x="687743" y="289578"/>
                  <a:pt x="725714" y="265847"/>
                </a:cubicBezTo>
                <a:cubicBezTo>
                  <a:pt x="751662" y="249630"/>
                  <a:pt x="783771" y="246495"/>
                  <a:pt x="812800" y="236819"/>
                </a:cubicBezTo>
                <a:lnTo>
                  <a:pt x="856343" y="222304"/>
                </a:lnTo>
                <a:cubicBezTo>
                  <a:pt x="973462" y="183263"/>
                  <a:pt x="884632" y="208743"/>
                  <a:pt x="1132114" y="193276"/>
                </a:cubicBezTo>
                <a:cubicBezTo>
                  <a:pt x="1151466" y="188438"/>
                  <a:pt x="1170991" y="184242"/>
                  <a:pt x="1190171" y="178762"/>
                </a:cubicBezTo>
                <a:cubicBezTo>
                  <a:pt x="1275034" y="154515"/>
                  <a:pt x="1189671" y="172421"/>
                  <a:pt x="1291771" y="149733"/>
                </a:cubicBezTo>
                <a:cubicBezTo>
                  <a:pt x="1332669" y="140645"/>
                  <a:pt x="1417441" y="128848"/>
                  <a:pt x="1451428" y="106190"/>
                </a:cubicBezTo>
                <a:cubicBezTo>
                  <a:pt x="1507555" y="68772"/>
                  <a:pt x="1524575" y="46393"/>
                  <a:pt x="1582057" y="33619"/>
                </a:cubicBezTo>
                <a:cubicBezTo>
                  <a:pt x="1610785" y="27235"/>
                  <a:pt x="1640415" y="25488"/>
                  <a:pt x="1669143" y="19104"/>
                </a:cubicBezTo>
                <a:cubicBezTo>
                  <a:pt x="1755109" y="0"/>
                  <a:pt x="1670202" y="4590"/>
                  <a:pt x="1756228" y="4590"/>
                </a:cubicBezTo>
              </a:path>
            </a:pathLst>
          </a:custGeom>
          <a:noFill/>
          <a:ln w="76200" cap="flat" cmpd="sng" algn="ctr">
            <a:solidFill>
              <a:schemeClr val="bg1">
                <a:lumMod val="95000"/>
                <a:lumOff val="5000"/>
              </a:schemeClr>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Freeform 19"/>
          <p:cNvSpPr/>
          <p:nvPr/>
        </p:nvSpPr>
        <p:spPr bwMode="auto">
          <a:xfrm>
            <a:off x="363538" y="4702175"/>
            <a:ext cx="539750" cy="1219200"/>
          </a:xfrm>
          <a:custGeom>
            <a:avLst/>
            <a:gdLst>
              <a:gd name="connsiteX0" fmla="*/ 478972 w 540869"/>
              <a:gd name="connsiteY0" fmla="*/ 0 h 1219200"/>
              <a:gd name="connsiteX1" fmla="*/ 478972 w 540869"/>
              <a:gd name="connsiteY1" fmla="*/ 972457 h 1219200"/>
              <a:gd name="connsiteX2" fmla="*/ 464457 w 540869"/>
              <a:gd name="connsiteY2" fmla="*/ 1016000 h 1219200"/>
              <a:gd name="connsiteX3" fmla="*/ 377372 w 540869"/>
              <a:gd name="connsiteY3" fmla="*/ 1059542 h 1219200"/>
              <a:gd name="connsiteX4" fmla="*/ 333829 w 540869"/>
              <a:gd name="connsiteY4" fmla="*/ 1088571 h 1219200"/>
              <a:gd name="connsiteX5" fmla="*/ 290286 w 540869"/>
              <a:gd name="connsiteY5" fmla="*/ 1103085 h 1219200"/>
              <a:gd name="connsiteX6" fmla="*/ 261257 w 540869"/>
              <a:gd name="connsiteY6" fmla="*/ 1146628 h 1219200"/>
              <a:gd name="connsiteX7" fmla="*/ 174172 w 540869"/>
              <a:gd name="connsiteY7" fmla="*/ 1175657 h 1219200"/>
              <a:gd name="connsiteX8" fmla="*/ 130629 w 540869"/>
              <a:gd name="connsiteY8" fmla="*/ 1190171 h 1219200"/>
              <a:gd name="connsiteX9" fmla="*/ 0 w 540869"/>
              <a:gd name="connsiteY9" fmla="*/ 1219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869" h="1219200">
                <a:moveTo>
                  <a:pt x="478972" y="0"/>
                </a:moveTo>
                <a:cubicBezTo>
                  <a:pt x="540869" y="371386"/>
                  <a:pt x="505414" y="126333"/>
                  <a:pt x="478972" y="972457"/>
                </a:cubicBezTo>
                <a:cubicBezTo>
                  <a:pt x="478494" y="987749"/>
                  <a:pt x="474015" y="1004053"/>
                  <a:pt x="464457" y="1016000"/>
                </a:cubicBezTo>
                <a:cubicBezTo>
                  <a:pt x="443995" y="1041578"/>
                  <a:pt x="406056" y="1049981"/>
                  <a:pt x="377372" y="1059542"/>
                </a:cubicBezTo>
                <a:cubicBezTo>
                  <a:pt x="362858" y="1069218"/>
                  <a:pt x="349431" y="1080770"/>
                  <a:pt x="333829" y="1088571"/>
                </a:cubicBezTo>
                <a:cubicBezTo>
                  <a:pt x="320145" y="1095413"/>
                  <a:pt x="302233" y="1093528"/>
                  <a:pt x="290286" y="1103085"/>
                </a:cubicBezTo>
                <a:cubicBezTo>
                  <a:pt x="276664" y="1113982"/>
                  <a:pt x="276050" y="1137383"/>
                  <a:pt x="261257" y="1146628"/>
                </a:cubicBezTo>
                <a:cubicBezTo>
                  <a:pt x="235309" y="1162845"/>
                  <a:pt x="203200" y="1165981"/>
                  <a:pt x="174172" y="1175657"/>
                </a:cubicBezTo>
                <a:cubicBezTo>
                  <a:pt x="159658" y="1180495"/>
                  <a:pt x="145775" y="1188007"/>
                  <a:pt x="130629" y="1190171"/>
                </a:cubicBezTo>
                <a:cubicBezTo>
                  <a:pt x="18319" y="1206215"/>
                  <a:pt x="59628" y="1189385"/>
                  <a:pt x="0" y="1219200"/>
                </a:cubicBezTo>
              </a:path>
            </a:pathLst>
          </a:custGeom>
          <a:noFill/>
          <a:ln w="76200" cap="flat" cmpd="sng" algn="ctr">
            <a:solidFill>
              <a:schemeClr val="bg1">
                <a:lumMod val="95000"/>
                <a:lumOff val="5000"/>
              </a:schemeClr>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2" name="Freeform 21"/>
          <p:cNvSpPr/>
          <p:nvPr/>
        </p:nvSpPr>
        <p:spPr bwMode="auto">
          <a:xfrm>
            <a:off x="841375" y="5718175"/>
            <a:ext cx="1698625" cy="817563"/>
          </a:xfrm>
          <a:custGeom>
            <a:avLst/>
            <a:gdLst>
              <a:gd name="connsiteX0" fmla="*/ 0 w 1698171"/>
              <a:gd name="connsiteY0" fmla="*/ 0 h 817572"/>
              <a:gd name="connsiteX1" fmla="*/ 58057 w 1698171"/>
              <a:gd name="connsiteY1" fmla="*/ 130628 h 817572"/>
              <a:gd name="connsiteX2" fmla="*/ 101600 w 1698171"/>
              <a:gd name="connsiteY2" fmla="*/ 145142 h 817572"/>
              <a:gd name="connsiteX3" fmla="*/ 188685 w 1698171"/>
              <a:gd name="connsiteY3" fmla="*/ 203200 h 817572"/>
              <a:gd name="connsiteX4" fmla="*/ 333828 w 1698171"/>
              <a:gd name="connsiteY4" fmla="*/ 246742 h 817572"/>
              <a:gd name="connsiteX5" fmla="*/ 464457 w 1698171"/>
              <a:gd name="connsiteY5" fmla="*/ 275771 h 817572"/>
              <a:gd name="connsiteX6" fmla="*/ 1422400 w 1698171"/>
              <a:gd name="connsiteY6" fmla="*/ 290285 h 817572"/>
              <a:gd name="connsiteX7" fmla="*/ 1538514 w 1698171"/>
              <a:gd name="connsiteY7" fmla="*/ 304800 h 817572"/>
              <a:gd name="connsiteX8" fmla="*/ 1567542 w 1698171"/>
              <a:gd name="connsiteY8" fmla="*/ 348342 h 817572"/>
              <a:gd name="connsiteX9" fmla="*/ 1611085 w 1698171"/>
              <a:gd name="connsiteY9" fmla="*/ 377371 h 817572"/>
              <a:gd name="connsiteX10" fmla="*/ 1625600 w 1698171"/>
              <a:gd name="connsiteY10" fmla="*/ 420914 h 817572"/>
              <a:gd name="connsiteX11" fmla="*/ 1654628 w 1698171"/>
              <a:gd name="connsiteY11" fmla="*/ 522514 h 817572"/>
              <a:gd name="connsiteX12" fmla="*/ 1669142 w 1698171"/>
              <a:gd name="connsiteY12" fmla="*/ 638628 h 817572"/>
              <a:gd name="connsiteX13" fmla="*/ 1683657 w 1698171"/>
              <a:gd name="connsiteY13" fmla="*/ 812800 h 817572"/>
              <a:gd name="connsiteX14" fmla="*/ 1698171 w 1698171"/>
              <a:gd name="connsiteY14" fmla="*/ 812800 h 81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8171" h="817572">
                <a:moveTo>
                  <a:pt x="0" y="0"/>
                </a:moveTo>
                <a:cubicBezTo>
                  <a:pt x="8870" y="26612"/>
                  <a:pt x="26691" y="105536"/>
                  <a:pt x="58057" y="130628"/>
                </a:cubicBezTo>
                <a:cubicBezTo>
                  <a:pt x="70004" y="140185"/>
                  <a:pt x="87086" y="140304"/>
                  <a:pt x="101600" y="145142"/>
                </a:cubicBezTo>
                <a:cubicBezTo>
                  <a:pt x="130628" y="164495"/>
                  <a:pt x="154839" y="194739"/>
                  <a:pt x="188685" y="203200"/>
                </a:cubicBezTo>
                <a:cubicBezTo>
                  <a:pt x="276421" y="225134"/>
                  <a:pt x="227827" y="211408"/>
                  <a:pt x="333828" y="246742"/>
                </a:cubicBezTo>
                <a:cubicBezTo>
                  <a:pt x="381149" y="262516"/>
                  <a:pt x="408716" y="274223"/>
                  <a:pt x="464457" y="275771"/>
                </a:cubicBezTo>
                <a:cubicBezTo>
                  <a:pt x="783685" y="284638"/>
                  <a:pt x="1103086" y="285447"/>
                  <a:pt x="1422400" y="290285"/>
                </a:cubicBezTo>
                <a:cubicBezTo>
                  <a:pt x="1461105" y="295123"/>
                  <a:pt x="1502298" y="290314"/>
                  <a:pt x="1538514" y="304800"/>
                </a:cubicBezTo>
                <a:cubicBezTo>
                  <a:pt x="1554710" y="311278"/>
                  <a:pt x="1555207" y="336007"/>
                  <a:pt x="1567542" y="348342"/>
                </a:cubicBezTo>
                <a:cubicBezTo>
                  <a:pt x="1579877" y="360677"/>
                  <a:pt x="1596571" y="367695"/>
                  <a:pt x="1611085" y="377371"/>
                </a:cubicBezTo>
                <a:cubicBezTo>
                  <a:pt x="1615923" y="391885"/>
                  <a:pt x="1621397" y="406203"/>
                  <a:pt x="1625600" y="420914"/>
                </a:cubicBezTo>
                <a:cubicBezTo>
                  <a:pt x="1662058" y="548515"/>
                  <a:pt x="1619822" y="418092"/>
                  <a:pt x="1654628" y="522514"/>
                </a:cubicBezTo>
                <a:cubicBezTo>
                  <a:pt x="1659466" y="561219"/>
                  <a:pt x="1665261" y="599816"/>
                  <a:pt x="1669142" y="638628"/>
                </a:cubicBezTo>
                <a:cubicBezTo>
                  <a:pt x="1674939" y="696597"/>
                  <a:pt x="1674079" y="755334"/>
                  <a:pt x="1683657" y="812800"/>
                </a:cubicBezTo>
                <a:cubicBezTo>
                  <a:pt x="1684452" y="817572"/>
                  <a:pt x="1693333" y="812800"/>
                  <a:pt x="1698171" y="812800"/>
                </a:cubicBezTo>
              </a:path>
            </a:pathLst>
          </a:custGeom>
          <a:noFill/>
          <a:ln w="76200" cap="flat" cmpd="sng" algn="ctr">
            <a:solidFill>
              <a:schemeClr val="bg1">
                <a:lumMod val="95000"/>
                <a:lumOff val="5000"/>
              </a:schemeClr>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43380" name="Rectangle 22"/>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97613" y="3949700"/>
            <a:ext cx="2767012"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23"/>
          <p:cNvSpPr/>
          <p:nvPr/>
        </p:nvSpPr>
        <p:spPr bwMode="auto">
          <a:xfrm>
            <a:off x="4670425" y="1733550"/>
            <a:ext cx="4013200" cy="4627563"/>
          </a:xfrm>
          <a:custGeom>
            <a:avLst/>
            <a:gdLst>
              <a:gd name="connsiteX0" fmla="*/ 2789513 w 4012929"/>
              <a:gd name="connsiteY0" fmla="*/ 4232587 h 4627833"/>
              <a:gd name="connsiteX1" fmla="*/ 2963684 w 4012929"/>
              <a:gd name="connsiteY1" fmla="*/ 4203559 h 4627833"/>
              <a:gd name="connsiteX2" fmla="*/ 3007227 w 4012929"/>
              <a:gd name="connsiteY2" fmla="*/ 4189045 h 4627833"/>
              <a:gd name="connsiteX3" fmla="*/ 3094313 w 4012929"/>
              <a:gd name="connsiteY3" fmla="*/ 4130987 h 4627833"/>
              <a:gd name="connsiteX4" fmla="*/ 3152370 w 4012929"/>
              <a:gd name="connsiteY4" fmla="*/ 4043902 h 4627833"/>
              <a:gd name="connsiteX5" fmla="*/ 3239456 w 4012929"/>
              <a:gd name="connsiteY5" fmla="*/ 3956816 h 4627833"/>
              <a:gd name="connsiteX6" fmla="*/ 3268484 w 4012929"/>
              <a:gd name="connsiteY6" fmla="*/ 3913273 h 4627833"/>
              <a:gd name="connsiteX7" fmla="*/ 3312027 w 4012929"/>
              <a:gd name="connsiteY7" fmla="*/ 3884245 h 4627833"/>
              <a:gd name="connsiteX8" fmla="*/ 3399113 w 4012929"/>
              <a:gd name="connsiteY8" fmla="*/ 3797159 h 4627833"/>
              <a:gd name="connsiteX9" fmla="*/ 3457170 w 4012929"/>
              <a:gd name="connsiteY9" fmla="*/ 3710073 h 4627833"/>
              <a:gd name="connsiteX10" fmla="*/ 3529741 w 4012929"/>
              <a:gd name="connsiteY10" fmla="*/ 3564930 h 4627833"/>
              <a:gd name="connsiteX11" fmla="*/ 3587799 w 4012929"/>
              <a:gd name="connsiteY11" fmla="*/ 3477845 h 4627833"/>
              <a:gd name="connsiteX12" fmla="*/ 3602313 w 4012929"/>
              <a:gd name="connsiteY12" fmla="*/ 3434302 h 4627833"/>
              <a:gd name="connsiteX13" fmla="*/ 3689399 w 4012929"/>
              <a:gd name="connsiteY13" fmla="*/ 3390759 h 4627833"/>
              <a:gd name="connsiteX14" fmla="*/ 3718427 w 4012929"/>
              <a:gd name="connsiteY14" fmla="*/ 3347216 h 4627833"/>
              <a:gd name="connsiteX15" fmla="*/ 3732941 w 4012929"/>
              <a:gd name="connsiteY15" fmla="*/ 3303673 h 4627833"/>
              <a:gd name="connsiteX16" fmla="*/ 3790999 w 4012929"/>
              <a:gd name="connsiteY16" fmla="*/ 3216587 h 4627833"/>
              <a:gd name="connsiteX17" fmla="*/ 3805513 w 4012929"/>
              <a:gd name="connsiteY17" fmla="*/ 3173045 h 4627833"/>
              <a:gd name="connsiteX18" fmla="*/ 3834541 w 4012929"/>
              <a:gd name="connsiteY18" fmla="*/ 3027902 h 4627833"/>
              <a:gd name="connsiteX19" fmla="*/ 3892599 w 4012929"/>
              <a:gd name="connsiteY19" fmla="*/ 2940816 h 4627833"/>
              <a:gd name="connsiteX20" fmla="*/ 3950656 w 4012929"/>
              <a:gd name="connsiteY20" fmla="*/ 2810187 h 4627833"/>
              <a:gd name="connsiteX21" fmla="*/ 3979684 w 4012929"/>
              <a:gd name="connsiteY21" fmla="*/ 2723102 h 4627833"/>
              <a:gd name="connsiteX22" fmla="*/ 4008713 w 4012929"/>
              <a:gd name="connsiteY22" fmla="*/ 2432816 h 4627833"/>
              <a:gd name="connsiteX23" fmla="*/ 3994199 w 4012929"/>
              <a:gd name="connsiteY23" fmla="*/ 2113502 h 4627833"/>
              <a:gd name="connsiteX24" fmla="*/ 3936141 w 4012929"/>
              <a:gd name="connsiteY24" fmla="*/ 2026416 h 4627833"/>
              <a:gd name="connsiteX25" fmla="*/ 3907113 w 4012929"/>
              <a:gd name="connsiteY25" fmla="*/ 1982873 h 4627833"/>
              <a:gd name="connsiteX26" fmla="*/ 3892599 w 4012929"/>
              <a:gd name="connsiteY26" fmla="*/ 1924816 h 4627833"/>
              <a:gd name="connsiteX27" fmla="*/ 3863570 w 4012929"/>
              <a:gd name="connsiteY27" fmla="*/ 1881273 h 4627833"/>
              <a:gd name="connsiteX28" fmla="*/ 3805513 w 4012929"/>
              <a:gd name="connsiteY28" fmla="*/ 1779673 h 4627833"/>
              <a:gd name="connsiteX29" fmla="*/ 3761970 w 4012929"/>
              <a:gd name="connsiteY29" fmla="*/ 1649045 h 4627833"/>
              <a:gd name="connsiteX30" fmla="*/ 3732941 w 4012929"/>
              <a:gd name="connsiteY30" fmla="*/ 1605502 h 4627833"/>
              <a:gd name="connsiteX31" fmla="*/ 3718427 w 4012929"/>
              <a:gd name="connsiteY31" fmla="*/ 1561959 h 4627833"/>
              <a:gd name="connsiteX32" fmla="*/ 3645856 w 4012929"/>
              <a:gd name="connsiteY32" fmla="*/ 1445845 h 4627833"/>
              <a:gd name="connsiteX33" fmla="*/ 3616827 w 4012929"/>
              <a:gd name="connsiteY33" fmla="*/ 1358759 h 4627833"/>
              <a:gd name="connsiteX34" fmla="*/ 3573284 w 4012929"/>
              <a:gd name="connsiteY34" fmla="*/ 1315216 h 4627833"/>
              <a:gd name="connsiteX35" fmla="*/ 3544256 w 4012929"/>
              <a:gd name="connsiteY35" fmla="*/ 1271673 h 4627833"/>
              <a:gd name="connsiteX36" fmla="*/ 3500713 w 4012929"/>
              <a:gd name="connsiteY36" fmla="*/ 1228130 h 4627833"/>
              <a:gd name="connsiteX37" fmla="*/ 3413627 w 4012929"/>
              <a:gd name="connsiteY37" fmla="*/ 1082987 h 4627833"/>
              <a:gd name="connsiteX38" fmla="*/ 3355570 w 4012929"/>
              <a:gd name="connsiteY38" fmla="*/ 995902 h 4627833"/>
              <a:gd name="connsiteX39" fmla="*/ 3326541 w 4012929"/>
              <a:gd name="connsiteY39" fmla="*/ 952359 h 4627833"/>
              <a:gd name="connsiteX40" fmla="*/ 3239456 w 4012929"/>
              <a:gd name="connsiteY40" fmla="*/ 865273 h 4627833"/>
              <a:gd name="connsiteX41" fmla="*/ 3123341 w 4012929"/>
              <a:gd name="connsiteY41" fmla="*/ 792702 h 4627833"/>
              <a:gd name="connsiteX42" fmla="*/ 2978199 w 4012929"/>
              <a:gd name="connsiteY42" fmla="*/ 705616 h 4627833"/>
              <a:gd name="connsiteX43" fmla="*/ 2905627 w 4012929"/>
              <a:gd name="connsiteY43" fmla="*/ 676587 h 4627833"/>
              <a:gd name="connsiteX44" fmla="*/ 2818541 w 4012929"/>
              <a:gd name="connsiteY44" fmla="*/ 618530 h 4627833"/>
              <a:gd name="connsiteX45" fmla="*/ 2760484 w 4012929"/>
              <a:gd name="connsiteY45" fmla="*/ 589502 h 4627833"/>
              <a:gd name="connsiteX46" fmla="*/ 2673399 w 4012929"/>
              <a:gd name="connsiteY46" fmla="*/ 560473 h 4627833"/>
              <a:gd name="connsiteX47" fmla="*/ 2629856 w 4012929"/>
              <a:gd name="connsiteY47" fmla="*/ 516930 h 4627833"/>
              <a:gd name="connsiteX48" fmla="*/ 2499227 w 4012929"/>
              <a:gd name="connsiteY48" fmla="*/ 473387 h 4627833"/>
              <a:gd name="connsiteX49" fmla="*/ 2455684 w 4012929"/>
              <a:gd name="connsiteY49" fmla="*/ 458873 h 4627833"/>
              <a:gd name="connsiteX50" fmla="*/ 2310541 w 4012929"/>
              <a:gd name="connsiteY50" fmla="*/ 371787 h 4627833"/>
              <a:gd name="connsiteX51" fmla="*/ 2266999 w 4012929"/>
              <a:gd name="connsiteY51" fmla="*/ 342759 h 4627833"/>
              <a:gd name="connsiteX52" fmla="*/ 2223456 w 4012929"/>
              <a:gd name="connsiteY52" fmla="*/ 328245 h 4627833"/>
              <a:gd name="connsiteX53" fmla="*/ 2165399 w 4012929"/>
              <a:gd name="connsiteY53" fmla="*/ 299216 h 4627833"/>
              <a:gd name="connsiteX54" fmla="*/ 2121856 w 4012929"/>
              <a:gd name="connsiteY54" fmla="*/ 270187 h 4627833"/>
              <a:gd name="connsiteX55" fmla="*/ 1976713 w 4012929"/>
              <a:gd name="connsiteY55" fmla="*/ 255673 h 4627833"/>
              <a:gd name="connsiteX56" fmla="*/ 1933170 w 4012929"/>
              <a:gd name="connsiteY56" fmla="*/ 212130 h 4627833"/>
              <a:gd name="connsiteX57" fmla="*/ 1817056 w 4012929"/>
              <a:gd name="connsiteY57" fmla="*/ 154073 h 4627833"/>
              <a:gd name="connsiteX58" fmla="*/ 1758999 w 4012929"/>
              <a:gd name="connsiteY58" fmla="*/ 139559 h 4627833"/>
              <a:gd name="connsiteX59" fmla="*/ 1671913 w 4012929"/>
              <a:gd name="connsiteY59" fmla="*/ 81502 h 4627833"/>
              <a:gd name="connsiteX60" fmla="*/ 1555799 w 4012929"/>
              <a:gd name="connsiteY60" fmla="*/ 52473 h 4627833"/>
              <a:gd name="connsiteX61" fmla="*/ 1497741 w 4012929"/>
              <a:gd name="connsiteY61" fmla="*/ 37959 h 4627833"/>
              <a:gd name="connsiteX62" fmla="*/ 1454199 w 4012929"/>
              <a:gd name="connsiteY62" fmla="*/ 23445 h 4627833"/>
              <a:gd name="connsiteX63" fmla="*/ 1134884 w 4012929"/>
              <a:gd name="connsiteY63" fmla="*/ 66987 h 4627833"/>
              <a:gd name="connsiteX64" fmla="*/ 1091341 w 4012929"/>
              <a:gd name="connsiteY64" fmla="*/ 96016 h 4627833"/>
              <a:gd name="connsiteX65" fmla="*/ 1033284 w 4012929"/>
              <a:gd name="connsiteY65" fmla="*/ 110530 h 4627833"/>
              <a:gd name="connsiteX66" fmla="*/ 859113 w 4012929"/>
              <a:gd name="connsiteY66" fmla="*/ 197616 h 4627833"/>
              <a:gd name="connsiteX67" fmla="*/ 815570 w 4012929"/>
              <a:gd name="connsiteY67" fmla="*/ 241159 h 4627833"/>
              <a:gd name="connsiteX68" fmla="*/ 786541 w 4012929"/>
              <a:gd name="connsiteY68" fmla="*/ 284702 h 4627833"/>
              <a:gd name="connsiteX69" fmla="*/ 742999 w 4012929"/>
              <a:gd name="connsiteY69" fmla="*/ 313730 h 4627833"/>
              <a:gd name="connsiteX70" fmla="*/ 713970 w 4012929"/>
              <a:gd name="connsiteY70" fmla="*/ 357273 h 4627833"/>
              <a:gd name="connsiteX71" fmla="*/ 670427 w 4012929"/>
              <a:gd name="connsiteY71" fmla="*/ 371787 h 4627833"/>
              <a:gd name="connsiteX72" fmla="*/ 612370 w 4012929"/>
              <a:gd name="connsiteY72" fmla="*/ 458873 h 4627833"/>
              <a:gd name="connsiteX73" fmla="*/ 583341 w 4012929"/>
              <a:gd name="connsiteY73" fmla="*/ 502416 h 4627833"/>
              <a:gd name="connsiteX74" fmla="*/ 554313 w 4012929"/>
              <a:gd name="connsiteY74" fmla="*/ 545959 h 4627833"/>
              <a:gd name="connsiteX75" fmla="*/ 510770 w 4012929"/>
              <a:gd name="connsiteY75" fmla="*/ 589502 h 4627833"/>
              <a:gd name="connsiteX76" fmla="*/ 496256 w 4012929"/>
              <a:gd name="connsiteY76" fmla="*/ 633045 h 4627833"/>
              <a:gd name="connsiteX77" fmla="*/ 423684 w 4012929"/>
              <a:gd name="connsiteY77" fmla="*/ 720130 h 4627833"/>
              <a:gd name="connsiteX78" fmla="*/ 394656 w 4012929"/>
              <a:gd name="connsiteY78" fmla="*/ 778187 h 4627833"/>
              <a:gd name="connsiteX79" fmla="*/ 336599 w 4012929"/>
              <a:gd name="connsiteY79" fmla="*/ 908816 h 4627833"/>
              <a:gd name="connsiteX80" fmla="*/ 293056 w 4012929"/>
              <a:gd name="connsiteY80" fmla="*/ 952359 h 4627833"/>
              <a:gd name="connsiteX81" fmla="*/ 220484 w 4012929"/>
              <a:gd name="connsiteY81" fmla="*/ 1039445 h 4627833"/>
              <a:gd name="connsiteX82" fmla="*/ 162427 w 4012929"/>
              <a:gd name="connsiteY82" fmla="*/ 1126530 h 4627833"/>
              <a:gd name="connsiteX83" fmla="*/ 104370 w 4012929"/>
              <a:gd name="connsiteY83" fmla="*/ 1213616 h 4627833"/>
              <a:gd name="connsiteX84" fmla="*/ 75341 w 4012929"/>
              <a:gd name="connsiteY84" fmla="*/ 1271673 h 4627833"/>
              <a:gd name="connsiteX85" fmla="*/ 31799 w 4012929"/>
              <a:gd name="connsiteY85" fmla="*/ 1315216 h 4627833"/>
              <a:gd name="connsiteX86" fmla="*/ 2770 w 4012929"/>
              <a:gd name="connsiteY86" fmla="*/ 1402302 h 4627833"/>
              <a:gd name="connsiteX87" fmla="*/ 46313 w 4012929"/>
              <a:gd name="connsiteY87" fmla="*/ 1649045 h 4627833"/>
              <a:gd name="connsiteX88" fmla="*/ 75341 w 4012929"/>
              <a:gd name="connsiteY88" fmla="*/ 1707102 h 4627833"/>
              <a:gd name="connsiteX89" fmla="*/ 133399 w 4012929"/>
              <a:gd name="connsiteY89" fmla="*/ 1750645 h 4627833"/>
              <a:gd name="connsiteX90" fmla="*/ 205970 w 4012929"/>
              <a:gd name="connsiteY90" fmla="*/ 1881273 h 4627833"/>
              <a:gd name="connsiteX91" fmla="*/ 249513 w 4012929"/>
              <a:gd name="connsiteY91" fmla="*/ 1910302 h 4627833"/>
              <a:gd name="connsiteX92" fmla="*/ 293056 w 4012929"/>
              <a:gd name="connsiteY92" fmla="*/ 1997387 h 4627833"/>
              <a:gd name="connsiteX93" fmla="*/ 307570 w 4012929"/>
              <a:gd name="connsiteY93" fmla="*/ 2040930 h 4627833"/>
              <a:gd name="connsiteX94" fmla="*/ 394656 w 4012929"/>
              <a:gd name="connsiteY94" fmla="*/ 2113502 h 4627833"/>
              <a:gd name="connsiteX95" fmla="*/ 452713 w 4012929"/>
              <a:gd name="connsiteY95" fmla="*/ 2200587 h 4627833"/>
              <a:gd name="connsiteX96" fmla="*/ 496256 w 4012929"/>
              <a:gd name="connsiteY96" fmla="*/ 2345730 h 4627833"/>
              <a:gd name="connsiteX97" fmla="*/ 510770 w 4012929"/>
              <a:gd name="connsiteY97" fmla="*/ 2389273 h 4627833"/>
              <a:gd name="connsiteX98" fmla="*/ 525284 w 4012929"/>
              <a:gd name="connsiteY98" fmla="*/ 2432816 h 4627833"/>
              <a:gd name="connsiteX99" fmla="*/ 539799 w 4012929"/>
              <a:gd name="connsiteY99" fmla="*/ 2519902 h 4627833"/>
              <a:gd name="connsiteX100" fmla="*/ 554313 w 4012929"/>
              <a:gd name="connsiteY100" fmla="*/ 2665045 h 4627833"/>
              <a:gd name="connsiteX101" fmla="*/ 583341 w 4012929"/>
              <a:gd name="connsiteY101" fmla="*/ 2752130 h 4627833"/>
              <a:gd name="connsiteX102" fmla="*/ 612370 w 4012929"/>
              <a:gd name="connsiteY102" fmla="*/ 2955330 h 4627833"/>
              <a:gd name="connsiteX103" fmla="*/ 626884 w 4012929"/>
              <a:gd name="connsiteY103" fmla="*/ 2998873 h 4627833"/>
              <a:gd name="connsiteX104" fmla="*/ 641399 w 4012929"/>
              <a:gd name="connsiteY104" fmla="*/ 3114987 h 4627833"/>
              <a:gd name="connsiteX105" fmla="*/ 670427 w 4012929"/>
              <a:gd name="connsiteY105" fmla="*/ 3202073 h 4627833"/>
              <a:gd name="connsiteX106" fmla="*/ 684941 w 4012929"/>
              <a:gd name="connsiteY106" fmla="*/ 3260130 h 4627833"/>
              <a:gd name="connsiteX107" fmla="*/ 728484 w 4012929"/>
              <a:gd name="connsiteY107" fmla="*/ 3303673 h 4627833"/>
              <a:gd name="connsiteX108" fmla="*/ 801056 w 4012929"/>
              <a:gd name="connsiteY108" fmla="*/ 3463330 h 4627833"/>
              <a:gd name="connsiteX109" fmla="*/ 830084 w 4012929"/>
              <a:gd name="connsiteY109" fmla="*/ 3506873 h 4627833"/>
              <a:gd name="connsiteX110" fmla="*/ 844599 w 4012929"/>
              <a:gd name="connsiteY110" fmla="*/ 3637502 h 4627833"/>
              <a:gd name="connsiteX111" fmla="*/ 859113 w 4012929"/>
              <a:gd name="connsiteY111" fmla="*/ 3681045 h 4627833"/>
              <a:gd name="connsiteX112" fmla="*/ 888141 w 4012929"/>
              <a:gd name="connsiteY112" fmla="*/ 3869730 h 4627833"/>
              <a:gd name="connsiteX113" fmla="*/ 931684 w 4012929"/>
              <a:gd name="connsiteY113" fmla="*/ 4014873 h 4627833"/>
              <a:gd name="connsiteX114" fmla="*/ 1018770 w 4012929"/>
              <a:gd name="connsiteY114" fmla="*/ 4116473 h 4627833"/>
              <a:gd name="connsiteX115" fmla="*/ 1062313 w 4012929"/>
              <a:gd name="connsiteY115" fmla="*/ 4203559 h 4627833"/>
              <a:gd name="connsiteX116" fmla="*/ 1178427 w 4012929"/>
              <a:gd name="connsiteY116" fmla="*/ 4290645 h 4627833"/>
              <a:gd name="connsiteX117" fmla="*/ 1294541 w 4012929"/>
              <a:gd name="connsiteY117" fmla="*/ 4392245 h 4627833"/>
              <a:gd name="connsiteX118" fmla="*/ 1352599 w 4012929"/>
              <a:gd name="connsiteY118" fmla="*/ 4479330 h 4627833"/>
              <a:gd name="connsiteX119" fmla="*/ 1381627 w 4012929"/>
              <a:gd name="connsiteY119" fmla="*/ 4522873 h 4627833"/>
              <a:gd name="connsiteX120" fmla="*/ 1468713 w 4012929"/>
              <a:gd name="connsiteY120" fmla="*/ 4566416 h 4627833"/>
              <a:gd name="connsiteX121" fmla="*/ 1570313 w 4012929"/>
              <a:gd name="connsiteY121" fmla="*/ 4624473 h 4627833"/>
              <a:gd name="connsiteX122" fmla="*/ 1700941 w 4012929"/>
              <a:gd name="connsiteY122" fmla="*/ 4609959 h 4627833"/>
              <a:gd name="connsiteX123" fmla="*/ 1758999 w 4012929"/>
              <a:gd name="connsiteY123" fmla="*/ 4595445 h 4627833"/>
              <a:gd name="connsiteX124" fmla="*/ 1860599 w 4012929"/>
              <a:gd name="connsiteY124" fmla="*/ 4522873 h 4627833"/>
              <a:gd name="connsiteX125" fmla="*/ 1947684 w 4012929"/>
              <a:gd name="connsiteY125" fmla="*/ 4421273 h 4627833"/>
              <a:gd name="connsiteX126" fmla="*/ 1976713 w 4012929"/>
              <a:gd name="connsiteY126" fmla="*/ 4377730 h 4627833"/>
              <a:gd name="connsiteX127" fmla="*/ 2020256 w 4012929"/>
              <a:gd name="connsiteY127" fmla="*/ 4363216 h 4627833"/>
              <a:gd name="connsiteX128" fmla="*/ 2034770 w 4012929"/>
              <a:gd name="connsiteY128" fmla="*/ 4319673 h 4627833"/>
              <a:gd name="connsiteX129" fmla="*/ 2092827 w 4012929"/>
              <a:gd name="connsiteY129" fmla="*/ 4305159 h 4627833"/>
              <a:gd name="connsiteX130" fmla="*/ 2296027 w 4012929"/>
              <a:gd name="connsiteY130" fmla="*/ 4319673 h 4627833"/>
              <a:gd name="connsiteX131" fmla="*/ 2325056 w 4012929"/>
              <a:gd name="connsiteY131" fmla="*/ 4363216 h 4627833"/>
              <a:gd name="connsiteX132" fmla="*/ 2368599 w 4012929"/>
              <a:gd name="connsiteY132" fmla="*/ 4377730 h 4627833"/>
              <a:gd name="connsiteX133" fmla="*/ 2484713 w 4012929"/>
              <a:gd name="connsiteY133" fmla="*/ 4421273 h 4627833"/>
              <a:gd name="connsiteX134" fmla="*/ 2629856 w 4012929"/>
              <a:gd name="connsiteY134" fmla="*/ 4406759 h 4627833"/>
              <a:gd name="connsiteX135" fmla="*/ 2687913 w 4012929"/>
              <a:gd name="connsiteY135" fmla="*/ 4377730 h 4627833"/>
              <a:gd name="connsiteX136" fmla="*/ 2731456 w 4012929"/>
              <a:gd name="connsiteY136" fmla="*/ 4363216 h 4627833"/>
              <a:gd name="connsiteX137" fmla="*/ 2745970 w 4012929"/>
              <a:gd name="connsiteY137" fmla="*/ 4276130 h 4627833"/>
              <a:gd name="connsiteX138" fmla="*/ 2833056 w 4012929"/>
              <a:gd name="connsiteY138" fmla="*/ 4261616 h 462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4012929" h="4627833">
                <a:moveTo>
                  <a:pt x="2789513" y="4232587"/>
                </a:moveTo>
                <a:cubicBezTo>
                  <a:pt x="2847570" y="4222911"/>
                  <a:pt x="2905969" y="4215102"/>
                  <a:pt x="2963684" y="4203559"/>
                </a:cubicBezTo>
                <a:cubicBezTo>
                  <a:pt x="2978686" y="4200559"/>
                  <a:pt x="2993853" y="4196475"/>
                  <a:pt x="3007227" y="4189045"/>
                </a:cubicBezTo>
                <a:cubicBezTo>
                  <a:pt x="3037725" y="4172102"/>
                  <a:pt x="3094313" y="4130987"/>
                  <a:pt x="3094313" y="4130987"/>
                </a:cubicBezTo>
                <a:cubicBezTo>
                  <a:pt x="3113665" y="4101959"/>
                  <a:pt x="3127701" y="4068571"/>
                  <a:pt x="3152370" y="4043902"/>
                </a:cubicBezTo>
                <a:cubicBezTo>
                  <a:pt x="3181399" y="4014873"/>
                  <a:pt x="3216684" y="3990974"/>
                  <a:pt x="3239456" y="3956816"/>
                </a:cubicBezTo>
                <a:cubicBezTo>
                  <a:pt x="3249132" y="3942302"/>
                  <a:pt x="3256149" y="3925608"/>
                  <a:pt x="3268484" y="3913273"/>
                </a:cubicBezTo>
                <a:cubicBezTo>
                  <a:pt x="3280819" y="3900938"/>
                  <a:pt x="3298989" y="3895834"/>
                  <a:pt x="3312027" y="3884245"/>
                </a:cubicBezTo>
                <a:cubicBezTo>
                  <a:pt x="3342710" y="3856971"/>
                  <a:pt x="3376341" y="3831317"/>
                  <a:pt x="3399113" y="3797159"/>
                </a:cubicBezTo>
                <a:lnTo>
                  <a:pt x="3457170" y="3710073"/>
                </a:lnTo>
                <a:cubicBezTo>
                  <a:pt x="3490430" y="3577036"/>
                  <a:pt x="3453004" y="3616090"/>
                  <a:pt x="3529741" y="3564930"/>
                </a:cubicBezTo>
                <a:cubicBezTo>
                  <a:pt x="3549094" y="3535902"/>
                  <a:pt x="3576767" y="3510943"/>
                  <a:pt x="3587799" y="3477845"/>
                </a:cubicBezTo>
                <a:cubicBezTo>
                  <a:pt x="3592637" y="3463331"/>
                  <a:pt x="3592756" y="3446249"/>
                  <a:pt x="3602313" y="3434302"/>
                </a:cubicBezTo>
                <a:cubicBezTo>
                  <a:pt x="3622776" y="3408723"/>
                  <a:pt x="3660714" y="3400320"/>
                  <a:pt x="3689399" y="3390759"/>
                </a:cubicBezTo>
                <a:cubicBezTo>
                  <a:pt x="3699075" y="3376245"/>
                  <a:pt x="3710626" y="3362818"/>
                  <a:pt x="3718427" y="3347216"/>
                </a:cubicBezTo>
                <a:cubicBezTo>
                  <a:pt x="3725269" y="3333532"/>
                  <a:pt x="3725511" y="3317047"/>
                  <a:pt x="3732941" y="3303673"/>
                </a:cubicBezTo>
                <a:cubicBezTo>
                  <a:pt x="3749884" y="3273175"/>
                  <a:pt x="3790999" y="3216587"/>
                  <a:pt x="3790999" y="3216587"/>
                </a:cubicBezTo>
                <a:cubicBezTo>
                  <a:pt x="3795837" y="3202073"/>
                  <a:pt x="3802513" y="3188047"/>
                  <a:pt x="3805513" y="3173045"/>
                </a:cubicBezTo>
                <a:cubicBezTo>
                  <a:pt x="3811372" y="3143750"/>
                  <a:pt x="3814047" y="3064791"/>
                  <a:pt x="3834541" y="3027902"/>
                </a:cubicBezTo>
                <a:cubicBezTo>
                  <a:pt x="3851484" y="2997404"/>
                  <a:pt x="3892599" y="2940816"/>
                  <a:pt x="3892599" y="2940816"/>
                </a:cubicBezTo>
                <a:cubicBezTo>
                  <a:pt x="3927143" y="2837181"/>
                  <a:pt x="3904654" y="2879190"/>
                  <a:pt x="3950656" y="2810187"/>
                </a:cubicBezTo>
                <a:cubicBezTo>
                  <a:pt x="3960332" y="2781159"/>
                  <a:pt x="3975889" y="2753464"/>
                  <a:pt x="3979684" y="2723102"/>
                </a:cubicBezTo>
                <a:cubicBezTo>
                  <a:pt x="4001425" y="2549179"/>
                  <a:pt x="3990960" y="2645859"/>
                  <a:pt x="4008713" y="2432816"/>
                </a:cubicBezTo>
                <a:cubicBezTo>
                  <a:pt x="4003875" y="2326378"/>
                  <a:pt x="4012929" y="2218391"/>
                  <a:pt x="3994199" y="2113502"/>
                </a:cubicBezTo>
                <a:cubicBezTo>
                  <a:pt x="3988066" y="2079157"/>
                  <a:pt x="3955494" y="2055445"/>
                  <a:pt x="3936141" y="2026416"/>
                </a:cubicBezTo>
                <a:lnTo>
                  <a:pt x="3907113" y="1982873"/>
                </a:lnTo>
                <a:cubicBezTo>
                  <a:pt x="3902275" y="1963521"/>
                  <a:pt x="3900457" y="1943151"/>
                  <a:pt x="3892599" y="1924816"/>
                </a:cubicBezTo>
                <a:cubicBezTo>
                  <a:pt x="3885727" y="1908782"/>
                  <a:pt x="3872225" y="1896419"/>
                  <a:pt x="3863570" y="1881273"/>
                </a:cubicBezTo>
                <a:cubicBezTo>
                  <a:pt x="3789902" y="1752356"/>
                  <a:pt x="3876242" y="1885769"/>
                  <a:pt x="3805513" y="1779673"/>
                </a:cubicBezTo>
                <a:cubicBezTo>
                  <a:pt x="3791654" y="1724236"/>
                  <a:pt x="3789299" y="1703702"/>
                  <a:pt x="3761970" y="1649045"/>
                </a:cubicBezTo>
                <a:cubicBezTo>
                  <a:pt x="3754169" y="1633443"/>
                  <a:pt x="3742617" y="1620016"/>
                  <a:pt x="3732941" y="1605502"/>
                </a:cubicBezTo>
                <a:cubicBezTo>
                  <a:pt x="3728103" y="1590988"/>
                  <a:pt x="3725269" y="1575643"/>
                  <a:pt x="3718427" y="1561959"/>
                </a:cubicBezTo>
                <a:cubicBezTo>
                  <a:pt x="3648647" y="1422396"/>
                  <a:pt x="3738972" y="1650699"/>
                  <a:pt x="3645856" y="1445845"/>
                </a:cubicBezTo>
                <a:cubicBezTo>
                  <a:pt x="3633194" y="1417989"/>
                  <a:pt x="3631687" y="1385507"/>
                  <a:pt x="3616827" y="1358759"/>
                </a:cubicBezTo>
                <a:cubicBezTo>
                  <a:pt x="3606858" y="1340816"/>
                  <a:pt x="3586425" y="1330985"/>
                  <a:pt x="3573284" y="1315216"/>
                </a:cubicBezTo>
                <a:cubicBezTo>
                  <a:pt x="3562117" y="1301815"/>
                  <a:pt x="3555423" y="1285074"/>
                  <a:pt x="3544256" y="1271673"/>
                </a:cubicBezTo>
                <a:cubicBezTo>
                  <a:pt x="3531115" y="1255904"/>
                  <a:pt x="3513315" y="1244333"/>
                  <a:pt x="3500713" y="1228130"/>
                </a:cubicBezTo>
                <a:cubicBezTo>
                  <a:pt x="3407092" y="1107761"/>
                  <a:pt x="3472871" y="1181727"/>
                  <a:pt x="3413627" y="1082987"/>
                </a:cubicBezTo>
                <a:cubicBezTo>
                  <a:pt x="3395677" y="1053071"/>
                  <a:pt x="3374922" y="1024930"/>
                  <a:pt x="3355570" y="995902"/>
                </a:cubicBezTo>
                <a:cubicBezTo>
                  <a:pt x="3345894" y="981388"/>
                  <a:pt x="3338876" y="964694"/>
                  <a:pt x="3326541" y="952359"/>
                </a:cubicBezTo>
                <a:cubicBezTo>
                  <a:pt x="3297513" y="923330"/>
                  <a:pt x="3276175" y="883632"/>
                  <a:pt x="3239456" y="865273"/>
                </a:cubicBezTo>
                <a:cubicBezTo>
                  <a:pt x="3109214" y="800153"/>
                  <a:pt x="3255224" y="877484"/>
                  <a:pt x="3123341" y="792702"/>
                </a:cubicBezTo>
                <a:cubicBezTo>
                  <a:pt x="3075881" y="762192"/>
                  <a:pt x="3030585" y="726570"/>
                  <a:pt x="2978199" y="705616"/>
                </a:cubicBezTo>
                <a:cubicBezTo>
                  <a:pt x="2954008" y="695940"/>
                  <a:pt x="2928500" y="689063"/>
                  <a:pt x="2905627" y="676587"/>
                </a:cubicBezTo>
                <a:cubicBezTo>
                  <a:pt x="2874999" y="659881"/>
                  <a:pt x="2849746" y="634132"/>
                  <a:pt x="2818541" y="618530"/>
                </a:cubicBezTo>
                <a:cubicBezTo>
                  <a:pt x="2799189" y="608854"/>
                  <a:pt x="2780573" y="597538"/>
                  <a:pt x="2760484" y="589502"/>
                </a:cubicBezTo>
                <a:cubicBezTo>
                  <a:pt x="2732074" y="578138"/>
                  <a:pt x="2673399" y="560473"/>
                  <a:pt x="2673399" y="560473"/>
                </a:cubicBezTo>
                <a:cubicBezTo>
                  <a:pt x="2658885" y="545959"/>
                  <a:pt x="2648215" y="526110"/>
                  <a:pt x="2629856" y="516930"/>
                </a:cubicBezTo>
                <a:cubicBezTo>
                  <a:pt x="2588803" y="496404"/>
                  <a:pt x="2542770" y="487901"/>
                  <a:pt x="2499227" y="473387"/>
                </a:cubicBezTo>
                <a:cubicBezTo>
                  <a:pt x="2484713" y="468549"/>
                  <a:pt x="2468414" y="467360"/>
                  <a:pt x="2455684" y="458873"/>
                </a:cubicBezTo>
                <a:cubicBezTo>
                  <a:pt x="2242658" y="316855"/>
                  <a:pt x="2466746" y="461047"/>
                  <a:pt x="2310541" y="371787"/>
                </a:cubicBezTo>
                <a:cubicBezTo>
                  <a:pt x="2295396" y="363133"/>
                  <a:pt x="2282601" y="350560"/>
                  <a:pt x="2266999" y="342759"/>
                </a:cubicBezTo>
                <a:cubicBezTo>
                  <a:pt x="2253315" y="335917"/>
                  <a:pt x="2237518" y="334272"/>
                  <a:pt x="2223456" y="328245"/>
                </a:cubicBezTo>
                <a:cubicBezTo>
                  <a:pt x="2203569" y="319722"/>
                  <a:pt x="2184185" y="309951"/>
                  <a:pt x="2165399" y="299216"/>
                </a:cubicBezTo>
                <a:cubicBezTo>
                  <a:pt x="2150253" y="290561"/>
                  <a:pt x="2138853" y="274109"/>
                  <a:pt x="2121856" y="270187"/>
                </a:cubicBezTo>
                <a:cubicBezTo>
                  <a:pt x="2074479" y="259254"/>
                  <a:pt x="2025094" y="260511"/>
                  <a:pt x="1976713" y="255673"/>
                </a:cubicBezTo>
                <a:cubicBezTo>
                  <a:pt x="1962199" y="241159"/>
                  <a:pt x="1948939" y="225271"/>
                  <a:pt x="1933170" y="212130"/>
                </a:cubicBezTo>
                <a:cubicBezTo>
                  <a:pt x="1897616" y="182502"/>
                  <a:pt x="1861513" y="168892"/>
                  <a:pt x="1817056" y="154073"/>
                </a:cubicBezTo>
                <a:cubicBezTo>
                  <a:pt x="1798132" y="147765"/>
                  <a:pt x="1778351" y="144397"/>
                  <a:pt x="1758999" y="139559"/>
                </a:cubicBezTo>
                <a:cubicBezTo>
                  <a:pt x="1729970" y="120207"/>
                  <a:pt x="1705759" y="89964"/>
                  <a:pt x="1671913" y="81502"/>
                </a:cubicBezTo>
                <a:lnTo>
                  <a:pt x="1555799" y="52473"/>
                </a:lnTo>
                <a:cubicBezTo>
                  <a:pt x="1536446" y="47635"/>
                  <a:pt x="1516666" y="44267"/>
                  <a:pt x="1497741" y="37959"/>
                </a:cubicBezTo>
                <a:lnTo>
                  <a:pt x="1454199" y="23445"/>
                </a:lnTo>
                <a:cubicBezTo>
                  <a:pt x="1247294" y="34939"/>
                  <a:pt x="1252111" y="0"/>
                  <a:pt x="1134884" y="66987"/>
                </a:cubicBezTo>
                <a:cubicBezTo>
                  <a:pt x="1119738" y="75642"/>
                  <a:pt x="1107375" y="89144"/>
                  <a:pt x="1091341" y="96016"/>
                </a:cubicBezTo>
                <a:cubicBezTo>
                  <a:pt x="1073006" y="103874"/>
                  <a:pt x="1052391" y="104798"/>
                  <a:pt x="1033284" y="110530"/>
                </a:cubicBezTo>
                <a:cubicBezTo>
                  <a:pt x="965830" y="130766"/>
                  <a:pt x="911538" y="145191"/>
                  <a:pt x="859113" y="197616"/>
                </a:cubicBezTo>
                <a:cubicBezTo>
                  <a:pt x="844599" y="212130"/>
                  <a:pt x="828711" y="225390"/>
                  <a:pt x="815570" y="241159"/>
                </a:cubicBezTo>
                <a:cubicBezTo>
                  <a:pt x="804403" y="254560"/>
                  <a:pt x="798876" y="272367"/>
                  <a:pt x="786541" y="284702"/>
                </a:cubicBezTo>
                <a:cubicBezTo>
                  <a:pt x="774206" y="297037"/>
                  <a:pt x="757513" y="304054"/>
                  <a:pt x="742999" y="313730"/>
                </a:cubicBezTo>
                <a:cubicBezTo>
                  <a:pt x="733323" y="328244"/>
                  <a:pt x="727592" y="346376"/>
                  <a:pt x="713970" y="357273"/>
                </a:cubicBezTo>
                <a:cubicBezTo>
                  <a:pt x="702023" y="366830"/>
                  <a:pt x="681245" y="360969"/>
                  <a:pt x="670427" y="371787"/>
                </a:cubicBezTo>
                <a:cubicBezTo>
                  <a:pt x="645757" y="396457"/>
                  <a:pt x="631722" y="429844"/>
                  <a:pt x="612370" y="458873"/>
                </a:cubicBezTo>
                <a:lnTo>
                  <a:pt x="583341" y="502416"/>
                </a:lnTo>
                <a:cubicBezTo>
                  <a:pt x="573665" y="516930"/>
                  <a:pt x="566648" y="533624"/>
                  <a:pt x="554313" y="545959"/>
                </a:cubicBezTo>
                <a:lnTo>
                  <a:pt x="510770" y="589502"/>
                </a:lnTo>
                <a:cubicBezTo>
                  <a:pt x="505932" y="604016"/>
                  <a:pt x="503098" y="619361"/>
                  <a:pt x="496256" y="633045"/>
                </a:cubicBezTo>
                <a:cubicBezTo>
                  <a:pt x="476050" y="673457"/>
                  <a:pt x="455781" y="688033"/>
                  <a:pt x="423684" y="720130"/>
                </a:cubicBezTo>
                <a:cubicBezTo>
                  <a:pt x="414008" y="739482"/>
                  <a:pt x="403443" y="758415"/>
                  <a:pt x="394656" y="778187"/>
                </a:cubicBezTo>
                <a:cubicBezTo>
                  <a:pt x="381271" y="808304"/>
                  <a:pt x="357614" y="879394"/>
                  <a:pt x="336599" y="908816"/>
                </a:cubicBezTo>
                <a:cubicBezTo>
                  <a:pt x="324668" y="925519"/>
                  <a:pt x="306197" y="936590"/>
                  <a:pt x="293056" y="952359"/>
                </a:cubicBezTo>
                <a:cubicBezTo>
                  <a:pt x="192019" y="1073603"/>
                  <a:pt x="347695" y="912234"/>
                  <a:pt x="220484" y="1039445"/>
                </a:cubicBezTo>
                <a:cubicBezTo>
                  <a:pt x="192726" y="1122719"/>
                  <a:pt x="225848" y="1044988"/>
                  <a:pt x="162427" y="1126530"/>
                </a:cubicBezTo>
                <a:cubicBezTo>
                  <a:pt x="141008" y="1154069"/>
                  <a:pt x="119973" y="1182411"/>
                  <a:pt x="104370" y="1213616"/>
                </a:cubicBezTo>
                <a:cubicBezTo>
                  <a:pt x="94694" y="1232968"/>
                  <a:pt x="87917" y="1254067"/>
                  <a:pt x="75341" y="1271673"/>
                </a:cubicBezTo>
                <a:cubicBezTo>
                  <a:pt x="63410" y="1288376"/>
                  <a:pt x="46313" y="1300702"/>
                  <a:pt x="31799" y="1315216"/>
                </a:cubicBezTo>
                <a:cubicBezTo>
                  <a:pt x="22123" y="1344245"/>
                  <a:pt x="0" y="1371829"/>
                  <a:pt x="2770" y="1402302"/>
                </a:cubicBezTo>
                <a:cubicBezTo>
                  <a:pt x="15337" y="1540537"/>
                  <a:pt x="3086" y="1540978"/>
                  <a:pt x="46313" y="1649045"/>
                </a:cubicBezTo>
                <a:cubicBezTo>
                  <a:pt x="54349" y="1669134"/>
                  <a:pt x="61260" y="1690674"/>
                  <a:pt x="75341" y="1707102"/>
                </a:cubicBezTo>
                <a:cubicBezTo>
                  <a:pt x="91084" y="1725469"/>
                  <a:pt x="114046" y="1736131"/>
                  <a:pt x="133399" y="1750645"/>
                </a:cubicBezTo>
                <a:cubicBezTo>
                  <a:pt x="148524" y="1796020"/>
                  <a:pt x="163192" y="1852754"/>
                  <a:pt x="205970" y="1881273"/>
                </a:cubicBezTo>
                <a:lnTo>
                  <a:pt x="249513" y="1910302"/>
                </a:lnTo>
                <a:cubicBezTo>
                  <a:pt x="285994" y="2019749"/>
                  <a:pt x="236783" y="1884842"/>
                  <a:pt x="293056" y="1997387"/>
                </a:cubicBezTo>
                <a:cubicBezTo>
                  <a:pt x="299898" y="2011071"/>
                  <a:pt x="299083" y="2028200"/>
                  <a:pt x="307570" y="2040930"/>
                </a:cubicBezTo>
                <a:cubicBezTo>
                  <a:pt x="329921" y="2074456"/>
                  <a:pt x="362527" y="2092082"/>
                  <a:pt x="394656" y="2113502"/>
                </a:cubicBezTo>
                <a:cubicBezTo>
                  <a:pt x="414008" y="2142530"/>
                  <a:pt x="444252" y="2166741"/>
                  <a:pt x="452713" y="2200587"/>
                </a:cubicBezTo>
                <a:cubicBezTo>
                  <a:pt x="474649" y="2288334"/>
                  <a:pt x="460917" y="2239714"/>
                  <a:pt x="496256" y="2345730"/>
                </a:cubicBezTo>
                <a:lnTo>
                  <a:pt x="510770" y="2389273"/>
                </a:lnTo>
                <a:cubicBezTo>
                  <a:pt x="515608" y="2403787"/>
                  <a:pt x="522769" y="2417725"/>
                  <a:pt x="525284" y="2432816"/>
                </a:cubicBezTo>
                <a:cubicBezTo>
                  <a:pt x="530122" y="2461845"/>
                  <a:pt x="536149" y="2490700"/>
                  <a:pt x="539799" y="2519902"/>
                </a:cubicBezTo>
                <a:cubicBezTo>
                  <a:pt x="545830" y="2568149"/>
                  <a:pt x="545353" y="2617255"/>
                  <a:pt x="554313" y="2665045"/>
                </a:cubicBezTo>
                <a:cubicBezTo>
                  <a:pt x="559952" y="2695119"/>
                  <a:pt x="583341" y="2752130"/>
                  <a:pt x="583341" y="2752130"/>
                </a:cubicBezTo>
                <a:cubicBezTo>
                  <a:pt x="593017" y="2819863"/>
                  <a:pt x="600479" y="2887950"/>
                  <a:pt x="612370" y="2955330"/>
                </a:cubicBezTo>
                <a:cubicBezTo>
                  <a:pt x="615029" y="2970397"/>
                  <a:pt x="624147" y="2983820"/>
                  <a:pt x="626884" y="2998873"/>
                </a:cubicBezTo>
                <a:cubicBezTo>
                  <a:pt x="633862" y="3037250"/>
                  <a:pt x="633226" y="3076847"/>
                  <a:pt x="641399" y="3114987"/>
                </a:cubicBezTo>
                <a:cubicBezTo>
                  <a:pt x="647810" y="3144907"/>
                  <a:pt x="663006" y="3172388"/>
                  <a:pt x="670427" y="3202073"/>
                </a:cubicBezTo>
                <a:cubicBezTo>
                  <a:pt x="675265" y="3221425"/>
                  <a:pt x="675044" y="3242810"/>
                  <a:pt x="684941" y="3260130"/>
                </a:cubicBezTo>
                <a:cubicBezTo>
                  <a:pt x="695125" y="3277952"/>
                  <a:pt x="713970" y="3289159"/>
                  <a:pt x="728484" y="3303673"/>
                </a:cubicBezTo>
                <a:cubicBezTo>
                  <a:pt x="749842" y="3410456"/>
                  <a:pt x="729314" y="3355717"/>
                  <a:pt x="801056" y="3463330"/>
                </a:cubicBezTo>
                <a:lnTo>
                  <a:pt x="830084" y="3506873"/>
                </a:lnTo>
                <a:cubicBezTo>
                  <a:pt x="834922" y="3550416"/>
                  <a:pt x="837396" y="3594287"/>
                  <a:pt x="844599" y="3637502"/>
                </a:cubicBezTo>
                <a:cubicBezTo>
                  <a:pt x="847114" y="3652593"/>
                  <a:pt x="855794" y="3666110"/>
                  <a:pt x="859113" y="3681045"/>
                </a:cubicBezTo>
                <a:cubicBezTo>
                  <a:pt x="873145" y="3744188"/>
                  <a:pt x="876564" y="3806057"/>
                  <a:pt x="888141" y="3869730"/>
                </a:cubicBezTo>
                <a:cubicBezTo>
                  <a:pt x="892526" y="3893846"/>
                  <a:pt x="923271" y="4006460"/>
                  <a:pt x="931684" y="4014873"/>
                </a:cubicBezTo>
                <a:cubicBezTo>
                  <a:pt x="992332" y="4075521"/>
                  <a:pt x="962911" y="4041995"/>
                  <a:pt x="1018770" y="4116473"/>
                </a:cubicBezTo>
                <a:cubicBezTo>
                  <a:pt x="1029400" y="4148363"/>
                  <a:pt x="1035515" y="4179441"/>
                  <a:pt x="1062313" y="4203559"/>
                </a:cubicBezTo>
                <a:cubicBezTo>
                  <a:pt x="1098274" y="4235924"/>
                  <a:pt x="1151590" y="4250390"/>
                  <a:pt x="1178427" y="4290645"/>
                </a:cubicBezTo>
                <a:cubicBezTo>
                  <a:pt x="1247549" y="4394328"/>
                  <a:pt x="1202638" y="4369268"/>
                  <a:pt x="1294541" y="4392245"/>
                </a:cubicBezTo>
                <a:cubicBezTo>
                  <a:pt x="1320050" y="4468767"/>
                  <a:pt x="1292197" y="4406846"/>
                  <a:pt x="1352599" y="4479330"/>
                </a:cubicBezTo>
                <a:cubicBezTo>
                  <a:pt x="1363766" y="4492731"/>
                  <a:pt x="1369292" y="4510538"/>
                  <a:pt x="1381627" y="4522873"/>
                </a:cubicBezTo>
                <a:cubicBezTo>
                  <a:pt x="1409764" y="4551010"/>
                  <a:pt x="1433298" y="4554611"/>
                  <a:pt x="1468713" y="4566416"/>
                </a:cubicBezTo>
                <a:cubicBezTo>
                  <a:pt x="1487656" y="4579045"/>
                  <a:pt x="1549494" y="4622872"/>
                  <a:pt x="1570313" y="4624473"/>
                </a:cubicBezTo>
                <a:cubicBezTo>
                  <a:pt x="1613995" y="4627833"/>
                  <a:pt x="1657398" y="4614797"/>
                  <a:pt x="1700941" y="4609959"/>
                </a:cubicBezTo>
                <a:cubicBezTo>
                  <a:pt x="1720294" y="4605121"/>
                  <a:pt x="1742083" y="4606018"/>
                  <a:pt x="1758999" y="4595445"/>
                </a:cubicBezTo>
                <a:cubicBezTo>
                  <a:pt x="1916429" y="4497051"/>
                  <a:pt x="1741588" y="4562542"/>
                  <a:pt x="1860599" y="4522873"/>
                </a:cubicBezTo>
                <a:cubicBezTo>
                  <a:pt x="1913346" y="4470125"/>
                  <a:pt x="1901135" y="4486441"/>
                  <a:pt x="1947684" y="4421273"/>
                </a:cubicBezTo>
                <a:cubicBezTo>
                  <a:pt x="1957823" y="4407078"/>
                  <a:pt x="1963091" y="4388627"/>
                  <a:pt x="1976713" y="4377730"/>
                </a:cubicBezTo>
                <a:cubicBezTo>
                  <a:pt x="1988660" y="4368173"/>
                  <a:pt x="2005742" y="4368054"/>
                  <a:pt x="2020256" y="4363216"/>
                </a:cubicBezTo>
                <a:cubicBezTo>
                  <a:pt x="2025094" y="4348702"/>
                  <a:pt x="2022823" y="4329230"/>
                  <a:pt x="2034770" y="4319673"/>
                </a:cubicBezTo>
                <a:cubicBezTo>
                  <a:pt x="2050347" y="4307212"/>
                  <a:pt x="2072879" y="4305159"/>
                  <a:pt x="2092827" y="4305159"/>
                </a:cubicBezTo>
                <a:cubicBezTo>
                  <a:pt x="2160733" y="4305159"/>
                  <a:pt x="2228294" y="4314835"/>
                  <a:pt x="2296027" y="4319673"/>
                </a:cubicBezTo>
                <a:cubicBezTo>
                  <a:pt x="2305703" y="4334187"/>
                  <a:pt x="2311434" y="4352319"/>
                  <a:pt x="2325056" y="4363216"/>
                </a:cubicBezTo>
                <a:cubicBezTo>
                  <a:pt x="2337003" y="4372773"/>
                  <a:pt x="2354915" y="4370888"/>
                  <a:pt x="2368599" y="4377730"/>
                </a:cubicBezTo>
                <a:cubicBezTo>
                  <a:pt x="2468263" y="4427563"/>
                  <a:pt x="2344695" y="4393270"/>
                  <a:pt x="2484713" y="4421273"/>
                </a:cubicBezTo>
                <a:cubicBezTo>
                  <a:pt x="2533094" y="4416435"/>
                  <a:pt x="2582313" y="4416947"/>
                  <a:pt x="2629856" y="4406759"/>
                </a:cubicBezTo>
                <a:cubicBezTo>
                  <a:pt x="2651012" y="4402225"/>
                  <a:pt x="2668026" y="4386253"/>
                  <a:pt x="2687913" y="4377730"/>
                </a:cubicBezTo>
                <a:cubicBezTo>
                  <a:pt x="2701975" y="4371703"/>
                  <a:pt x="2716942" y="4368054"/>
                  <a:pt x="2731456" y="4363216"/>
                </a:cubicBezTo>
                <a:cubicBezTo>
                  <a:pt x="2736294" y="4334187"/>
                  <a:pt x="2731369" y="4301682"/>
                  <a:pt x="2745970" y="4276130"/>
                </a:cubicBezTo>
                <a:cubicBezTo>
                  <a:pt x="2756886" y="4257026"/>
                  <a:pt x="2818229" y="4261616"/>
                  <a:pt x="2833056" y="4261616"/>
                </a:cubicBezTo>
              </a:path>
            </a:pathLst>
          </a:custGeom>
          <a:noFill/>
          <a:ln w="9525" cap="flat" cmpd="sng" algn="ctr">
            <a:solidFill>
              <a:schemeClr val="bg1">
                <a:lumMod val="95000"/>
                <a:lumOff val="5000"/>
              </a:schemeClr>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3" name="Picture 2" descr="http://4.bp.blogspot.com/-7MaV2jCMmFA/Tdrg67sAtWI/AAAAAAAACQw/VVfHQ0zjd8w/s1600/600px-MA_Route_7.svg.png"/>
          <p:cNvPicPr>
            <a:picLocks noChangeAspect="1" noChangeArrowheads="1"/>
          </p:cNvPicPr>
          <p:nvPr/>
        </p:nvPicPr>
        <p:blipFill>
          <a:blip r:embed="rId12" cstate="print"/>
          <a:srcRect/>
          <a:stretch>
            <a:fillRect/>
          </a:stretch>
        </p:blipFill>
        <p:spPr bwMode="auto">
          <a:xfrm>
            <a:off x="7924800" y="5638800"/>
            <a:ext cx="942975" cy="942975"/>
          </a:xfrm>
          <a:prstGeom prst="rect">
            <a:avLst/>
          </a:prstGeom>
          <a:noFill/>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457200" y="304800"/>
            <a:ext cx="8229600" cy="5821363"/>
          </a:xfrm>
        </p:spPr>
        <p:txBody>
          <a:bodyPr/>
          <a:lstStyle/>
          <a:p>
            <a:r>
              <a:rPr lang="en-US" dirty="0"/>
              <a:t>Plant and animal cells both have all of the following except…</a:t>
            </a:r>
          </a:p>
          <a:p>
            <a:pPr lvl="1">
              <a:buNone/>
            </a:pPr>
            <a:r>
              <a:rPr lang="en-US" dirty="0">
                <a:solidFill>
                  <a:srgbClr val="9966FF"/>
                </a:solidFill>
              </a:rPr>
              <a:t>A.) Nucleus to hold DNA</a:t>
            </a:r>
          </a:p>
          <a:p>
            <a:pPr lvl="1">
              <a:buNone/>
            </a:pPr>
            <a:r>
              <a:rPr lang="en-US" dirty="0">
                <a:solidFill>
                  <a:srgbClr val="66FF99"/>
                </a:solidFill>
              </a:rPr>
              <a:t>B.) Cytoplasm as fluid.</a:t>
            </a:r>
          </a:p>
          <a:p>
            <a:pPr lvl="1">
              <a:buNone/>
            </a:pPr>
            <a:r>
              <a:rPr lang="en-US" dirty="0">
                <a:solidFill>
                  <a:srgbClr val="FF00FF"/>
                </a:solidFill>
              </a:rPr>
              <a:t>C.) Cell Membrane to keep materials in.</a:t>
            </a:r>
          </a:p>
          <a:p>
            <a:pPr lvl="1">
              <a:buNone/>
            </a:pPr>
            <a:r>
              <a:rPr lang="en-US" dirty="0">
                <a:solidFill>
                  <a:srgbClr val="FFFF00"/>
                </a:solidFill>
              </a:rPr>
              <a:t>D.) Chloroplast to make sugar from light.</a:t>
            </a:r>
          </a:p>
        </p:txBody>
      </p:sp>
      <p:pic>
        <p:nvPicPr>
          <p:cNvPr id="179203" name="Picture 4" descr="58_11262004172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81400"/>
            <a:ext cx="8686800" cy="30480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5" name="Rectangle 4"/>
          <p:cNvSpPr/>
          <p:nvPr/>
        </p:nvSpPr>
        <p:spPr>
          <a:xfrm>
            <a:off x="7467600" y="1143000"/>
            <a:ext cx="1219200" cy="156966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8</a:t>
            </a:r>
          </a:p>
        </p:txBody>
      </p:sp>
    </p:spTree>
    <p:extLst>
      <p:ext uri="{BB962C8B-B14F-4D97-AF65-F5344CB8AC3E}">
        <p14:creationId xmlns:p14="http://schemas.microsoft.com/office/powerpoint/2010/main" val="3786148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886200"/>
            <a:ext cx="8686800" cy="2743200"/>
          </a:xfrm>
          <a:prstGeom prst="rect">
            <a:avLst/>
          </a:prstGeom>
          <a:noFill/>
          <a:ln w="3810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1078277"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Font typeface="Wingdings" pitchFamily="2" charset="2"/>
              <a:buNone/>
              <a:defRPr/>
            </a:pPr>
            <a:r>
              <a:rPr lang="en-US" sz="800" b="1" dirty="0">
                <a:effectLst/>
                <a:latin typeface="Verdana" pitchFamily="34" charset="0"/>
              </a:rPr>
              <a:t>Copyright © 2024 SlideSpark .LLC</a:t>
            </a:r>
            <a:endParaRPr lang="en-US" dirty="0">
              <a:effectLst>
                <a:outerShdw blurRad="38100" dist="38100" dir="2700000" algn="tl">
                  <a:srgbClr val="336699"/>
                </a:outerShdw>
              </a:effectLst>
            </a:endParaRPr>
          </a:p>
        </p:txBody>
      </p:sp>
      <p:sp>
        <p:nvSpPr>
          <p:cNvPr id="6" name="Rectangle 5"/>
          <p:cNvSpPr/>
          <p:nvPr/>
        </p:nvSpPr>
        <p:spPr>
          <a:xfrm>
            <a:off x="7924800" y="23622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4</a:t>
            </a:r>
          </a:p>
        </p:txBody>
      </p:sp>
      <p:sp>
        <p:nvSpPr>
          <p:cNvPr id="2" name="Rectangle 1"/>
          <p:cNvSpPr/>
          <p:nvPr/>
        </p:nvSpPr>
        <p:spPr>
          <a:xfrm>
            <a:off x="1580219" y="2362200"/>
            <a:ext cx="5455341"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Are you Ready?</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457200" y="304800"/>
            <a:ext cx="8229600" cy="5821363"/>
          </a:xfrm>
        </p:spPr>
        <p:txBody>
          <a:bodyPr/>
          <a:lstStyle/>
          <a:p>
            <a:r>
              <a:rPr lang="en-US" dirty="0"/>
              <a:t>Plant and animal cells both have all of the following except…</a:t>
            </a:r>
          </a:p>
          <a:p>
            <a:pPr lvl="1">
              <a:buNone/>
            </a:pPr>
            <a:r>
              <a:rPr lang="en-US" dirty="0">
                <a:solidFill>
                  <a:srgbClr val="9966FF"/>
                </a:solidFill>
              </a:rPr>
              <a:t>A.) Nucleus to hold DNA</a:t>
            </a:r>
          </a:p>
          <a:p>
            <a:pPr lvl="1">
              <a:buNone/>
            </a:pPr>
            <a:r>
              <a:rPr lang="en-US" dirty="0">
                <a:solidFill>
                  <a:srgbClr val="66FF99"/>
                </a:solidFill>
              </a:rPr>
              <a:t>B.) Cytoplasm as fluid.</a:t>
            </a:r>
          </a:p>
          <a:p>
            <a:pPr lvl="1">
              <a:buNone/>
            </a:pPr>
            <a:r>
              <a:rPr lang="en-US" dirty="0">
                <a:solidFill>
                  <a:srgbClr val="FF00FF"/>
                </a:solidFill>
              </a:rPr>
              <a:t>C.) Cell Membrane to keep materials in.</a:t>
            </a:r>
          </a:p>
          <a:p>
            <a:pPr lvl="1">
              <a:buNone/>
            </a:pPr>
            <a:r>
              <a:rPr lang="en-US" dirty="0">
                <a:solidFill>
                  <a:srgbClr val="FFFF00"/>
                </a:solidFill>
              </a:rPr>
              <a:t>D.) </a:t>
            </a:r>
            <a:r>
              <a:rPr lang="en-US" dirty="0">
                <a:solidFill>
                  <a:srgbClr val="00FF00"/>
                </a:solidFill>
              </a:rPr>
              <a:t>Chloroplast</a:t>
            </a:r>
            <a:r>
              <a:rPr lang="en-US" dirty="0">
                <a:solidFill>
                  <a:srgbClr val="FFFF00"/>
                </a:solidFill>
              </a:rPr>
              <a:t> to make sugar from light.</a:t>
            </a:r>
          </a:p>
        </p:txBody>
      </p:sp>
      <p:pic>
        <p:nvPicPr>
          <p:cNvPr id="179203" name="Picture 4" descr="58_11262004172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81400"/>
            <a:ext cx="8686800" cy="30480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5" name="Rectangle 4"/>
          <p:cNvSpPr/>
          <p:nvPr/>
        </p:nvSpPr>
        <p:spPr>
          <a:xfrm>
            <a:off x="7467600" y="1143000"/>
            <a:ext cx="1219200" cy="156966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8</a:t>
            </a:r>
          </a:p>
        </p:txBody>
      </p:sp>
      <p:sp>
        <p:nvSpPr>
          <p:cNvPr id="6" name="Rectangle 5"/>
          <p:cNvSpPr/>
          <p:nvPr/>
        </p:nvSpPr>
        <p:spPr>
          <a:xfrm>
            <a:off x="743507" y="5562600"/>
            <a:ext cx="668644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and the answer is…</a:t>
            </a:r>
          </a:p>
        </p:txBody>
      </p:sp>
      <p:sp>
        <p:nvSpPr>
          <p:cNvPr id="8" name="Right Arrow 7"/>
          <p:cNvSpPr/>
          <p:nvPr/>
        </p:nvSpPr>
        <p:spPr>
          <a:xfrm>
            <a:off x="3352800" y="5334000"/>
            <a:ext cx="1295400" cy="381000"/>
          </a:xfrm>
          <a:prstGeom prst="right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ight Arrow 8"/>
          <p:cNvSpPr/>
          <p:nvPr/>
        </p:nvSpPr>
        <p:spPr>
          <a:xfrm rot="1749128">
            <a:off x="4506554" y="4406184"/>
            <a:ext cx="1295400" cy="381000"/>
          </a:xfrm>
          <a:prstGeom prst="right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ight Arrow 9"/>
          <p:cNvSpPr/>
          <p:nvPr/>
        </p:nvSpPr>
        <p:spPr>
          <a:xfrm rot="7640389">
            <a:off x="7745213" y="4554803"/>
            <a:ext cx="1295400" cy="381000"/>
          </a:xfrm>
          <a:prstGeom prst="right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ounded Rectangle 10"/>
          <p:cNvSpPr/>
          <p:nvPr/>
        </p:nvSpPr>
        <p:spPr>
          <a:xfrm>
            <a:off x="762000" y="2895600"/>
            <a:ext cx="6477000" cy="533400"/>
          </a:xfrm>
          <a:prstGeom prst="roundRect">
            <a:avLst/>
          </a:prstGeom>
          <a:solidFill>
            <a:srgbClr val="FFFF00">
              <a:alpha val="24000"/>
            </a:srgbClr>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457200" y="304800"/>
            <a:ext cx="8229600" cy="5821363"/>
          </a:xfrm>
        </p:spPr>
        <p:txBody>
          <a:bodyPr/>
          <a:lstStyle/>
          <a:p>
            <a:r>
              <a:rPr lang="en-US" dirty="0"/>
              <a:t>Plant and animal cells both have all of the following except…</a:t>
            </a:r>
          </a:p>
          <a:p>
            <a:pPr lvl="1">
              <a:buNone/>
            </a:pPr>
            <a:r>
              <a:rPr lang="en-US" dirty="0">
                <a:solidFill>
                  <a:srgbClr val="9966FF"/>
                </a:solidFill>
              </a:rPr>
              <a:t>A.) Nucleus to hold DNA</a:t>
            </a:r>
          </a:p>
          <a:p>
            <a:pPr lvl="1">
              <a:buNone/>
            </a:pPr>
            <a:r>
              <a:rPr lang="en-US" dirty="0">
                <a:solidFill>
                  <a:srgbClr val="66FF99"/>
                </a:solidFill>
              </a:rPr>
              <a:t>B.) Cytoplasm as fluid.</a:t>
            </a:r>
          </a:p>
          <a:p>
            <a:pPr lvl="1">
              <a:buNone/>
            </a:pPr>
            <a:r>
              <a:rPr lang="en-US" dirty="0">
                <a:solidFill>
                  <a:srgbClr val="FF00FF"/>
                </a:solidFill>
              </a:rPr>
              <a:t>C.) Cell Membrane to keep materials in.</a:t>
            </a:r>
          </a:p>
          <a:p>
            <a:pPr lvl="1">
              <a:buNone/>
            </a:pPr>
            <a:r>
              <a:rPr lang="en-US" dirty="0">
                <a:solidFill>
                  <a:srgbClr val="FFFF00"/>
                </a:solidFill>
              </a:rPr>
              <a:t>D.) </a:t>
            </a:r>
            <a:r>
              <a:rPr lang="en-US" dirty="0">
                <a:solidFill>
                  <a:srgbClr val="00FF00"/>
                </a:solidFill>
              </a:rPr>
              <a:t>Chloroplast</a:t>
            </a:r>
            <a:r>
              <a:rPr lang="en-US" dirty="0">
                <a:solidFill>
                  <a:srgbClr val="FFFF00"/>
                </a:solidFill>
              </a:rPr>
              <a:t> to make sugar from light.</a:t>
            </a:r>
          </a:p>
        </p:txBody>
      </p:sp>
      <p:pic>
        <p:nvPicPr>
          <p:cNvPr id="179203" name="Picture 4" descr="58_11262004172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81400"/>
            <a:ext cx="8686800" cy="30480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5" name="Rectangle 4"/>
          <p:cNvSpPr/>
          <p:nvPr/>
        </p:nvSpPr>
        <p:spPr>
          <a:xfrm>
            <a:off x="7467600" y="1143000"/>
            <a:ext cx="1219200" cy="156966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8</a:t>
            </a:r>
          </a:p>
        </p:txBody>
      </p:sp>
      <p:sp>
        <p:nvSpPr>
          <p:cNvPr id="6" name="Rectangle 5"/>
          <p:cNvSpPr/>
          <p:nvPr/>
        </p:nvSpPr>
        <p:spPr>
          <a:xfrm>
            <a:off x="743507" y="5562600"/>
            <a:ext cx="668644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and the answer is…</a:t>
            </a:r>
          </a:p>
        </p:txBody>
      </p:sp>
      <p:sp>
        <p:nvSpPr>
          <p:cNvPr id="8" name="Right Arrow 7"/>
          <p:cNvSpPr/>
          <p:nvPr/>
        </p:nvSpPr>
        <p:spPr>
          <a:xfrm>
            <a:off x="3352800" y="5334000"/>
            <a:ext cx="1295400" cy="381000"/>
          </a:xfrm>
          <a:prstGeom prst="right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ight Arrow 8"/>
          <p:cNvSpPr/>
          <p:nvPr/>
        </p:nvSpPr>
        <p:spPr>
          <a:xfrm rot="1749128">
            <a:off x="4506554" y="4406184"/>
            <a:ext cx="1295400" cy="381000"/>
          </a:xfrm>
          <a:prstGeom prst="right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ight Arrow 9"/>
          <p:cNvSpPr/>
          <p:nvPr/>
        </p:nvSpPr>
        <p:spPr>
          <a:xfrm rot="7640389">
            <a:off x="7745213" y="4554803"/>
            <a:ext cx="1295400" cy="381000"/>
          </a:xfrm>
          <a:prstGeom prst="right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ounded Rectangle 10"/>
          <p:cNvSpPr/>
          <p:nvPr/>
        </p:nvSpPr>
        <p:spPr>
          <a:xfrm>
            <a:off x="762000" y="2895600"/>
            <a:ext cx="6477000" cy="533400"/>
          </a:xfrm>
          <a:prstGeom prst="roundRect">
            <a:avLst/>
          </a:prstGeom>
          <a:solidFill>
            <a:srgbClr val="FFFF00">
              <a:alpha val="24000"/>
            </a:srgbClr>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9356094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457200" y="304800"/>
            <a:ext cx="8229600" cy="5821363"/>
          </a:xfrm>
        </p:spPr>
        <p:txBody>
          <a:bodyPr/>
          <a:lstStyle/>
          <a:p>
            <a:r>
              <a:rPr lang="en-US" dirty="0"/>
              <a:t>Plant and animal cells both have all of the following except…</a:t>
            </a:r>
          </a:p>
          <a:p>
            <a:pPr lvl="1">
              <a:buNone/>
            </a:pPr>
            <a:r>
              <a:rPr lang="en-US" dirty="0">
                <a:solidFill>
                  <a:srgbClr val="9966FF"/>
                </a:solidFill>
              </a:rPr>
              <a:t>A.) Nucleus to hold DNA</a:t>
            </a:r>
          </a:p>
          <a:p>
            <a:pPr lvl="1">
              <a:buNone/>
            </a:pPr>
            <a:r>
              <a:rPr lang="en-US" dirty="0">
                <a:solidFill>
                  <a:srgbClr val="66FF99"/>
                </a:solidFill>
              </a:rPr>
              <a:t>B.) Cytoplasm as fluid.</a:t>
            </a:r>
          </a:p>
          <a:p>
            <a:pPr lvl="1">
              <a:buNone/>
            </a:pPr>
            <a:r>
              <a:rPr lang="en-US" dirty="0">
                <a:solidFill>
                  <a:srgbClr val="FF00FF"/>
                </a:solidFill>
              </a:rPr>
              <a:t>C.) Cell Membrane to keep materials in.</a:t>
            </a:r>
          </a:p>
          <a:p>
            <a:pPr lvl="1">
              <a:buNone/>
            </a:pPr>
            <a:r>
              <a:rPr lang="en-US" dirty="0">
                <a:solidFill>
                  <a:srgbClr val="FFFF00"/>
                </a:solidFill>
              </a:rPr>
              <a:t>D.) </a:t>
            </a:r>
            <a:r>
              <a:rPr lang="en-US" dirty="0">
                <a:solidFill>
                  <a:srgbClr val="00FF00"/>
                </a:solidFill>
              </a:rPr>
              <a:t>Chloroplast</a:t>
            </a:r>
            <a:r>
              <a:rPr lang="en-US" dirty="0">
                <a:solidFill>
                  <a:srgbClr val="FFFF00"/>
                </a:solidFill>
              </a:rPr>
              <a:t> to make sugar from light.</a:t>
            </a:r>
          </a:p>
        </p:txBody>
      </p:sp>
      <p:pic>
        <p:nvPicPr>
          <p:cNvPr id="179203" name="Picture 4" descr="58_11262004172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81400"/>
            <a:ext cx="8686800" cy="30480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5" name="Rectangle 4"/>
          <p:cNvSpPr/>
          <p:nvPr/>
        </p:nvSpPr>
        <p:spPr>
          <a:xfrm>
            <a:off x="7467600" y="1143000"/>
            <a:ext cx="1219200" cy="156966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8</a:t>
            </a:r>
          </a:p>
        </p:txBody>
      </p:sp>
      <p:sp>
        <p:nvSpPr>
          <p:cNvPr id="6" name="Rectangle 5"/>
          <p:cNvSpPr/>
          <p:nvPr/>
        </p:nvSpPr>
        <p:spPr>
          <a:xfrm>
            <a:off x="743507" y="5562600"/>
            <a:ext cx="668644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and the answer is…</a:t>
            </a:r>
          </a:p>
        </p:txBody>
      </p:sp>
      <p:sp>
        <p:nvSpPr>
          <p:cNvPr id="8" name="Right Arrow 7"/>
          <p:cNvSpPr/>
          <p:nvPr/>
        </p:nvSpPr>
        <p:spPr>
          <a:xfrm>
            <a:off x="3352800" y="5334000"/>
            <a:ext cx="1295400" cy="381000"/>
          </a:xfrm>
          <a:prstGeom prst="right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ight Arrow 8"/>
          <p:cNvSpPr/>
          <p:nvPr/>
        </p:nvSpPr>
        <p:spPr>
          <a:xfrm rot="1749128">
            <a:off x="4506554" y="4406184"/>
            <a:ext cx="1295400" cy="381000"/>
          </a:xfrm>
          <a:prstGeom prst="right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ight Arrow 9"/>
          <p:cNvSpPr/>
          <p:nvPr/>
        </p:nvSpPr>
        <p:spPr>
          <a:xfrm rot="7640389">
            <a:off x="7745213" y="4554803"/>
            <a:ext cx="1295400" cy="381000"/>
          </a:xfrm>
          <a:prstGeom prst="right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ounded Rectangle 10"/>
          <p:cNvSpPr/>
          <p:nvPr/>
        </p:nvSpPr>
        <p:spPr>
          <a:xfrm>
            <a:off x="786897" y="3581401"/>
            <a:ext cx="6477000" cy="533400"/>
          </a:xfrm>
          <a:prstGeom prst="roundRect">
            <a:avLst/>
          </a:prstGeom>
          <a:solidFill>
            <a:srgbClr val="FFFF00">
              <a:alpha val="24000"/>
            </a:srgbClr>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Rectangle 1"/>
          <p:cNvSpPr/>
          <p:nvPr/>
        </p:nvSpPr>
        <p:spPr>
          <a:xfrm>
            <a:off x="1593229" y="3581400"/>
            <a:ext cx="610994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solidFill>
                    <a:sysClr val="windowText" lastClr="000000"/>
                  </a:solidFill>
                </a:ln>
                <a:solidFill>
                  <a:srgbClr val="00FF00"/>
                </a:solidFill>
                <a:effectLst>
                  <a:glow rad="228600">
                    <a:srgbClr val="000000">
                      <a:satMod val="175000"/>
                      <a:alpha val="40000"/>
                    </a:srgbClr>
                  </a:glow>
                  <a:outerShdw blurRad="76200" dist="50800" dir="5400000" algn="tl" rotWithShape="0">
                    <a:srgbClr val="000000">
                      <a:alpha val="65000"/>
                    </a:srgbClr>
                  </a:outerShdw>
                </a:effectLst>
                <a:uLnTx/>
                <a:uFillTx/>
                <a:latin typeface="Arial" charset="0"/>
                <a:ea typeface="+mn-ea"/>
                <a:cs typeface="+mn-cs"/>
              </a:rPr>
              <a:t>and CELL WALLS</a:t>
            </a:r>
          </a:p>
        </p:txBody>
      </p:sp>
      <p:sp>
        <p:nvSpPr>
          <p:cNvPr id="3" name="Rounded Rectangle 2"/>
          <p:cNvSpPr/>
          <p:nvPr/>
        </p:nvSpPr>
        <p:spPr>
          <a:xfrm>
            <a:off x="5029200" y="3657600"/>
            <a:ext cx="2673971" cy="7620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Rectangle 3"/>
          <p:cNvSpPr/>
          <p:nvPr/>
        </p:nvSpPr>
        <p:spPr>
          <a:xfrm>
            <a:off x="4989909" y="3560940"/>
            <a:ext cx="272382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t>
            </a:r>
          </a:p>
        </p:txBody>
      </p:sp>
    </p:spTree>
    <p:extLst>
      <p:ext uri="{BB962C8B-B14F-4D97-AF65-F5344CB8AC3E}">
        <p14:creationId xmlns:p14="http://schemas.microsoft.com/office/powerpoint/2010/main" val="5383451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457200" y="304800"/>
            <a:ext cx="8229600" cy="5821363"/>
          </a:xfrm>
        </p:spPr>
        <p:txBody>
          <a:bodyPr/>
          <a:lstStyle/>
          <a:p>
            <a:r>
              <a:rPr lang="en-US" dirty="0"/>
              <a:t>Plant and animal cells both have all of the following except…</a:t>
            </a:r>
          </a:p>
          <a:p>
            <a:pPr lvl="1">
              <a:buNone/>
            </a:pPr>
            <a:r>
              <a:rPr lang="en-US" dirty="0">
                <a:solidFill>
                  <a:srgbClr val="9966FF"/>
                </a:solidFill>
              </a:rPr>
              <a:t>A.) Nucleus to hold DNA</a:t>
            </a:r>
          </a:p>
          <a:p>
            <a:pPr lvl="1">
              <a:buNone/>
            </a:pPr>
            <a:r>
              <a:rPr lang="en-US" dirty="0">
                <a:solidFill>
                  <a:srgbClr val="66FF99"/>
                </a:solidFill>
              </a:rPr>
              <a:t>B.) Cytoplasm as fluid.</a:t>
            </a:r>
          </a:p>
          <a:p>
            <a:pPr lvl="1">
              <a:buNone/>
            </a:pPr>
            <a:r>
              <a:rPr lang="en-US" dirty="0">
                <a:solidFill>
                  <a:srgbClr val="FF00FF"/>
                </a:solidFill>
              </a:rPr>
              <a:t>C.) Cell Membrane to keep materials in.</a:t>
            </a:r>
          </a:p>
          <a:p>
            <a:pPr lvl="1">
              <a:buNone/>
            </a:pPr>
            <a:r>
              <a:rPr lang="en-US" dirty="0">
                <a:solidFill>
                  <a:srgbClr val="FFFF00"/>
                </a:solidFill>
              </a:rPr>
              <a:t>D.) </a:t>
            </a:r>
            <a:r>
              <a:rPr lang="en-US" dirty="0">
                <a:solidFill>
                  <a:srgbClr val="00FF00"/>
                </a:solidFill>
              </a:rPr>
              <a:t>Chloroplast</a:t>
            </a:r>
            <a:r>
              <a:rPr lang="en-US" dirty="0">
                <a:solidFill>
                  <a:srgbClr val="FFFF00"/>
                </a:solidFill>
              </a:rPr>
              <a:t> to make sugar from light.</a:t>
            </a:r>
          </a:p>
        </p:txBody>
      </p:sp>
      <p:pic>
        <p:nvPicPr>
          <p:cNvPr id="179203" name="Picture 4" descr="58_11262004172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81400"/>
            <a:ext cx="8686800" cy="30480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5" name="Rectangle 4"/>
          <p:cNvSpPr/>
          <p:nvPr/>
        </p:nvSpPr>
        <p:spPr>
          <a:xfrm>
            <a:off x="7467600" y="1143000"/>
            <a:ext cx="1219200" cy="156966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8</a:t>
            </a:r>
          </a:p>
        </p:txBody>
      </p:sp>
      <p:sp>
        <p:nvSpPr>
          <p:cNvPr id="6" name="Rectangle 5"/>
          <p:cNvSpPr/>
          <p:nvPr/>
        </p:nvSpPr>
        <p:spPr>
          <a:xfrm>
            <a:off x="743507" y="5562600"/>
            <a:ext cx="668644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and the answer is…</a:t>
            </a:r>
          </a:p>
        </p:txBody>
      </p:sp>
      <p:sp>
        <p:nvSpPr>
          <p:cNvPr id="8" name="Right Arrow 7"/>
          <p:cNvSpPr/>
          <p:nvPr/>
        </p:nvSpPr>
        <p:spPr>
          <a:xfrm>
            <a:off x="3352800" y="5334000"/>
            <a:ext cx="1295400" cy="381000"/>
          </a:xfrm>
          <a:prstGeom prst="right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ight Arrow 8"/>
          <p:cNvSpPr/>
          <p:nvPr/>
        </p:nvSpPr>
        <p:spPr>
          <a:xfrm rot="1749128">
            <a:off x="4506554" y="4406184"/>
            <a:ext cx="1295400" cy="381000"/>
          </a:xfrm>
          <a:prstGeom prst="right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ight Arrow 9"/>
          <p:cNvSpPr/>
          <p:nvPr/>
        </p:nvSpPr>
        <p:spPr>
          <a:xfrm rot="7640389">
            <a:off x="7745213" y="4554803"/>
            <a:ext cx="1295400" cy="381000"/>
          </a:xfrm>
          <a:prstGeom prst="right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ounded Rectangle 10"/>
          <p:cNvSpPr/>
          <p:nvPr/>
        </p:nvSpPr>
        <p:spPr>
          <a:xfrm>
            <a:off x="786897" y="3581401"/>
            <a:ext cx="6477000" cy="533400"/>
          </a:xfrm>
          <a:prstGeom prst="roundRect">
            <a:avLst/>
          </a:prstGeom>
          <a:solidFill>
            <a:srgbClr val="FFFF00">
              <a:alpha val="24000"/>
            </a:srgbClr>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Rectangle 1"/>
          <p:cNvSpPr/>
          <p:nvPr/>
        </p:nvSpPr>
        <p:spPr>
          <a:xfrm>
            <a:off x="1593229" y="3581400"/>
            <a:ext cx="610994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solidFill>
                    <a:sysClr val="windowText" lastClr="000000"/>
                  </a:solidFill>
                </a:ln>
                <a:solidFill>
                  <a:srgbClr val="00FF00"/>
                </a:solidFill>
                <a:effectLst>
                  <a:glow rad="228600">
                    <a:srgbClr val="000000">
                      <a:satMod val="175000"/>
                      <a:alpha val="40000"/>
                    </a:srgbClr>
                  </a:glow>
                  <a:outerShdw blurRad="76200" dist="50800" dir="5400000" algn="tl" rotWithShape="0">
                    <a:srgbClr val="000000">
                      <a:alpha val="65000"/>
                    </a:srgbClr>
                  </a:outerShdw>
                </a:effectLst>
                <a:uLnTx/>
                <a:uFillTx/>
                <a:latin typeface="Arial" charset="0"/>
                <a:ea typeface="+mn-ea"/>
                <a:cs typeface="+mn-cs"/>
              </a:rPr>
              <a:t>and CELL WALLS</a:t>
            </a:r>
          </a:p>
        </p:txBody>
      </p:sp>
      <p:sp>
        <p:nvSpPr>
          <p:cNvPr id="12" name="Frame 11"/>
          <p:cNvSpPr/>
          <p:nvPr/>
        </p:nvSpPr>
        <p:spPr>
          <a:xfrm>
            <a:off x="4876800" y="3581401"/>
            <a:ext cx="2971798" cy="1015283"/>
          </a:xfrm>
          <a:prstGeom prst="frame">
            <a:avLst/>
          </a:prstGeom>
          <a:solidFill>
            <a:srgbClr val="CC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00906616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228600" y="304800"/>
            <a:ext cx="8458200" cy="5821363"/>
          </a:xfrm>
        </p:spPr>
        <p:txBody>
          <a:bodyPr/>
          <a:lstStyle/>
          <a:p>
            <a:r>
              <a:rPr lang="en-US" dirty="0"/>
              <a:t>Life comes from life.  Name these two sex cells?</a:t>
            </a:r>
            <a:endParaRPr lang="en-US" dirty="0">
              <a:solidFill>
                <a:srgbClr val="FFFF00"/>
              </a:solidFill>
            </a:endParaRP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8" name="Picture 5" descr="sperm-and-eg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8686800" cy="5086350"/>
          </a:xfrm>
          <a:prstGeom prst="rect">
            <a:avLst/>
          </a:prstGeom>
          <a:noFill/>
          <a:ln w="38100">
            <a:solidFill>
              <a:srgbClr val="FF00FF"/>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7924800" y="3810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228600" y="304800"/>
            <a:ext cx="8458200" cy="5821363"/>
          </a:xfrm>
        </p:spPr>
        <p:txBody>
          <a:bodyPr/>
          <a:lstStyle/>
          <a:p>
            <a:r>
              <a:rPr lang="en-US" dirty="0"/>
              <a:t>Life comes from life.  Name these two sex cells?</a:t>
            </a:r>
            <a:endParaRPr lang="en-US" dirty="0">
              <a:solidFill>
                <a:srgbClr val="FFFF00"/>
              </a:solidFill>
            </a:endParaRP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8" name="Picture 5" descr="sperm-and-eg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8686800" cy="5086350"/>
          </a:xfrm>
          <a:prstGeom prst="rect">
            <a:avLst/>
          </a:prstGeom>
          <a:noFill/>
          <a:ln w="38100">
            <a:solidFill>
              <a:srgbClr val="FF00FF"/>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7924800" y="3810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9</a:t>
            </a:r>
          </a:p>
        </p:txBody>
      </p:sp>
      <p:sp>
        <p:nvSpPr>
          <p:cNvPr id="13" name="Rectangle 12"/>
          <p:cNvSpPr/>
          <p:nvPr/>
        </p:nvSpPr>
        <p:spPr>
          <a:xfrm>
            <a:off x="3886200" y="5943600"/>
            <a:ext cx="5001689" cy="70788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ysClr val="windowText" lastClr="000000"/>
                  </a:solidFill>
                  <a:prstDash val="solid"/>
                  <a:miter lim="800000"/>
                </a:ln>
                <a:solidFill>
                  <a:srgbClr val="FF99FF"/>
                </a:solidFill>
                <a:effectLst>
                  <a:outerShdw blurRad="50800" algn="tl" rotWithShape="0">
                    <a:srgbClr val="000000"/>
                  </a:outerShdw>
                </a:effectLst>
                <a:uLnTx/>
                <a:uFillTx/>
                <a:latin typeface="Arial" charset="0"/>
                <a:ea typeface="+mn-ea"/>
                <a:cs typeface="+mn-cs"/>
              </a:rPr>
              <a:t>and the answer is…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228600" y="304800"/>
            <a:ext cx="8458200" cy="5821363"/>
          </a:xfrm>
        </p:spPr>
        <p:txBody>
          <a:bodyPr/>
          <a:lstStyle/>
          <a:p>
            <a:r>
              <a:rPr lang="en-US" dirty="0"/>
              <a:t>Life comes from life.  Name these two sex cells?</a:t>
            </a:r>
            <a:endParaRPr lang="en-US" dirty="0">
              <a:solidFill>
                <a:srgbClr val="FFFF00"/>
              </a:solidFill>
            </a:endParaRP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8" name="Picture 5" descr="sperm-and-eg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8686800" cy="5086350"/>
          </a:xfrm>
          <a:prstGeom prst="rect">
            <a:avLst/>
          </a:prstGeom>
          <a:noFill/>
          <a:ln w="38100">
            <a:solidFill>
              <a:srgbClr val="FF00FF"/>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7924800" y="3810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9</a:t>
            </a:r>
          </a:p>
        </p:txBody>
      </p:sp>
      <p:sp>
        <p:nvSpPr>
          <p:cNvPr id="13" name="Rectangle 12"/>
          <p:cNvSpPr/>
          <p:nvPr/>
        </p:nvSpPr>
        <p:spPr>
          <a:xfrm>
            <a:off x="3886200" y="5943600"/>
            <a:ext cx="5001689" cy="70788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ysClr val="windowText" lastClr="000000"/>
                  </a:solidFill>
                  <a:prstDash val="solid"/>
                  <a:miter lim="800000"/>
                </a:ln>
                <a:solidFill>
                  <a:srgbClr val="FF99FF"/>
                </a:solidFill>
                <a:effectLst>
                  <a:outerShdw blurRad="50800" algn="tl" rotWithShape="0">
                    <a:srgbClr val="000000"/>
                  </a:outerShdw>
                </a:effectLst>
                <a:uLnTx/>
                <a:uFillTx/>
                <a:latin typeface="Arial" charset="0"/>
                <a:ea typeface="+mn-ea"/>
                <a:cs typeface="+mn-cs"/>
              </a:rPr>
              <a:t>and the answer is…</a:t>
            </a:r>
          </a:p>
        </p:txBody>
      </p:sp>
      <p:sp>
        <p:nvSpPr>
          <p:cNvPr id="10" name="Right Arrow 9"/>
          <p:cNvSpPr/>
          <p:nvPr/>
        </p:nvSpPr>
        <p:spPr>
          <a:xfrm rot="691148">
            <a:off x="2078607" y="4079847"/>
            <a:ext cx="1600200" cy="6096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228600" y="304800"/>
            <a:ext cx="8458200" cy="5821363"/>
          </a:xfrm>
        </p:spPr>
        <p:txBody>
          <a:bodyPr/>
          <a:lstStyle/>
          <a:p>
            <a:r>
              <a:rPr lang="en-US" dirty="0"/>
              <a:t>Life comes from life.  Name these two sex cells?</a:t>
            </a:r>
            <a:endParaRPr lang="en-US" dirty="0">
              <a:solidFill>
                <a:srgbClr val="FFFF00"/>
              </a:solidFill>
            </a:endParaRP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8" name="Picture 5" descr="sperm-and-eg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8686800" cy="5086350"/>
          </a:xfrm>
          <a:prstGeom prst="rect">
            <a:avLst/>
          </a:prstGeom>
          <a:noFill/>
          <a:ln w="38100">
            <a:solidFill>
              <a:srgbClr val="FF00FF"/>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7924800" y="3810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9</a:t>
            </a:r>
          </a:p>
        </p:txBody>
      </p:sp>
      <p:sp>
        <p:nvSpPr>
          <p:cNvPr id="11" name="Rectangle 10"/>
          <p:cNvSpPr/>
          <p:nvPr/>
        </p:nvSpPr>
        <p:spPr>
          <a:xfrm>
            <a:off x="381000" y="4876800"/>
            <a:ext cx="222368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Sperm</a:t>
            </a:r>
          </a:p>
        </p:txBody>
      </p:sp>
      <p:sp>
        <p:nvSpPr>
          <p:cNvPr id="13" name="Rectangle 12"/>
          <p:cNvSpPr/>
          <p:nvPr/>
        </p:nvSpPr>
        <p:spPr>
          <a:xfrm>
            <a:off x="3886200" y="5943600"/>
            <a:ext cx="5001689" cy="70788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ysClr val="windowText" lastClr="000000"/>
                  </a:solidFill>
                  <a:prstDash val="solid"/>
                  <a:miter lim="800000"/>
                </a:ln>
                <a:solidFill>
                  <a:srgbClr val="FF99FF"/>
                </a:solidFill>
                <a:effectLst>
                  <a:outerShdw blurRad="50800" algn="tl" rotWithShape="0">
                    <a:srgbClr val="000000"/>
                  </a:outerShdw>
                </a:effectLst>
                <a:uLnTx/>
                <a:uFillTx/>
                <a:latin typeface="Arial" charset="0"/>
                <a:ea typeface="+mn-ea"/>
                <a:cs typeface="+mn-cs"/>
              </a:rPr>
              <a:t>and the answer is…</a:t>
            </a:r>
          </a:p>
        </p:txBody>
      </p:sp>
      <p:sp>
        <p:nvSpPr>
          <p:cNvPr id="10" name="Right Arrow 9"/>
          <p:cNvSpPr/>
          <p:nvPr/>
        </p:nvSpPr>
        <p:spPr>
          <a:xfrm rot="691148">
            <a:off x="2078607" y="4079847"/>
            <a:ext cx="1600200" cy="6096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228600" y="304800"/>
            <a:ext cx="8458200" cy="5821363"/>
          </a:xfrm>
        </p:spPr>
        <p:txBody>
          <a:bodyPr/>
          <a:lstStyle/>
          <a:p>
            <a:r>
              <a:rPr lang="en-US" dirty="0"/>
              <a:t>Life comes from life.  Name these two sex cells?</a:t>
            </a:r>
            <a:endParaRPr lang="en-US" dirty="0">
              <a:solidFill>
                <a:srgbClr val="FFFF00"/>
              </a:solidFill>
            </a:endParaRP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8" name="Picture 5" descr="sperm-and-eg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8686800" cy="5086350"/>
          </a:xfrm>
          <a:prstGeom prst="rect">
            <a:avLst/>
          </a:prstGeom>
          <a:noFill/>
          <a:ln w="38100">
            <a:solidFill>
              <a:srgbClr val="FF00FF"/>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7924800" y="3810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9</a:t>
            </a:r>
          </a:p>
        </p:txBody>
      </p:sp>
      <p:sp>
        <p:nvSpPr>
          <p:cNvPr id="11" name="Rectangle 10"/>
          <p:cNvSpPr/>
          <p:nvPr/>
        </p:nvSpPr>
        <p:spPr>
          <a:xfrm>
            <a:off x="381000" y="4876800"/>
            <a:ext cx="222368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Sperm</a:t>
            </a:r>
          </a:p>
        </p:txBody>
      </p:sp>
      <p:sp>
        <p:nvSpPr>
          <p:cNvPr id="13" name="Rectangle 12"/>
          <p:cNvSpPr/>
          <p:nvPr/>
        </p:nvSpPr>
        <p:spPr>
          <a:xfrm>
            <a:off x="3886200" y="5943600"/>
            <a:ext cx="5001689" cy="70788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ysClr val="windowText" lastClr="000000"/>
                  </a:solidFill>
                  <a:prstDash val="solid"/>
                  <a:miter lim="800000"/>
                </a:ln>
                <a:solidFill>
                  <a:srgbClr val="FF99FF"/>
                </a:solidFill>
                <a:effectLst>
                  <a:outerShdw blurRad="50800" algn="tl" rotWithShape="0">
                    <a:srgbClr val="000000"/>
                  </a:outerShdw>
                </a:effectLst>
                <a:uLnTx/>
                <a:uFillTx/>
                <a:latin typeface="Arial" charset="0"/>
                <a:ea typeface="+mn-ea"/>
                <a:cs typeface="+mn-cs"/>
              </a:rPr>
              <a:t>and the answer is…</a:t>
            </a:r>
          </a:p>
        </p:txBody>
      </p:sp>
      <p:sp>
        <p:nvSpPr>
          <p:cNvPr id="10" name="Right Arrow 9"/>
          <p:cNvSpPr/>
          <p:nvPr/>
        </p:nvSpPr>
        <p:spPr>
          <a:xfrm rot="691148">
            <a:off x="2078607" y="4079847"/>
            <a:ext cx="1600200" cy="6096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5" name="Freeform 14"/>
          <p:cNvSpPr/>
          <p:nvPr/>
        </p:nvSpPr>
        <p:spPr>
          <a:xfrm>
            <a:off x="1551278" y="2175758"/>
            <a:ext cx="7021701" cy="3605610"/>
          </a:xfrm>
          <a:custGeom>
            <a:avLst/>
            <a:gdLst>
              <a:gd name="connsiteX0" fmla="*/ 1914593 w 7021701"/>
              <a:gd name="connsiteY0" fmla="*/ 449455 h 3605610"/>
              <a:gd name="connsiteX1" fmla="*/ 1560632 w 7021701"/>
              <a:gd name="connsiteY1" fmla="*/ 464203 h 3605610"/>
              <a:gd name="connsiteX2" fmla="*/ 1383651 w 7021701"/>
              <a:gd name="connsiteY2" fmla="*/ 508448 h 3605610"/>
              <a:gd name="connsiteX3" fmla="*/ 1236167 w 7021701"/>
              <a:gd name="connsiteY3" fmla="*/ 567442 h 3605610"/>
              <a:gd name="connsiteX4" fmla="*/ 1191922 w 7021701"/>
              <a:gd name="connsiteY4" fmla="*/ 582190 h 3605610"/>
              <a:gd name="connsiteX5" fmla="*/ 1088683 w 7021701"/>
              <a:gd name="connsiteY5" fmla="*/ 655932 h 3605610"/>
              <a:gd name="connsiteX6" fmla="*/ 1044438 w 7021701"/>
              <a:gd name="connsiteY6" fmla="*/ 685429 h 3605610"/>
              <a:gd name="connsiteX7" fmla="*/ 985445 w 7021701"/>
              <a:gd name="connsiteY7" fmla="*/ 744423 h 3605610"/>
              <a:gd name="connsiteX8" fmla="*/ 911703 w 7021701"/>
              <a:gd name="connsiteY8" fmla="*/ 788668 h 3605610"/>
              <a:gd name="connsiteX9" fmla="*/ 867457 w 7021701"/>
              <a:gd name="connsiteY9" fmla="*/ 818165 h 3605610"/>
              <a:gd name="connsiteX10" fmla="*/ 764219 w 7021701"/>
              <a:gd name="connsiteY10" fmla="*/ 891907 h 3605610"/>
              <a:gd name="connsiteX11" fmla="*/ 719974 w 7021701"/>
              <a:gd name="connsiteY11" fmla="*/ 906655 h 3605610"/>
              <a:gd name="connsiteX12" fmla="*/ 675728 w 7021701"/>
              <a:gd name="connsiteY12" fmla="*/ 936152 h 3605610"/>
              <a:gd name="connsiteX13" fmla="*/ 631483 w 7021701"/>
              <a:gd name="connsiteY13" fmla="*/ 950900 h 3605610"/>
              <a:gd name="connsiteX14" fmla="*/ 557741 w 7021701"/>
              <a:gd name="connsiteY14" fmla="*/ 1039390 h 3605610"/>
              <a:gd name="connsiteX15" fmla="*/ 469251 w 7021701"/>
              <a:gd name="connsiteY15" fmla="*/ 1127881 h 3605610"/>
              <a:gd name="connsiteX16" fmla="*/ 395509 w 7021701"/>
              <a:gd name="connsiteY16" fmla="*/ 1216371 h 3605610"/>
              <a:gd name="connsiteX17" fmla="*/ 351264 w 7021701"/>
              <a:gd name="connsiteY17" fmla="*/ 1275365 h 3605610"/>
              <a:gd name="connsiteX18" fmla="*/ 248025 w 7021701"/>
              <a:gd name="connsiteY18" fmla="*/ 1363855 h 3605610"/>
              <a:gd name="connsiteX19" fmla="*/ 159535 w 7021701"/>
              <a:gd name="connsiteY19" fmla="*/ 1526087 h 3605610"/>
              <a:gd name="connsiteX20" fmla="*/ 56296 w 7021701"/>
              <a:gd name="connsiteY20" fmla="*/ 1717816 h 3605610"/>
              <a:gd name="connsiteX21" fmla="*/ 26799 w 7021701"/>
              <a:gd name="connsiteY21" fmla="*/ 1821055 h 3605610"/>
              <a:gd name="connsiteX22" fmla="*/ 26799 w 7021701"/>
              <a:gd name="connsiteY22" fmla="*/ 2101274 h 3605610"/>
              <a:gd name="connsiteX23" fmla="*/ 56296 w 7021701"/>
              <a:gd name="connsiteY23" fmla="*/ 2160268 h 3605610"/>
              <a:gd name="connsiteX24" fmla="*/ 71045 w 7021701"/>
              <a:gd name="connsiteY24" fmla="*/ 2204513 h 3605610"/>
              <a:gd name="connsiteX25" fmla="*/ 100541 w 7021701"/>
              <a:gd name="connsiteY25" fmla="*/ 2248758 h 3605610"/>
              <a:gd name="connsiteX26" fmla="*/ 115290 w 7021701"/>
              <a:gd name="connsiteY26" fmla="*/ 2293003 h 3605610"/>
              <a:gd name="connsiteX27" fmla="*/ 174283 w 7021701"/>
              <a:gd name="connsiteY27" fmla="*/ 2381494 h 3605610"/>
              <a:gd name="connsiteX28" fmla="*/ 233277 w 7021701"/>
              <a:gd name="connsiteY28" fmla="*/ 2499481 h 3605610"/>
              <a:gd name="connsiteX29" fmla="*/ 277522 w 7021701"/>
              <a:gd name="connsiteY29" fmla="*/ 2543726 h 3605610"/>
              <a:gd name="connsiteX30" fmla="*/ 321767 w 7021701"/>
              <a:gd name="connsiteY30" fmla="*/ 2646965 h 3605610"/>
              <a:gd name="connsiteX31" fmla="*/ 351264 w 7021701"/>
              <a:gd name="connsiteY31" fmla="*/ 2691210 h 3605610"/>
              <a:gd name="connsiteX32" fmla="*/ 366012 w 7021701"/>
              <a:gd name="connsiteY32" fmla="*/ 2735455 h 3605610"/>
              <a:gd name="connsiteX33" fmla="*/ 454503 w 7021701"/>
              <a:gd name="connsiteY33" fmla="*/ 2823945 h 3605610"/>
              <a:gd name="connsiteX34" fmla="*/ 498748 w 7021701"/>
              <a:gd name="connsiteY34" fmla="*/ 2838694 h 3605610"/>
              <a:gd name="connsiteX35" fmla="*/ 528245 w 7021701"/>
              <a:gd name="connsiteY35" fmla="*/ 2882939 h 3605610"/>
              <a:gd name="connsiteX36" fmla="*/ 572490 w 7021701"/>
              <a:gd name="connsiteY36" fmla="*/ 2897687 h 3605610"/>
              <a:gd name="connsiteX37" fmla="*/ 646232 w 7021701"/>
              <a:gd name="connsiteY37" fmla="*/ 2927184 h 3605610"/>
              <a:gd name="connsiteX38" fmla="*/ 719974 w 7021701"/>
              <a:gd name="connsiteY38" fmla="*/ 2941932 h 3605610"/>
              <a:gd name="connsiteX39" fmla="*/ 852709 w 7021701"/>
              <a:gd name="connsiteY39" fmla="*/ 2971429 h 3605610"/>
              <a:gd name="connsiteX40" fmla="*/ 970696 w 7021701"/>
              <a:gd name="connsiteY40" fmla="*/ 3030423 h 3605610"/>
              <a:gd name="connsiteX41" fmla="*/ 1014941 w 7021701"/>
              <a:gd name="connsiteY41" fmla="*/ 3074668 h 3605610"/>
              <a:gd name="connsiteX42" fmla="*/ 1073935 w 7021701"/>
              <a:gd name="connsiteY42" fmla="*/ 3089416 h 3605610"/>
              <a:gd name="connsiteX43" fmla="*/ 1177174 w 7021701"/>
              <a:gd name="connsiteY43" fmla="*/ 3118913 h 3605610"/>
              <a:gd name="connsiteX44" fmla="*/ 1250916 w 7021701"/>
              <a:gd name="connsiteY44" fmla="*/ 3133661 h 3605610"/>
              <a:gd name="connsiteX45" fmla="*/ 1339406 w 7021701"/>
              <a:gd name="connsiteY45" fmla="*/ 3163158 h 3605610"/>
              <a:gd name="connsiteX46" fmla="*/ 1516387 w 7021701"/>
              <a:gd name="connsiteY46" fmla="*/ 3177907 h 3605610"/>
              <a:gd name="connsiteX47" fmla="*/ 1634374 w 7021701"/>
              <a:gd name="connsiteY47" fmla="*/ 3222152 h 3605610"/>
              <a:gd name="connsiteX48" fmla="*/ 1693367 w 7021701"/>
              <a:gd name="connsiteY48" fmla="*/ 3236900 h 3605610"/>
              <a:gd name="connsiteX49" fmla="*/ 1781857 w 7021701"/>
              <a:gd name="connsiteY49" fmla="*/ 3266397 h 3605610"/>
              <a:gd name="connsiteX50" fmla="*/ 1840851 w 7021701"/>
              <a:gd name="connsiteY50" fmla="*/ 3281145 h 3605610"/>
              <a:gd name="connsiteX51" fmla="*/ 1973587 w 7021701"/>
              <a:gd name="connsiteY51" fmla="*/ 3310642 h 3605610"/>
              <a:gd name="connsiteX52" fmla="*/ 2725754 w 7021701"/>
              <a:gd name="connsiteY52" fmla="*/ 3325390 h 3605610"/>
              <a:gd name="connsiteX53" fmla="*/ 2843741 w 7021701"/>
              <a:gd name="connsiteY53" fmla="*/ 3369636 h 3605610"/>
              <a:gd name="connsiteX54" fmla="*/ 2991225 w 7021701"/>
              <a:gd name="connsiteY54" fmla="*/ 3413881 h 3605610"/>
              <a:gd name="connsiteX55" fmla="*/ 3153457 w 7021701"/>
              <a:gd name="connsiteY55" fmla="*/ 3502371 h 3605610"/>
              <a:gd name="connsiteX56" fmla="*/ 3300941 w 7021701"/>
              <a:gd name="connsiteY56" fmla="*/ 3531868 h 3605610"/>
              <a:gd name="connsiteX57" fmla="*/ 3507419 w 7021701"/>
              <a:gd name="connsiteY57" fmla="*/ 3590861 h 3605610"/>
              <a:gd name="connsiteX58" fmla="*/ 3699148 w 7021701"/>
              <a:gd name="connsiteY58" fmla="*/ 3605610 h 3605610"/>
              <a:gd name="connsiteX59" fmla="*/ 4466064 w 7021701"/>
              <a:gd name="connsiteY59" fmla="*/ 3576113 h 3605610"/>
              <a:gd name="connsiteX60" fmla="*/ 4510309 w 7021701"/>
              <a:gd name="connsiteY60" fmla="*/ 3546616 h 3605610"/>
              <a:gd name="connsiteX61" fmla="*/ 4613548 w 7021701"/>
              <a:gd name="connsiteY61" fmla="*/ 3487623 h 3605610"/>
              <a:gd name="connsiteX62" fmla="*/ 4657793 w 7021701"/>
              <a:gd name="connsiteY62" fmla="*/ 3458126 h 3605610"/>
              <a:gd name="connsiteX63" fmla="*/ 4687290 w 7021701"/>
              <a:gd name="connsiteY63" fmla="*/ 3413881 h 3605610"/>
              <a:gd name="connsiteX64" fmla="*/ 4746283 w 7021701"/>
              <a:gd name="connsiteY64" fmla="*/ 3354887 h 3605610"/>
              <a:gd name="connsiteX65" fmla="*/ 4834774 w 7021701"/>
              <a:gd name="connsiteY65" fmla="*/ 3310642 h 3605610"/>
              <a:gd name="connsiteX66" fmla="*/ 4893767 w 7021701"/>
              <a:gd name="connsiteY66" fmla="*/ 3266397 h 3605610"/>
              <a:gd name="connsiteX67" fmla="*/ 4952761 w 7021701"/>
              <a:gd name="connsiteY67" fmla="*/ 3251648 h 3605610"/>
              <a:gd name="connsiteX68" fmla="*/ 5395212 w 7021701"/>
              <a:gd name="connsiteY68" fmla="*/ 3236900 h 3605610"/>
              <a:gd name="connsiteX69" fmla="*/ 5439457 w 7021701"/>
              <a:gd name="connsiteY69" fmla="*/ 3222152 h 3605610"/>
              <a:gd name="connsiteX70" fmla="*/ 5498451 w 7021701"/>
              <a:gd name="connsiteY70" fmla="*/ 3207403 h 3605610"/>
              <a:gd name="connsiteX71" fmla="*/ 5557445 w 7021701"/>
              <a:gd name="connsiteY71" fmla="*/ 3163158 h 3605610"/>
              <a:gd name="connsiteX72" fmla="*/ 5763922 w 7021701"/>
              <a:gd name="connsiteY72" fmla="*/ 3074668 h 3605610"/>
              <a:gd name="connsiteX73" fmla="*/ 5763922 w 7021701"/>
              <a:gd name="connsiteY73" fmla="*/ 3074668 h 3605610"/>
              <a:gd name="connsiteX74" fmla="*/ 5867161 w 7021701"/>
              <a:gd name="connsiteY74" fmla="*/ 3030423 h 3605610"/>
              <a:gd name="connsiteX75" fmla="*/ 6088387 w 7021701"/>
              <a:gd name="connsiteY75" fmla="*/ 2897687 h 3605610"/>
              <a:gd name="connsiteX76" fmla="*/ 6088387 w 7021701"/>
              <a:gd name="connsiteY76" fmla="*/ 2897687 h 3605610"/>
              <a:gd name="connsiteX77" fmla="*/ 6176877 w 7021701"/>
              <a:gd name="connsiteY77" fmla="*/ 2838694 h 3605610"/>
              <a:gd name="connsiteX78" fmla="*/ 6235870 w 7021701"/>
              <a:gd name="connsiteY78" fmla="*/ 2823945 h 3605610"/>
              <a:gd name="connsiteX79" fmla="*/ 6280116 w 7021701"/>
              <a:gd name="connsiteY79" fmla="*/ 2809197 h 3605610"/>
              <a:gd name="connsiteX80" fmla="*/ 6398103 w 7021701"/>
              <a:gd name="connsiteY80" fmla="*/ 2779700 h 3605610"/>
              <a:gd name="connsiteX81" fmla="*/ 6516090 w 7021701"/>
              <a:gd name="connsiteY81" fmla="*/ 2750203 h 3605610"/>
              <a:gd name="connsiteX82" fmla="*/ 6589832 w 7021701"/>
              <a:gd name="connsiteY82" fmla="*/ 2720707 h 3605610"/>
              <a:gd name="connsiteX83" fmla="*/ 6693070 w 7021701"/>
              <a:gd name="connsiteY83" fmla="*/ 2691210 h 3605610"/>
              <a:gd name="connsiteX84" fmla="*/ 6870051 w 7021701"/>
              <a:gd name="connsiteY84" fmla="*/ 2587971 h 3605610"/>
              <a:gd name="connsiteX85" fmla="*/ 6973290 w 7021701"/>
              <a:gd name="connsiteY85" fmla="*/ 2484732 h 3605610"/>
              <a:gd name="connsiteX86" fmla="*/ 7017535 w 7021701"/>
              <a:gd name="connsiteY86" fmla="*/ 2440487 h 3605610"/>
              <a:gd name="connsiteX87" fmla="*/ 6988038 w 7021701"/>
              <a:gd name="connsiteY87" fmla="*/ 2204513 h 3605610"/>
              <a:gd name="connsiteX88" fmla="*/ 6973290 w 7021701"/>
              <a:gd name="connsiteY88" fmla="*/ 2160268 h 3605610"/>
              <a:gd name="connsiteX89" fmla="*/ 6929045 w 7021701"/>
              <a:gd name="connsiteY89" fmla="*/ 2116023 h 3605610"/>
              <a:gd name="connsiteX90" fmla="*/ 6899548 w 7021701"/>
              <a:gd name="connsiteY90" fmla="*/ 2071777 h 3605610"/>
              <a:gd name="connsiteX91" fmla="*/ 6899548 w 7021701"/>
              <a:gd name="connsiteY91" fmla="*/ 1732565 h 3605610"/>
              <a:gd name="connsiteX92" fmla="*/ 6929045 w 7021701"/>
              <a:gd name="connsiteY92" fmla="*/ 1688319 h 3605610"/>
              <a:gd name="connsiteX93" fmla="*/ 6899548 w 7021701"/>
              <a:gd name="connsiteY93" fmla="*/ 1540836 h 3605610"/>
              <a:gd name="connsiteX94" fmla="*/ 6870051 w 7021701"/>
              <a:gd name="connsiteY94" fmla="*/ 1452345 h 3605610"/>
              <a:gd name="connsiteX95" fmla="*/ 6825806 w 7021701"/>
              <a:gd name="connsiteY95" fmla="*/ 1275365 h 3605610"/>
              <a:gd name="connsiteX96" fmla="*/ 6781561 w 7021701"/>
              <a:gd name="connsiteY96" fmla="*/ 1231119 h 3605610"/>
              <a:gd name="connsiteX97" fmla="*/ 6766812 w 7021701"/>
              <a:gd name="connsiteY97" fmla="*/ 1054139 h 3605610"/>
              <a:gd name="connsiteX98" fmla="*/ 6737316 w 7021701"/>
              <a:gd name="connsiteY98" fmla="*/ 1009894 h 3605610"/>
              <a:gd name="connsiteX99" fmla="*/ 6648825 w 7021701"/>
              <a:gd name="connsiteY99" fmla="*/ 891907 h 3605610"/>
              <a:gd name="connsiteX100" fmla="*/ 6589832 w 7021701"/>
              <a:gd name="connsiteY100" fmla="*/ 832913 h 3605610"/>
              <a:gd name="connsiteX101" fmla="*/ 6383354 w 7021701"/>
              <a:gd name="connsiteY101" fmla="*/ 714926 h 3605610"/>
              <a:gd name="connsiteX102" fmla="*/ 6280116 w 7021701"/>
              <a:gd name="connsiteY102" fmla="*/ 685429 h 3605610"/>
              <a:gd name="connsiteX103" fmla="*/ 6235870 w 7021701"/>
              <a:gd name="connsiteY103" fmla="*/ 655932 h 3605610"/>
              <a:gd name="connsiteX104" fmla="*/ 6147380 w 7021701"/>
              <a:gd name="connsiteY104" fmla="*/ 582190 h 3605610"/>
              <a:gd name="connsiteX105" fmla="*/ 6103135 w 7021701"/>
              <a:gd name="connsiteY105" fmla="*/ 567442 h 3605610"/>
              <a:gd name="connsiteX106" fmla="*/ 5999896 w 7021701"/>
              <a:gd name="connsiteY106" fmla="*/ 508448 h 3605610"/>
              <a:gd name="connsiteX107" fmla="*/ 5881909 w 7021701"/>
              <a:gd name="connsiteY107" fmla="*/ 434707 h 3605610"/>
              <a:gd name="connsiteX108" fmla="*/ 5837664 w 7021701"/>
              <a:gd name="connsiteY108" fmla="*/ 405210 h 3605610"/>
              <a:gd name="connsiteX109" fmla="*/ 5778670 w 7021701"/>
              <a:gd name="connsiteY109" fmla="*/ 375713 h 3605610"/>
              <a:gd name="connsiteX110" fmla="*/ 5616438 w 7021701"/>
              <a:gd name="connsiteY110" fmla="*/ 316719 h 3605610"/>
              <a:gd name="connsiteX111" fmla="*/ 4879019 w 7021701"/>
              <a:gd name="connsiteY111" fmla="*/ 301971 h 3605610"/>
              <a:gd name="connsiteX112" fmla="*/ 4761032 w 7021701"/>
              <a:gd name="connsiteY112" fmla="*/ 287223 h 3605610"/>
              <a:gd name="connsiteX113" fmla="*/ 4672541 w 7021701"/>
              <a:gd name="connsiteY113" fmla="*/ 257726 h 3605610"/>
              <a:gd name="connsiteX114" fmla="*/ 4598799 w 7021701"/>
              <a:gd name="connsiteY114" fmla="*/ 242977 h 3605610"/>
              <a:gd name="connsiteX115" fmla="*/ 4539806 w 7021701"/>
              <a:gd name="connsiteY115" fmla="*/ 228229 h 3605610"/>
              <a:gd name="connsiteX116" fmla="*/ 4495561 w 7021701"/>
              <a:gd name="connsiteY116" fmla="*/ 198732 h 3605610"/>
              <a:gd name="connsiteX117" fmla="*/ 4436567 w 7021701"/>
              <a:gd name="connsiteY117" fmla="*/ 154487 h 3605610"/>
              <a:gd name="connsiteX118" fmla="*/ 4259587 w 7021701"/>
              <a:gd name="connsiteY118" fmla="*/ 110242 h 3605610"/>
              <a:gd name="connsiteX119" fmla="*/ 4185845 w 7021701"/>
              <a:gd name="connsiteY119" fmla="*/ 95494 h 3605610"/>
              <a:gd name="connsiteX120" fmla="*/ 4067857 w 7021701"/>
              <a:gd name="connsiteY120" fmla="*/ 65997 h 3605610"/>
              <a:gd name="connsiteX121" fmla="*/ 3979367 w 7021701"/>
              <a:gd name="connsiteY121" fmla="*/ 51248 h 3605610"/>
              <a:gd name="connsiteX122" fmla="*/ 3772890 w 7021701"/>
              <a:gd name="connsiteY122" fmla="*/ 7003 h 3605610"/>
              <a:gd name="connsiteX123" fmla="*/ 3404180 w 7021701"/>
              <a:gd name="connsiteY123" fmla="*/ 21752 h 3605610"/>
              <a:gd name="connsiteX124" fmla="*/ 3359935 w 7021701"/>
              <a:gd name="connsiteY124" fmla="*/ 36500 h 3605610"/>
              <a:gd name="connsiteX125" fmla="*/ 3094464 w 7021701"/>
              <a:gd name="connsiteY125" fmla="*/ 65997 h 3605610"/>
              <a:gd name="connsiteX126" fmla="*/ 3020722 w 7021701"/>
              <a:gd name="connsiteY126" fmla="*/ 80745 h 3605610"/>
              <a:gd name="connsiteX127" fmla="*/ 2976477 w 7021701"/>
              <a:gd name="connsiteY127" fmla="*/ 95494 h 3605610"/>
              <a:gd name="connsiteX128" fmla="*/ 2873238 w 7021701"/>
              <a:gd name="connsiteY128" fmla="*/ 110242 h 3605610"/>
              <a:gd name="connsiteX129" fmla="*/ 2814245 w 7021701"/>
              <a:gd name="connsiteY129" fmla="*/ 139739 h 3605610"/>
              <a:gd name="connsiteX130" fmla="*/ 2725754 w 7021701"/>
              <a:gd name="connsiteY130" fmla="*/ 154487 h 3605610"/>
              <a:gd name="connsiteX131" fmla="*/ 2637264 w 7021701"/>
              <a:gd name="connsiteY131" fmla="*/ 213481 h 3605610"/>
              <a:gd name="connsiteX132" fmla="*/ 2578270 w 7021701"/>
              <a:gd name="connsiteY132" fmla="*/ 257726 h 3605610"/>
              <a:gd name="connsiteX133" fmla="*/ 2504528 w 7021701"/>
              <a:gd name="connsiteY133" fmla="*/ 272474 h 3605610"/>
              <a:gd name="connsiteX134" fmla="*/ 2460283 w 7021701"/>
              <a:gd name="connsiteY134" fmla="*/ 287223 h 3605610"/>
              <a:gd name="connsiteX135" fmla="*/ 2416038 w 7021701"/>
              <a:gd name="connsiteY135" fmla="*/ 331468 h 3605610"/>
              <a:gd name="connsiteX136" fmla="*/ 2357045 w 7021701"/>
              <a:gd name="connsiteY136" fmla="*/ 346216 h 3605610"/>
              <a:gd name="connsiteX137" fmla="*/ 2268554 w 7021701"/>
              <a:gd name="connsiteY137" fmla="*/ 375713 h 3605610"/>
              <a:gd name="connsiteX138" fmla="*/ 2224309 w 7021701"/>
              <a:gd name="connsiteY138" fmla="*/ 390461 h 3605610"/>
              <a:gd name="connsiteX139" fmla="*/ 2180064 w 7021701"/>
              <a:gd name="connsiteY139" fmla="*/ 405210 h 3605610"/>
              <a:gd name="connsiteX140" fmla="*/ 1722864 w 7021701"/>
              <a:gd name="connsiteY140" fmla="*/ 449455 h 360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021701" h="3605610">
                <a:moveTo>
                  <a:pt x="1914593" y="449455"/>
                </a:moveTo>
                <a:cubicBezTo>
                  <a:pt x="1796606" y="454371"/>
                  <a:pt x="1677999" y="451162"/>
                  <a:pt x="1560632" y="464203"/>
                </a:cubicBezTo>
                <a:cubicBezTo>
                  <a:pt x="1500195" y="470918"/>
                  <a:pt x="1383651" y="508448"/>
                  <a:pt x="1383651" y="508448"/>
                </a:cubicBezTo>
                <a:cubicBezTo>
                  <a:pt x="1296849" y="551849"/>
                  <a:pt x="1345512" y="530994"/>
                  <a:pt x="1236167" y="567442"/>
                </a:cubicBezTo>
                <a:lnTo>
                  <a:pt x="1191922" y="582190"/>
                </a:lnTo>
                <a:cubicBezTo>
                  <a:pt x="1087650" y="651705"/>
                  <a:pt x="1216737" y="564465"/>
                  <a:pt x="1088683" y="655932"/>
                </a:cubicBezTo>
                <a:cubicBezTo>
                  <a:pt x="1074259" y="666235"/>
                  <a:pt x="1057896" y="673893"/>
                  <a:pt x="1044438" y="685429"/>
                </a:cubicBezTo>
                <a:cubicBezTo>
                  <a:pt x="1023323" y="703528"/>
                  <a:pt x="1007397" y="727349"/>
                  <a:pt x="985445" y="744423"/>
                </a:cubicBezTo>
                <a:cubicBezTo>
                  <a:pt x="962818" y="762022"/>
                  <a:pt x="936012" y="773475"/>
                  <a:pt x="911703" y="788668"/>
                </a:cubicBezTo>
                <a:cubicBezTo>
                  <a:pt x="896672" y="798063"/>
                  <a:pt x="881881" y="807862"/>
                  <a:pt x="867457" y="818165"/>
                </a:cubicBezTo>
                <a:cubicBezTo>
                  <a:pt x="851871" y="829298"/>
                  <a:pt x="787389" y="880322"/>
                  <a:pt x="764219" y="891907"/>
                </a:cubicBezTo>
                <a:cubicBezTo>
                  <a:pt x="750314" y="898859"/>
                  <a:pt x="734722" y="901739"/>
                  <a:pt x="719974" y="906655"/>
                </a:cubicBezTo>
                <a:cubicBezTo>
                  <a:pt x="705225" y="916487"/>
                  <a:pt x="691582" y="928225"/>
                  <a:pt x="675728" y="936152"/>
                </a:cubicBezTo>
                <a:cubicBezTo>
                  <a:pt x="661823" y="943104"/>
                  <a:pt x="644418" y="942277"/>
                  <a:pt x="631483" y="950900"/>
                </a:cubicBezTo>
                <a:cubicBezTo>
                  <a:pt x="576464" y="987579"/>
                  <a:pt x="597312" y="994872"/>
                  <a:pt x="557741" y="1039390"/>
                </a:cubicBezTo>
                <a:cubicBezTo>
                  <a:pt x="530027" y="1070568"/>
                  <a:pt x="492390" y="1093172"/>
                  <a:pt x="469251" y="1127881"/>
                </a:cubicBezTo>
                <a:cubicBezTo>
                  <a:pt x="404055" y="1225674"/>
                  <a:pt x="480680" y="1117004"/>
                  <a:pt x="395509" y="1216371"/>
                </a:cubicBezTo>
                <a:cubicBezTo>
                  <a:pt x="379512" y="1235034"/>
                  <a:pt x="367451" y="1256866"/>
                  <a:pt x="351264" y="1275365"/>
                </a:cubicBezTo>
                <a:cubicBezTo>
                  <a:pt x="301197" y="1332584"/>
                  <a:pt x="301730" y="1328051"/>
                  <a:pt x="248025" y="1363855"/>
                </a:cubicBezTo>
                <a:cubicBezTo>
                  <a:pt x="117216" y="1560070"/>
                  <a:pt x="244863" y="1355432"/>
                  <a:pt x="159535" y="1526087"/>
                </a:cubicBezTo>
                <a:cubicBezTo>
                  <a:pt x="105891" y="1633374"/>
                  <a:pt x="118300" y="1500804"/>
                  <a:pt x="56296" y="1717816"/>
                </a:cubicBezTo>
                <a:lnTo>
                  <a:pt x="26799" y="1821055"/>
                </a:lnTo>
                <a:cubicBezTo>
                  <a:pt x="11493" y="1943502"/>
                  <a:pt x="0" y="1967276"/>
                  <a:pt x="26799" y="2101274"/>
                </a:cubicBezTo>
                <a:cubicBezTo>
                  <a:pt x="31111" y="2122833"/>
                  <a:pt x="47635" y="2140060"/>
                  <a:pt x="56296" y="2160268"/>
                </a:cubicBezTo>
                <a:cubicBezTo>
                  <a:pt x="62420" y="2174557"/>
                  <a:pt x="64093" y="2190608"/>
                  <a:pt x="71045" y="2204513"/>
                </a:cubicBezTo>
                <a:cubicBezTo>
                  <a:pt x="78972" y="2220367"/>
                  <a:pt x="92614" y="2232904"/>
                  <a:pt x="100541" y="2248758"/>
                </a:cubicBezTo>
                <a:cubicBezTo>
                  <a:pt x="107493" y="2262663"/>
                  <a:pt x="107740" y="2279413"/>
                  <a:pt x="115290" y="2293003"/>
                </a:cubicBezTo>
                <a:cubicBezTo>
                  <a:pt x="132506" y="2323993"/>
                  <a:pt x="156695" y="2350714"/>
                  <a:pt x="174283" y="2381494"/>
                </a:cubicBezTo>
                <a:cubicBezTo>
                  <a:pt x="196099" y="2419672"/>
                  <a:pt x="202185" y="2468389"/>
                  <a:pt x="233277" y="2499481"/>
                </a:cubicBezTo>
                <a:cubicBezTo>
                  <a:pt x="248025" y="2514229"/>
                  <a:pt x="265399" y="2526754"/>
                  <a:pt x="277522" y="2543726"/>
                </a:cubicBezTo>
                <a:cubicBezTo>
                  <a:pt x="328675" y="2615340"/>
                  <a:pt x="289670" y="2582770"/>
                  <a:pt x="321767" y="2646965"/>
                </a:cubicBezTo>
                <a:cubicBezTo>
                  <a:pt x="329694" y="2662819"/>
                  <a:pt x="341432" y="2676462"/>
                  <a:pt x="351264" y="2691210"/>
                </a:cubicBezTo>
                <a:cubicBezTo>
                  <a:pt x="356180" y="2705958"/>
                  <a:pt x="359060" y="2721550"/>
                  <a:pt x="366012" y="2735455"/>
                </a:cubicBezTo>
                <a:cubicBezTo>
                  <a:pt x="387452" y="2778335"/>
                  <a:pt x="411410" y="2799321"/>
                  <a:pt x="454503" y="2823945"/>
                </a:cubicBezTo>
                <a:cubicBezTo>
                  <a:pt x="468001" y="2831658"/>
                  <a:pt x="484000" y="2833778"/>
                  <a:pt x="498748" y="2838694"/>
                </a:cubicBezTo>
                <a:cubicBezTo>
                  <a:pt x="508580" y="2853442"/>
                  <a:pt x="514404" y="2871866"/>
                  <a:pt x="528245" y="2882939"/>
                </a:cubicBezTo>
                <a:cubicBezTo>
                  <a:pt x="540384" y="2892650"/>
                  <a:pt x="557934" y="2892228"/>
                  <a:pt x="572490" y="2897687"/>
                </a:cubicBezTo>
                <a:cubicBezTo>
                  <a:pt x="597279" y="2906983"/>
                  <a:pt x="620874" y="2919577"/>
                  <a:pt x="646232" y="2927184"/>
                </a:cubicBezTo>
                <a:cubicBezTo>
                  <a:pt x="670242" y="2934387"/>
                  <a:pt x="695655" y="2935852"/>
                  <a:pt x="719974" y="2941932"/>
                </a:cubicBezTo>
                <a:cubicBezTo>
                  <a:pt x="865208" y="2978241"/>
                  <a:pt x="609198" y="2930845"/>
                  <a:pt x="852709" y="2971429"/>
                </a:cubicBezTo>
                <a:cubicBezTo>
                  <a:pt x="892038" y="2991094"/>
                  <a:pt x="939604" y="2999331"/>
                  <a:pt x="970696" y="3030423"/>
                </a:cubicBezTo>
                <a:cubicBezTo>
                  <a:pt x="985444" y="3045171"/>
                  <a:pt x="996832" y="3064320"/>
                  <a:pt x="1014941" y="3074668"/>
                </a:cubicBezTo>
                <a:cubicBezTo>
                  <a:pt x="1032540" y="3084725"/>
                  <a:pt x="1054445" y="3083847"/>
                  <a:pt x="1073935" y="3089416"/>
                </a:cubicBezTo>
                <a:cubicBezTo>
                  <a:pt x="1160172" y="3114055"/>
                  <a:pt x="1073419" y="3095857"/>
                  <a:pt x="1177174" y="3118913"/>
                </a:cubicBezTo>
                <a:cubicBezTo>
                  <a:pt x="1201645" y="3124351"/>
                  <a:pt x="1226732" y="3127065"/>
                  <a:pt x="1250916" y="3133661"/>
                </a:cubicBezTo>
                <a:cubicBezTo>
                  <a:pt x="1280913" y="3141842"/>
                  <a:pt x="1308421" y="3160576"/>
                  <a:pt x="1339406" y="3163158"/>
                </a:cubicBezTo>
                <a:lnTo>
                  <a:pt x="1516387" y="3177907"/>
                </a:lnTo>
                <a:cubicBezTo>
                  <a:pt x="1555339" y="3193488"/>
                  <a:pt x="1593919" y="3210593"/>
                  <a:pt x="1634374" y="3222152"/>
                </a:cubicBezTo>
                <a:cubicBezTo>
                  <a:pt x="1653864" y="3227720"/>
                  <a:pt x="1673952" y="3231076"/>
                  <a:pt x="1693367" y="3236900"/>
                </a:cubicBezTo>
                <a:cubicBezTo>
                  <a:pt x="1723148" y="3245834"/>
                  <a:pt x="1751693" y="3258856"/>
                  <a:pt x="1781857" y="3266397"/>
                </a:cubicBezTo>
                <a:cubicBezTo>
                  <a:pt x="1801522" y="3271313"/>
                  <a:pt x="1821361" y="3275576"/>
                  <a:pt x="1840851" y="3281145"/>
                </a:cubicBezTo>
                <a:cubicBezTo>
                  <a:pt x="1898930" y="3297739"/>
                  <a:pt x="1897721" y="3307980"/>
                  <a:pt x="1973587" y="3310642"/>
                </a:cubicBezTo>
                <a:cubicBezTo>
                  <a:pt x="2224203" y="3319435"/>
                  <a:pt x="2475032" y="3320474"/>
                  <a:pt x="2725754" y="3325390"/>
                </a:cubicBezTo>
                <a:cubicBezTo>
                  <a:pt x="2764701" y="3340969"/>
                  <a:pt x="2803289" y="3358078"/>
                  <a:pt x="2843741" y="3369636"/>
                </a:cubicBezTo>
                <a:cubicBezTo>
                  <a:pt x="2879814" y="3379943"/>
                  <a:pt x="2964933" y="3396354"/>
                  <a:pt x="2991225" y="3413881"/>
                </a:cubicBezTo>
                <a:cubicBezTo>
                  <a:pt x="3037371" y="3444645"/>
                  <a:pt x="3105661" y="3492812"/>
                  <a:pt x="3153457" y="3502371"/>
                </a:cubicBezTo>
                <a:cubicBezTo>
                  <a:pt x="3202618" y="3512203"/>
                  <a:pt x="3253379" y="3516014"/>
                  <a:pt x="3300941" y="3531868"/>
                </a:cubicBezTo>
                <a:cubicBezTo>
                  <a:pt x="3368548" y="3554404"/>
                  <a:pt x="3435731" y="3582896"/>
                  <a:pt x="3507419" y="3590861"/>
                </a:cubicBezTo>
                <a:cubicBezTo>
                  <a:pt x="3571125" y="3597940"/>
                  <a:pt x="3635238" y="3600694"/>
                  <a:pt x="3699148" y="3605610"/>
                </a:cubicBezTo>
                <a:cubicBezTo>
                  <a:pt x="3954787" y="3595778"/>
                  <a:pt x="4210910" y="3594670"/>
                  <a:pt x="4466064" y="3576113"/>
                </a:cubicBezTo>
                <a:cubicBezTo>
                  <a:pt x="4483743" y="3574827"/>
                  <a:pt x="4495885" y="3556919"/>
                  <a:pt x="4510309" y="3546616"/>
                </a:cubicBezTo>
                <a:cubicBezTo>
                  <a:pt x="4588435" y="3490812"/>
                  <a:pt x="4541749" y="3511555"/>
                  <a:pt x="4613548" y="3487623"/>
                </a:cubicBezTo>
                <a:cubicBezTo>
                  <a:pt x="4628296" y="3477791"/>
                  <a:pt x="4645259" y="3470660"/>
                  <a:pt x="4657793" y="3458126"/>
                </a:cubicBezTo>
                <a:cubicBezTo>
                  <a:pt x="4670327" y="3445592"/>
                  <a:pt x="4675755" y="3427339"/>
                  <a:pt x="4687290" y="3413881"/>
                </a:cubicBezTo>
                <a:cubicBezTo>
                  <a:pt x="4705388" y="3392766"/>
                  <a:pt x="4725168" y="3372986"/>
                  <a:pt x="4746283" y="3354887"/>
                </a:cubicBezTo>
                <a:cubicBezTo>
                  <a:pt x="4782671" y="3323697"/>
                  <a:pt x="4791948" y="3324917"/>
                  <a:pt x="4834774" y="3310642"/>
                </a:cubicBezTo>
                <a:cubicBezTo>
                  <a:pt x="4854438" y="3295894"/>
                  <a:pt x="4871782" y="3277390"/>
                  <a:pt x="4893767" y="3266397"/>
                </a:cubicBezTo>
                <a:cubicBezTo>
                  <a:pt x="4911897" y="3257332"/>
                  <a:pt x="4932526" y="3252838"/>
                  <a:pt x="4952761" y="3251648"/>
                </a:cubicBezTo>
                <a:cubicBezTo>
                  <a:pt x="5100072" y="3242983"/>
                  <a:pt x="5247728" y="3241816"/>
                  <a:pt x="5395212" y="3236900"/>
                </a:cubicBezTo>
                <a:cubicBezTo>
                  <a:pt x="5409960" y="3231984"/>
                  <a:pt x="5424509" y="3226423"/>
                  <a:pt x="5439457" y="3222152"/>
                </a:cubicBezTo>
                <a:cubicBezTo>
                  <a:pt x="5458947" y="3216583"/>
                  <a:pt x="5480321" y="3216468"/>
                  <a:pt x="5498451" y="3207403"/>
                </a:cubicBezTo>
                <a:cubicBezTo>
                  <a:pt x="5520437" y="3196410"/>
                  <a:pt x="5536213" y="3175543"/>
                  <a:pt x="5557445" y="3163158"/>
                </a:cubicBezTo>
                <a:cubicBezTo>
                  <a:pt x="5654642" y="3106460"/>
                  <a:pt x="5668083" y="3106615"/>
                  <a:pt x="5763922" y="3074668"/>
                </a:cubicBezTo>
                <a:lnTo>
                  <a:pt x="5763922" y="3074668"/>
                </a:lnTo>
                <a:cubicBezTo>
                  <a:pt x="5836821" y="3038219"/>
                  <a:pt x="5802058" y="3052123"/>
                  <a:pt x="5867161" y="3030423"/>
                </a:cubicBezTo>
                <a:cubicBezTo>
                  <a:pt x="6006180" y="2931123"/>
                  <a:pt x="5932574" y="2975594"/>
                  <a:pt x="6088387" y="2897687"/>
                </a:cubicBezTo>
                <a:lnTo>
                  <a:pt x="6088387" y="2897687"/>
                </a:lnTo>
                <a:cubicBezTo>
                  <a:pt x="6117884" y="2878023"/>
                  <a:pt x="6142485" y="2847292"/>
                  <a:pt x="6176877" y="2838694"/>
                </a:cubicBezTo>
                <a:cubicBezTo>
                  <a:pt x="6196541" y="2833778"/>
                  <a:pt x="6216380" y="2829514"/>
                  <a:pt x="6235870" y="2823945"/>
                </a:cubicBezTo>
                <a:cubicBezTo>
                  <a:pt x="6250818" y="2819674"/>
                  <a:pt x="6265117" y="2813287"/>
                  <a:pt x="6280116" y="2809197"/>
                </a:cubicBezTo>
                <a:cubicBezTo>
                  <a:pt x="6319227" y="2798530"/>
                  <a:pt x="6358774" y="2789532"/>
                  <a:pt x="6398103" y="2779700"/>
                </a:cubicBezTo>
                <a:lnTo>
                  <a:pt x="6516090" y="2750203"/>
                </a:lnTo>
                <a:cubicBezTo>
                  <a:pt x="6540671" y="2740371"/>
                  <a:pt x="6564716" y="2729079"/>
                  <a:pt x="6589832" y="2720707"/>
                </a:cubicBezTo>
                <a:cubicBezTo>
                  <a:pt x="6623785" y="2709389"/>
                  <a:pt x="6659840" y="2704502"/>
                  <a:pt x="6693070" y="2691210"/>
                </a:cubicBezTo>
                <a:cubicBezTo>
                  <a:pt x="6726601" y="2677797"/>
                  <a:pt x="6835383" y="2626972"/>
                  <a:pt x="6870051" y="2587971"/>
                </a:cubicBezTo>
                <a:cubicBezTo>
                  <a:pt x="6969699" y="2475869"/>
                  <a:pt x="6881368" y="2515374"/>
                  <a:pt x="6973290" y="2484732"/>
                </a:cubicBezTo>
                <a:cubicBezTo>
                  <a:pt x="6988038" y="2469984"/>
                  <a:pt x="7016439" y="2461315"/>
                  <a:pt x="7017535" y="2440487"/>
                </a:cubicBezTo>
                <a:cubicBezTo>
                  <a:pt x="7021701" y="2361326"/>
                  <a:pt x="7000401" y="2282813"/>
                  <a:pt x="6988038" y="2204513"/>
                </a:cubicBezTo>
                <a:cubicBezTo>
                  <a:pt x="6985613" y="2189157"/>
                  <a:pt x="6981913" y="2173203"/>
                  <a:pt x="6973290" y="2160268"/>
                </a:cubicBezTo>
                <a:cubicBezTo>
                  <a:pt x="6961721" y="2142914"/>
                  <a:pt x="6942397" y="2132046"/>
                  <a:pt x="6929045" y="2116023"/>
                </a:cubicBezTo>
                <a:cubicBezTo>
                  <a:pt x="6917697" y="2102406"/>
                  <a:pt x="6909380" y="2086526"/>
                  <a:pt x="6899548" y="2071777"/>
                </a:cubicBezTo>
                <a:cubicBezTo>
                  <a:pt x="6865640" y="1936152"/>
                  <a:pt x="6867455" y="1967913"/>
                  <a:pt x="6899548" y="1732565"/>
                </a:cubicBezTo>
                <a:cubicBezTo>
                  <a:pt x="6901943" y="1715002"/>
                  <a:pt x="6919213" y="1703068"/>
                  <a:pt x="6929045" y="1688319"/>
                </a:cubicBezTo>
                <a:cubicBezTo>
                  <a:pt x="6919213" y="1639158"/>
                  <a:pt x="6911708" y="1589474"/>
                  <a:pt x="6899548" y="1540836"/>
                </a:cubicBezTo>
                <a:cubicBezTo>
                  <a:pt x="6892007" y="1510672"/>
                  <a:pt x="6870051" y="1452345"/>
                  <a:pt x="6870051" y="1452345"/>
                </a:cubicBezTo>
                <a:cubicBezTo>
                  <a:pt x="6860315" y="1374452"/>
                  <a:pt x="6868736" y="1335467"/>
                  <a:pt x="6825806" y="1275365"/>
                </a:cubicBezTo>
                <a:cubicBezTo>
                  <a:pt x="6813683" y="1258393"/>
                  <a:pt x="6796309" y="1245868"/>
                  <a:pt x="6781561" y="1231119"/>
                </a:cubicBezTo>
                <a:cubicBezTo>
                  <a:pt x="6776645" y="1172126"/>
                  <a:pt x="6778422" y="1112187"/>
                  <a:pt x="6766812" y="1054139"/>
                </a:cubicBezTo>
                <a:cubicBezTo>
                  <a:pt x="6763336" y="1036758"/>
                  <a:pt x="6747741" y="1024229"/>
                  <a:pt x="6737316" y="1009894"/>
                </a:cubicBezTo>
                <a:cubicBezTo>
                  <a:pt x="6708401" y="970135"/>
                  <a:pt x="6683587" y="926670"/>
                  <a:pt x="6648825" y="891907"/>
                </a:cubicBezTo>
                <a:cubicBezTo>
                  <a:pt x="6629161" y="872242"/>
                  <a:pt x="6611548" y="850286"/>
                  <a:pt x="6589832" y="832913"/>
                </a:cubicBezTo>
                <a:cubicBezTo>
                  <a:pt x="6543593" y="795921"/>
                  <a:pt x="6435264" y="732230"/>
                  <a:pt x="6383354" y="714926"/>
                </a:cubicBezTo>
                <a:cubicBezTo>
                  <a:pt x="6319880" y="693767"/>
                  <a:pt x="6354191" y="703947"/>
                  <a:pt x="6280116" y="685429"/>
                </a:cubicBezTo>
                <a:cubicBezTo>
                  <a:pt x="6265367" y="675597"/>
                  <a:pt x="6249487" y="667280"/>
                  <a:pt x="6235870" y="655932"/>
                </a:cubicBezTo>
                <a:cubicBezTo>
                  <a:pt x="6186944" y="615161"/>
                  <a:pt x="6202305" y="609653"/>
                  <a:pt x="6147380" y="582190"/>
                </a:cubicBezTo>
                <a:cubicBezTo>
                  <a:pt x="6133475" y="575238"/>
                  <a:pt x="6117883" y="572358"/>
                  <a:pt x="6103135" y="567442"/>
                </a:cubicBezTo>
                <a:cubicBezTo>
                  <a:pt x="5920923" y="430785"/>
                  <a:pt x="6137524" y="583518"/>
                  <a:pt x="5999896" y="508448"/>
                </a:cubicBezTo>
                <a:cubicBezTo>
                  <a:pt x="5959181" y="486240"/>
                  <a:pt x="5920498" y="460433"/>
                  <a:pt x="5881909" y="434707"/>
                </a:cubicBezTo>
                <a:cubicBezTo>
                  <a:pt x="5867161" y="424875"/>
                  <a:pt x="5853054" y="414004"/>
                  <a:pt x="5837664" y="405210"/>
                </a:cubicBezTo>
                <a:cubicBezTo>
                  <a:pt x="5818575" y="394302"/>
                  <a:pt x="5797759" y="386621"/>
                  <a:pt x="5778670" y="375713"/>
                </a:cubicBezTo>
                <a:cubicBezTo>
                  <a:pt x="5711880" y="337547"/>
                  <a:pt x="5726038" y="318911"/>
                  <a:pt x="5616438" y="316719"/>
                </a:cubicBezTo>
                <a:lnTo>
                  <a:pt x="4879019" y="301971"/>
                </a:lnTo>
                <a:cubicBezTo>
                  <a:pt x="4839690" y="297055"/>
                  <a:pt x="4799787" y="295528"/>
                  <a:pt x="4761032" y="287223"/>
                </a:cubicBezTo>
                <a:cubicBezTo>
                  <a:pt x="4730630" y="280708"/>
                  <a:pt x="4702538" y="265907"/>
                  <a:pt x="4672541" y="257726"/>
                </a:cubicBezTo>
                <a:cubicBezTo>
                  <a:pt x="4648357" y="251130"/>
                  <a:pt x="4623270" y="248415"/>
                  <a:pt x="4598799" y="242977"/>
                </a:cubicBezTo>
                <a:cubicBezTo>
                  <a:pt x="4579012" y="238580"/>
                  <a:pt x="4559470" y="233145"/>
                  <a:pt x="4539806" y="228229"/>
                </a:cubicBezTo>
                <a:cubicBezTo>
                  <a:pt x="4525058" y="218397"/>
                  <a:pt x="4509985" y="209035"/>
                  <a:pt x="4495561" y="198732"/>
                </a:cubicBezTo>
                <a:cubicBezTo>
                  <a:pt x="4475559" y="184445"/>
                  <a:pt x="4458054" y="166424"/>
                  <a:pt x="4436567" y="154487"/>
                </a:cubicBezTo>
                <a:cubicBezTo>
                  <a:pt x="4366919" y="115794"/>
                  <a:pt x="4341277" y="123857"/>
                  <a:pt x="4259587" y="110242"/>
                </a:cubicBezTo>
                <a:cubicBezTo>
                  <a:pt x="4234861" y="106121"/>
                  <a:pt x="4210270" y="101131"/>
                  <a:pt x="4185845" y="95494"/>
                </a:cubicBezTo>
                <a:cubicBezTo>
                  <a:pt x="4146343" y="86378"/>
                  <a:pt x="4107497" y="74491"/>
                  <a:pt x="4067857" y="65997"/>
                </a:cubicBezTo>
                <a:cubicBezTo>
                  <a:pt x="4038617" y="59731"/>
                  <a:pt x="4008505" y="57972"/>
                  <a:pt x="3979367" y="51248"/>
                </a:cubicBezTo>
                <a:cubicBezTo>
                  <a:pt x="3757293" y="0"/>
                  <a:pt x="3994516" y="38665"/>
                  <a:pt x="3772890" y="7003"/>
                </a:cubicBezTo>
                <a:cubicBezTo>
                  <a:pt x="3649987" y="11919"/>
                  <a:pt x="3526869" y="12988"/>
                  <a:pt x="3404180" y="21752"/>
                </a:cubicBezTo>
                <a:cubicBezTo>
                  <a:pt x="3388673" y="22860"/>
                  <a:pt x="3375179" y="33451"/>
                  <a:pt x="3359935" y="36500"/>
                </a:cubicBezTo>
                <a:cubicBezTo>
                  <a:pt x="3285181" y="51450"/>
                  <a:pt x="3162853" y="59780"/>
                  <a:pt x="3094464" y="65997"/>
                </a:cubicBezTo>
                <a:cubicBezTo>
                  <a:pt x="3069883" y="70913"/>
                  <a:pt x="3045041" y="74665"/>
                  <a:pt x="3020722" y="80745"/>
                </a:cubicBezTo>
                <a:cubicBezTo>
                  <a:pt x="3005640" y="84516"/>
                  <a:pt x="2991721" y="92445"/>
                  <a:pt x="2976477" y="95494"/>
                </a:cubicBezTo>
                <a:cubicBezTo>
                  <a:pt x="2942390" y="102312"/>
                  <a:pt x="2907651" y="105326"/>
                  <a:pt x="2873238" y="110242"/>
                </a:cubicBezTo>
                <a:cubicBezTo>
                  <a:pt x="2853574" y="120074"/>
                  <a:pt x="2835303" y="133422"/>
                  <a:pt x="2814245" y="139739"/>
                </a:cubicBezTo>
                <a:cubicBezTo>
                  <a:pt x="2785602" y="148332"/>
                  <a:pt x="2753358" y="142986"/>
                  <a:pt x="2725754" y="154487"/>
                </a:cubicBezTo>
                <a:cubicBezTo>
                  <a:pt x="2693030" y="168122"/>
                  <a:pt x="2665625" y="192211"/>
                  <a:pt x="2637264" y="213481"/>
                </a:cubicBezTo>
                <a:cubicBezTo>
                  <a:pt x="2617599" y="228229"/>
                  <a:pt x="2600732" y="247743"/>
                  <a:pt x="2578270" y="257726"/>
                </a:cubicBezTo>
                <a:cubicBezTo>
                  <a:pt x="2555363" y="267907"/>
                  <a:pt x="2528847" y="266394"/>
                  <a:pt x="2504528" y="272474"/>
                </a:cubicBezTo>
                <a:cubicBezTo>
                  <a:pt x="2489446" y="276245"/>
                  <a:pt x="2475031" y="282307"/>
                  <a:pt x="2460283" y="287223"/>
                </a:cubicBezTo>
                <a:cubicBezTo>
                  <a:pt x="2445535" y="301971"/>
                  <a:pt x="2434147" y="321120"/>
                  <a:pt x="2416038" y="331468"/>
                </a:cubicBezTo>
                <a:cubicBezTo>
                  <a:pt x="2398439" y="341524"/>
                  <a:pt x="2376460" y="340392"/>
                  <a:pt x="2357045" y="346216"/>
                </a:cubicBezTo>
                <a:cubicBezTo>
                  <a:pt x="2327264" y="355150"/>
                  <a:pt x="2298051" y="365881"/>
                  <a:pt x="2268554" y="375713"/>
                </a:cubicBezTo>
                <a:lnTo>
                  <a:pt x="2224309" y="390461"/>
                </a:lnTo>
                <a:lnTo>
                  <a:pt x="2180064" y="405210"/>
                </a:lnTo>
                <a:cubicBezTo>
                  <a:pt x="2038485" y="546789"/>
                  <a:pt x="2156676" y="449455"/>
                  <a:pt x="1722864" y="449455"/>
                </a:cubicBezTo>
              </a:path>
            </a:pathLst>
          </a:custGeom>
          <a:noFill/>
          <a:ln w="76200">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228600" y="304800"/>
            <a:ext cx="8458200" cy="5821363"/>
          </a:xfrm>
        </p:spPr>
        <p:txBody>
          <a:bodyPr/>
          <a:lstStyle/>
          <a:p>
            <a:r>
              <a:rPr lang="en-US" dirty="0"/>
              <a:t>Life comes from life.  Name these two sex cells?</a:t>
            </a:r>
            <a:endParaRPr lang="en-US" dirty="0">
              <a:solidFill>
                <a:srgbClr val="FFFF00"/>
              </a:solidFill>
            </a:endParaRP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8" name="Picture 5" descr="sperm-and-eg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8686800" cy="5086350"/>
          </a:xfrm>
          <a:prstGeom prst="rect">
            <a:avLst/>
          </a:prstGeom>
          <a:noFill/>
          <a:ln w="38100">
            <a:solidFill>
              <a:srgbClr val="FF00FF"/>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7924800" y="3810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9</a:t>
            </a:r>
          </a:p>
        </p:txBody>
      </p:sp>
      <p:sp>
        <p:nvSpPr>
          <p:cNvPr id="11" name="Rectangle 10"/>
          <p:cNvSpPr/>
          <p:nvPr/>
        </p:nvSpPr>
        <p:spPr>
          <a:xfrm>
            <a:off x="381000" y="4876800"/>
            <a:ext cx="222368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Sperm</a:t>
            </a:r>
          </a:p>
        </p:txBody>
      </p:sp>
      <p:sp>
        <p:nvSpPr>
          <p:cNvPr id="12" name="Rectangle 11"/>
          <p:cNvSpPr/>
          <p:nvPr/>
        </p:nvSpPr>
        <p:spPr>
          <a:xfrm>
            <a:off x="5105400" y="2895600"/>
            <a:ext cx="149271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Egg</a:t>
            </a:r>
          </a:p>
        </p:txBody>
      </p:sp>
      <p:sp>
        <p:nvSpPr>
          <p:cNvPr id="13" name="Rectangle 12"/>
          <p:cNvSpPr/>
          <p:nvPr/>
        </p:nvSpPr>
        <p:spPr>
          <a:xfrm>
            <a:off x="3886200" y="5943600"/>
            <a:ext cx="5001689" cy="70788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ysClr val="windowText" lastClr="000000"/>
                  </a:solidFill>
                  <a:prstDash val="solid"/>
                  <a:miter lim="800000"/>
                </a:ln>
                <a:solidFill>
                  <a:srgbClr val="FF99FF"/>
                </a:solidFill>
                <a:effectLst>
                  <a:outerShdw blurRad="50800" algn="tl" rotWithShape="0">
                    <a:srgbClr val="000000"/>
                  </a:outerShdw>
                </a:effectLst>
                <a:uLnTx/>
                <a:uFillTx/>
                <a:latin typeface="Arial" charset="0"/>
                <a:ea typeface="+mn-ea"/>
                <a:cs typeface="+mn-cs"/>
              </a:rPr>
              <a:t>and the answer is…</a:t>
            </a:r>
          </a:p>
        </p:txBody>
      </p:sp>
      <p:sp>
        <p:nvSpPr>
          <p:cNvPr id="10" name="Right Arrow 9"/>
          <p:cNvSpPr/>
          <p:nvPr/>
        </p:nvSpPr>
        <p:spPr>
          <a:xfrm rot="691148">
            <a:off x="2078607" y="4079847"/>
            <a:ext cx="1600200" cy="6096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5" name="Freeform 14"/>
          <p:cNvSpPr/>
          <p:nvPr/>
        </p:nvSpPr>
        <p:spPr>
          <a:xfrm>
            <a:off x="1551278" y="2175758"/>
            <a:ext cx="7021701" cy="3605610"/>
          </a:xfrm>
          <a:custGeom>
            <a:avLst/>
            <a:gdLst>
              <a:gd name="connsiteX0" fmla="*/ 1914593 w 7021701"/>
              <a:gd name="connsiteY0" fmla="*/ 449455 h 3605610"/>
              <a:gd name="connsiteX1" fmla="*/ 1560632 w 7021701"/>
              <a:gd name="connsiteY1" fmla="*/ 464203 h 3605610"/>
              <a:gd name="connsiteX2" fmla="*/ 1383651 w 7021701"/>
              <a:gd name="connsiteY2" fmla="*/ 508448 h 3605610"/>
              <a:gd name="connsiteX3" fmla="*/ 1236167 w 7021701"/>
              <a:gd name="connsiteY3" fmla="*/ 567442 h 3605610"/>
              <a:gd name="connsiteX4" fmla="*/ 1191922 w 7021701"/>
              <a:gd name="connsiteY4" fmla="*/ 582190 h 3605610"/>
              <a:gd name="connsiteX5" fmla="*/ 1088683 w 7021701"/>
              <a:gd name="connsiteY5" fmla="*/ 655932 h 3605610"/>
              <a:gd name="connsiteX6" fmla="*/ 1044438 w 7021701"/>
              <a:gd name="connsiteY6" fmla="*/ 685429 h 3605610"/>
              <a:gd name="connsiteX7" fmla="*/ 985445 w 7021701"/>
              <a:gd name="connsiteY7" fmla="*/ 744423 h 3605610"/>
              <a:gd name="connsiteX8" fmla="*/ 911703 w 7021701"/>
              <a:gd name="connsiteY8" fmla="*/ 788668 h 3605610"/>
              <a:gd name="connsiteX9" fmla="*/ 867457 w 7021701"/>
              <a:gd name="connsiteY9" fmla="*/ 818165 h 3605610"/>
              <a:gd name="connsiteX10" fmla="*/ 764219 w 7021701"/>
              <a:gd name="connsiteY10" fmla="*/ 891907 h 3605610"/>
              <a:gd name="connsiteX11" fmla="*/ 719974 w 7021701"/>
              <a:gd name="connsiteY11" fmla="*/ 906655 h 3605610"/>
              <a:gd name="connsiteX12" fmla="*/ 675728 w 7021701"/>
              <a:gd name="connsiteY12" fmla="*/ 936152 h 3605610"/>
              <a:gd name="connsiteX13" fmla="*/ 631483 w 7021701"/>
              <a:gd name="connsiteY13" fmla="*/ 950900 h 3605610"/>
              <a:gd name="connsiteX14" fmla="*/ 557741 w 7021701"/>
              <a:gd name="connsiteY14" fmla="*/ 1039390 h 3605610"/>
              <a:gd name="connsiteX15" fmla="*/ 469251 w 7021701"/>
              <a:gd name="connsiteY15" fmla="*/ 1127881 h 3605610"/>
              <a:gd name="connsiteX16" fmla="*/ 395509 w 7021701"/>
              <a:gd name="connsiteY16" fmla="*/ 1216371 h 3605610"/>
              <a:gd name="connsiteX17" fmla="*/ 351264 w 7021701"/>
              <a:gd name="connsiteY17" fmla="*/ 1275365 h 3605610"/>
              <a:gd name="connsiteX18" fmla="*/ 248025 w 7021701"/>
              <a:gd name="connsiteY18" fmla="*/ 1363855 h 3605610"/>
              <a:gd name="connsiteX19" fmla="*/ 159535 w 7021701"/>
              <a:gd name="connsiteY19" fmla="*/ 1526087 h 3605610"/>
              <a:gd name="connsiteX20" fmla="*/ 56296 w 7021701"/>
              <a:gd name="connsiteY20" fmla="*/ 1717816 h 3605610"/>
              <a:gd name="connsiteX21" fmla="*/ 26799 w 7021701"/>
              <a:gd name="connsiteY21" fmla="*/ 1821055 h 3605610"/>
              <a:gd name="connsiteX22" fmla="*/ 26799 w 7021701"/>
              <a:gd name="connsiteY22" fmla="*/ 2101274 h 3605610"/>
              <a:gd name="connsiteX23" fmla="*/ 56296 w 7021701"/>
              <a:gd name="connsiteY23" fmla="*/ 2160268 h 3605610"/>
              <a:gd name="connsiteX24" fmla="*/ 71045 w 7021701"/>
              <a:gd name="connsiteY24" fmla="*/ 2204513 h 3605610"/>
              <a:gd name="connsiteX25" fmla="*/ 100541 w 7021701"/>
              <a:gd name="connsiteY25" fmla="*/ 2248758 h 3605610"/>
              <a:gd name="connsiteX26" fmla="*/ 115290 w 7021701"/>
              <a:gd name="connsiteY26" fmla="*/ 2293003 h 3605610"/>
              <a:gd name="connsiteX27" fmla="*/ 174283 w 7021701"/>
              <a:gd name="connsiteY27" fmla="*/ 2381494 h 3605610"/>
              <a:gd name="connsiteX28" fmla="*/ 233277 w 7021701"/>
              <a:gd name="connsiteY28" fmla="*/ 2499481 h 3605610"/>
              <a:gd name="connsiteX29" fmla="*/ 277522 w 7021701"/>
              <a:gd name="connsiteY29" fmla="*/ 2543726 h 3605610"/>
              <a:gd name="connsiteX30" fmla="*/ 321767 w 7021701"/>
              <a:gd name="connsiteY30" fmla="*/ 2646965 h 3605610"/>
              <a:gd name="connsiteX31" fmla="*/ 351264 w 7021701"/>
              <a:gd name="connsiteY31" fmla="*/ 2691210 h 3605610"/>
              <a:gd name="connsiteX32" fmla="*/ 366012 w 7021701"/>
              <a:gd name="connsiteY32" fmla="*/ 2735455 h 3605610"/>
              <a:gd name="connsiteX33" fmla="*/ 454503 w 7021701"/>
              <a:gd name="connsiteY33" fmla="*/ 2823945 h 3605610"/>
              <a:gd name="connsiteX34" fmla="*/ 498748 w 7021701"/>
              <a:gd name="connsiteY34" fmla="*/ 2838694 h 3605610"/>
              <a:gd name="connsiteX35" fmla="*/ 528245 w 7021701"/>
              <a:gd name="connsiteY35" fmla="*/ 2882939 h 3605610"/>
              <a:gd name="connsiteX36" fmla="*/ 572490 w 7021701"/>
              <a:gd name="connsiteY36" fmla="*/ 2897687 h 3605610"/>
              <a:gd name="connsiteX37" fmla="*/ 646232 w 7021701"/>
              <a:gd name="connsiteY37" fmla="*/ 2927184 h 3605610"/>
              <a:gd name="connsiteX38" fmla="*/ 719974 w 7021701"/>
              <a:gd name="connsiteY38" fmla="*/ 2941932 h 3605610"/>
              <a:gd name="connsiteX39" fmla="*/ 852709 w 7021701"/>
              <a:gd name="connsiteY39" fmla="*/ 2971429 h 3605610"/>
              <a:gd name="connsiteX40" fmla="*/ 970696 w 7021701"/>
              <a:gd name="connsiteY40" fmla="*/ 3030423 h 3605610"/>
              <a:gd name="connsiteX41" fmla="*/ 1014941 w 7021701"/>
              <a:gd name="connsiteY41" fmla="*/ 3074668 h 3605610"/>
              <a:gd name="connsiteX42" fmla="*/ 1073935 w 7021701"/>
              <a:gd name="connsiteY42" fmla="*/ 3089416 h 3605610"/>
              <a:gd name="connsiteX43" fmla="*/ 1177174 w 7021701"/>
              <a:gd name="connsiteY43" fmla="*/ 3118913 h 3605610"/>
              <a:gd name="connsiteX44" fmla="*/ 1250916 w 7021701"/>
              <a:gd name="connsiteY44" fmla="*/ 3133661 h 3605610"/>
              <a:gd name="connsiteX45" fmla="*/ 1339406 w 7021701"/>
              <a:gd name="connsiteY45" fmla="*/ 3163158 h 3605610"/>
              <a:gd name="connsiteX46" fmla="*/ 1516387 w 7021701"/>
              <a:gd name="connsiteY46" fmla="*/ 3177907 h 3605610"/>
              <a:gd name="connsiteX47" fmla="*/ 1634374 w 7021701"/>
              <a:gd name="connsiteY47" fmla="*/ 3222152 h 3605610"/>
              <a:gd name="connsiteX48" fmla="*/ 1693367 w 7021701"/>
              <a:gd name="connsiteY48" fmla="*/ 3236900 h 3605610"/>
              <a:gd name="connsiteX49" fmla="*/ 1781857 w 7021701"/>
              <a:gd name="connsiteY49" fmla="*/ 3266397 h 3605610"/>
              <a:gd name="connsiteX50" fmla="*/ 1840851 w 7021701"/>
              <a:gd name="connsiteY50" fmla="*/ 3281145 h 3605610"/>
              <a:gd name="connsiteX51" fmla="*/ 1973587 w 7021701"/>
              <a:gd name="connsiteY51" fmla="*/ 3310642 h 3605610"/>
              <a:gd name="connsiteX52" fmla="*/ 2725754 w 7021701"/>
              <a:gd name="connsiteY52" fmla="*/ 3325390 h 3605610"/>
              <a:gd name="connsiteX53" fmla="*/ 2843741 w 7021701"/>
              <a:gd name="connsiteY53" fmla="*/ 3369636 h 3605610"/>
              <a:gd name="connsiteX54" fmla="*/ 2991225 w 7021701"/>
              <a:gd name="connsiteY54" fmla="*/ 3413881 h 3605610"/>
              <a:gd name="connsiteX55" fmla="*/ 3153457 w 7021701"/>
              <a:gd name="connsiteY55" fmla="*/ 3502371 h 3605610"/>
              <a:gd name="connsiteX56" fmla="*/ 3300941 w 7021701"/>
              <a:gd name="connsiteY56" fmla="*/ 3531868 h 3605610"/>
              <a:gd name="connsiteX57" fmla="*/ 3507419 w 7021701"/>
              <a:gd name="connsiteY57" fmla="*/ 3590861 h 3605610"/>
              <a:gd name="connsiteX58" fmla="*/ 3699148 w 7021701"/>
              <a:gd name="connsiteY58" fmla="*/ 3605610 h 3605610"/>
              <a:gd name="connsiteX59" fmla="*/ 4466064 w 7021701"/>
              <a:gd name="connsiteY59" fmla="*/ 3576113 h 3605610"/>
              <a:gd name="connsiteX60" fmla="*/ 4510309 w 7021701"/>
              <a:gd name="connsiteY60" fmla="*/ 3546616 h 3605610"/>
              <a:gd name="connsiteX61" fmla="*/ 4613548 w 7021701"/>
              <a:gd name="connsiteY61" fmla="*/ 3487623 h 3605610"/>
              <a:gd name="connsiteX62" fmla="*/ 4657793 w 7021701"/>
              <a:gd name="connsiteY62" fmla="*/ 3458126 h 3605610"/>
              <a:gd name="connsiteX63" fmla="*/ 4687290 w 7021701"/>
              <a:gd name="connsiteY63" fmla="*/ 3413881 h 3605610"/>
              <a:gd name="connsiteX64" fmla="*/ 4746283 w 7021701"/>
              <a:gd name="connsiteY64" fmla="*/ 3354887 h 3605610"/>
              <a:gd name="connsiteX65" fmla="*/ 4834774 w 7021701"/>
              <a:gd name="connsiteY65" fmla="*/ 3310642 h 3605610"/>
              <a:gd name="connsiteX66" fmla="*/ 4893767 w 7021701"/>
              <a:gd name="connsiteY66" fmla="*/ 3266397 h 3605610"/>
              <a:gd name="connsiteX67" fmla="*/ 4952761 w 7021701"/>
              <a:gd name="connsiteY67" fmla="*/ 3251648 h 3605610"/>
              <a:gd name="connsiteX68" fmla="*/ 5395212 w 7021701"/>
              <a:gd name="connsiteY68" fmla="*/ 3236900 h 3605610"/>
              <a:gd name="connsiteX69" fmla="*/ 5439457 w 7021701"/>
              <a:gd name="connsiteY69" fmla="*/ 3222152 h 3605610"/>
              <a:gd name="connsiteX70" fmla="*/ 5498451 w 7021701"/>
              <a:gd name="connsiteY70" fmla="*/ 3207403 h 3605610"/>
              <a:gd name="connsiteX71" fmla="*/ 5557445 w 7021701"/>
              <a:gd name="connsiteY71" fmla="*/ 3163158 h 3605610"/>
              <a:gd name="connsiteX72" fmla="*/ 5763922 w 7021701"/>
              <a:gd name="connsiteY72" fmla="*/ 3074668 h 3605610"/>
              <a:gd name="connsiteX73" fmla="*/ 5763922 w 7021701"/>
              <a:gd name="connsiteY73" fmla="*/ 3074668 h 3605610"/>
              <a:gd name="connsiteX74" fmla="*/ 5867161 w 7021701"/>
              <a:gd name="connsiteY74" fmla="*/ 3030423 h 3605610"/>
              <a:gd name="connsiteX75" fmla="*/ 6088387 w 7021701"/>
              <a:gd name="connsiteY75" fmla="*/ 2897687 h 3605610"/>
              <a:gd name="connsiteX76" fmla="*/ 6088387 w 7021701"/>
              <a:gd name="connsiteY76" fmla="*/ 2897687 h 3605610"/>
              <a:gd name="connsiteX77" fmla="*/ 6176877 w 7021701"/>
              <a:gd name="connsiteY77" fmla="*/ 2838694 h 3605610"/>
              <a:gd name="connsiteX78" fmla="*/ 6235870 w 7021701"/>
              <a:gd name="connsiteY78" fmla="*/ 2823945 h 3605610"/>
              <a:gd name="connsiteX79" fmla="*/ 6280116 w 7021701"/>
              <a:gd name="connsiteY79" fmla="*/ 2809197 h 3605610"/>
              <a:gd name="connsiteX80" fmla="*/ 6398103 w 7021701"/>
              <a:gd name="connsiteY80" fmla="*/ 2779700 h 3605610"/>
              <a:gd name="connsiteX81" fmla="*/ 6516090 w 7021701"/>
              <a:gd name="connsiteY81" fmla="*/ 2750203 h 3605610"/>
              <a:gd name="connsiteX82" fmla="*/ 6589832 w 7021701"/>
              <a:gd name="connsiteY82" fmla="*/ 2720707 h 3605610"/>
              <a:gd name="connsiteX83" fmla="*/ 6693070 w 7021701"/>
              <a:gd name="connsiteY83" fmla="*/ 2691210 h 3605610"/>
              <a:gd name="connsiteX84" fmla="*/ 6870051 w 7021701"/>
              <a:gd name="connsiteY84" fmla="*/ 2587971 h 3605610"/>
              <a:gd name="connsiteX85" fmla="*/ 6973290 w 7021701"/>
              <a:gd name="connsiteY85" fmla="*/ 2484732 h 3605610"/>
              <a:gd name="connsiteX86" fmla="*/ 7017535 w 7021701"/>
              <a:gd name="connsiteY86" fmla="*/ 2440487 h 3605610"/>
              <a:gd name="connsiteX87" fmla="*/ 6988038 w 7021701"/>
              <a:gd name="connsiteY87" fmla="*/ 2204513 h 3605610"/>
              <a:gd name="connsiteX88" fmla="*/ 6973290 w 7021701"/>
              <a:gd name="connsiteY88" fmla="*/ 2160268 h 3605610"/>
              <a:gd name="connsiteX89" fmla="*/ 6929045 w 7021701"/>
              <a:gd name="connsiteY89" fmla="*/ 2116023 h 3605610"/>
              <a:gd name="connsiteX90" fmla="*/ 6899548 w 7021701"/>
              <a:gd name="connsiteY90" fmla="*/ 2071777 h 3605610"/>
              <a:gd name="connsiteX91" fmla="*/ 6899548 w 7021701"/>
              <a:gd name="connsiteY91" fmla="*/ 1732565 h 3605610"/>
              <a:gd name="connsiteX92" fmla="*/ 6929045 w 7021701"/>
              <a:gd name="connsiteY92" fmla="*/ 1688319 h 3605610"/>
              <a:gd name="connsiteX93" fmla="*/ 6899548 w 7021701"/>
              <a:gd name="connsiteY93" fmla="*/ 1540836 h 3605610"/>
              <a:gd name="connsiteX94" fmla="*/ 6870051 w 7021701"/>
              <a:gd name="connsiteY94" fmla="*/ 1452345 h 3605610"/>
              <a:gd name="connsiteX95" fmla="*/ 6825806 w 7021701"/>
              <a:gd name="connsiteY95" fmla="*/ 1275365 h 3605610"/>
              <a:gd name="connsiteX96" fmla="*/ 6781561 w 7021701"/>
              <a:gd name="connsiteY96" fmla="*/ 1231119 h 3605610"/>
              <a:gd name="connsiteX97" fmla="*/ 6766812 w 7021701"/>
              <a:gd name="connsiteY97" fmla="*/ 1054139 h 3605610"/>
              <a:gd name="connsiteX98" fmla="*/ 6737316 w 7021701"/>
              <a:gd name="connsiteY98" fmla="*/ 1009894 h 3605610"/>
              <a:gd name="connsiteX99" fmla="*/ 6648825 w 7021701"/>
              <a:gd name="connsiteY99" fmla="*/ 891907 h 3605610"/>
              <a:gd name="connsiteX100" fmla="*/ 6589832 w 7021701"/>
              <a:gd name="connsiteY100" fmla="*/ 832913 h 3605610"/>
              <a:gd name="connsiteX101" fmla="*/ 6383354 w 7021701"/>
              <a:gd name="connsiteY101" fmla="*/ 714926 h 3605610"/>
              <a:gd name="connsiteX102" fmla="*/ 6280116 w 7021701"/>
              <a:gd name="connsiteY102" fmla="*/ 685429 h 3605610"/>
              <a:gd name="connsiteX103" fmla="*/ 6235870 w 7021701"/>
              <a:gd name="connsiteY103" fmla="*/ 655932 h 3605610"/>
              <a:gd name="connsiteX104" fmla="*/ 6147380 w 7021701"/>
              <a:gd name="connsiteY104" fmla="*/ 582190 h 3605610"/>
              <a:gd name="connsiteX105" fmla="*/ 6103135 w 7021701"/>
              <a:gd name="connsiteY105" fmla="*/ 567442 h 3605610"/>
              <a:gd name="connsiteX106" fmla="*/ 5999896 w 7021701"/>
              <a:gd name="connsiteY106" fmla="*/ 508448 h 3605610"/>
              <a:gd name="connsiteX107" fmla="*/ 5881909 w 7021701"/>
              <a:gd name="connsiteY107" fmla="*/ 434707 h 3605610"/>
              <a:gd name="connsiteX108" fmla="*/ 5837664 w 7021701"/>
              <a:gd name="connsiteY108" fmla="*/ 405210 h 3605610"/>
              <a:gd name="connsiteX109" fmla="*/ 5778670 w 7021701"/>
              <a:gd name="connsiteY109" fmla="*/ 375713 h 3605610"/>
              <a:gd name="connsiteX110" fmla="*/ 5616438 w 7021701"/>
              <a:gd name="connsiteY110" fmla="*/ 316719 h 3605610"/>
              <a:gd name="connsiteX111" fmla="*/ 4879019 w 7021701"/>
              <a:gd name="connsiteY111" fmla="*/ 301971 h 3605610"/>
              <a:gd name="connsiteX112" fmla="*/ 4761032 w 7021701"/>
              <a:gd name="connsiteY112" fmla="*/ 287223 h 3605610"/>
              <a:gd name="connsiteX113" fmla="*/ 4672541 w 7021701"/>
              <a:gd name="connsiteY113" fmla="*/ 257726 h 3605610"/>
              <a:gd name="connsiteX114" fmla="*/ 4598799 w 7021701"/>
              <a:gd name="connsiteY114" fmla="*/ 242977 h 3605610"/>
              <a:gd name="connsiteX115" fmla="*/ 4539806 w 7021701"/>
              <a:gd name="connsiteY115" fmla="*/ 228229 h 3605610"/>
              <a:gd name="connsiteX116" fmla="*/ 4495561 w 7021701"/>
              <a:gd name="connsiteY116" fmla="*/ 198732 h 3605610"/>
              <a:gd name="connsiteX117" fmla="*/ 4436567 w 7021701"/>
              <a:gd name="connsiteY117" fmla="*/ 154487 h 3605610"/>
              <a:gd name="connsiteX118" fmla="*/ 4259587 w 7021701"/>
              <a:gd name="connsiteY118" fmla="*/ 110242 h 3605610"/>
              <a:gd name="connsiteX119" fmla="*/ 4185845 w 7021701"/>
              <a:gd name="connsiteY119" fmla="*/ 95494 h 3605610"/>
              <a:gd name="connsiteX120" fmla="*/ 4067857 w 7021701"/>
              <a:gd name="connsiteY120" fmla="*/ 65997 h 3605610"/>
              <a:gd name="connsiteX121" fmla="*/ 3979367 w 7021701"/>
              <a:gd name="connsiteY121" fmla="*/ 51248 h 3605610"/>
              <a:gd name="connsiteX122" fmla="*/ 3772890 w 7021701"/>
              <a:gd name="connsiteY122" fmla="*/ 7003 h 3605610"/>
              <a:gd name="connsiteX123" fmla="*/ 3404180 w 7021701"/>
              <a:gd name="connsiteY123" fmla="*/ 21752 h 3605610"/>
              <a:gd name="connsiteX124" fmla="*/ 3359935 w 7021701"/>
              <a:gd name="connsiteY124" fmla="*/ 36500 h 3605610"/>
              <a:gd name="connsiteX125" fmla="*/ 3094464 w 7021701"/>
              <a:gd name="connsiteY125" fmla="*/ 65997 h 3605610"/>
              <a:gd name="connsiteX126" fmla="*/ 3020722 w 7021701"/>
              <a:gd name="connsiteY126" fmla="*/ 80745 h 3605610"/>
              <a:gd name="connsiteX127" fmla="*/ 2976477 w 7021701"/>
              <a:gd name="connsiteY127" fmla="*/ 95494 h 3605610"/>
              <a:gd name="connsiteX128" fmla="*/ 2873238 w 7021701"/>
              <a:gd name="connsiteY128" fmla="*/ 110242 h 3605610"/>
              <a:gd name="connsiteX129" fmla="*/ 2814245 w 7021701"/>
              <a:gd name="connsiteY129" fmla="*/ 139739 h 3605610"/>
              <a:gd name="connsiteX130" fmla="*/ 2725754 w 7021701"/>
              <a:gd name="connsiteY130" fmla="*/ 154487 h 3605610"/>
              <a:gd name="connsiteX131" fmla="*/ 2637264 w 7021701"/>
              <a:gd name="connsiteY131" fmla="*/ 213481 h 3605610"/>
              <a:gd name="connsiteX132" fmla="*/ 2578270 w 7021701"/>
              <a:gd name="connsiteY132" fmla="*/ 257726 h 3605610"/>
              <a:gd name="connsiteX133" fmla="*/ 2504528 w 7021701"/>
              <a:gd name="connsiteY133" fmla="*/ 272474 h 3605610"/>
              <a:gd name="connsiteX134" fmla="*/ 2460283 w 7021701"/>
              <a:gd name="connsiteY134" fmla="*/ 287223 h 3605610"/>
              <a:gd name="connsiteX135" fmla="*/ 2416038 w 7021701"/>
              <a:gd name="connsiteY135" fmla="*/ 331468 h 3605610"/>
              <a:gd name="connsiteX136" fmla="*/ 2357045 w 7021701"/>
              <a:gd name="connsiteY136" fmla="*/ 346216 h 3605610"/>
              <a:gd name="connsiteX137" fmla="*/ 2268554 w 7021701"/>
              <a:gd name="connsiteY137" fmla="*/ 375713 h 3605610"/>
              <a:gd name="connsiteX138" fmla="*/ 2224309 w 7021701"/>
              <a:gd name="connsiteY138" fmla="*/ 390461 h 3605610"/>
              <a:gd name="connsiteX139" fmla="*/ 2180064 w 7021701"/>
              <a:gd name="connsiteY139" fmla="*/ 405210 h 3605610"/>
              <a:gd name="connsiteX140" fmla="*/ 1722864 w 7021701"/>
              <a:gd name="connsiteY140" fmla="*/ 449455 h 360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021701" h="3605610">
                <a:moveTo>
                  <a:pt x="1914593" y="449455"/>
                </a:moveTo>
                <a:cubicBezTo>
                  <a:pt x="1796606" y="454371"/>
                  <a:pt x="1677999" y="451162"/>
                  <a:pt x="1560632" y="464203"/>
                </a:cubicBezTo>
                <a:cubicBezTo>
                  <a:pt x="1500195" y="470918"/>
                  <a:pt x="1383651" y="508448"/>
                  <a:pt x="1383651" y="508448"/>
                </a:cubicBezTo>
                <a:cubicBezTo>
                  <a:pt x="1296849" y="551849"/>
                  <a:pt x="1345512" y="530994"/>
                  <a:pt x="1236167" y="567442"/>
                </a:cubicBezTo>
                <a:lnTo>
                  <a:pt x="1191922" y="582190"/>
                </a:lnTo>
                <a:cubicBezTo>
                  <a:pt x="1087650" y="651705"/>
                  <a:pt x="1216737" y="564465"/>
                  <a:pt x="1088683" y="655932"/>
                </a:cubicBezTo>
                <a:cubicBezTo>
                  <a:pt x="1074259" y="666235"/>
                  <a:pt x="1057896" y="673893"/>
                  <a:pt x="1044438" y="685429"/>
                </a:cubicBezTo>
                <a:cubicBezTo>
                  <a:pt x="1023323" y="703528"/>
                  <a:pt x="1007397" y="727349"/>
                  <a:pt x="985445" y="744423"/>
                </a:cubicBezTo>
                <a:cubicBezTo>
                  <a:pt x="962818" y="762022"/>
                  <a:pt x="936012" y="773475"/>
                  <a:pt x="911703" y="788668"/>
                </a:cubicBezTo>
                <a:cubicBezTo>
                  <a:pt x="896672" y="798063"/>
                  <a:pt x="881881" y="807862"/>
                  <a:pt x="867457" y="818165"/>
                </a:cubicBezTo>
                <a:cubicBezTo>
                  <a:pt x="851871" y="829298"/>
                  <a:pt x="787389" y="880322"/>
                  <a:pt x="764219" y="891907"/>
                </a:cubicBezTo>
                <a:cubicBezTo>
                  <a:pt x="750314" y="898859"/>
                  <a:pt x="734722" y="901739"/>
                  <a:pt x="719974" y="906655"/>
                </a:cubicBezTo>
                <a:cubicBezTo>
                  <a:pt x="705225" y="916487"/>
                  <a:pt x="691582" y="928225"/>
                  <a:pt x="675728" y="936152"/>
                </a:cubicBezTo>
                <a:cubicBezTo>
                  <a:pt x="661823" y="943104"/>
                  <a:pt x="644418" y="942277"/>
                  <a:pt x="631483" y="950900"/>
                </a:cubicBezTo>
                <a:cubicBezTo>
                  <a:pt x="576464" y="987579"/>
                  <a:pt x="597312" y="994872"/>
                  <a:pt x="557741" y="1039390"/>
                </a:cubicBezTo>
                <a:cubicBezTo>
                  <a:pt x="530027" y="1070568"/>
                  <a:pt x="492390" y="1093172"/>
                  <a:pt x="469251" y="1127881"/>
                </a:cubicBezTo>
                <a:cubicBezTo>
                  <a:pt x="404055" y="1225674"/>
                  <a:pt x="480680" y="1117004"/>
                  <a:pt x="395509" y="1216371"/>
                </a:cubicBezTo>
                <a:cubicBezTo>
                  <a:pt x="379512" y="1235034"/>
                  <a:pt x="367451" y="1256866"/>
                  <a:pt x="351264" y="1275365"/>
                </a:cubicBezTo>
                <a:cubicBezTo>
                  <a:pt x="301197" y="1332584"/>
                  <a:pt x="301730" y="1328051"/>
                  <a:pt x="248025" y="1363855"/>
                </a:cubicBezTo>
                <a:cubicBezTo>
                  <a:pt x="117216" y="1560070"/>
                  <a:pt x="244863" y="1355432"/>
                  <a:pt x="159535" y="1526087"/>
                </a:cubicBezTo>
                <a:cubicBezTo>
                  <a:pt x="105891" y="1633374"/>
                  <a:pt x="118300" y="1500804"/>
                  <a:pt x="56296" y="1717816"/>
                </a:cubicBezTo>
                <a:lnTo>
                  <a:pt x="26799" y="1821055"/>
                </a:lnTo>
                <a:cubicBezTo>
                  <a:pt x="11493" y="1943502"/>
                  <a:pt x="0" y="1967276"/>
                  <a:pt x="26799" y="2101274"/>
                </a:cubicBezTo>
                <a:cubicBezTo>
                  <a:pt x="31111" y="2122833"/>
                  <a:pt x="47635" y="2140060"/>
                  <a:pt x="56296" y="2160268"/>
                </a:cubicBezTo>
                <a:cubicBezTo>
                  <a:pt x="62420" y="2174557"/>
                  <a:pt x="64093" y="2190608"/>
                  <a:pt x="71045" y="2204513"/>
                </a:cubicBezTo>
                <a:cubicBezTo>
                  <a:pt x="78972" y="2220367"/>
                  <a:pt x="92614" y="2232904"/>
                  <a:pt x="100541" y="2248758"/>
                </a:cubicBezTo>
                <a:cubicBezTo>
                  <a:pt x="107493" y="2262663"/>
                  <a:pt x="107740" y="2279413"/>
                  <a:pt x="115290" y="2293003"/>
                </a:cubicBezTo>
                <a:cubicBezTo>
                  <a:pt x="132506" y="2323993"/>
                  <a:pt x="156695" y="2350714"/>
                  <a:pt x="174283" y="2381494"/>
                </a:cubicBezTo>
                <a:cubicBezTo>
                  <a:pt x="196099" y="2419672"/>
                  <a:pt x="202185" y="2468389"/>
                  <a:pt x="233277" y="2499481"/>
                </a:cubicBezTo>
                <a:cubicBezTo>
                  <a:pt x="248025" y="2514229"/>
                  <a:pt x="265399" y="2526754"/>
                  <a:pt x="277522" y="2543726"/>
                </a:cubicBezTo>
                <a:cubicBezTo>
                  <a:pt x="328675" y="2615340"/>
                  <a:pt x="289670" y="2582770"/>
                  <a:pt x="321767" y="2646965"/>
                </a:cubicBezTo>
                <a:cubicBezTo>
                  <a:pt x="329694" y="2662819"/>
                  <a:pt x="341432" y="2676462"/>
                  <a:pt x="351264" y="2691210"/>
                </a:cubicBezTo>
                <a:cubicBezTo>
                  <a:pt x="356180" y="2705958"/>
                  <a:pt x="359060" y="2721550"/>
                  <a:pt x="366012" y="2735455"/>
                </a:cubicBezTo>
                <a:cubicBezTo>
                  <a:pt x="387452" y="2778335"/>
                  <a:pt x="411410" y="2799321"/>
                  <a:pt x="454503" y="2823945"/>
                </a:cubicBezTo>
                <a:cubicBezTo>
                  <a:pt x="468001" y="2831658"/>
                  <a:pt x="484000" y="2833778"/>
                  <a:pt x="498748" y="2838694"/>
                </a:cubicBezTo>
                <a:cubicBezTo>
                  <a:pt x="508580" y="2853442"/>
                  <a:pt x="514404" y="2871866"/>
                  <a:pt x="528245" y="2882939"/>
                </a:cubicBezTo>
                <a:cubicBezTo>
                  <a:pt x="540384" y="2892650"/>
                  <a:pt x="557934" y="2892228"/>
                  <a:pt x="572490" y="2897687"/>
                </a:cubicBezTo>
                <a:cubicBezTo>
                  <a:pt x="597279" y="2906983"/>
                  <a:pt x="620874" y="2919577"/>
                  <a:pt x="646232" y="2927184"/>
                </a:cubicBezTo>
                <a:cubicBezTo>
                  <a:pt x="670242" y="2934387"/>
                  <a:pt x="695655" y="2935852"/>
                  <a:pt x="719974" y="2941932"/>
                </a:cubicBezTo>
                <a:cubicBezTo>
                  <a:pt x="865208" y="2978241"/>
                  <a:pt x="609198" y="2930845"/>
                  <a:pt x="852709" y="2971429"/>
                </a:cubicBezTo>
                <a:cubicBezTo>
                  <a:pt x="892038" y="2991094"/>
                  <a:pt x="939604" y="2999331"/>
                  <a:pt x="970696" y="3030423"/>
                </a:cubicBezTo>
                <a:cubicBezTo>
                  <a:pt x="985444" y="3045171"/>
                  <a:pt x="996832" y="3064320"/>
                  <a:pt x="1014941" y="3074668"/>
                </a:cubicBezTo>
                <a:cubicBezTo>
                  <a:pt x="1032540" y="3084725"/>
                  <a:pt x="1054445" y="3083847"/>
                  <a:pt x="1073935" y="3089416"/>
                </a:cubicBezTo>
                <a:cubicBezTo>
                  <a:pt x="1160172" y="3114055"/>
                  <a:pt x="1073419" y="3095857"/>
                  <a:pt x="1177174" y="3118913"/>
                </a:cubicBezTo>
                <a:cubicBezTo>
                  <a:pt x="1201645" y="3124351"/>
                  <a:pt x="1226732" y="3127065"/>
                  <a:pt x="1250916" y="3133661"/>
                </a:cubicBezTo>
                <a:cubicBezTo>
                  <a:pt x="1280913" y="3141842"/>
                  <a:pt x="1308421" y="3160576"/>
                  <a:pt x="1339406" y="3163158"/>
                </a:cubicBezTo>
                <a:lnTo>
                  <a:pt x="1516387" y="3177907"/>
                </a:lnTo>
                <a:cubicBezTo>
                  <a:pt x="1555339" y="3193488"/>
                  <a:pt x="1593919" y="3210593"/>
                  <a:pt x="1634374" y="3222152"/>
                </a:cubicBezTo>
                <a:cubicBezTo>
                  <a:pt x="1653864" y="3227720"/>
                  <a:pt x="1673952" y="3231076"/>
                  <a:pt x="1693367" y="3236900"/>
                </a:cubicBezTo>
                <a:cubicBezTo>
                  <a:pt x="1723148" y="3245834"/>
                  <a:pt x="1751693" y="3258856"/>
                  <a:pt x="1781857" y="3266397"/>
                </a:cubicBezTo>
                <a:cubicBezTo>
                  <a:pt x="1801522" y="3271313"/>
                  <a:pt x="1821361" y="3275576"/>
                  <a:pt x="1840851" y="3281145"/>
                </a:cubicBezTo>
                <a:cubicBezTo>
                  <a:pt x="1898930" y="3297739"/>
                  <a:pt x="1897721" y="3307980"/>
                  <a:pt x="1973587" y="3310642"/>
                </a:cubicBezTo>
                <a:cubicBezTo>
                  <a:pt x="2224203" y="3319435"/>
                  <a:pt x="2475032" y="3320474"/>
                  <a:pt x="2725754" y="3325390"/>
                </a:cubicBezTo>
                <a:cubicBezTo>
                  <a:pt x="2764701" y="3340969"/>
                  <a:pt x="2803289" y="3358078"/>
                  <a:pt x="2843741" y="3369636"/>
                </a:cubicBezTo>
                <a:cubicBezTo>
                  <a:pt x="2879814" y="3379943"/>
                  <a:pt x="2964933" y="3396354"/>
                  <a:pt x="2991225" y="3413881"/>
                </a:cubicBezTo>
                <a:cubicBezTo>
                  <a:pt x="3037371" y="3444645"/>
                  <a:pt x="3105661" y="3492812"/>
                  <a:pt x="3153457" y="3502371"/>
                </a:cubicBezTo>
                <a:cubicBezTo>
                  <a:pt x="3202618" y="3512203"/>
                  <a:pt x="3253379" y="3516014"/>
                  <a:pt x="3300941" y="3531868"/>
                </a:cubicBezTo>
                <a:cubicBezTo>
                  <a:pt x="3368548" y="3554404"/>
                  <a:pt x="3435731" y="3582896"/>
                  <a:pt x="3507419" y="3590861"/>
                </a:cubicBezTo>
                <a:cubicBezTo>
                  <a:pt x="3571125" y="3597940"/>
                  <a:pt x="3635238" y="3600694"/>
                  <a:pt x="3699148" y="3605610"/>
                </a:cubicBezTo>
                <a:cubicBezTo>
                  <a:pt x="3954787" y="3595778"/>
                  <a:pt x="4210910" y="3594670"/>
                  <a:pt x="4466064" y="3576113"/>
                </a:cubicBezTo>
                <a:cubicBezTo>
                  <a:pt x="4483743" y="3574827"/>
                  <a:pt x="4495885" y="3556919"/>
                  <a:pt x="4510309" y="3546616"/>
                </a:cubicBezTo>
                <a:cubicBezTo>
                  <a:pt x="4588435" y="3490812"/>
                  <a:pt x="4541749" y="3511555"/>
                  <a:pt x="4613548" y="3487623"/>
                </a:cubicBezTo>
                <a:cubicBezTo>
                  <a:pt x="4628296" y="3477791"/>
                  <a:pt x="4645259" y="3470660"/>
                  <a:pt x="4657793" y="3458126"/>
                </a:cubicBezTo>
                <a:cubicBezTo>
                  <a:pt x="4670327" y="3445592"/>
                  <a:pt x="4675755" y="3427339"/>
                  <a:pt x="4687290" y="3413881"/>
                </a:cubicBezTo>
                <a:cubicBezTo>
                  <a:pt x="4705388" y="3392766"/>
                  <a:pt x="4725168" y="3372986"/>
                  <a:pt x="4746283" y="3354887"/>
                </a:cubicBezTo>
                <a:cubicBezTo>
                  <a:pt x="4782671" y="3323697"/>
                  <a:pt x="4791948" y="3324917"/>
                  <a:pt x="4834774" y="3310642"/>
                </a:cubicBezTo>
                <a:cubicBezTo>
                  <a:pt x="4854438" y="3295894"/>
                  <a:pt x="4871782" y="3277390"/>
                  <a:pt x="4893767" y="3266397"/>
                </a:cubicBezTo>
                <a:cubicBezTo>
                  <a:pt x="4911897" y="3257332"/>
                  <a:pt x="4932526" y="3252838"/>
                  <a:pt x="4952761" y="3251648"/>
                </a:cubicBezTo>
                <a:cubicBezTo>
                  <a:pt x="5100072" y="3242983"/>
                  <a:pt x="5247728" y="3241816"/>
                  <a:pt x="5395212" y="3236900"/>
                </a:cubicBezTo>
                <a:cubicBezTo>
                  <a:pt x="5409960" y="3231984"/>
                  <a:pt x="5424509" y="3226423"/>
                  <a:pt x="5439457" y="3222152"/>
                </a:cubicBezTo>
                <a:cubicBezTo>
                  <a:pt x="5458947" y="3216583"/>
                  <a:pt x="5480321" y="3216468"/>
                  <a:pt x="5498451" y="3207403"/>
                </a:cubicBezTo>
                <a:cubicBezTo>
                  <a:pt x="5520437" y="3196410"/>
                  <a:pt x="5536213" y="3175543"/>
                  <a:pt x="5557445" y="3163158"/>
                </a:cubicBezTo>
                <a:cubicBezTo>
                  <a:pt x="5654642" y="3106460"/>
                  <a:pt x="5668083" y="3106615"/>
                  <a:pt x="5763922" y="3074668"/>
                </a:cubicBezTo>
                <a:lnTo>
                  <a:pt x="5763922" y="3074668"/>
                </a:lnTo>
                <a:cubicBezTo>
                  <a:pt x="5836821" y="3038219"/>
                  <a:pt x="5802058" y="3052123"/>
                  <a:pt x="5867161" y="3030423"/>
                </a:cubicBezTo>
                <a:cubicBezTo>
                  <a:pt x="6006180" y="2931123"/>
                  <a:pt x="5932574" y="2975594"/>
                  <a:pt x="6088387" y="2897687"/>
                </a:cubicBezTo>
                <a:lnTo>
                  <a:pt x="6088387" y="2897687"/>
                </a:lnTo>
                <a:cubicBezTo>
                  <a:pt x="6117884" y="2878023"/>
                  <a:pt x="6142485" y="2847292"/>
                  <a:pt x="6176877" y="2838694"/>
                </a:cubicBezTo>
                <a:cubicBezTo>
                  <a:pt x="6196541" y="2833778"/>
                  <a:pt x="6216380" y="2829514"/>
                  <a:pt x="6235870" y="2823945"/>
                </a:cubicBezTo>
                <a:cubicBezTo>
                  <a:pt x="6250818" y="2819674"/>
                  <a:pt x="6265117" y="2813287"/>
                  <a:pt x="6280116" y="2809197"/>
                </a:cubicBezTo>
                <a:cubicBezTo>
                  <a:pt x="6319227" y="2798530"/>
                  <a:pt x="6358774" y="2789532"/>
                  <a:pt x="6398103" y="2779700"/>
                </a:cubicBezTo>
                <a:lnTo>
                  <a:pt x="6516090" y="2750203"/>
                </a:lnTo>
                <a:cubicBezTo>
                  <a:pt x="6540671" y="2740371"/>
                  <a:pt x="6564716" y="2729079"/>
                  <a:pt x="6589832" y="2720707"/>
                </a:cubicBezTo>
                <a:cubicBezTo>
                  <a:pt x="6623785" y="2709389"/>
                  <a:pt x="6659840" y="2704502"/>
                  <a:pt x="6693070" y="2691210"/>
                </a:cubicBezTo>
                <a:cubicBezTo>
                  <a:pt x="6726601" y="2677797"/>
                  <a:pt x="6835383" y="2626972"/>
                  <a:pt x="6870051" y="2587971"/>
                </a:cubicBezTo>
                <a:cubicBezTo>
                  <a:pt x="6969699" y="2475869"/>
                  <a:pt x="6881368" y="2515374"/>
                  <a:pt x="6973290" y="2484732"/>
                </a:cubicBezTo>
                <a:cubicBezTo>
                  <a:pt x="6988038" y="2469984"/>
                  <a:pt x="7016439" y="2461315"/>
                  <a:pt x="7017535" y="2440487"/>
                </a:cubicBezTo>
                <a:cubicBezTo>
                  <a:pt x="7021701" y="2361326"/>
                  <a:pt x="7000401" y="2282813"/>
                  <a:pt x="6988038" y="2204513"/>
                </a:cubicBezTo>
                <a:cubicBezTo>
                  <a:pt x="6985613" y="2189157"/>
                  <a:pt x="6981913" y="2173203"/>
                  <a:pt x="6973290" y="2160268"/>
                </a:cubicBezTo>
                <a:cubicBezTo>
                  <a:pt x="6961721" y="2142914"/>
                  <a:pt x="6942397" y="2132046"/>
                  <a:pt x="6929045" y="2116023"/>
                </a:cubicBezTo>
                <a:cubicBezTo>
                  <a:pt x="6917697" y="2102406"/>
                  <a:pt x="6909380" y="2086526"/>
                  <a:pt x="6899548" y="2071777"/>
                </a:cubicBezTo>
                <a:cubicBezTo>
                  <a:pt x="6865640" y="1936152"/>
                  <a:pt x="6867455" y="1967913"/>
                  <a:pt x="6899548" y="1732565"/>
                </a:cubicBezTo>
                <a:cubicBezTo>
                  <a:pt x="6901943" y="1715002"/>
                  <a:pt x="6919213" y="1703068"/>
                  <a:pt x="6929045" y="1688319"/>
                </a:cubicBezTo>
                <a:cubicBezTo>
                  <a:pt x="6919213" y="1639158"/>
                  <a:pt x="6911708" y="1589474"/>
                  <a:pt x="6899548" y="1540836"/>
                </a:cubicBezTo>
                <a:cubicBezTo>
                  <a:pt x="6892007" y="1510672"/>
                  <a:pt x="6870051" y="1452345"/>
                  <a:pt x="6870051" y="1452345"/>
                </a:cubicBezTo>
                <a:cubicBezTo>
                  <a:pt x="6860315" y="1374452"/>
                  <a:pt x="6868736" y="1335467"/>
                  <a:pt x="6825806" y="1275365"/>
                </a:cubicBezTo>
                <a:cubicBezTo>
                  <a:pt x="6813683" y="1258393"/>
                  <a:pt x="6796309" y="1245868"/>
                  <a:pt x="6781561" y="1231119"/>
                </a:cubicBezTo>
                <a:cubicBezTo>
                  <a:pt x="6776645" y="1172126"/>
                  <a:pt x="6778422" y="1112187"/>
                  <a:pt x="6766812" y="1054139"/>
                </a:cubicBezTo>
                <a:cubicBezTo>
                  <a:pt x="6763336" y="1036758"/>
                  <a:pt x="6747741" y="1024229"/>
                  <a:pt x="6737316" y="1009894"/>
                </a:cubicBezTo>
                <a:cubicBezTo>
                  <a:pt x="6708401" y="970135"/>
                  <a:pt x="6683587" y="926670"/>
                  <a:pt x="6648825" y="891907"/>
                </a:cubicBezTo>
                <a:cubicBezTo>
                  <a:pt x="6629161" y="872242"/>
                  <a:pt x="6611548" y="850286"/>
                  <a:pt x="6589832" y="832913"/>
                </a:cubicBezTo>
                <a:cubicBezTo>
                  <a:pt x="6543593" y="795921"/>
                  <a:pt x="6435264" y="732230"/>
                  <a:pt x="6383354" y="714926"/>
                </a:cubicBezTo>
                <a:cubicBezTo>
                  <a:pt x="6319880" y="693767"/>
                  <a:pt x="6354191" y="703947"/>
                  <a:pt x="6280116" y="685429"/>
                </a:cubicBezTo>
                <a:cubicBezTo>
                  <a:pt x="6265367" y="675597"/>
                  <a:pt x="6249487" y="667280"/>
                  <a:pt x="6235870" y="655932"/>
                </a:cubicBezTo>
                <a:cubicBezTo>
                  <a:pt x="6186944" y="615161"/>
                  <a:pt x="6202305" y="609653"/>
                  <a:pt x="6147380" y="582190"/>
                </a:cubicBezTo>
                <a:cubicBezTo>
                  <a:pt x="6133475" y="575238"/>
                  <a:pt x="6117883" y="572358"/>
                  <a:pt x="6103135" y="567442"/>
                </a:cubicBezTo>
                <a:cubicBezTo>
                  <a:pt x="5920923" y="430785"/>
                  <a:pt x="6137524" y="583518"/>
                  <a:pt x="5999896" y="508448"/>
                </a:cubicBezTo>
                <a:cubicBezTo>
                  <a:pt x="5959181" y="486240"/>
                  <a:pt x="5920498" y="460433"/>
                  <a:pt x="5881909" y="434707"/>
                </a:cubicBezTo>
                <a:cubicBezTo>
                  <a:pt x="5867161" y="424875"/>
                  <a:pt x="5853054" y="414004"/>
                  <a:pt x="5837664" y="405210"/>
                </a:cubicBezTo>
                <a:cubicBezTo>
                  <a:pt x="5818575" y="394302"/>
                  <a:pt x="5797759" y="386621"/>
                  <a:pt x="5778670" y="375713"/>
                </a:cubicBezTo>
                <a:cubicBezTo>
                  <a:pt x="5711880" y="337547"/>
                  <a:pt x="5726038" y="318911"/>
                  <a:pt x="5616438" y="316719"/>
                </a:cubicBezTo>
                <a:lnTo>
                  <a:pt x="4879019" y="301971"/>
                </a:lnTo>
                <a:cubicBezTo>
                  <a:pt x="4839690" y="297055"/>
                  <a:pt x="4799787" y="295528"/>
                  <a:pt x="4761032" y="287223"/>
                </a:cubicBezTo>
                <a:cubicBezTo>
                  <a:pt x="4730630" y="280708"/>
                  <a:pt x="4702538" y="265907"/>
                  <a:pt x="4672541" y="257726"/>
                </a:cubicBezTo>
                <a:cubicBezTo>
                  <a:pt x="4648357" y="251130"/>
                  <a:pt x="4623270" y="248415"/>
                  <a:pt x="4598799" y="242977"/>
                </a:cubicBezTo>
                <a:cubicBezTo>
                  <a:pt x="4579012" y="238580"/>
                  <a:pt x="4559470" y="233145"/>
                  <a:pt x="4539806" y="228229"/>
                </a:cubicBezTo>
                <a:cubicBezTo>
                  <a:pt x="4525058" y="218397"/>
                  <a:pt x="4509985" y="209035"/>
                  <a:pt x="4495561" y="198732"/>
                </a:cubicBezTo>
                <a:cubicBezTo>
                  <a:pt x="4475559" y="184445"/>
                  <a:pt x="4458054" y="166424"/>
                  <a:pt x="4436567" y="154487"/>
                </a:cubicBezTo>
                <a:cubicBezTo>
                  <a:pt x="4366919" y="115794"/>
                  <a:pt x="4341277" y="123857"/>
                  <a:pt x="4259587" y="110242"/>
                </a:cubicBezTo>
                <a:cubicBezTo>
                  <a:pt x="4234861" y="106121"/>
                  <a:pt x="4210270" y="101131"/>
                  <a:pt x="4185845" y="95494"/>
                </a:cubicBezTo>
                <a:cubicBezTo>
                  <a:pt x="4146343" y="86378"/>
                  <a:pt x="4107497" y="74491"/>
                  <a:pt x="4067857" y="65997"/>
                </a:cubicBezTo>
                <a:cubicBezTo>
                  <a:pt x="4038617" y="59731"/>
                  <a:pt x="4008505" y="57972"/>
                  <a:pt x="3979367" y="51248"/>
                </a:cubicBezTo>
                <a:cubicBezTo>
                  <a:pt x="3757293" y="0"/>
                  <a:pt x="3994516" y="38665"/>
                  <a:pt x="3772890" y="7003"/>
                </a:cubicBezTo>
                <a:cubicBezTo>
                  <a:pt x="3649987" y="11919"/>
                  <a:pt x="3526869" y="12988"/>
                  <a:pt x="3404180" y="21752"/>
                </a:cubicBezTo>
                <a:cubicBezTo>
                  <a:pt x="3388673" y="22860"/>
                  <a:pt x="3375179" y="33451"/>
                  <a:pt x="3359935" y="36500"/>
                </a:cubicBezTo>
                <a:cubicBezTo>
                  <a:pt x="3285181" y="51450"/>
                  <a:pt x="3162853" y="59780"/>
                  <a:pt x="3094464" y="65997"/>
                </a:cubicBezTo>
                <a:cubicBezTo>
                  <a:pt x="3069883" y="70913"/>
                  <a:pt x="3045041" y="74665"/>
                  <a:pt x="3020722" y="80745"/>
                </a:cubicBezTo>
                <a:cubicBezTo>
                  <a:pt x="3005640" y="84516"/>
                  <a:pt x="2991721" y="92445"/>
                  <a:pt x="2976477" y="95494"/>
                </a:cubicBezTo>
                <a:cubicBezTo>
                  <a:pt x="2942390" y="102312"/>
                  <a:pt x="2907651" y="105326"/>
                  <a:pt x="2873238" y="110242"/>
                </a:cubicBezTo>
                <a:cubicBezTo>
                  <a:pt x="2853574" y="120074"/>
                  <a:pt x="2835303" y="133422"/>
                  <a:pt x="2814245" y="139739"/>
                </a:cubicBezTo>
                <a:cubicBezTo>
                  <a:pt x="2785602" y="148332"/>
                  <a:pt x="2753358" y="142986"/>
                  <a:pt x="2725754" y="154487"/>
                </a:cubicBezTo>
                <a:cubicBezTo>
                  <a:pt x="2693030" y="168122"/>
                  <a:pt x="2665625" y="192211"/>
                  <a:pt x="2637264" y="213481"/>
                </a:cubicBezTo>
                <a:cubicBezTo>
                  <a:pt x="2617599" y="228229"/>
                  <a:pt x="2600732" y="247743"/>
                  <a:pt x="2578270" y="257726"/>
                </a:cubicBezTo>
                <a:cubicBezTo>
                  <a:pt x="2555363" y="267907"/>
                  <a:pt x="2528847" y="266394"/>
                  <a:pt x="2504528" y="272474"/>
                </a:cubicBezTo>
                <a:cubicBezTo>
                  <a:pt x="2489446" y="276245"/>
                  <a:pt x="2475031" y="282307"/>
                  <a:pt x="2460283" y="287223"/>
                </a:cubicBezTo>
                <a:cubicBezTo>
                  <a:pt x="2445535" y="301971"/>
                  <a:pt x="2434147" y="321120"/>
                  <a:pt x="2416038" y="331468"/>
                </a:cubicBezTo>
                <a:cubicBezTo>
                  <a:pt x="2398439" y="341524"/>
                  <a:pt x="2376460" y="340392"/>
                  <a:pt x="2357045" y="346216"/>
                </a:cubicBezTo>
                <a:cubicBezTo>
                  <a:pt x="2327264" y="355150"/>
                  <a:pt x="2298051" y="365881"/>
                  <a:pt x="2268554" y="375713"/>
                </a:cubicBezTo>
                <a:lnTo>
                  <a:pt x="2224309" y="390461"/>
                </a:lnTo>
                <a:lnTo>
                  <a:pt x="2180064" y="405210"/>
                </a:lnTo>
                <a:cubicBezTo>
                  <a:pt x="2038485" y="546789"/>
                  <a:pt x="2156676" y="449455"/>
                  <a:pt x="1722864" y="449455"/>
                </a:cubicBezTo>
              </a:path>
            </a:pathLst>
          </a:custGeom>
          <a:noFill/>
          <a:ln w="76200">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886200"/>
            <a:ext cx="8686800" cy="2743200"/>
          </a:xfrm>
          <a:prstGeom prst="rect">
            <a:avLst/>
          </a:prstGeom>
          <a:noFill/>
          <a:ln w="3810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1078277"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Font typeface="Wingdings" pitchFamily="2" charset="2"/>
              <a:buNone/>
              <a:defRPr/>
            </a:pPr>
            <a:r>
              <a:rPr lang="en-US" sz="800" b="1" dirty="0">
                <a:effectLst/>
                <a:latin typeface="Verdana" pitchFamily="34" charset="0"/>
              </a:rPr>
              <a:t>Copyright © 2024 SlideSpark .LLC</a:t>
            </a:r>
            <a:endParaRPr lang="en-US" dirty="0">
              <a:effectLst>
                <a:outerShdw blurRad="38100" dist="38100" dir="2700000" algn="tl">
                  <a:srgbClr val="336699"/>
                </a:outerShdw>
              </a:effectLst>
            </a:endParaRPr>
          </a:p>
        </p:txBody>
      </p:sp>
      <p:sp>
        <p:nvSpPr>
          <p:cNvPr id="6" name="Rectangle 5"/>
          <p:cNvSpPr/>
          <p:nvPr/>
        </p:nvSpPr>
        <p:spPr>
          <a:xfrm>
            <a:off x="7924800" y="23622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4</a:t>
            </a:r>
          </a:p>
        </p:txBody>
      </p:sp>
      <p:sp>
        <p:nvSpPr>
          <p:cNvPr id="2" name="Rectangle 1"/>
          <p:cNvSpPr/>
          <p:nvPr/>
        </p:nvSpPr>
        <p:spPr>
          <a:xfrm>
            <a:off x="1452048" y="2362200"/>
            <a:ext cx="5711692"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Ready, Set, Go…</a:t>
            </a:r>
          </a:p>
        </p:txBody>
      </p:sp>
    </p:spTree>
    <p:extLst>
      <p:ext uri="{BB962C8B-B14F-4D97-AF65-F5344CB8AC3E}">
        <p14:creationId xmlns:p14="http://schemas.microsoft.com/office/powerpoint/2010/main" val="368837431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152400" y="304800"/>
            <a:ext cx="8763000" cy="5821363"/>
          </a:xfrm>
        </p:spPr>
        <p:txBody>
          <a:bodyPr/>
          <a:lstStyle/>
          <a:p>
            <a:r>
              <a:rPr lang="en-US" dirty="0"/>
              <a:t>Humans have some…</a:t>
            </a:r>
          </a:p>
          <a:p>
            <a:pPr lvl="1">
              <a:buNone/>
            </a:pPr>
            <a:r>
              <a:rPr lang="en-US" dirty="0">
                <a:solidFill>
                  <a:srgbClr val="9966FF"/>
                </a:solidFill>
              </a:rPr>
              <a:t>A.) </a:t>
            </a:r>
            <a:r>
              <a:rPr lang="en-US" dirty="0">
                <a:solidFill>
                  <a:schemeClr val="tx1"/>
                </a:solidFill>
              </a:rPr>
              <a:t>7,000 Cells</a:t>
            </a:r>
          </a:p>
          <a:p>
            <a:pPr lvl="1">
              <a:buNone/>
            </a:pPr>
            <a:r>
              <a:rPr lang="en-US" dirty="0">
                <a:solidFill>
                  <a:srgbClr val="66FF99"/>
                </a:solidFill>
              </a:rPr>
              <a:t>B.) </a:t>
            </a:r>
            <a:r>
              <a:rPr lang="en-US" dirty="0">
                <a:solidFill>
                  <a:schemeClr val="tx1"/>
                </a:solidFill>
              </a:rPr>
              <a:t>1 Million total cells</a:t>
            </a:r>
          </a:p>
          <a:p>
            <a:pPr lvl="1">
              <a:buNone/>
            </a:pPr>
            <a:r>
              <a:rPr lang="en-US" dirty="0">
                <a:solidFill>
                  <a:srgbClr val="FF00FF"/>
                </a:solidFill>
              </a:rPr>
              <a:t>C.) </a:t>
            </a:r>
            <a:r>
              <a:rPr lang="en-US" dirty="0">
                <a:solidFill>
                  <a:schemeClr val="tx1"/>
                </a:solidFill>
              </a:rPr>
              <a:t>50-75 Trillion cells.</a:t>
            </a:r>
          </a:p>
          <a:p>
            <a:pPr lvl="1">
              <a:buNone/>
            </a:pPr>
            <a:r>
              <a:rPr lang="en-US" dirty="0">
                <a:solidFill>
                  <a:srgbClr val="FFFF00"/>
                </a:solidFill>
              </a:rPr>
              <a:t>D.) </a:t>
            </a:r>
            <a:r>
              <a:rPr lang="en-US" dirty="0">
                <a:solidFill>
                  <a:schemeClr val="tx1"/>
                </a:solidFill>
              </a:rPr>
              <a:t>876 Quintillion cells</a:t>
            </a:r>
          </a:p>
          <a:p>
            <a:pPr lvl="1">
              <a:buNone/>
            </a:pPr>
            <a:r>
              <a:rPr lang="en-US" dirty="0">
                <a:solidFill>
                  <a:srgbClr val="FF99FF"/>
                </a:solidFill>
              </a:rPr>
              <a:t>E.) </a:t>
            </a:r>
            <a:r>
              <a:rPr lang="en-US" dirty="0">
                <a:solidFill>
                  <a:schemeClr val="tx1"/>
                </a:solidFill>
              </a:rPr>
              <a:t>We are not made of true cells.</a:t>
            </a: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05200"/>
            <a:ext cx="8686800" cy="31242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https://encrypted-tbn1.gstatic.com/images?q=tbn:ANd9GcQDviFiNOfEsCe1J_v4vxsqPiVF1UKlrXI5xbt7vSzGbz7lGgdT4w"/>
          <p:cNvPicPr>
            <a:picLocks noChangeAspect="1" noChangeArrowheads="1"/>
          </p:cNvPicPr>
          <p:nvPr/>
        </p:nvPicPr>
        <p:blipFill>
          <a:blip r:embed="rId3" cstate="print"/>
          <a:srcRect/>
          <a:stretch>
            <a:fillRect/>
          </a:stretch>
        </p:blipFill>
        <p:spPr bwMode="auto">
          <a:xfrm>
            <a:off x="7315200" y="228600"/>
            <a:ext cx="1573531" cy="1123951"/>
          </a:xfrm>
          <a:prstGeom prst="rect">
            <a:avLst/>
          </a:prstGeom>
          <a:noFill/>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152400" y="304800"/>
            <a:ext cx="8763000" cy="5821363"/>
          </a:xfrm>
        </p:spPr>
        <p:txBody>
          <a:bodyPr/>
          <a:lstStyle/>
          <a:p>
            <a:r>
              <a:rPr lang="en-US" dirty="0"/>
              <a:t>Humans have some…</a:t>
            </a:r>
          </a:p>
          <a:p>
            <a:pPr lvl="1">
              <a:buNone/>
            </a:pPr>
            <a:r>
              <a:rPr lang="en-US" dirty="0">
                <a:solidFill>
                  <a:srgbClr val="9966FF"/>
                </a:solidFill>
              </a:rPr>
              <a:t>A.) 7,000 Cells</a:t>
            </a:r>
          </a:p>
          <a:p>
            <a:pPr lvl="1">
              <a:buNone/>
            </a:pPr>
            <a:r>
              <a:rPr lang="en-US" dirty="0">
                <a:solidFill>
                  <a:srgbClr val="66FF99"/>
                </a:solidFill>
              </a:rPr>
              <a:t>B.) </a:t>
            </a:r>
            <a:r>
              <a:rPr lang="en-US" dirty="0">
                <a:solidFill>
                  <a:schemeClr val="tx1"/>
                </a:solidFill>
              </a:rPr>
              <a:t>1 Million total cells</a:t>
            </a:r>
          </a:p>
          <a:p>
            <a:pPr lvl="1">
              <a:buNone/>
            </a:pPr>
            <a:r>
              <a:rPr lang="en-US" dirty="0">
                <a:solidFill>
                  <a:srgbClr val="FF00FF"/>
                </a:solidFill>
              </a:rPr>
              <a:t>C.) </a:t>
            </a:r>
            <a:r>
              <a:rPr lang="en-US" dirty="0">
                <a:solidFill>
                  <a:schemeClr val="tx1"/>
                </a:solidFill>
              </a:rPr>
              <a:t>50-75 Trillion cells.</a:t>
            </a:r>
          </a:p>
          <a:p>
            <a:pPr lvl="1">
              <a:buNone/>
            </a:pPr>
            <a:r>
              <a:rPr lang="en-US" dirty="0">
                <a:solidFill>
                  <a:srgbClr val="FFFF00"/>
                </a:solidFill>
              </a:rPr>
              <a:t>D.) </a:t>
            </a:r>
            <a:r>
              <a:rPr lang="en-US" dirty="0">
                <a:solidFill>
                  <a:schemeClr val="tx1"/>
                </a:solidFill>
              </a:rPr>
              <a:t>876 Quintillion cells</a:t>
            </a:r>
          </a:p>
          <a:p>
            <a:pPr lvl="1">
              <a:buNone/>
            </a:pPr>
            <a:r>
              <a:rPr lang="en-US" dirty="0">
                <a:solidFill>
                  <a:srgbClr val="FF99FF"/>
                </a:solidFill>
              </a:rPr>
              <a:t>E.) </a:t>
            </a:r>
            <a:r>
              <a:rPr lang="en-US" dirty="0">
                <a:solidFill>
                  <a:schemeClr val="tx1"/>
                </a:solidFill>
              </a:rPr>
              <a:t>We are not made of true cells.</a:t>
            </a: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05200"/>
            <a:ext cx="8686800" cy="31242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https://encrypted-tbn1.gstatic.com/images?q=tbn:ANd9GcQDviFiNOfEsCe1J_v4vxsqPiVF1UKlrXI5xbt7vSzGbz7lGgdT4w"/>
          <p:cNvPicPr>
            <a:picLocks noChangeAspect="1" noChangeArrowheads="1"/>
          </p:cNvPicPr>
          <p:nvPr/>
        </p:nvPicPr>
        <p:blipFill>
          <a:blip r:embed="rId3" cstate="print"/>
          <a:srcRect/>
          <a:stretch>
            <a:fillRect/>
          </a:stretch>
        </p:blipFill>
        <p:spPr bwMode="auto">
          <a:xfrm>
            <a:off x="7315200" y="228600"/>
            <a:ext cx="1573531" cy="1123951"/>
          </a:xfrm>
          <a:prstGeom prst="rect">
            <a:avLst/>
          </a:prstGeom>
          <a:noFill/>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152400" y="304800"/>
            <a:ext cx="8763000" cy="5821363"/>
          </a:xfrm>
        </p:spPr>
        <p:txBody>
          <a:bodyPr/>
          <a:lstStyle/>
          <a:p>
            <a:r>
              <a:rPr lang="en-US" dirty="0"/>
              <a:t>Humans have some…</a:t>
            </a:r>
          </a:p>
          <a:p>
            <a:pPr lvl="1">
              <a:buNone/>
            </a:pPr>
            <a:r>
              <a:rPr lang="en-US" dirty="0">
                <a:solidFill>
                  <a:srgbClr val="9966FF"/>
                </a:solidFill>
              </a:rPr>
              <a:t>A.) 7,000 Cells</a:t>
            </a:r>
          </a:p>
          <a:p>
            <a:pPr lvl="1">
              <a:buNone/>
            </a:pPr>
            <a:r>
              <a:rPr lang="en-US" dirty="0">
                <a:solidFill>
                  <a:srgbClr val="66FF99"/>
                </a:solidFill>
              </a:rPr>
              <a:t>B.) 1 Million total cells</a:t>
            </a:r>
          </a:p>
          <a:p>
            <a:pPr lvl="1">
              <a:buNone/>
            </a:pPr>
            <a:r>
              <a:rPr lang="en-US" dirty="0">
                <a:solidFill>
                  <a:srgbClr val="FF00FF"/>
                </a:solidFill>
              </a:rPr>
              <a:t>C.) </a:t>
            </a:r>
            <a:r>
              <a:rPr lang="en-US" dirty="0">
                <a:solidFill>
                  <a:schemeClr val="tx1"/>
                </a:solidFill>
              </a:rPr>
              <a:t>50-75 Trillion cells.</a:t>
            </a:r>
          </a:p>
          <a:p>
            <a:pPr lvl="1">
              <a:buNone/>
            </a:pPr>
            <a:r>
              <a:rPr lang="en-US" dirty="0">
                <a:solidFill>
                  <a:srgbClr val="FFFF00"/>
                </a:solidFill>
              </a:rPr>
              <a:t>D.) </a:t>
            </a:r>
            <a:r>
              <a:rPr lang="en-US" dirty="0">
                <a:solidFill>
                  <a:schemeClr val="tx1"/>
                </a:solidFill>
              </a:rPr>
              <a:t>876 Quintillion cells</a:t>
            </a:r>
          </a:p>
          <a:p>
            <a:pPr lvl="1">
              <a:buNone/>
            </a:pPr>
            <a:r>
              <a:rPr lang="en-US" dirty="0">
                <a:solidFill>
                  <a:srgbClr val="FF99FF"/>
                </a:solidFill>
              </a:rPr>
              <a:t>E.) </a:t>
            </a:r>
            <a:r>
              <a:rPr lang="en-US" dirty="0">
                <a:solidFill>
                  <a:schemeClr val="tx1"/>
                </a:solidFill>
              </a:rPr>
              <a:t>We are not made of true cells.</a:t>
            </a: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05200"/>
            <a:ext cx="8686800" cy="31242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https://encrypted-tbn1.gstatic.com/images?q=tbn:ANd9GcQDviFiNOfEsCe1J_v4vxsqPiVF1UKlrXI5xbt7vSzGbz7lGgdT4w"/>
          <p:cNvPicPr>
            <a:picLocks noChangeAspect="1" noChangeArrowheads="1"/>
          </p:cNvPicPr>
          <p:nvPr/>
        </p:nvPicPr>
        <p:blipFill>
          <a:blip r:embed="rId3" cstate="print"/>
          <a:srcRect/>
          <a:stretch>
            <a:fillRect/>
          </a:stretch>
        </p:blipFill>
        <p:spPr bwMode="auto">
          <a:xfrm>
            <a:off x="7315200" y="228600"/>
            <a:ext cx="1573531" cy="1123951"/>
          </a:xfrm>
          <a:prstGeom prst="rect">
            <a:avLst/>
          </a:prstGeom>
          <a:noFill/>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152400" y="304800"/>
            <a:ext cx="8763000" cy="5821363"/>
          </a:xfrm>
        </p:spPr>
        <p:txBody>
          <a:bodyPr/>
          <a:lstStyle/>
          <a:p>
            <a:r>
              <a:rPr lang="en-US" dirty="0"/>
              <a:t>Humans have some…</a:t>
            </a:r>
          </a:p>
          <a:p>
            <a:pPr lvl="1">
              <a:buNone/>
            </a:pPr>
            <a:r>
              <a:rPr lang="en-US" dirty="0">
                <a:solidFill>
                  <a:srgbClr val="9966FF"/>
                </a:solidFill>
              </a:rPr>
              <a:t>A.) 7,000 Cells</a:t>
            </a:r>
          </a:p>
          <a:p>
            <a:pPr lvl="1">
              <a:buNone/>
            </a:pPr>
            <a:r>
              <a:rPr lang="en-US" dirty="0">
                <a:solidFill>
                  <a:srgbClr val="66FF99"/>
                </a:solidFill>
              </a:rPr>
              <a:t>B.) 1 Million total cells</a:t>
            </a:r>
          </a:p>
          <a:p>
            <a:pPr lvl="1">
              <a:buNone/>
            </a:pPr>
            <a:r>
              <a:rPr lang="en-US" dirty="0">
                <a:solidFill>
                  <a:srgbClr val="FF00FF"/>
                </a:solidFill>
              </a:rPr>
              <a:t>C.) 30-37 Trillion cells.</a:t>
            </a:r>
          </a:p>
          <a:p>
            <a:pPr lvl="1">
              <a:buNone/>
            </a:pPr>
            <a:r>
              <a:rPr lang="en-US" dirty="0">
                <a:solidFill>
                  <a:srgbClr val="FFFF00"/>
                </a:solidFill>
              </a:rPr>
              <a:t>D.) </a:t>
            </a:r>
            <a:r>
              <a:rPr lang="en-US" dirty="0">
                <a:solidFill>
                  <a:schemeClr val="tx1"/>
                </a:solidFill>
              </a:rPr>
              <a:t>876 Quintillion cells</a:t>
            </a:r>
          </a:p>
          <a:p>
            <a:pPr lvl="1">
              <a:buNone/>
            </a:pPr>
            <a:r>
              <a:rPr lang="en-US" dirty="0">
                <a:solidFill>
                  <a:srgbClr val="FF99FF"/>
                </a:solidFill>
              </a:rPr>
              <a:t>E.) </a:t>
            </a:r>
            <a:r>
              <a:rPr lang="en-US" dirty="0">
                <a:solidFill>
                  <a:schemeClr val="tx1"/>
                </a:solidFill>
              </a:rPr>
              <a:t>We are not made of true cells.</a:t>
            </a: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05200"/>
            <a:ext cx="8686800" cy="31242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https://encrypted-tbn1.gstatic.com/images?q=tbn:ANd9GcQDviFiNOfEsCe1J_v4vxsqPiVF1UKlrXI5xbt7vSzGbz7lGgdT4w"/>
          <p:cNvPicPr>
            <a:picLocks noChangeAspect="1" noChangeArrowheads="1"/>
          </p:cNvPicPr>
          <p:nvPr/>
        </p:nvPicPr>
        <p:blipFill>
          <a:blip r:embed="rId3" cstate="print"/>
          <a:srcRect/>
          <a:stretch>
            <a:fillRect/>
          </a:stretch>
        </p:blipFill>
        <p:spPr bwMode="auto">
          <a:xfrm>
            <a:off x="7315200" y="228600"/>
            <a:ext cx="1573531" cy="1123951"/>
          </a:xfrm>
          <a:prstGeom prst="rect">
            <a:avLst/>
          </a:prstGeom>
          <a:noFill/>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152400" y="304800"/>
            <a:ext cx="8763000" cy="5821363"/>
          </a:xfrm>
        </p:spPr>
        <p:txBody>
          <a:bodyPr/>
          <a:lstStyle/>
          <a:p>
            <a:r>
              <a:rPr lang="en-US" dirty="0"/>
              <a:t>Humans have some…</a:t>
            </a:r>
          </a:p>
          <a:p>
            <a:pPr lvl="1">
              <a:buNone/>
            </a:pPr>
            <a:r>
              <a:rPr lang="en-US" dirty="0">
                <a:solidFill>
                  <a:srgbClr val="9966FF"/>
                </a:solidFill>
              </a:rPr>
              <a:t>A.) 7,000 Cells</a:t>
            </a:r>
          </a:p>
          <a:p>
            <a:pPr lvl="1">
              <a:buNone/>
            </a:pPr>
            <a:r>
              <a:rPr lang="en-US" dirty="0">
                <a:solidFill>
                  <a:srgbClr val="66FF99"/>
                </a:solidFill>
              </a:rPr>
              <a:t>B.) 1 Million total cells</a:t>
            </a:r>
          </a:p>
          <a:p>
            <a:pPr lvl="1">
              <a:buNone/>
            </a:pPr>
            <a:r>
              <a:rPr lang="en-US" dirty="0">
                <a:solidFill>
                  <a:srgbClr val="FF00FF"/>
                </a:solidFill>
              </a:rPr>
              <a:t>C.) 30-37 Trillion cells.</a:t>
            </a:r>
          </a:p>
          <a:p>
            <a:pPr lvl="1">
              <a:buNone/>
            </a:pPr>
            <a:r>
              <a:rPr lang="en-US" dirty="0">
                <a:solidFill>
                  <a:srgbClr val="FFFF00"/>
                </a:solidFill>
              </a:rPr>
              <a:t>D.) 876 Quintillion cells</a:t>
            </a:r>
          </a:p>
          <a:p>
            <a:pPr lvl="1">
              <a:buNone/>
            </a:pPr>
            <a:r>
              <a:rPr lang="en-US" dirty="0">
                <a:solidFill>
                  <a:srgbClr val="FF99FF"/>
                </a:solidFill>
              </a:rPr>
              <a:t>E.) </a:t>
            </a:r>
            <a:r>
              <a:rPr lang="en-US" dirty="0">
                <a:solidFill>
                  <a:schemeClr val="tx1"/>
                </a:solidFill>
              </a:rPr>
              <a:t>We are not made of true cells.</a:t>
            </a: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05200"/>
            <a:ext cx="8686800" cy="31242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https://encrypted-tbn1.gstatic.com/images?q=tbn:ANd9GcQDviFiNOfEsCe1J_v4vxsqPiVF1UKlrXI5xbt7vSzGbz7lGgdT4w"/>
          <p:cNvPicPr>
            <a:picLocks noChangeAspect="1" noChangeArrowheads="1"/>
          </p:cNvPicPr>
          <p:nvPr/>
        </p:nvPicPr>
        <p:blipFill>
          <a:blip r:embed="rId3" cstate="print"/>
          <a:srcRect/>
          <a:stretch>
            <a:fillRect/>
          </a:stretch>
        </p:blipFill>
        <p:spPr bwMode="auto">
          <a:xfrm>
            <a:off x="7315200" y="228600"/>
            <a:ext cx="1573531" cy="1123951"/>
          </a:xfrm>
          <a:prstGeom prst="rect">
            <a:avLst/>
          </a:prstGeom>
          <a:noFill/>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152400" y="304800"/>
            <a:ext cx="8763000" cy="5821363"/>
          </a:xfrm>
        </p:spPr>
        <p:txBody>
          <a:bodyPr/>
          <a:lstStyle/>
          <a:p>
            <a:r>
              <a:rPr lang="en-US" dirty="0"/>
              <a:t>Humans have some…</a:t>
            </a:r>
          </a:p>
          <a:p>
            <a:pPr lvl="1">
              <a:buNone/>
            </a:pPr>
            <a:r>
              <a:rPr lang="en-US" dirty="0">
                <a:solidFill>
                  <a:srgbClr val="9966FF"/>
                </a:solidFill>
              </a:rPr>
              <a:t>A.) 7,000 Cells</a:t>
            </a:r>
          </a:p>
          <a:p>
            <a:pPr lvl="1">
              <a:buNone/>
            </a:pPr>
            <a:r>
              <a:rPr lang="en-US" dirty="0">
                <a:solidFill>
                  <a:srgbClr val="66FF99"/>
                </a:solidFill>
              </a:rPr>
              <a:t>B.) 1 Million total cells</a:t>
            </a:r>
          </a:p>
          <a:p>
            <a:pPr lvl="1">
              <a:buNone/>
            </a:pPr>
            <a:r>
              <a:rPr lang="en-US" dirty="0">
                <a:solidFill>
                  <a:srgbClr val="FF00FF"/>
                </a:solidFill>
              </a:rPr>
              <a:t>C.) 30-37 Trillion cells.</a:t>
            </a:r>
          </a:p>
          <a:p>
            <a:pPr lvl="1">
              <a:buNone/>
            </a:pPr>
            <a:r>
              <a:rPr lang="en-US" dirty="0">
                <a:solidFill>
                  <a:srgbClr val="FFFF00"/>
                </a:solidFill>
              </a:rPr>
              <a:t>D.) 876 Quintillion cells</a:t>
            </a:r>
          </a:p>
          <a:p>
            <a:pPr lvl="1">
              <a:buNone/>
            </a:pPr>
            <a:r>
              <a:rPr lang="en-US" dirty="0">
                <a:solidFill>
                  <a:srgbClr val="FF99FF"/>
                </a:solidFill>
              </a:rPr>
              <a:t>E.) We are not made of true cells.</a:t>
            </a: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05200"/>
            <a:ext cx="8686800" cy="31242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https://encrypted-tbn1.gstatic.com/images?q=tbn:ANd9GcQDviFiNOfEsCe1J_v4vxsqPiVF1UKlrXI5xbt7vSzGbz7lGgdT4w"/>
          <p:cNvPicPr>
            <a:picLocks noChangeAspect="1" noChangeArrowheads="1"/>
          </p:cNvPicPr>
          <p:nvPr/>
        </p:nvPicPr>
        <p:blipFill>
          <a:blip r:embed="rId3" cstate="print"/>
          <a:srcRect/>
          <a:stretch>
            <a:fillRect/>
          </a:stretch>
        </p:blipFill>
        <p:spPr bwMode="auto">
          <a:xfrm>
            <a:off x="7315200" y="228600"/>
            <a:ext cx="1573531" cy="1123951"/>
          </a:xfrm>
          <a:prstGeom prst="rect">
            <a:avLst/>
          </a:prstGeom>
          <a:noFill/>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152400" y="304800"/>
            <a:ext cx="8763000" cy="5821363"/>
          </a:xfrm>
        </p:spPr>
        <p:txBody>
          <a:bodyPr/>
          <a:lstStyle/>
          <a:p>
            <a:r>
              <a:rPr lang="en-US" dirty="0"/>
              <a:t>Humans have some…</a:t>
            </a:r>
          </a:p>
          <a:p>
            <a:pPr lvl="1">
              <a:buNone/>
            </a:pPr>
            <a:r>
              <a:rPr lang="en-US" dirty="0">
                <a:solidFill>
                  <a:srgbClr val="9966FF"/>
                </a:solidFill>
              </a:rPr>
              <a:t>A.) 7,000 Cells</a:t>
            </a:r>
          </a:p>
          <a:p>
            <a:pPr lvl="1">
              <a:buNone/>
            </a:pPr>
            <a:r>
              <a:rPr lang="en-US" dirty="0">
                <a:solidFill>
                  <a:srgbClr val="66FF99"/>
                </a:solidFill>
              </a:rPr>
              <a:t>B.) 1 Million total cells</a:t>
            </a:r>
          </a:p>
          <a:p>
            <a:pPr lvl="1">
              <a:buNone/>
            </a:pPr>
            <a:r>
              <a:rPr lang="en-US" dirty="0">
                <a:solidFill>
                  <a:srgbClr val="FF00FF"/>
                </a:solidFill>
              </a:rPr>
              <a:t>C.) 30-37 Trillion cells.</a:t>
            </a:r>
          </a:p>
          <a:p>
            <a:pPr lvl="1">
              <a:buNone/>
            </a:pPr>
            <a:r>
              <a:rPr lang="en-US" dirty="0">
                <a:solidFill>
                  <a:srgbClr val="FFFF00"/>
                </a:solidFill>
              </a:rPr>
              <a:t>D.) 876 Quintillion cells</a:t>
            </a:r>
          </a:p>
          <a:p>
            <a:pPr lvl="1">
              <a:buNone/>
            </a:pPr>
            <a:r>
              <a:rPr lang="en-US" dirty="0">
                <a:solidFill>
                  <a:srgbClr val="FF99FF"/>
                </a:solidFill>
              </a:rPr>
              <a:t>E.) We are not made of true cells.</a:t>
            </a: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05200"/>
            <a:ext cx="8686800" cy="31242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533400" y="5715000"/>
            <a:ext cx="668644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9966FF"/>
                </a:solidFill>
                <a:effectLst>
                  <a:outerShdw blurRad="50800" algn="tl" rotWithShape="0">
                    <a:srgbClr val="000000"/>
                  </a:outerShdw>
                </a:effectLst>
                <a:uLnTx/>
                <a:uFillTx/>
                <a:latin typeface="Arial" charset="0"/>
                <a:ea typeface="+mn-ea"/>
                <a:cs typeface="+mn-cs"/>
              </a:rPr>
              <a:t>and the answer is…</a:t>
            </a:r>
          </a:p>
        </p:txBody>
      </p:sp>
      <p:pic>
        <p:nvPicPr>
          <p:cNvPr id="8" name="Picture 2" descr="https://encrypted-tbn1.gstatic.com/images?q=tbn:ANd9GcQDviFiNOfEsCe1J_v4vxsqPiVF1UKlrXI5xbt7vSzGbz7lGgdT4w"/>
          <p:cNvPicPr>
            <a:picLocks noChangeAspect="1" noChangeArrowheads="1"/>
          </p:cNvPicPr>
          <p:nvPr/>
        </p:nvPicPr>
        <p:blipFill>
          <a:blip r:embed="rId3" cstate="print"/>
          <a:srcRect/>
          <a:stretch>
            <a:fillRect/>
          </a:stretch>
        </p:blipFill>
        <p:spPr bwMode="auto">
          <a:xfrm>
            <a:off x="7315200" y="228600"/>
            <a:ext cx="1573531" cy="1123951"/>
          </a:xfrm>
          <a:prstGeom prst="rect">
            <a:avLst/>
          </a:prstGeom>
          <a:noFill/>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152400" y="304800"/>
            <a:ext cx="8763000" cy="5821363"/>
          </a:xfrm>
        </p:spPr>
        <p:txBody>
          <a:bodyPr/>
          <a:lstStyle/>
          <a:p>
            <a:r>
              <a:rPr lang="en-US" dirty="0"/>
              <a:t>Humans have some…</a:t>
            </a:r>
          </a:p>
          <a:p>
            <a:pPr lvl="1">
              <a:buNone/>
            </a:pPr>
            <a:r>
              <a:rPr lang="en-US" dirty="0">
                <a:solidFill>
                  <a:srgbClr val="9966FF"/>
                </a:solidFill>
              </a:rPr>
              <a:t>A.) 7,000 Cells</a:t>
            </a:r>
          </a:p>
          <a:p>
            <a:pPr lvl="1">
              <a:buNone/>
            </a:pPr>
            <a:r>
              <a:rPr lang="en-US" dirty="0">
                <a:solidFill>
                  <a:srgbClr val="66FF99"/>
                </a:solidFill>
              </a:rPr>
              <a:t>B.) 1 Million total cells</a:t>
            </a:r>
          </a:p>
          <a:p>
            <a:pPr lvl="1">
              <a:buNone/>
            </a:pPr>
            <a:r>
              <a:rPr lang="en-US" dirty="0">
                <a:solidFill>
                  <a:srgbClr val="FF00FF"/>
                </a:solidFill>
              </a:rPr>
              <a:t>C.) 30-37 Trillion cells.</a:t>
            </a:r>
          </a:p>
          <a:p>
            <a:pPr lvl="1">
              <a:buNone/>
            </a:pPr>
            <a:r>
              <a:rPr lang="en-US" dirty="0">
                <a:solidFill>
                  <a:srgbClr val="FFFF00"/>
                </a:solidFill>
              </a:rPr>
              <a:t>D.) 876 Quintillion cells</a:t>
            </a:r>
          </a:p>
          <a:p>
            <a:pPr lvl="1">
              <a:buNone/>
            </a:pPr>
            <a:r>
              <a:rPr lang="en-US" dirty="0">
                <a:solidFill>
                  <a:srgbClr val="FF99FF"/>
                </a:solidFill>
              </a:rPr>
              <a:t>E.) We are not made of true cells.</a:t>
            </a: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05200"/>
            <a:ext cx="8686800" cy="31242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533400" y="5715000"/>
            <a:ext cx="668644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9966FF"/>
                </a:solidFill>
                <a:effectLst>
                  <a:outerShdw blurRad="50800" algn="tl" rotWithShape="0">
                    <a:srgbClr val="000000"/>
                  </a:outerShdw>
                </a:effectLst>
                <a:uLnTx/>
                <a:uFillTx/>
                <a:latin typeface="Arial" charset="0"/>
                <a:ea typeface="+mn-ea"/>
                <a:cs typeface="+mn-cs"/>
              </a:rPr>
              <a:t>and the answer is…</a:t>
            </a:r>
          </a:p>
        </p:txBody>
      </p:sp>
      <p:pic>
        <p:nvPicPr>
          <p:cNvPr id="86018" name="Picture 2" descr="https://encrypted-tbn1.gstatic.com/images?q=tbn:ANd9GcQDviFiNOfEsCe1J_v4vxsqPiVF1UKlrXI5xbt7vSzGbz7lGgdT4w"/>
          <p:cNvPicPr>
            <a:picLocks noChangeAspect="1" noChangeArrowheads="1"/>
          </p:cNvPicPr>
          <p:nvPr/>
        </p:nvPicPr>
        <p:blipFill>
          <a:blip r:embed="rId3" cstate="print"/>
          <a:srcRect/>
          <a:stretch>
            <a:fillRect/>
          </a:stretch>
        </p:blipFill>
        <p:spPr bwMode="auto">
          <a:xfrm>
            <a:off x="7315200" y="228600"/>
            <a:ext cx="1573531" cy="1123951"/>
          </a:xfrm>
          <a:prstGeom prst="rect">
            <a:avLst/>
          </a:prstGeom>
          <a:noFill/>
        </p:spPr>
      </p:pic>
      <p:pic>
        <p:nvPicPr>
          <p:cNvPr id="9" name="Picture 2" descr="http://www.mostphotos.com/preview/157964/close-up-of-an-amazed-young-ad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066800"/>
            <a:ext cx="4572000" cy="4286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533400" y="1895476"/>
            <a:ext cx="3810000" cy="533400"/>
          </a:xfrm>
          <a:prstGeom prst="roundRect">
            <a:avLst/>
          </a:prstGeom>
          <a:solidFill>
            <a:srgbClr val="FF00FF">
              <a:alpha val="24000"/>
            </a:srgb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553077"/>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CAME FROM THE SEWER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IT’S ALIVE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LEVEL UP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SCHLEID ON TIME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CELL</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BLOCK</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-BONUS-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Cellular Biology Review Game</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553077"/>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CAME FROM THE SEWER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IT’S ALIVE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6699FF"/>
                          </a:solidFill>
                          <a:effectLst/>
                          <a:latin typeface="Times New Roman" pitchFamily="18" charset="0"/>
                        </a:rPr>
                        <a:t>LEVEL UP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SCHLEID ON TIME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CELL</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BLOCK</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-BONUS-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Cellular Biology Review Game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a:spLocks noGrp="1" noChangeArrowheads="1"/>
          </p:cNvSpPr>
          <p:nvPr>
            <p:ph type="body" idx="4294967295"/>
          </p:nvPr>
        </p:nvSpPr>
        <p:spPr>
          <a:xfrm>
            <a:off x="228600" y="152400"/>
            <a:ext cx="8686800" cy="5943600"/>
          </a:xfrm>
        </p:spPr>
        <p:txBody>
          <a:bodyPr/>
          <a:lstStyle/>
          <a:p>
            <a:pPr eaLnBrk="1" hangingPunct="1"/>
            <a:r>
              <a:rPr lang="en-US" dirty="0"/>
              <a:t>This experiment was created in 1668 by Francesco </a:t>
            </a:r>
            <a:r>
              <a:rPr lang="en-US" dirty="0" err="1"/>
              <a:t>Redi</a:t>
            </a:r>
            <a:r>
              <a:rPr lang="en-US" dirty="0"/>
              <a:t> that helped disprove spontaneous origin.</a:t>
            </a:r>
          </a:p>
          <a:p>
            <a:pPr marL="457200" lvl="1" indent="0" eaLnBrk="1" hangingPunct="1">
              <a:buNone/>
            </a:pPr>
            <a:endParaRPr lang="en-US" dirty="0">
              <a:solidFill>
                <a:srgbClr val="3366FF"/>
              </a:solidFill>
            </a:endParaRPr>
          </a:p>
        </p:txBody>
      </p:sp>
      <p:pic>
        <p:nvPicPr>
          <p:cNvPr id="10137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886200"/>
            <a:ext cx="8686800" cy="2743200"/>
          </a:xfrm>
          <a:prstGeom prst="rect">
            <a:avLst/>
          </a:prstGeom>
          <a:noFill/>
          <a:ln w="3810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1078277"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Font typeface="Wingdings" pitchFamily="2" charset="2"/>
              <a:buNone/>
              <a:defRPr/>
            </a:pPr>
            <a:r>
              <a:rPr lang="en-US" sz="800" b="1" dirty="0">
                <a:effectLst/>
                <a:latin typeface="Verdana" pitchFamily="34" charset="0"/>
              </a:rPr>
              <a:t>Copyright © 2024 SlideSpark .LLC</a:t>
            </a:r>
            <a:endParaRPr lang="en-US" dirty="0">
              <a:effectLst>
                <a:outerShdw blurRad="38100" dist="38100" dir="2700000" algn="tl">
                  <a:srgbClr val="336699"/>
                </a:outerShdw>
              </a:effectLst>
            </a:endParaRPr>
          </a:p>
        </p:txBody>
      </p:sp>
      <p:sp>
        <p:nvSpPr>
          <p:cNvPr id="5" name="Freeform 4"/>
          <p:cNvSpPr/>
          <p:nvPr/>
        </p:nvSpPr>
        <p:spPr>
          <a:xfrm>
            <a:off x="319521" y="641212"/>
            <a:ext cx="3210358" cy="907653"/>
          </a:xfrm>
          <a:custGeom>
            <a:avLst/>
            <a:gdLst>
              <a:gd name="connsiteX0" fmla="*/ 594879 w 3210358"/>
              <a:gd name="connsiteY0" fmla="*/ 155201 h 907653"/>
              <a:gd name="connsiteX1" fmla="*/ 550634 w 3210358"/>
              <a:gd name="connsiteY1" fmla="*/ 140453 h 907653"/>
              <a:gd name="connsiteX2" fmla="*/ 521137 w 3210358"/>
              <a:gd name="connsiteY2" fmla="*/ 37214 h 907653"/>
              <a:gd name="connsiteX3" fmla="*/ 476892 w 3210358"/>
              <a:gd name="connsiteY3" fmla="*/ 22465 h 907653"/>
              <a:gd name="connsiteX4" fmla="*/ 285163 w 3210358"/>
              <a:gd name="connsiteY4" fmla="*/ 37214 h 907653"/>
              <a:gd name="connsiteX5" fmla="*/ 196673 w 3210358"/>
              <a:gd name="connsiteY5" fmla="*/ 66711 h 907653"/>
              <a:gd name="connsiteX6" fmla="*/ 152427 w 3210358"/>
              <a:gd name="connsiteY6" fmla="*/ 155201 h 907653"/>
              <a:gd name="connsiteX7" fmla="*/ 196673 w 3210358"/>
              <a:gd name="connsiteY7" fmla="*/ 184698 h 907653"/>
              <a:gd name="connsiteX8" fmla="*/ 196673 w 3210358"/>
              <a:gd name="connsiteY8" fmla="*/ 361678 h 907653"/>
              <a:gd name="connsiteX9" fmla="*/ 108182 w 3210358"/>
              <a:gd name="connsiteY9" fmla="*/ 391175 h 907653"/>
              <a:gd name="connsiteX10" fmla="*/ 63937 w 3210358"/>
              <a:gd name="connsiteY10" fmla="*/ 420672 h 907653"/>
              <a:gd name="connsiteX11" fmla="*/ 4944 w 3210358"/>
              <a:gd name="connsiteY11" fmla="*/ 509162 h 907653"/>
              <a:gd name="connsiteX12" fmla="*/ 19692 w 3210358"/>
              <a:gd name="connsiteY12" fmla="*/ 597653 h 907653"/>
              <a:gd name="connsiteX13" fmla="*/ 108182 w 3210358"/>
              <a:gd name="connsiteY13" fmla="*/ 627149 h 907653"/>
              <a:gd name="connsiteX14" fmla="*/ 285163 w 3210358"/>
              <a:gd name="connsiteY14" fmla="*/ 612401 h 907653"/>
              <a:gd name="connsiteX15" fmla="*/ 373653 w 3210358"/>
              <a:gd name="connsiteY15" fmla="*/ 568156 h 907653"/>
              <a:gd name="connsiteX16" fmla="*/ 417898 w 3210358"/>
              <a:gd name="connsiteY16" fmla="*/ 553407 h 907653"/>
              <a:gd name="connsiteX17" fmla="*/ 447395 w 3210358"/>
              <a:gd name="connsiteY17" fmla="*/ 597653 h 907653"/>
              <a:gd name="connsiteX18" fmla="*/ 668621 w 3210358"/>
              <a:gd name="connsiteY18" fmla="*/ 627149 h 907653"/>
              <a:gd name="connsiteX19" fmla="*/ 698118 w 3210358"/>
              <a:gd name="connsiteY19" fmla="*/ 582904 h 907653"/>
              <a:gd name="connsiteX20" fmla="*/ 712866 w 3210358"/>
              <a:gd name="connsiteY20" fmla="*/ 509162 h 907653"/>
              <a:gd name="connsiteX21" fmla="*/ 757111 w 3210358"/>
              <a:gd name="connsiteY21" fmla="*/ 494414 h 907653"/>
              <a:gd name="connsiteX22" fmla="*/ 816105 w 3210358"/>
              <a:gd name="connsiteY22" fmla="*/ 553407 h 907653"/>
              <a:gd name="connsiteX23" fmla="*/ 860350 w 3210358"/>
              <a:gd name="connsiteY23" fmla="*/ 582904 h 907653"/>
              <a:gd name="connsiteX24" fmla="*/ 948840 w 3210358"/>
              <a:gd name="connsiteY24" fmla="*/ 568156 h 907653"/>
              <a:gd name="connsiteX25" fmla="*/ 1022582 w 3210358"/>
              <a:gd name="connsiteY25" fmla="*/ 553407 h 907653"/>
              <a:gd name="connsiteX26" fmla="*/ 1125821 w 3210358"/>
              <a:gd name="connsiteY26" fmla="*/ 568156 h 907653"/>
              <a:gd name="connsiteX27" fmla="*/ 1140569 w 3210358"/>
              <a:gd name="connsiteY27" fmla="*/ 627149 h 907653"/>
              <a:gd name="connsiteX28" fmla="*/ 1184814 w 3210358"/>
              <a:gd name="connsiteY28" fmla="*/ 641898 h 907653"/>
              <a:gd name="connsiteX29" fmla="*/ 1317550 w 3210358"/>
              <a:gd name="connsiteY29" fmla="*/ 627149 h 907653"/>
              <a:gd name="connsiteX30" fmla="*/ 1332298 w 3210358"/>
              <a:gd name="connsiteY30" fmla="*/ 582904 h 907653"/>
              <a:gd name="connsiteX31" fmla="*/ 1420789 w 3210358"/>
              <a:gd name="connsiteY31" fmla="*/ 553407 h 907653"/>
              <a:gd name="connsiteX32" fmla="*/ 1553524 w 3210358"/>
              <a:gd name="connsiteY32" fmla="*/ 715640 h 907653"/>
              <a:gd name="connsiteX33" fmla="*/ 1612518 w 3210358"/>
              <a:gd name="connsiteY33" fmla="*/ 730388 h 907653"/>
              <a:gd name="connsiteX34" fmla="*/ 1656763 w 3210358"/>
              <a:gd name="connsiteY34" fmla="*/ 745136 h 907653"/>
              <a:gd name="connsiteX35" fmla="*/ 1715756 w 3210358"/>
              <a:gd name="connsiteY35" fmla="*/ 730388 h 907653"/>
              <a:gd name="connsiteX36" fmla="*/ 1730505 w 3210358"/>
              <a:gd name="connsiteY36" fmla="*/ 686143 h 907653"/>
              <a:gd name="connsiteX37" fmla="*/ 1804247 w 3210358"/>
              <a:gd name="connsiteY37" fmla="*/ 597653 h 907653"/>
              <a:gd name="connsiteX38" fmla="*/ 1863240 w 3210358"/>
              <a:gd name="connsiteY38" fmla="*/ 612401 h 907653"/>
              <a:gd name="connsiteX39" fmla="*/ 1892737 w 3210358"/>
              <a:gd name="connsiteY39" fmla="*/ 700891 h 907653"/>
              <a:gd name="connsiteX40" fmla="*/ 1907485 w 3210358"/>
              <a:gd name="connsiteY40" fmla="*/ 789382 h 907653"/>
              <a:gd name="connsiteX41" fmla="*/ 1936982 w 3210358"/>
              <a:gd name="connsiteY41" fmla="*/ 833627 h 907653"/>
              <a:gd name="connsiteX42" fmla="*/ 2054969 w 3210358"/>
              <a:gd name="connsiteY42" fmla="*/ 892620 h 907653"/>
              <a:gd name="connsiteX43" fmla="*/ 2187705 w 3210358"/>
              <a:gd name="connsiteY43" fmla="*/ 877872 h 907653"/>
              <a:gd name="connsiteX44" fmla="*/ 2202453 w 3210358"/>
              <a:gd name="connsiteY44" fmla="*/ 759885 h 907653"/>
              <a:gd name="connsiteX45" fmla="*/ 2217202 w 3210358"/>
              <a:gd name="connsiteY45" fmla="*/ 700891 h 907653"/>
              <a:gd name="connsiteX46" fmla="*/ 2276195 w 3210358"/>
              <a:gd name="connsiteY46" fmla="*/ 612401 h 907653"/>
              <a:gd name="connsiteX47" fmla="*/ 2335189 w 3210358"/>
              <a:gd name="connsiteY47" fmla="*/ 597653 h 907653"/>
              <a:gd name="connsiteX48" fmla="*/ 2423679 w 3210358"/>
              <a:gd name="connsiteY48" fmla="*/ 612401 h 907653"/>
              <a:gd name="connsiteX49" fmla="*/ 2438427 w 3210358"/>
              <a:gd name="connsiteY49" fmla="*/ 656646 h 907653"/>
              <a:gd name="connsiteX50" fmla="*/ 2482673 w 3210358"/>
              <a:gd name="connsiteY50" fmla="*/ 818878 h 907653"/>
              <a:gd name="connsiteX51" fmla="*/ 2526918 w 3210358"/>
              <a:gd name="connsiteY51" fmla="*/ 833627 h 907653"/>
              <a:gd name="connsiteX52" fmla="*/ 2630156 w 3210358"/>
              <a:gd name="connsiteY52" fmla="*/ 907369 h 907653"/>
              <a:gd name="connsiteX53" fmla="*/ 2733395 w 3210358"/>
              <a:gd name="connsiteY53" fmla="*/ 892620 h 907653"/>
              <a:gd name="connsiteX54" fmla="*/ 2748144 w 3210358"/>
              <a:gd name="connsiteY54" fmla="*/ 774633 h 907653"/>
              <a:gd name="connsiteX55" fmla="*/ 2792389 w 3210358"/>
              <a:gd name="connsiteY55" fmla="*/ 656646 h 907653"/>
              <a:gd name="connsiteX56" fmla="*/ 2851382 w 3210358"/>
              <a:gd name="connsiteY56" fmla="*/ 671394 h 907653"/>
              <a:gd name="connsiteX57" fmla="*/ 2895627 w 3210358"/>
              <a:gd name="connsiteY57" fmla="*/ 700891 h 907653"/>
              <a:gd name="connsiteX58" fmla="*/ 2939873 w 3210358"/>
              <a:gd name="connsiteY58" fmla="*/ 715640 h 907653"/>
              <a:gd name="connsiteX59" fmla="*/ 2969369 w 3210358"/>
              <a:gd name="connsiteY59" fmla="*/ 759885 h 907653"/>
              <a:gd name="connsiteX60" fmla="*/ 3146350 w 3210358"/>
              <a:gd name="connsiteY60" fmla="*/ 759885 h 907653"/>
              <a:gd name="connsiteX61" fmla="*/ 3205344 w 3210358"/>
              <a:gd name="connsiteY61" fmla="*/ 671394 h 907653"/>
              <a:gd name="connsiteX62" fmla="*/ 3190595 w 3210358"/>
              <a:gd name="connsiteY62" fmla="*/ 568156 h 907653"/>
              <a:gd name="connsiteX63" fmla="*/ 3102105 w 3210358"/>
              <a:gd name="connsiteY63" fmla="*/ 509162 h 907653"/>
              <a:gd name="connsiteX64" fmla="*/ 3013614 w 3210358"/>
              <a:gd name="connsiteY64" fmla="*/ 450169 h 907653"/>
              <a:gd name="connsiteX65" fmla="*/ 2969369 w 3210358"/>
              <a:gd name="connsiteY65" fmla="*/ 420672 h 907653"/>
              <a:gd name="connsiteX66" fmla="*/ 2925124 w 3210358"/>
              <a:gd name="connsiteY66" fmla="*/ 376427 h 907653"/>
              <a:gd name="connsiteX67" fmla="*/ 2925124 w 3210358"/>
              <a:gd name="connsiteY67" fmla="*/ 214194 h 907653"/>
              <a:gd name="connsiteX68" fmla="*/ 2910376 w 3210358"/>
              <a:gd name="connsiteY68" fmla="*/ 51962 h 907653"/>
              <a:gd name="connsiteX69" fmla="*/ 2866131 w 3210358"/>
              <a:gd name="connsiteY69" fmla="*/ 22465 h 907653"/>
              <a:gd name="connsiteX70" fmla="*/ 2762892 w 3210358"/>
              <a:gd name="connsiteY70" fmla="*/ 37214 h 907653"/>
              <a:gd name="connsiteX71" fmla="*/ 2718647 w 3210358"/>
              <a:gd name="connsiteY71" fmla="*/ 66711 h 907653"/>
              <a:gd name="connsiteX72" fmla="*/ 2630156 w 3210358"/>
              <a:gd name="connsiteY72" fmla="*/ 51962 h 907653"/>
              <a:gd name="connsiteX73" fmla="*/ 2585911 w 3210358"/>
              <a:gd name="connsiteY73" fmla="*/ 22465 h 907653"/>
              <a:gd name="connsiteX74" fmla="*/ 2482673 w 3210358"/>
              <a:gd name="connsiteY74" fmla="*/ 66711 h 907653"/>
              <a:gd name="connsiteX75" fmla="*/ 2467924 w 3210358"/>
              <a:gd name="connsiteY75" fmla="*/ 184698 h 907653"/>
              <a:gd name="connsiteX76" fmla="*/ 2335189 w 3210358"/>
              <a:gd name="connsiteY76" fmla="*/ 140453 h 907653"/>
              <a:gd name="connsiteX77" fmla="*/ 2276195 w 3210358"/>
              <a:gd name="connsiteY77" fmla="*/ 66711 h 907653"/>
              <a:gd name="connsiteX78" fmla="*/ 2202453 w 3210358"/>
              <a:gd name="connsiteY78" fmla="*/ 7717 h 907653"/>
              <a:gd name="connsiteX79" fmla="*/ 2025473 w 3210358"/>
              <a:gd name="connsiteY79" fmla="*/ 22465 h 907653"/>
              <a:gd name="connsiteX80" fmla="*/ 1981227 w 3210358"/>
              <a:gd name="connsiteY80" fmla="*/ 155201 h 907653"/>
              <a:gd name="connsiteX81" fmla="*/ 1936982 w 3210358"/>
              <a:gd name="connsiteY81" fmla="*/ 169949 h 907653"/>
              <a:gd name="connsiteX82" fmla="*/ 1863240 w 3210358"/>
              <a:gd name="connsiteY82" fmla="*/ 155201 h 907653"/>
              <a:gd name="connsiteX83" fmla="*/ 1833744 w 3210358"/>
              <a:gd name="connsiteY83" fmla="*/ 110956 h 907653"/>
              <a:gd name="connsiteX84" fmla="*/ 1789498 w 3210358"/>
              <a:gd name="connsiteY84" fmla="*/ 81459 h 907653"/>
              <a:gd name="connsiteX85" fmla="*/ 1597769 w 3210358"/>
              <a:gd name="connsiteY85" fmla="*/ 125704 h 907653"/>
              <a:gd name="connsiteX86" fmla="*/ 1553524 w 3210358"/>
              <a:gd name="connsiteY86" fmla="*/ 140453 h 907653"/>
              <a:gd name="connsiteX87" fmla="*/ 1509279 w 3210358"/>
              <a:gd name="connsiteY87" fmla="*/ 169949 h 907653"/>
              <a:gd name="connsiteX88" fmla="*/ 1450285 w 3210358"/>
              <a:gd name="connsiteY88" fmla="*/ 155201 h 907653"/>
              <a:gd name="connsiteX89" fmla="*/ 1391292 w 3210358"/>
              <a:gd name="connsiteY89" fmla="*/ 66711 h 907653"/>
              <a:gd name="connsiteX90" fmla="*/ 1258556 w 3210358"/>
              <a:gd name="connsiteY90" fmla="*/ 81459 h 907653"/>
              <a:gd name="connsiteX91" fmla="*/ 1170066 w 3210358"/>
              <a:gd name="connsiteY91" fmla="*/ 140453 h 907653"/>
              <a:gd name="connsiteX92" fmla="*/ 1140569 w 3210358"/>
              <a:gd name="connsiteY92" fmla="*/ 184698 h 907653"/>
              <a:gd name="connsiteX93" fmla="*/ 963589 w 3210358"/>
              <a:gd name="connsiteY93" fmla="*/ 110956 h 907653"/>
              <a:gd name="connsiteX94" fmla="*/ 860350 w 3210358"/>
              <a:gd name="connsiteY94" fmla="*/ 81459 h 907653"/>
              <a:gd name="connsiteX95" fmla="*/ 816105 w 3210358"/>
              <a:gd name="connsiteY95" fmla="*/ 96207 h 907653"/>
              <a:gd name="connsiteX96" fmla="*/ 786608 w 3210358"/>
              <a:gd name="connsiteY96" fmla="*/ 140453 h 907653"/>
              <a:gd name="connsiteX97" fmla="*/ 742363 w 3210358"/>
              <a:gd name="connsiteY97" fmla="*/ 169949 h 907653"/>
              <a:gd name="connsiteX98" fmla="*/ 639124 w 3210358"/>
              <a:gd name="connsiteY98" fmla="*/ 155201 h 907653"/>
              <a:gd name="connsiteX99" fmla="*/ 594879 w 3210358"/>
              <a:gd name="connsiteY99" fmla="*/ 110956 h 907653"/>
              <a:gd name="connsiteX100" fmla="*/ 550634 w 3210358"/>
              <a:gd name="connsiteY100" fmla="*/ 96207 h 907653"/>
              <a:gd name="connsiteX101" fmla="*/ 344156 w 3210358"/>
              <a:gd name="connsiteY101" fmla="*/ 96207 h 907653"/>
              <a:gd name="connsiteX102" fmla="*/ 299911 w 3210358"/>
              <a:gd name="connsiteY102" fmla="*/ 51962 h 90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210358" h="907653">
                <a:moveTo>
                  <a:pt x="594879" y="155201"/>
                </a:moveTo>
                <a:cubicBezTo>
                  <a:pt x="580131" y="150285"/>
                  <a:pt x="560346" y="152592"/>
                  <a:pt x="550634" y="140453"/>
                </a:cubicBezTo>
                <a:cubicBezTo>
                  <a:pt x="549110" y="138548"/>
                  <a:pt x="529260" y="45337"/>
                  <a:pt x="521137" y="37214"/>
                </a:cubicBezTo>
                <a:cubicBezTo>
                  <a:pt x="510144" y="26221"/>
                  <a:pt x="491640" y="27381"/>
                  <a:pt x="476892" y="22465"/>
                </a:cubicBezTo>
                <a:cubicBezTo>
                  <a:pt x="412982" y="27381"/>
                  <a:pt x="348477" y="27217"/>
                  <a:pt x="285163" y="37214"/>
                </a:cubicBezTo>
                <a:cubicBezTo>
                  <a:pt x="254451" y="42063"/>
                  <a:pt x="196673" y="66711"/>
                  <a:pt x="196673" y="66711"/>
                </a:cubicBezTo>
                <a:cubicBezTo>
                  <a:pt x="190462" y="76027"/>
                  <a:pt x="144795" y="136120"/>
                  <a:pt x="152427" y="155201"/>
                </a:cubicBezTo>
                <a:cubicBezTo>
                  <a:pt x="159010" y="171659"/>
                  <a:pt x="181924" y="174866"/>
                  <a:pt x="196673" y="184698"/>
                </a:cubicBezTo>
                <a:cubicBezTo>
                  <a:pt x="216155" y="243145"/>
                  <a:pt x="239893" y="293761"/>
                  <a:pt x="196673" y="361678"/>
                </a:cubicBezTo>
                <a:cubicBezTo>
                  <a:pt x="179980" y="387910"/>
                  <a:pt x="108182" y="391175"/>
                  <a:pt x="108182" y="391175"/>
                </a:cubicBezTo>
                <a:cubicBezTo>
                  <a:pt x="93434" y="401007"/>
                  <a:pt x="75609" y="407332"/>
                  <a:pt x="63937" y="420672"/>
                </a:cubicBezTo>
                <a:cubicBezTo>
                  <a:pt x="40593" y="447351"/>
                  <a:pt x="4944" y="509162"/>
                  <a:pt x="4944" y="509162"/>
                </a:cubicBezTo>
                <a:cubicBezTo>
                  <a:pt x="9860" y="538659"/>
                  <a:pt x="0" y="575148"/>
                  <a:pt x="19692" y="597653"/>
                </a:cubicBezTo>
                <a:cubicBezTo>
                  <a:pt x="40166" y="621052"/>
                  <a:pt x="108182" y="627149"/>
                  <a:pt x="108182" y="627149"/>
                </a:cubicBezTo>
                <a:cubicBezTo>
                  <a:pt x="167176" y="622233"/>
                  <a:pt x="226484" y="620225"/>
                  <a:pt x="285163" y="612401"/>
                </a:cubicBezTo>
                <a:cubicBezTo>
                  <a:pt x="335714" y="605661"/>
                  <a:pt x="328456" y="590755"/>
                  <a:pt x="373653" y="568156"/>
                </a:cubicBezTo>
                <a:cubicBezTo>
                  <a:pt x="387558" y="561203"/>
                  <a:pt x="403150" y="558323"/>
                  <a:pt x="417898" y="553407"/>
                </a:cubicBezTo>
                <a:cubicBezTo>
                  <a:pt x="427730" y="568156"/>
                  <a:pt x="439468" y="581799"/>
                  <a:pt x="447395" y="597653"/>
                </a:cubicBezTo>
                <a:cubicBezTo>
                  <a:pt x="501618" y="706097"/>
                  <a:pt x="368287" y="648602"/>
                  <a:pt x="668621" y="627149"/>
                </a:cubicBezTo>
                <a:cubicBezTo>
                  <a:pt x="678453" y="612401"/>
                  <a:pt x="691894" y="599501"/>
                  <a:pt x="698118" y="582904"/>
                </a:cubicBezTo>
                <a:cubicBezTo>
                  <a:pt x="706920" y="559433"/>
                  <a:pt x="698961" y="530019"/>
                  <a:pt x="712866" y="509162"/>
                </a:cubicBezTo>
                <a:cubicBezTo>
                  <a:pt x="721489" y="496227"/>
                  <a:pt x="742363" y="499330"/>
                  <a:pt x="757111" y="494414"/>
                </a:cubicBezTo>
                <a:cubicBezTo>
                  <a:pt x="853644" y="526591"/>
                  <a:pt x="758900" y="481901"/>
                  <a:pt x="816105" y="553407"/>
                </a:cubicBezTo>
                <a:cubicBezTo>
                  <a:pt x="827178" y="567248"/>
                  <a:pt x="845602" y="573072"/>
                  <a:pt x="860350" y="582904"/>
                </a:cubicBezTo>
                <a:lnTo>
                  <a:pt x="948840" y="568156"/>
                </a:lnTo>
                <a:cubicBezTo>
                  <a:pt x="973503" y="563672"/>
                  <a:pt x="997515" y="553407"/>
                  <a:pt x="1022582" y="553407"/>
                </a:cubicBezTo>
                <a:cubicBezTo>
                  <a:pt x="1057344" y="553407"/>
                  <a:pt x="1091408" y="563240"/>
                  <a:pt x="1125821" y="568156"/>
                </a:cubicBezTo>
                <a:cubicBezTo>
                  <a:pt x="1130737" y="587820"/>
                  <a:pt x="1127907" y="611321"/>
                  <a:pt x="1140569" y="627149"/>
                </a:cubicBezTo>
                <a:cubicBezTo>
                  <a:pt x="1150281" y="639289"/>
                  <a:pt x="1169268" y="641898"/>
                  <a:pt x="1184814" y="641898"/>
                </a:cubicBezTo>
                <a:cubicBezTo>
                  <a:pt x="1229332" y="641898"/>
                  <a:pt x="1273305" y="632065"/>
                  <a:pt x="1317550" y="627149"/>
                </a:cubicBezTo>
                <a:cubicBezTo>
                  <a:pt x="1322466" y="612401"/>
                  <a:pt x="1319648" y="591940"/>
                  <a:pt x="1332298" y="582904"/>
                </a:cubicBezTo>
                <a:cubicBezTo>
                  <a:pt x="1357599" y="564832"/>
                  <a:pt x="1420789" y="553407"/>
                  <a:pt x="1420789" y="553407"/>
                </a:cubicBezTo>
                <a:cubicBezTo>
                  <a:pt x="1644170" y="581331"/>
                  <a:pt x="1464567" y="519934"/>
                  <a:pt x="1553524" y="715640"/>
                </a:cubicBezTo>
                <a:cubicBezTo>
                  <a:pt x="1561912" y="734093"/>
                  <a:pt x="1593028" y="724820"/>
                  <a:pt x="1612518" y="730388"/>
                </a:cubicBezTo>
                <a:cubicBezTo>
                  <a:pt x="1627466" y="734659"/>
                  <a:pt x="1642015" y="740220"/>
                  <a:pt x="1656763" y="745136"/>
                </a:cubicBezTo>
                <a:cubicBezTo>
                  <a:pt x="1676427" y="740220"/>
                  <a:pt x="1699928" y="743050"/>
                  <a:pt x="1715756" y="730388"/>
                </a:cubicBezTo>
                <a:cubicBezTo>
                  <a:pt x="1727896" y="720676"/>
                  <a:pt x="1723552" y="700048"/>
                  <a:pt x="1730505" y="686143"/>
                </a:cubicBezTo>
                <a:cubicBezTo>
                  <a:pt x="1751039" y="645077"/>
                  <a:pt x="1771629" y="630271"/>
                  <a:pt x="1804247" y="597653"/>
                </a:cubicBezTo>
                <a:cubicBezTo>
                  <a:pt x="1823911" y="602569"/>
                  <a:pt x="1850049" y="597011"/>
                  <a:pt x="1863240" y="612401"/>
                </a:cubicBezTo>
                <a:cubicBezTo>
                  <a:pt x="1883475" y="636008"/>
                  <a:pt x="1892737" y="700891"/>
                  <a:pt x="1892737" y="700891"/>
                </a:cubicBezTo>
                <a:cubicBezTo>
                  <a:pt x="1897653" y="730388"/>
                  <a:pt x="1898029" y="761013"/>
                  <a:pt x="1907485" y="789382"/>
                </a:cubicBezTo>
                <a:cubicBezTo>
                  <a:pt x="1913090" y="806198"/>
                  <a:pt x="1924448" y="821093"/>
                  <a:pt x="1936982" y="833627"/>
                </a:cubicBezTo>
                <a:cubicBezTo>
                  <a:pt x="1966436" y="863080"/>
                  <a:pt x="2019763" y="878538"/>
                  <a:pt x="2054969" y="892620"/>
                </a:cubicBezTo>
                <a:cubicBezTo>
                  <a:pt x="2099214" y="887704"/>
                  <a:pt x="2154615" y="907653"/>
                  <a:pt x="2187705" y="877872"/>
                </a:cubicBezTo>
                <a:cubicBezTo>
                  <a:pt x="2217166" y="851358"/>
                  <a:pt x="2195937" y="798981"/>
                  <a:pt x="2202453" y="759885"/>
                </a:cubicBezTo>
                <a:cubicBezTo>
                  <a:pt x="2205785" y="739891"/>
                  <a:pt x="2211633" y="720381"/>
                  <a:pt x="2217202" y="700891"/>
                </a:cubicBezTo>
                <a:cubicBezTo>
                  <a:pt x="2228877" y="660029"/>
                  <a:pt x="2233929" y="636553"/>
                  <a:pt x="2276195" y="612401"/>
                </a:cubicBezTo>
                <a:cubicBezTo>
                  <a:pt x="2293794" y="602344"/>
                  <a:pt x="2315524" y="602569"/>
                  <a:pt x="2335189" y="597653"/>
                </a:cubicBezTo>
                <a:cubicBezTo>
                  <a:pt x="2364686" y="602569"/>
                  <a:pt x="2397715" y="597565"/>
                  <a:pt x="2423679" y="612401"/>
                </a:cubicBezTo>
                <a:cubicBezTo>
                  <a:pt x="2437177" y="620114"/>
                  <a:pt x="2435646" y="641351"/>
                  <a:pt x="2438427" y="656646"/>
                </a:cubicBezTo>
                <a:cubicBezTo>
                  <a:pt x="2447243" y="705136"/>
                  <a:pt x="2434827" y="780601"/>
                  <a:pt x="2482673" y="818878"/>
                </a:cubicBezTo>
                <a:cubicBezTo>
                  <a:pt x="2494812" y="828590"/>
                  <a:pt x="2513013" y="826675"/>
                  <a:pt x="2526918" y="833627"/>
                </a:cubicBezTo>
                <a:cubicBezTo>
                  <a:pt x="2548491" y="844414"/>
                  <a:pt x="2616786" y="897341"/>
                  <a:pt x="2630156" y="907369"/>
                </a:cubicBezTo>
                <a:lnTo>
                  <a:pt x="2733395" y="892620"/>
                </a:lnTo>
                <a:cubicBezTo>
                  <a:pt x="2759727" y="862996"/>
                  <a:pt x="2742117" y="813807"/>
                  <a:pt x="2748144" y="774633"/>
                </a:cubicBezTo>
                <a:cubicBezTo>
                  <a:pt x="2760902" y="691710"/>
                  <a:pt x="2752852" y="715950"/>
                  <a:pt x="2792389" y="656646"/>
                </a:cubicBezTo>
                <a:cubicBezTo>
                  <a:pt x="2812053" y="661562"/>
                  <a:pt x="2832751" y="663409"/>
                  <a:pt x="2851382" y="671394"/>
                </a:cubicBezTo>
                <a:cubicBezTo>
                  <a:pt x="2867674" y="678376"/>
                  <a:pt x="2879773" y="692964"/>
                  <a:pt x="2895627" y="700891"/>
                </a:cubicBezTo>
                <a:cubicBezTo>
                  <a:pt x="2909532" y="707844"/>
                  <a:pt x="2925124" y="710724"/>
                  <a:pt x="2939873" y="715640"/>
                </a:cubicBezTo>
                <a:cubicBezTo>
                  <a:pt x="2949705" y="730388"/>
                  <a:pt x="2955528" y="748812"/>
                  <a:pt x="2969369" y="759885"/>
                </a:cubicBezTo>
                <a:cubicBezTo>
                  <a:pt x="3011552" y="793632"/>
                  <a:pt x="3125005" y="762257"/>
                  <a:pt x="3146350" y="759885"/>
                </a:cubicBezTo>
                <a:cubicBezTo>
                  <a:pt x="3166015" y="730388"/>
                  <a:pt x="3210358" y="706489"/>
                  <a:pt x="3205344" y="671394"/>
                </a:cubicBezTo>
                <a:cubicBezTo>
                  <a:pt x="3200428" y="636981"/>
                  <a:pt x="3209258" y="597483"/>
                  <a:pt x="3190595" y="568156"/>
                </a:cubicBezTo>
                <a:cubicBezTo>
                  <a:pt x="3171562" y="538248"/>
                  <a:pt x="3131602" y="528827"/>
                  <a:pt x="3102105" y="509162"/>
                </a:cubicBezTo>
                <a:lnTo>
                  <a:pt x="3013614" y="450169"/>
                </a:lnTo>
                <a:cubicBezTo>
                  <a:pt x="2998866" y="440337"/>
                  <a:pt x="2981903" y="433206"/>
                  <a:pt x="2969369" y="420672"/>
                </a:cubicBezTo>
                <a:lnTo>
                  <a:pt x="2925124" y="376427"/>
                </a:lnTo>
                <a:cubicBezTo>
                  <a:pt x="2891302" y="274957"/>
                  <a:pt x="2925124" y="397638"/>
                  <a:pt x="2925124" y="214194"/>
                </a:cubicBezTo>
                <a:cubicBezTo>
                  <a:pt x="2925124" y="159894"/>
                  <a:pt x="2926345" y="103861"/>
                  <a:pt x="2910376" y="51962"/>
                </a:cubicBezTo>
                <a:cubicBezTo>
                  <a:pt x="2905163" y="35020"/>
                  <a:pt x="2880879" y="32297"/>
                  <a:pt x="2866131" y="22465"/>
                </a:cubicBezTo>
                <a:cubicBezTo>
                  <a:pt x="2831718" y="27381"/>
                  <a:pt x="2796188" y="27225"/>
                  <a:pt x="2762892" y="37214"/>
                </a:cubicBezTo>
                <a:cubicBezTo>
                  <a:pt x="2745914" y="42307"/>
                  <a:pt x="2736264" y="64754"/>
                  <a:pt x="2718647" y="66711"/>
                </a:cubicBezTo>
                <a:cubicBezTo>
                  <a:pt x="2688926" y="70013"/>
                  <a:pt x="2659653" y="56878"/>
                  <a:pt x="2630156" y="51962"/>
                </a:cubicBezTo>
                <a:cubicBezTo>
                  <a:pt x="2615408" y="42130"/>
                  <a:pt x="2603458" y="24972"/>
                  <a:pt x="2585911" y="22465"/>
                </a:cubicBezTo>
                <a:cubicBezTo>
                  <a:pt x="2546697" y="16863"/>
                  <a:pt x="2511450" y="47526"/>
                  <a:pt x="2482673" y="66711"/>
                </a:cubicBezTo>
                <a:cubicBezTo>
                  <a:pt x="2477757" y="106040"/>
                  <a:pt x="2495950" y="156672"/>
                  <a:pt x="2467924" y="184698"/>
                </a:cubicBezTo>
                <a:cubicBezTo>
                  <a:pt x="2436133" y="216489"/>
                  <a:pt x="2360344" y="157223"/>
                  <a:pt x="2335189" y="140453"/>
                </a:cubicBezTo>
                <a:cubicBezTo>
                  <a:pt x="2306475" y="54314"/>
                  <a:pt x="2342906" y="133422"/>
                  <a:pt x="2276195" y="66711"/>
                </a:cubicBezTo>
                <a:cubicBezTo>
                  <a:pt x="2209484" y="0"/>
                  <a:pt x="2288589" y="36428"/>
                  <a:pt x="2202453" y="7717"/>
                </a:cubicBezTo>
                <a:cubicBezTo>
                  <a:pt x="2143460" y="12633"/>
                  <a:pt x="2082393" y="6202"/>
                  <a:pt x="2025473" y="22465"/>
                </a:cubicBezTo>
                <a:cubicBezTo>
                  <a:pt x="1987219" y="33395"/>
                  <a:pt x="1985681" y="147407"/>
                  <a:pt x="1981227" y="155201"/>
                </a:cubicBezTo>
                <a:cubicBezTo>
                  <a:pt x="1973514" y="168699"/>
                  <a:pt x="1951730" y="165033"/>
                  <a:pt x="1936982" y="169949"/>
                </a:cubicBezTo>
                <a:cubicBezTo>
                  <a:pt x="1912401" y="165033"/>
                  <a:pt x="1885005" y="167638"/>
                  <a:pt x="1863240" y="155201"/>
                </a:cubicBezTo>
                <a:cubicBezTo>
                  <a:pt x="1847850" y="146407"/>
                  <a:pt x="1846278" y="123490"/>
                  <a:pt x="1833744" y="110956"/>
                </a:cubicBezTo>
                <a:cubicBezTo>
                  <a:pt x="1821210" y="98422"/>
                  <a:pt x="1804247" y="91291"/>
                  <a:pt x="1789498" y="81459"/>
                </a:cubicBezTo>
                <a:cubicBezTo>
                  <a:pt x="1655483" y="100604"/>
                  <a:pt x="1719235" y="85215"/>
                  <a:pt x="1597769" y="125704"/>
                </a:cubicBezTo>
                <a:cubicBezTo>
                  <a:pt x="1583021" y="130620"/>
                  <a:pt x="1566459" y="131830"/>
                  <a:pt x="1553524" y="140453"/>
                </a:cubicBezTo>
                <a:lnTo>
                  <a:pt x="1509279" y="169949"/>
                </a:lnTo>
                <a:cubicBezTo>
                  <a:pt x="1489614" y="165033"/>
                  <a:pt x="1467884" y="165258"/>
                  <a:pt x="1450285" y="155201"/>
                </a:cubicBezTo>
                <a:cubicBezTo>
                  <a:pt x="1404795" y="129207"/>
                  <a:pt x="1405370" y="108946"/>
                  <a:pt x="1391292" y="66711"/>
                </a:cubicBezTo>
                <a:cubicBezTo>
                  <a:pt x="1347047" y="71627"/>
                  <a:pt x="1300789" y="67381"/>
                  <a:pt x="1258556" y="81459"/>
                </a:cubicBezTo>
                <a:cubicBezTo>
                  <a:pt x="1224925" y="92669"/>
                  <a:pt x="1170066" y="140453"/>
                  <a:pt x="1170066" y="140453"/>
                </a:cubicBezTo>
                <a:cubicBezTo>
                  <a:pt x="1160234" y="155201"/>
                  <a:pt x="1157765" y="180399"/>
                  <a:pt x="1140569" y="184698"/>
                </a:cubicBezTo>
                <a:cubicBezTo>
                  <a:pt x="1050651" y="207177"/>
                  <a:pt x="1037198" y="135494"/>
                  <a:pt x="963589" y="110956"/>
                </a:cubicBezTo>
                <a:cubicBezTo>
                  <a:pt x="900114" y="89797"/>
                  <a:pt x="934426" y="99977"/>
                  <a:pt x="860350" y="81459"/>
                </a:cubicBezTo>
                <a:cubicBezTo>
                  <a:pt x="845602" y="86375"/>
                  <a:pt x="828244" y="86495"/>
                  <a:pt x="816105" y="96207"/>
                </a:cubicBezTo>
                <a:cubicBezTo>
                  <a:pt x="802264" y="107280"/>
                  <a:pt x="799142" y="127919"/>
                  <a:pt x="786608" y="140453"/>
                </a:cubicBezTo>
                <a:cubicBezTo>
                  <a:pt x="774074" y="152987"/>
                  <a:pt x="757111" y="160117"/>
                  <a:pt x="742363" y="169949"/>
                </a:cubicBezTo>
                <a:cubicBezTo>
                  <a:pt x="707950" y="165033"/>
                  <a:pt x="671400" y="168111"/>
                  <a:pt x="639124" y="155201"/>
                </a:cubicBezTo>
                <a:cubicBezTo>
                  <a:pt x="619758" y="147455"/>
                  <a:pt x="612233" y="122526"/>
                  <a:pt x="594879" y="110956"/>
                </a:cubicBezTo>
                <a:cubicBezTo>
                  <a:pt x="581944" y="102332"/>
                  <a:pt x="565382" y="101123"/>
                  <a:pt x="550634" y="96207"/>
                </a:cubicBezTo>
                <a:cubicBezTo>
                  <a:pt x="462417" y="118262"/>
                  <a:pt x="466210" y="124373"/>
                  <a:pt x="344156" y="96207"/>
                </a:cubicBezTo>
                <a:cubicBezTo>
                  <a:pt x="295820" y="85053"/>
                  <a:pt x="299911" y="78592"/>
                  <a:pt x="299911" y="51962"/>
                </a:cubicBezTo>
              </a:path>
            </a:pathLst>
          </a:custGeom>
          <a:solidFill>
            <a:srgbClr val="CCFF99"/>
          </a:solidFill>
          <a:ln>
            <a:solidFill>
              <a:srgbClr val="CC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7924800" y="23622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4</a:t>
            </a:r>
          </a:p>
        </p:txBody>
      </p:sp>
    </p:spTree>
    <p:extLst>
      <p:ext uri="{BB962C8B-B14F-4D97-AF65-F5344CB8AC3E}">
        <p14:creationId xmlns:p14="http://schemas.microsoft.com/office/powerpoint/2010/main" val="48131368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152400" y="304800"/>
            <a:ext cx="8763000" cy="5821363"/>
          </a:xfrm>
        </p:spPr>
        <p:txBody>
          <a:bodyPr/>
          <a:lstStyle/>
          <a:p>
            <a:r>
              <a:rPr lang="en-US" dirty="0">
                <a:solidFill>
                  <a:srgbClr val="FF99FF"/>
                </a:solidFill>
              </a:rPr>
              <a:t>Use the terms from class to describe A and B.</a:t>
            </a:r>
          </a:p>
          <a:p>
            <a:pPr lvl="1"/>
            <a:r>
              <a:rPr lang="en-US" dirty="0">
                <a:solidFill>
                  <a:srgbClr val="FF99FF"/>
                </a:solidFill>
              </a:rPr>
              <a:t>It has to do with how many cells it has.</a:t>
            </a: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00200"/>
            <a:ext cx="4953000" cy="4953000"/>
          </a:xfrm>
          <a:prstGeom prst="rect">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descr="prot_1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057400"/>
            <a:ext cx="3429000" cy="4495800"/>
          </a:xfrm>
          <a:prstGeom prst="rect">
            <a:avLst/>
          </a:prstGeom>
          <a:noFill/>
          <a:ln w="76200">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228600" y="1676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12" name="Rectangle 11"/>
          <p:cNvSpPr/>
          <p:nvPr/>
        </p:nvSpPr>
        <p:spPr>
          <a:xfrm>
            <a:off x="5410200" y="21336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pic>
        <p:nvPicPr>
          <p:cNvPr id="84994" name="Picture 2" descr="http://t2.gstatic.com/images?q=tbn:ANd9GcQQP112Jj4W3gQxEXYaIVaN-Kumc8McEFtRQRC4K8m9J63buRBPoZCZS42Q"/>
          <p:cNvPicPr>
            <a:picLocks noChangeAspect="1" noChangeArrowheads="1"/>
          </p:cNvPicPr>
          <p:nvPr/>
        </p:nvPicPr>
        <p:blipFill>
          <a:blip r:embed="rId4" cstate="print"/>
          <a:srcRect/>
          <a:stretch>
            <a:fillRect/>
          </a:stretch>
        </p:blipFill>
        <p:spPr bwMode="auto">
          <a:xfrm>
            <a:off x="3276600" y="1676400"/>
            <a:ext cx="1676400" cy="2095501"/>
          </a:xfrm>
          <a:prstGeom prst="rect">
            <a:avLst/>
          </a:prstGeom>
          <a:noFill/>
          <a:ln w="28575">
            <a:solidFill>
              <a:schemeClr val="tx1">
                <a:lumMod val="85000"/>
                <a:lumOff val="15000"/>
              </a:schemeClr>
            </a:solidFill>
          </a:ln>
        </p:spPr>
      </p:pic>
      <p:cxnSp>
        <p:nvCxnSpPr>
          <p:cNvPr id="14" name="Straight Connector 13"/>
          <p:cNvCxnSpPr/>
          <p:nvPr/>
        </p:nvCxnSpPr>
        <p:spPr>
          <a:xfrm flipH="1">
            <a:off x="1828800" y="1676400"/>
            <a:ext cx="1447800" cy="19812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828800" y="3657600"/>
            <a:ext cx="1447800" cy="1524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84996" name="Picture 4" descr="http://t2.gstatic.com/images?q=tbn:ANd9GcT8Jmivwaawz_fChJU4yo_H0xcYeFqptrMaW0Dx1FMJcbhZTt4bHECJR71buA"/>
          <p:cNvPicPr>
            <a:picLocks noChangeAspect="1" noChangeArrowheads="1"/>
          </p:cNvPicPr>
          <p:nvPr/>
        </p:nvPicPr>
        <p:blipFill>
          <a:blip r:embed="rId5" cstate="print"/>
          <a:srcRect/>
          <a:stretch>
            <a:fillRect/>
          </a:stretch>
        </p:blipFill>
        <p:spPr bwMode="auto">
          <a:xfrm>
            <a:off x="7696200" y="1001486"/>
            <a:ext cx="1238250" cy="884465"/>
          </a:xfrm>
          <a:prstGeom prst="rect">
            <a:avLst/>
          </a:prstGeom>
          <a:no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152400" y="304800"/>
            <a:ext cx="8763000" cy="5821363"/>
          </a:xfrm>
        </p:spPr>
        <p:txBody>
          <a:bodyPr/>
          <a:lstStyle/>
          <a:p>
            <a:r>
              <a:rPr lang="en-US" dirty="0">
                <a:solidFill>
                  <a:srgbClr val="FF99FF"/>
                </a:solidFill>
              </a:rPr>
              <a:t>Use the terms from class to describe A and B.</a:t>
            </a:r>
          </a:p>
          <a:p>
            <a:pPr lvl="1"/>
            <a:r>
              <a:rPr lang="en-US" dirty="0">
                <a:solidFill>
                  <a:srgbClr val="FF99FF"/>
                </a:solidFill>
              </a:rPr>
              <a:t>It has to do with how many cells it has.</a:t>
            </a: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00200"/>
            <a:ext cx="4953000" cy="49530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descr="prot_1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057400"/>
            <a:ext cx="3429000" cy="4495800"/>
          </a:xfrm>
          <a:prstGeom prst="rect">
            <a:avLst/>
          </a:prstGeom>
          <a:noFill/>
          <a:ln w="76200">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228600" y="1676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12" name="Rectangle 11"/>
          <p:cNvSpPr/>
          <p:nvPr/>
        </p:nvSpPr>
        <p:spPr>
          <a:xfrm>
            <a:off x="5410200" y="21336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pic>
        <p:nvPicPr>
          <p:cNvPr id="84994" name="Picture 2" descr="http://t2.gstatic.com/images?q=tbn:ANd9GcQQP112Jj4W3gQxEXYaIVaN-Kumc8McEFtRQRC4K8m9J63buRBPoZCZS42Q"/>
          <p:cNvPicPr>
            <a:picLocks noChangeAspect="1" noChangeArrowheads="1"/>
          </p:cNvPicPr>
          <p:nvPr/>
        </p:nvPicPr>
        <p:blipFill>
          <a:blip r:embed="rId4" cstate="print"/>
          <a:srcRect/>
          <a:stretch>
            <a:fillRect/>
          </a:stretch>
        </p:blipFill>
        <p:spPr bwMode="auto">
          <a:xfrm>
            <a:off x="3276600" y="1676400"/>
            <a:ext cx="1676400" cy="2095501"/>
          </a:xfrm>
          <a:prstGeom prst="rect">
            <a:avLst/>
          </a:prstGeom>
          <a:noFill/>
          <a:ln w="28575">
            <a:solidFill>
              <a:schemeClr val="tx1">
                <a:lumMod val="85000"/>
                <a:lumOff val="15000"/>
              </a:schemeClr>
            </a:solidFill>
          </a:ln>
        </p:spPr>
      </p:pic>
      <p:cxnSp>
        <p:nvCxnSpPr>
          <p:cNvPr id="14" name="Straight Connector 13"/>
          <p:cNvCxnSpPr/>
          <p:nvPr/>
        </p:nvCxnSpPr>
        <p:spPr>
          <a:xfrm flipH="1">
            <a:off x="1828800" y="1676400"/>
            <a:ext cx="1447800" cy="19812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828800" y="3657600"/>
            <a:ext cx="1447800" cy="1524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3" name="Picture 4" descr="http://t2.gstatic.com/images?q=tbn:ANd9GcT8Jmivwaawz_fChJU4yo_H0xcYeFqptrMaW0Dx1FMJcbhZTt4bHECJR71buA"/>
          <p:cNvPicPr>
            <a:picLocks noChangeAspect="1" noChangeArrowheads="1"/>
          </p:cNvPicPr>
          <p:nvPr/>
        </p:nvPicPr>
        <p:blipFill>
          <a:blip r:embed="rId5" cstate="print"/>
          <a:srcRect/>
          <a:stretch>
            <a:fillRect/>
          </a:stretch>
        </p:blipFill>
        <p:spPr bwMode="auto">
          <a:xfrm>
            <a:off x="7696200" y="1001486"/>
            <a:ext cx="1238250" cy="884465"/>
          </a:xfrm>
          <a:prstGeom prst="rect">
            <a:avLst/>
          </a:prstGeom>
          <a:noFill/>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152400" y="304800"/>
            <a:ext cx="8763000" cy="5821363"/>
          </a:xfrm>
        </p:spPr>
        <p:txBody>
          <a:bodyPr/>
          <a:lstStyle/>
          <a:p>
            <a:r>
              <a:rPr lang="en-US" dirty="0">
                <a:solidFill>
                  <a:srgbClr val="FF99FF"/>
                </a:solidFill>
              </a:rPr>
              <a:t>Use the terms from class to describe A and B.</a:t>
            </a:r>
          </a:p>
          <a:p>
            <a:pPr lvl="1"/>
            <a:r>
              <a:rPr lang="en-US" dirty="0">
                <a:solidFill>
                  <a:srgbClr val="FF99FF"/>
                </a:solidFill>
              </a:rPr>
              <a:t>It has to do with how many cells it has.</a:t>
            </a: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00200"/>
            <a:ext cx="4953000" cy="4953000"/>
          </a:xfrm>
          <a:prstGeom prst="rect">
            <a:avLst/>
          </a:prstGeom>
          <a:noFill/>
          <a:ln w="38100">
            <a:solidFill>
              <a:srgbClr val="9966FF"/>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descr="prot_1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057400"/>
            <a:ext cx="3429000" cy="4495800"/>
          </a:xfrm>
          <a:prstGeom prst="rect">
            <a:avLst/>
          </a:prstGeom>
          <a:noFill/>
          <a:ln w="7620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228600" y="1676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12" name="Rectangle 11"/>
          <p:cNvSpPr/>
          <p:nvPr/>
        </p:nvSpPr>
        <p:spPr>
          <a:xfrm>
            <a:off x="5410200" y="21336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pic>
        <p:nvPicPr>
          <p:cNvPr id="84994" name="Picture 2" descr="http://t2.gstatic.com/images?q=tbn:ANd9GcQQP112Jj4W3gQxEXYaIVaN-Kumc8McEFtRQRC4K8m9J63buRBPoZCZS42Q"/>
          <p:cNvPicPr>
            <a:picLocks noChangeAspect="1" noChangeArrowheads="1"/>
          </p:cNvPicPr>
          <p:nvPr/>
        </p:nvPicPr>
        <p:blipFill>
          <a:blip r:embed="rId4" cstate="print"/>
          <a:srcRect/>
          <a:stretch>
            <a:fillRect/>
          </a:stretch>
        </p:blipFill>
        <p:spPr bwMode="auto">
          <a:xfrm>
            <a:off x="3276600" y="1676400"/>
            <a:ext cx="1676400" cy="2095501"/>
          </a:xfrm>
          <a:prstGeom prst="rect">
            <a:avLst/>
          </a:prstGeom>
          <a:noFill/>
          <a:ln w="28575">
            <a:solidFill>
              <a:schemeClr val="tx1">
                <a:lumMod val="85000"/>
                <a:lumOff val="15000"/>
              </a:schemeClr>
            </a:solidFill>
          </a:ln>
        </p:spPr>
      </p:pic>
      <p:cxnSp>
        <p:nvCxnSpPr>
          <p:cNvPr id="14" name="Straight Connector 13"/>
          <p:cNvCxnSpPr/>
          <p:nvPr/>
        </p:nvCxnSpPr>
        <p:spPr>
          <a:xfrm flipH="1">
            <a:off x="1828800" y="1676400"/>
            <a:ext cx="1447800" cy="19812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828800" y="3657600"/>
            <a:ext cx="1447800" cy="1524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41783" y="4114800"/>
            <a:ext cx="445506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9966FF"/>
                </a:solidFill>
                <a:effectLst>
                  <a:outerShdw blurRad="50800" algn="tl" rotWithShape="0">
                    <a:srgbClr val="000000"/>
                  </a:outerShdw>
                </a:effectLst>
                <a:uLnTx/>
                <a:uFillTx/>
                <a:latin typeface="Arial" charset="0"/>
                <a:ea typeface="+mn-ea"/>
                <a:cs typeface="+mn-cs"/>
              </a:rPr>
              <a:t>Multi-cellular</a:t>
            </a:r>
          </a:p>
        </p:txBody>
      </p:sp>
      <p:pic>
        <p:nvPicPr>
          <p:cNvPr id="15" name="Picture 4" descr="http://t2.gstatic.com/images?q=tbn:ANd9GcT8Jmivwaawz_fChJU4yo_H0xcYeFqptrMaW0Dx1FMJcbhZTt4bHECJR71buA"/>
          <p:cNvPicPr>
            <a:picLocks noChangeAspect="1" noChangeArrowheads="1"/>
          </p:cNvPicPr>
          <p:nvPr/>
        </p:nvPicPr>
        <p:blipFill>
          <a:blip r:embed="rId5" cstate="print"/>
          <a:srcRect/>
          <a:stretch>
            <a:fillRect/>
          </a:stretch>
        </p:blipFill>
        <p:spPr bwMode="auto">
          <a:xfrm>
            <a:off x="7696200" y="1001486"/>
            <a:ext cx="1238250" cy="884465"/>
          </a:xfrm>
          <a:prstGeom prst="rect">
            <a:avLst/>
          </a:prstGeo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152400" y="304800"/>
            <a:ext cx="8763000" cy="5821363"/>
          </a:xfrm>
        </p:spPr>
        <p:txBody>
          <a:bodyPr/>
          <a:lstStyle/>
          <a:p>
            <a:r>
              <a:rPr lang="en-US" dirty="0">
                <a:solidFill>
                  <a:srgbClr val="FF99FF"/>
                </a:solidFill>
              </a:rPr>
              <a:t>Use the terms from class to describe A and B.</a:t>
            </a:r>
          </a:p>
          <a:p>
            <a:pPr lvl="1"/>
            <a:r>
              <a:rPr lang="en-US" dirty="0">
                <a:solidFill>
                  <a:srgbClr val="FF99FF"/>
                </a:solidFill>
              </a:rPr>
              <a:t>It has to do with how many cells it has.</a:t>
            </a: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00200"/>
            <a:ext cx="4953000" cy="4953000"/>
          </a:xfrm>
          <a:prstGeom prst="rect">
            <a:avLst/>
          </a:prstGeom>
          <a:noFill/>
          <a:ln w="38100">
            <a:solidFill>
              <a:srgbClr val="9966FF"/>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descr="prot_1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057400"/>
            <a:ext cx="3429000" cy="4495800"/>
          </a:xfrm>
          <a:prstGeom prst="rect">
            <a:avLst/>
          </a:prstGeom>
          <a:noFill/>
          <a:ln w="7620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228600" y="1676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12" name="Rectangle 11"/>
          <p:cNvSpPr/>
          <p:nvPr/>
        </p:nvSpPr>
        <p:spPr>
          <a:xfrm>
            <a:off x="5410200" y="21336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pic>
        <p:nvPicPr>
          <p:cNvPr id="84994" name="Picture 2" descr="http://t2.gstatic.com/images?q=tbn:ANd9GcQQP112Jj4W3gQxEXYaIVaN-Kumc8McEFtRQRC4K8m9J63buRBPoZCZS42Q"/>
          <p:cNvPicPr>
            <a:picLocks noChangeAspect="1" noChangeArrowheads="1"/>
          </p:cNvPicPr>
          <p:nvPr/>
        </p:nvPicPr>
        <p:blipFill>
          <a:blip r:embed="rId4" cstate="print"/>
          <a:srcRect/>
          <a:stretch>
            <a:fillRect/>
          </a:stretch>
        </p:blipFill>
        <p:spPr bwMode="auto">
          <a:xfrm>
            <a:off x="3276600" y="1676400"/>
            <a:ext cx="1676400" cy="2095501"/>
          </a:xfrm>
          <a:prstGeom prst="rect">
            <a:avLst/>
          </a:prstGeom>
          <a:noFill/>
          <a:ln w="28575">
            <a:solidFill>
              <a:schemeClr val="tx1">
                <a:lumMod val="85000"/>
                <a:lumOff val="15000"/>
              </a:schemeClr>
            </a:solidFill>
          </a:ln>
        </p:spPr>
      </p:pic>
      <p:cxnSp>
        <p:nvCxnSpPr>
          <p:cNvPr id="14" name="Straight Connector 13"/>
          <p:cNvCxnSpPr/>
          <p:nvPr/>
        </p:nvCxnSpPr>
        <p:spPr>
          <a:xfrm flipH="1">
            <a:off x="1828800" y="1676400"/>
            <a:ext cx="1447800" cy="19812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828800" y="3657600"/>
            <a:ext cx="1447800" cy="1524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41783" y="4114800"/>
            <a:ext cx="445506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9966FF"/>
                </a:solidFill>
                <a:effectLst>
                  <a:outerShdw blurRad="50800" algn="tl" rotWithShape="0">
                    <a:srgbClr val="000000"/>
                  </a:outerShdw>
                </a:effectLst>
                <a:uLnTx/>
                <a:uFillTx/>
                <a:latin typeface="Arial" charset="0"/>
                <a:ea typeface="+mn-ea"/>
                <a:cs typeface="+mn-cs"/>
              </a:rPr>
              <a:t>Multi-cellular</a:t>
            </a:r>
          </a:p>
        </p:txBody>
      </p:sp>
      <p:sp>
        <p:nvSpPr>
          <p:cNvPr id="17" name="Rectangle 16"/>
          <p:cNvSpPr/>
          <p:nvPr/>
        </p:nvSpPr>
        <p:spPr>
          <a:xfrm>
            <a:off x="1295400" y="4876800"/>
            <a:ext cx="2800767"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ysClr val="windowText" lastClr="000000"/>
                  </a:solidFill>
                  <a:prstDash val="solid"/>
                  <a:miter lim="800000"/>
                </a:ln>
                <a:solidFill>
                  <a:srgbClr val="9966FF"/>
                </a:solidFill>
                <a:effectLst>
                  <a:outerShdw blurRad="50800" algn="tl" rotWithShape="0">
                    <a:srgbClr val="000000"/>
                  </a:outerShdw>
                </a:effectLst>
                <a:uLnTx/>
                <a:uFillTx/>
                <a:latin typeface="Arial" charset="0"/>
                <a:ea typeface="+mn-ea"/>
                <a:cs typeface="+mn-cs"/>
              </a:rPr>
              <a:t>Many celled</a:t>
            </a:r>
          </a:p>
        </p:txBody>
      </p:sp>
      <p:pic>
        <p:nvPicPr>
          <p:cNvPr id="19" name="Picture 4" descr="http://t2.gstatic.com/images?q=tbn:ANd9GcT8Jmivwaawz_fChJU4yo_H0xcYeFqptrMaW0Dx1FMJcbhZTt4bHECJR71buA"/>
          <p:cNvPicPr>
            <a:picLocks noChangeAspect="1" noChangeArrowheads="1"/>
          </p:cNvPicPr>
          <p:nvPr/>
        </p:nvPicPr>
        <p:blipFill>
          <a:blip r:embed="rId5" cstate="print"/>
          <a:srcRect/>
          <a:stretch>
            <a:fillRect/>
          </a:stretch>
        </p:blipFill>
        <p:spPr bwMode="auto">
          <a:xfrm>
            <a:off x="7696200" y="1001486"/>
            <a:ext cx="1238250" cy="884465"/>
          </a:xfrm>
          <a:prstGeom prst="rect">
            <a:avLst/>
          </a:prstGeom>
          <a:noFill/>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152400" y="304800"/>
            <a:ext cx="8763000" cy="5821363"/>
          </a:xfrm>
        </p:spPr>
        <p:txBody>
          <a:bodyPr/>
          <a:lstStyle/>
          <a:p>
            <a:r>
              <a:rPr lang="en-US" dirty="0">
                <a:solidFill>
                  <a:srgbClr val="FF99FF"/>
                </a:solidFill>
              </a:rPr>
              <a:t>Use the terms from class to describe A and B.</a:t>
            </a:r>
          </a:p>
          <a:p>
            <a:pPr lvl="1"/>
            <a:r>
              <a:rPr lang="en-US" dirty="0">
                <a:solidFill>
                  <a:srgbClr val="FF99FF"/>
                </a:solidFill>
              </a:rPr>
              <a:t>It has to do with how many cells it has.</a:t>
            </a: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00200"/>
            <a:ext cx="4953000" cy="4953000"/>
          </a:xfrm>
          <a:prstGeom prst="rect">
            <a:avLst/>
          </a:prstGeom>
          <a:noFill/>
          <a:ln w="38100">
            <a:solidFill>
              <a:srgbClr val="9966FF"/>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descr="prot_1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057400"/>
            <a:ext cx="3429000" cy="44958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228600" y="1676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12" name="Rectangle 11"/>
          <p:cNvSpPr/>
          <p:nvPr/>
        </p:nvSpPr>
        <p:spPr>
          <a:xfrm>
            <a:off x="5410200" y="21336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pic>
        <p:nvPicPr>
          <p:cNvPr id="84994" name="Picture 2" descr="http://t2.gstatic.com/images?q=tbn:ANd9GcQQP112Jj4W3gQxEXYaIVaN-Kumc8McEFtRQRC4K8m9J63buRBPoZCZS42Q"/>
          <p:cNvPicPr>
            <a:picLocks noChangeAspect="1" noChangeArrowheads="1"/>
          </p:cNvPicPr>
          <p:nvPr/>
        </p:nvPicPr>
        <p:blipFill>
          <a:blip r:embed="rId4" cstate="print"/>
          <a:srcRect/>
          <a:stretch>
            <a:fillRect/>
          </a:stretch>
        </p:blipFill>
        <p:spPr bwMode="auto">
          <a:xfrm>
            <a:off x="3276600" y="1676400"/>
            <a:ext cx="1676400" cy="2095501"/>
          </a:xfrm>
          <a:prstGeom prst="rect">
            <a:avLst/>
          </a:prstGeom>
          <a:noFill/>
          <a:ln w="28575">
            <a:solidFill>
              <a:schemeClr val="tx1">
                <a:lumMod val="85000"/>
                <a:lumOff val="15000"/>
              </a:schemeClr>
            </a:solidFill>
          </a:ln>
        </p:spPr>
      </p:pic>
      <p:cxnSp>
        <p:nvCxnSpPr>
          <p:cNvPr id="14" name="Straight Connector 13"/>
          <p:cNvCxnSpPr/>
          <p:nvPr/>
        </p:nvCxnSpPr>
        <p:spPr>
          <a:xfrm flipH="1">
            <a:off x="1828800" y="1676400"/>
            <a:ext cx="1447800" cy="19812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828800" y="3657600"/>
            <a:ext cx="1447800" cy="1524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41783" y="4114800"/>
            <a:ext cx="445506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9966FF"/>
                </a:solidFill>
                <a:effectLst>
                  <a:outerShdw blurRad="50800" algn="tl" rotWithShape="0">
                    <a:srgbClr val="000000"/>
                  </a:outerShdw>
                </a:effectLst>
                <a:uLnTx/>
                <a:uFillTx/>
                <a:latin typeface="Arial" charset="0"/>
                <a:ea typeface="+mn-ea"/>
                <a:cs typeface="+mn-cs"/>
              </a:rPr>
              <a:t>Multi-cellular</a:t>
            </a:r>
          </a:p>
        </p:txBody>
      </p:sp>
      <p:sp>
        <p:nvSpPr>
          <p:cNvPr id="17" name="Rectangle 16"/>
          <p:cNvSpPr/>
          <p:nvPr/>
        </p:nvSpPr>
        <p:spPr>
          <a:xfrm>
            <a:off x="1295400" y="4876800"/>
            <a:ext cx="2800767"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ysClr val="windowText" lastClr="000000"/>
                  </a:solidFill>
                  <a:prstDash val="solid"/>
                  <a:miter lim="800000"/>
                </a:ln>
                <a:solidFill>
                  <a:srgbClr val="9966FF"/>
                </a:solidFill>
                <a:effectLst>
                  <a:outerShdw blurRad="50800" algn="tl" rotWithShape="0">
                    <a:srgbClr val="000000"/>
                  </a:outerShdw>
                </a:effectLst>
                <a:uLnTx/>
                <a:uFillTx/>
                <a:latin typeface="Arial" charset="0"/>
                <a:ea typeface="+mn-ea"/>
                <a:cs typeface="+mn-cs"/>
              </a:rPr>
              <a:t>Many celled</a:t>
            </a:r>
          </a:p>
        </p:txBody>
      </p:sp>
      <p:pic>
        <p:nvPicPr>
          <p:cNvPr id="19" name="Picture 4" descr="http://t2.gstatic.com/images?q=tbn:ANd9GcT8Jmivwaawz_fChJU4yo_H0xcYeFqptrMaW0Dx1FMJcbhZTt4bHECJR71buA"/>
          <p:cNvPicPr>
            <a:picLocks noChangeAspect="1" noChangeArrowheads="1"/>
          </p:cNvPicPr>
          <p:nvPr/>
        </p:nvPicPr>
        <p:blipFill>
          <a:blip r:embed="rId5" cstate="print"/>
          <a:srcRect/>
          <a:stretch>
            <a:fillRect/>
          </a:stretch>
        </p:blipFill>
        <p:spPr bwMode="auto">
          <a:xfrm>
            <a:off x="7696200" y="1001486"/>
            <a:ext cx="1238250" cy="884465"/>
          </a:xfrm>
          <a:prstGeom prst="rect">
            <a:avLst/>
          </a:prstGeom>
          <a:noFill/>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152400" y="304800"/>
            <a:ext cx="8763000" cy="5821363"/>
          </a:xfrm>
        </p:spPr>
        <p:txBody>
          <a:bodyPr/>
          <a:lstStyle/>
          <a:p>
            <a:r>
              <a:rPr lang="en-US" dirty="0">
                <a:solidFill>
                  <a:srgbClr val="FF99FF"/>
                </a:solidFill>
              </a:rPr>
              <a:t>Use the terms from class to describe A and B.</a:t>
            </a:r>
          </a:p>
          <a:p>
            <a:pPr lvl="1"/>
            <a:r>
              <a:rPr lang="en-US" dirty="0">
                <a:solidFill>
                  <a:srgbClr val="FF99FF"/>
                </a:solidFill>
              </a:rPr>
              <a:t>It has to do with how many cells it has.</a:t>
            </a: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00200"/>
            <a:ext cx="4953000" cy="4953000"/>
          </a:xfrm>
          <a:prstGeom prst="rect">
            <a:avLst/>
          </a:prstGeom>
          <a:noFill/>
          <a:ln w="38100">
            <a:solidFill>
              <a:srgbClr val="9966FF"/>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descr="prot_1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057400"/>
            <a:ext cx="3429000" cy="4495800"/>
          </a:xfrm>
          <a:prstGeom prst="rect">
            <a:avLst/>
          </a:prstGeom>
          <a:noFill/>
          <a:ln w="7620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228600" y="1676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12" name="Rectangle 11"/>
          <p:cNvSpPr/>
          <p:nvPr/>
        </p:nvSpPr>
        <p:spPr>
          <a:xfrm>
            <a:off x="5410200" y="21336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pic>
        <p:nvPicPr>
          <p:cNvPr id="84994" name="Picture 2" descr="http://t2.gstatic.com/images?q=tbn:ANd9GcQQP112Jj4W3gQxEXYaIVaN-Kumc8McEFtRQRC4K8m9J63buRBPoZCZS42Q"/>
          <p:cNvPicPr>
            <a:picLocks noChangeAspect="1" noChangeArrowheads="1"/>
          </p:cNvPicPr>
          <p:nvPr/>
        </p:nvPicPr>
        <p:blipFill>
          <a:blip r:embed="rId4" cstate="print"/>
          <a:srcRect/>
          <a:stretch>
            <a:fillRect/>
          </a:stretch>
        </p:blipFill>
        <p:spPr bwMode="auto">
          <a:xfrm>
            <a:off x="3276600" y="1676400"/>
            <a:ext cx="1676400" cy="2095501"/>
          </a:xfrm>
          <a:prstGeom prst="rect">
            <a:avLst/>
          </a:prstGeom>
          <a:noFill/>
          <a:ln w="28575">
            <a:solidFill>
              <a:schemeClr val="tx1">
                <a:lumMod val="85000"/>
                <a:lumOff val="15000"/>
              </a:schemeClr>
            </a:solidFill>
          </a:ln>
        </p:spPr>
      </p:pic>
      <p:cxnSp>
        <p:nvCxnSpPr>
          <p:cNvPr id="14" name="Straight Connector 13"/>
          <p:cNvCxnSpPr/>
          <p:nvPr/>
        </p:nvCxnSpPr>
        <p:spPr>
          <a:xfrm flipH="1">
            <a:off x="1828800" y="1676400"/>
            <a:ext cx="1447800" cy="19812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828800" y="3657600"/>
            <a:ext cx="1447800" cy="1524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41783" y="4114800"/>
            <a:ext cx="445506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9966FF"/>
                </a:solidFill>
                <a:effectLst>
                  <a:outerShdw blurRad="50800" algn="tl" rotWithShape="0">
                    <a:srgbClr val="000000"/>
                  </a:outerShdw>
                </a:effectLst>
                <a:uLnTx/>
                <a:uFillTx/>
                <a:latin typeface="Arial" charset="0"/>
                <a:ea typeface="+mn-ea"/>
                <a:cs typeface="+mn-cs"/>
              </a:rPr>
              <a:t>Multi-cellular</a:t>
            </a:r>
          </a:p>
        </p:txBody>
      </p:sp>
      <p:sp>
        <p:nvSpPr>
          <p:cNvPr id="15" name="Rectangle 14"/>
          <p:cNvSpPr/>
          <p:nvPr/>
        </p:nvSpPr>
        <p:spPr>
          <a:xfrm>
            <a:off x="5486400" y="3505200"/>
            <a:ext cx="3142206"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50" normalizeH="0" baseline="0" noProof="0" dirty="0">
                <a:ln w="11430">
                  <a:solidFill>
                    <a:sysClr val="windowText" lastClr="000000"/>
                  </a:solidFill>
                </a:ln>
                <a:solidFill>
                  <a:srgbClr val="6699FF"/>
                </a:solidFill>
                <a:effectLst>
                  <a:outerShdw blurRad="76200" dist="50800" dir="5400000" algn="tl" rotWithShape="0">
                    <a:srgbClr val="000000">
                      <a:alpha val="65000"/>
                    </a:srgbClr>
                  </a:outerShdw>
                </a:effectLst>
                <a:uLnTx/>
                <a:uFillTx/>
                <a:latin typeface="Arial" charset="0"/>
                <a:ea typeface="+mn-ea"/>
                <a:cs typeface="+mn-cs"/>
              </a:rPr>
              <a:t>Unicellular</a:t>
            </a:r>
          </a:p>
        </p:txBody>
      </p:sp>
      <p:sp>
        <p:nvSpPr>
          <p:cNvPr id="17" name="Rectangle 16"/>
          <p:cNvSpPr/>
          <p:nvPr/>
        </p:nvSpPr>
        <p:spPr>
          <a:xfrm>
            <a:off x="1295400" y="4876800"/>
            <a:ext cx="2800767"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ysClr val="windowText" lastClr="000000"/>
                  </a:solidFill>
                  <a:prstDash val="solid"/>
                  <a:miter lim="800000"/>
                </a:ln>
                <a:solidFill>
                  <a:srgbClr val="9966FF"/>
                </a:solidFill>
                <a:effectLst>
                  <a:outerShdw blurRad="50800" algn="tl" rotWithShape="0">
                    <a:srgbClr val="000000"/>
                  </a:outerShdw>
                </a:effectLst>
                <a:uLnTx/>
                <a:uFillTx/>
                <a:latin typeface="Arial" charset="0"/>
                <a:ea typeface="+mn-ea"/>
                <a:cs typeface="+mn-cs"/>
              </a:rPr>
              <a:t>Many celled</a:t>
            </a:r>
          </a:p>
        </p:txBody>
      </p:sp>
      <p:pic>
        <p:nvPicPr>
          <p:cNvPr id="19" name="Picture 4" descr="http://t2.gstatic.com/images?q=tbn:ANd9GcT8Jmivwaawz_fChJU4yo_H0xcYeFqptrMaW0Dx1FMJcbhZTt4bHECJR71buA"/>
          <p:cNvPicPr>
            <a:picLocks noChangeAspect="1" noChangeArrowheads="1"/>
          </p:cNvPicPr>
          <p:nvPr/>
        </p:nvPicPr>
        <p:blipFill>
          <a:blip r:embed="rId5" cstate="print"/>
          <a:srcRect/>
          <a:stretch>
            <a:fillRect/>
          </a:stretch>
        </p:blipFill>
        <p:spPr bwMode="auto">
          <a:xfrm>
            <a:off x="7696200" y="1001486"/>
            <a:ext cx="1238250" cy="884465"/>
          </a:xfrm>
          <a:prstGeom prst="rect">
            <a:avLst/>
          </a:prstGeom>
          <a:noFill/>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152400" y="304800"/>
            <a:ext cx="8763000" cy="5821363"/>
          </a:xfrm>
        </p:spPr>
        <p:txBody>
          <a:bodyPr/>
          <a:lstStyle/>
          <a:p>
            <a:r>
              <a:rPr lang="en-US" dirty="0">
                <a:solidFill>
                  <a:srgbClr val="FF99FF"/>
                </a:solidFill>
              </a:rPr>
              <a:t>Use the terms from class to describe A and B.</a:t>
            </a:r>
          </a:p>
          <a:p>
            <a:pPr lvl="1"/>
            <a:r>
              <a:rPr lang="en-US" dirty="0">
                <a:solidFill>
                  <a:srgbClr val="FF99FF"/>
                </a:solidFill>
              </a:rPr>
              <a:t>It has to do with how many cells it has.</a:t>
            </a: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00200"/>
            <a:ext cx="4953000" cy="4953000"/>
          </a:xfrm>
          <a:prstGeom prst="rect">
            <a:avLst/>
          </a:prstGeom>
          <a:noFill/>
          <a:ln w="38100">
            <a:solidFill>
              <a:srgbClr val="9966FF"/>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descr="prot_1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057400"/>
            <a:ext cx="3429000" cy="4495800"/>
          </a:xfrm>
          <a:prstGeom prst="rect">
            <a:avLst/>
          </a:prstGeom>
          <a:noFill/>
          <a:ln w="7620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228600" y="1676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12" name="Rectangle 11"/>
          <p:cNvSpPr/>
          <p:nvPr/>
        </p:nvSpPr>
        <p:spPr>
          <a:xfrm>
            <a:off x="5410200" y="21336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pic>
        <p:nvPicPr>
          <p:cNvPr id="84994" name="Picture 2" descr="http://t2.gstatic.com/images?q=tbn:ANd9GcQQP112Jj4W3gQxEXYaIVaN-Kumc8McEFtRQRC4K8m9J63buRBPoZCZS42Q"/>
          <p:cNvPicPr>
            <a:picLocks noChangeAspect="1" noChangeArrowheads="1"/>
          </p:cNvPicPr>
          <p:nvPr/>
        </p:nvPicPr>
        <p:blipFill>
          <a:blip r:embed="rId4" cstate="print"/>
          <a:srcRect/>
          <a:stretch>
            <a:fillRect/>
          </a:stretch>
        </p:blipFill>
        <p:spPr bwMode="auto">
          <a:xfrm>
            <a:off x="3276600" y="1676400"/>
            <a:ext cx="1676400" cy="2095501"/>
          </a:xfrm>
          <a:prstGeom prst="rect">
            <a:avLst/>
          </a:prstGeom>
          <a:noFill/>
          <a:ln w="28575">
            <a:solidFill>
              <a:schemeClr val="tx1">
                <a:lumMod val="85000"/>
                <a:lumOff val="15000"/>
              </a:schemeClr>
            </a:solidFill>
          </a:ln>
        </p:spPr>
      </p:pic>
      <p:cxnSp>
        <p:nvCxnSpPr>
          <p:cNvPr id="14" name="Straight Connector 13"/>
          <p:cNvCxnSpPr/>
          <p:nvPr/>
        </p:nvCxnSpPr>
        <p:spPr>
          <a:xfrm flipH="1">
            <a:off x="1828800" y="1676400"/>
            <a:ext cx="1447800" cy="19812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828800" y="3657600"/>
            <a:ext cx="1447800" cy="1524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41783" y="4114800"/>
            <a:ext cx="445506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9966FF"/>
                </a:solidFill>
                <a:effectLst>
                  <a:outerShdw blurRad="50800" algn="tl" rotWithShape="0">
                    <a:srgbClr val="000000"/>
                  </a:outerShdw>
                </a:effectLst>
                <a:uLnTx/>
                <a:uFillTx/>
                <a:latin typeface="Arial" charset="0"/>
                <a:ea typeface="+mn-ea"/>
                <a:cs typeface="+mn-cs"/>
              </a:rPr>
              <a:t>Multi-cellular</a:t>
            </a:r>
          </a:p>
        </p:txBody>
      </p:sp>
      <p:sp>
        <p:nvSpPr>
          <p:cNvPr id="15" name="Rectangle 14"/>
          <p:cNvSpPr/>
          <p:nvPr/>
        </p:nvSpPr>
        <p:spPr>
          <a:xfrm>
            <a:off x="5486400" y="3505200"/>
            <a:ext cx="3142206"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50" normalizeH="0" baseline="0" noProof="0" dirty="0">
                <a:ln w="11430">
                  <a:solidFill>
                    <a:sysClr val="windowText" lastClr="000000"/>
                  </a:solidFill>
                </a:ln>
                <a:solidFill>
                  <a:srgbClr val="6699FF"/>
                </a:solidFill>
                <a:effectLst>
                  <a:outerShdw blurRad="76200" dist="50800" dir="5400000" algn="tl" rotWithShape="0">
                    <a:srgbClr val="000000">
                      <a:alpha val="65000"/>
                    </a:srgbClr>
                  </a:outerShdw>
                </a:effectLst>
                <a:uLnTx/>
                <a:uFillTx/>
                <a:latin typeface="Arial" charset="0"/>
                <a:ea typeface="+mn-ea"/>
                <a:cs typeface="+mn-cs"/>
              </a:rPr>
              <a:t>Unicellular</a:t>
            </a:r>
          </a:p>
        </p:txBody>
      </p:sp>
      <p:sp>
        <p:nvSpPr>
          <p:cNvPr id="17" name="Rectangle 16"/>
          <p:cNvSpPr/>
          <p:nvPr/>
        </p:nvSpPr>
        <p:spPr>
          <a:xfrm>
            <a:off x="1295400" y="4876800"/>
            <a:ext cx="2800767"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ysClr val="windowText" lastClr="000000"/>
                  </a:solidFill>
                  <a:prstDash val="solid"/>
                  <a:miter lim="800000"/>
                </a:ln>
                <a:solidFill>
                  <a:srgbClr val="9966FF"/>
                </a:solidFill>
                <a:effectLst>
                  <a:outerShdw blurRad="50800" algn="tl" rotWithShape="0">
                    <a:srgbClr val="000000"/>
                  </a:outerShdw>
                </a:effectLst>
                <a:uLnTx/>
                <a:uFillTx/>
                <a:latin typeface="Arial" charset="0"/>
                <a:ea typeface="+mn-ea"/>
                <a:cs typeface="+mn-cs"/>
              </a:rPr>
              <a:t>Many celled</a:t>
            </a:r>
          </a:p>
        </p:txBody>
      </p:sp>
      <p:sp>
        <p:nvSpPr>
          <p:cNvPr id="18" name="Rectangle 17"/>
          <p:cNvSpPr/>
          <p:nvPr/>
        </p:nvSpPr>
        <p:spPr>
          <a:xfrm>
            <a:off x="5791200" y="4191000"/>
            <a:ext cx="2688557"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ysClr val="windowText" lastClr="000000"/>
                  </a:solidFill>
                  <a:prstDash val="solid"/>
                  <a:miter lim="800000"/>
                </a:ln>
                <a:solidFill>
                  <a:srgbClr val="6699FF"/>
                </a:solidFill>
                <a:effectLst>
                  <a:outerShdw blurRad="50800" algn="tl" rotWithShape="0">
                    <a:srgbClr val="000000"/>
                  </a:outerShdw>
                </a:effectLst>
                <a:uLnTx/>
                <a:uFillTx/>
                <a:latin typeface="Arial" charset="0"/>
                <a:ea typeface="+mn-ea"/>
                <a:cs typeface="+mn-cs"/>
              </a:rPr>
              <a:t>Single celled</a:t>
            </a:r>
          </a:p>
        </p:txBody>
      </p:sp>
      <p:pic>
        <p:nvPicPr>
          <p:cNvPr id="19" name="Picture 4" descr="http://t2.gstatic.com/images?q=tbn:ANd9GcT8Jmivwaawz_fChJU4yo_H0xcYeFqptrMaW0Dx1FMJcbhZTt4bHECJR71buA"/>
          <p:cNvPicPr>
            <a:picLocks noChangeAspect="1" noChangeArrowheads="1"/>
          </p:cNvPicPr>
          <p:nvPr/>
        </p:nvPicPr>
        <p:blipFill>
          <a:blip r:embed="rId5" cstate="print"/>
          <a:srcRect/>
          <a:stretch>
            <a:fillRect/>
          </a:stretch>
        </p:blipFill>
        <p:spPr bwMode="auto">
          <a:xfrm>
            <a:off x="7696200" y="1001486"/>
            <a:ext cx="1238250" cy="884465"/>
          </a:xfrm>
          <a:prstGeom prst="rect">
            <a:avLst/>
          </a:prstGeom>
          <a:noFill/>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5619" name="Rectangle 3"/>
          <p:cNvSpPr>
            <a:spLocks noGrp="1" noChangeArrowheads="1"/>
          </p:cNvSpPr>
          <p:nvPr>
            <p:ph type="body" idx="4294967295"/>
          </p:nvPr>
        </p:nvSpPr>
        <p:spPr>
          <a:xfrm>
            <a:off x="228600" y="304800"/>
            <a:ext cx="8458200" cy="5826125"/>
          </a:xfrm>
        </p:spPr>
        <p:txBody>
          <a:bodyPr/>
          <a:lstStyle/>
          <a:p>
            <a:pPr eaLnBrk="1" hangingPunct="1">
              <a:defRPr/>
            </a:pPr>
            <a:r>
              <a:rPr lang="en-US" dirty="0"/>
              <a:t>Cells are the structural and functional units of all living organisms. </a:t>
            </a:r>
          </a:p>
        </p:txBody>
      </p:sp>
      <p:sp>
        <p:nvSpPr>
          <p:cNvPr id="247814"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7" name="Rounded Rectangle 6"/>
          <p:cNvSpPr/>
          <p:nvPr/>
        </p:nvSpPr>
        <p:spPr>
          <a:xfrm>
            <a:off x="2971800" y="381000"/>
            <a:ext cx="13716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ounded Rectangle 8"/>
          <p:cNvSpPr/>
          <p:nvPr/>
        </p:nvSpPr>
        <p:spPr>
          <a:xfrm>
            <a:off x="5257800" y="381000"/>
            <a:ext cx="14478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8610600" cy="51054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1" name="Freeform 10"/>
          <p:cNvSpPr/>
          <p:nvPr/>
        </p:nvSpPr>
        <p:spPr>
          <a:xfrm>
            <a:off x="3097160" y="3746090"/>
            <a:ext cx="5665839" cy="2551856"/>
          </a:xfrm>
          <a:custGeom>
            <a:avLst/>
            <a:gdLst>
              <a:gd name="connsiteX0" fmla="*/ 206478 w 5373722"/>
              <a:gd name="connsiteY0" fmla="*/ 0 h 2551856"/>
              <a:gd name="connsiteX1" fmla="*/ 147484 w 5373722"/>
              <a:gd name="connsiteY1" fmla="*/ 44245 h 2551856"/>
              <a:gd name="connsiteX2" fmla="*/ 0 w 5373722"/>
              <a:gd name="connsiteY2" fmla="*/ 265471 h 2551856"/>
              <a:gd name="connsiteX3" fmla="*/ 14749 w 5373722"/>
              <a:gd name="connsiteY3" fmla="*/ 353962 h 2551856"/>
              <a:gd name="connsiteX4" fmla="*/ 29497 w 5373722"/>
              <a:gd name="connsiteY4" fmla="*/ 471949 h 2551856"/>
              <a:gd name="connsiteX5" fmla="*/ 44245 w 5373722"/>
              <a:gd name="connsiteY5" fmla="*/ 545691 h 2551856"/>
              <a:gd name="connsiteX6" fmla="*/ 73742 w 5373722"/>
              <a:gd name="connsiteY6" fmla="*/ 678426 h 2551856"/>
              <a:gd name="connsiteX7" fmla="*/ 88491 w 5373722"/>
              <a:gd name="connsiteY7" fmla="*/ 855407 h 2551856"/>
              <a:gd name="connsiteX8" fmla="*/ 117987 w 5373722"/>
              <a:gd name="connsiteY8" fmla="*/ 929149 h 2551856"/>
              <a:gd name="connsiteX9" fmla="*/ 132736 w 5373722"/>
              <a:gd name="connsiteY9" fmla="*/ 973394 h 2551856"/>
              <a:gd name="connsiteX10" fmla="*/ 191729 w 5373722"/>
              <a:gd name="connsiteY10" fmla="*/ 1061884 h 2551856"/>
              <a:gd name="connsiteX11" fmla="*/ 265471 w 5373722"/>
              <a:gd name="connsiteY11" fmla="*/ 1165123 h 2551856"/>
              <a:gd name="connsiteX12" fmla="*/ 280220 w 5373722"/>
              <a:gd name="connsiteY12" fmla="*/ 1253613 h 2551856"/>
              <a:gd name="connsiteX13" fmla="*/ 309716 w 5373722"/>
              <a:gd name="connsiteY13" fmla="*/ 1342104 h 2551856"/>
              <a:gd name="connsiteX14" fmla="*/ 353962 w 5373722"/>
              <a:gd name="connsiteY14" fmla="*/ 1460091 h 2551856"/>
              <a:gd name="connsiteX15" fmla="*/ 398207 w 5373722"/>
              <a:gd name="connsiteY15" fmla="*/ 1607575 h 2551856"/>
              <a:gd name="connsiteX16" fmla="*/ 412955 w 5373722"/>
              <a:gd name="connsiteY16" fmla="*/ 1666568 h 2551856"/>
              <a:gd name="connsiteX17" fmla="*/ 457200 w 5373722"/>
              <a:gd name="connsiteY17" fmla="*/ 1784555 h 2551856"/>
              <a:gd name="connsiteX18" fmla="*/ 486697 w 5373722"/>
              <a:gd name="connsiteY18" fmla="*/ 1828800 h 2551856"/>
              <a:gd name="connsiteX19" fmla="*/ 501445 w 5373722"/>
              <a:gd name="connsiteY19" fmla="*/ 1887794 h 2551856"/>
              <a:gd name="connsiteX20" fmla="*/ 530942 w 5373722"/>
              <a:gd name="connsiteY20" fmla="*/ 1946787 h 2551856"/>
              <a:gd name="connsiteX21" fmla="*/ 707923 w 5373722"/>
              <a:gd name="connsiteY21" fmla="*/ 2153265 h 2551856"/>
              <a:gd name="connsiteX22" fmla="*/ 840658 w 5373722"/>
              <a:gd name="connsiteY22" fmla="*/ 2241755 h 2551856"/>
              <a:gd name="connsiteX23" fmla="*/ 929149 w 5373722"/>
              <a:gd name="connsiteY23" fmla="*/ 2300749 h 2551856"/>
              <a:gd name="connsiteX24" fmla="*/ 1032387 w 5373722"/>
              <a:gd name="connsiteY24" fmla="*/ 2389239 h 2551856"/>
              <a:gd name="connsiteX25" fmla="*/ 1120878 w 5373722"/>
              <a:gd name="connsiteY25" fmla="*/ 2418736 h 2551856"/>
              <a:gd name="connsiteX26" fmla="*/ 1312607 w 5373722"/>
              <a:gd name="connsiteY26" fmla="*/ 2492478 h 2551856"/>
              <a:gd name="connsiteX27" fmla="*/ 1578078 w 5373722"/>
              <a:gd name="connsiteY27" fmla="*/ 2521975 h 2551856"/>
              <a:gd name="connsiteX28" fmla="*/ 1710813 w 5373722"/>
              <a:gd name="connsiteY28" fmla="*/ 2551471 h 2551856"/>
              <a:gd name="connsiteX29" fmla="*/ 3569110 w 5373722"/>
              <a:gd name="connsiteY29" fmla="*/ 2521975 h 2551856"/>
              <a:gd name="connsiteX30" fmla="*/ 3716594 w 5373722"/>
              <a:gd name="connsiteY30" fmla="*/ 2492478 h 2551856"/>
              <a:gd name="connsiteX31" fmla="*/ 3775587 w 5373722"/>
              <a:gd name="connsiteY31" fmla="*/ 2477729 h 2551856"/>
              <a:gd name="connsiteX32" fmla="*/ 4026310 w 5373722"/>
              <a:gd name="connsiteY32" fmla="*/ 2448233 h 2551856"/>
              <a:gd name="connsiteX33" fmla="*/ 4277033 w 5373722"/>
              <a:gd name="connsiteY33" fmla="*/ 2418736 h 2551856"/>
              <a:gd name="connsiteX34" fmla="*/ 4527755 w 5373722"/>
              <a:gd name="connsiteY34" fmla="*/ 2389239 h 2551856"/>
              <a:gd name="connsiteX35" fmla="*/ 4719484 w 5373722"/>
              <a:gd name="connsiteY35" fmla="*/ 2344994 h 2551856"/>
              <a:gd name="connsiteX36" fmla="*/ 4793226 w 5373722"/>
              <a:gd name="connsiteY36" fmla="*/ 2330245 h 2551856"/>
              <a:gd name="connsiteX37" fmla="*/ 4925962 w 5373722"/>
              <a:gd name="connsiteY37" fmla="*/ 2271252 h 2551856"/>
              <a:gd name="connsiteX38" fmla="*/ 4984955 w 5373722"/>
              <a:gd name="connsiteY38" fmla="*/ 2256504 h 2551856"/>
              <a:gd name="connsiteX39" fmla="*/ 5029200 w 5373722"/>
              <a:gd name="connsiteY39" fmla="*/ 2227007 h 2551856"/>
              <a:gd name="connsiteX40" fmla="*/ 5073445 w 5373722"/>
              <a:gd name="connsiteY40" fmla="*/ 2168013 h 2551856"/>
              <a:gd name="connsiteX41" fmla="*/ 5117691 w 5373722"/>
              <a:gd name="connsiteY41" fmla="*/ 2153265 h 2551856"/>
              <a:gd name="connsiteX42" fmla="*/ 5176684 w 5373722"/>
              <a:gd name="connsiteY42" fmla="*/ 2064775 h 2551856"/>
              <a:gd name="connsiteX43" fmla="*/ 5206181 w 5373722"/>
              <a:gd name="connsiteY43" fmla="*/ 1902542 h 2551856"/>
              <a:gd name="connsiteX44" fmla="*/ 5220929 w 5373722"/>
              <a:gd name="connsiteY44" fmla="*/ 1858297 h 2551856"/>
              <a:gd name="connsiteX45" fmla="*/ 5235678 w 5373722"/>
              <a:gd name="connsiteY45" fmla="*/ 1799304 h 2551856"/>
              <a:gd name="connsiteX46" fmla="*/ 5250426 w 5373722"/>
              <a:gd name="connsiteY46" fmla="*/ 1297858 h 2551856"/>
              <a:gd name="connsiteX47" fmla="*/ 5265174 w 5373722"/>
              <a:gd name="connsiteY47" fmla="*/ 1253613 h 2551856"/>
              <a:gd name="connsiteX48" fmla="*/ 5279923 w 5373722"/>
              <a:gd name="connsiteY48" fmla="*/ 825910 h 2551856"/>
              <a:gd name="connsiteX49" fmla="*/ 5324168 w 5373722"/>
              <a:gd name="connsiteY49" fmla="*/ 811162 h 2551856"/>
              <a:gd name="connsiteX50" fmla="*/ 5338916 w 5373722"/>
              <a:gd name="connsiteY50" fmla="*/ 678426 h 2551856"/>
              <a:gd name="connsiteX51" fmla="*/ 5368413 w 5373722"/>
              <a:gd name="connsiteY51" fmla="*/ 634181 h 2551856"/>
              <a:gd name="connsiteX52" fmla="*/ 5353665 w 5373722"/>
              <a:gd name="connsiteY52" fmla="*/ 398207 h 2551856"/>
              <a:gd name="connsiteX53" fmla="*/ 5294671 w 5373722"/>
              <a:gd name="connsiteY53" fmla="*/ 353962 h 2551856"/>
              <a:gd name="connsiteX54" fmla="*/ 5117691 w 5373722"/>
              <a:gd name="connsiteY54" fmla="*/ 309716 h 2551856"/>
              <a:gd name="connsiteX55" fmla="*/ 2271252 w 5373722"/>
              <a:gd name="connsiteY55" fmla="*/ 280220 h 2551856"/>
              <a:gd name="connsiteX56" fmla="*/ 2050026 w 5373722"/>
              <a:gd name="connsiteY56" fmla="*/ 250723 h 2551856"/>
              <a:gd name="connsiteX57" fmla="*/ 1710813 w 5373722"/>
              <a:gd name="connsiteY57" fmla="*/ 206478 h 2551856"/>
              <a:gd name="connsiteX58" fmla="*/ 1474839 w 5373722"/>
              <a:gd name="connsiteY58" fmla="*/ 176981 h 2551856"/>
              <a:gd name="connsiteX59" fmla="*/ 1120878 w 5373722"/>
              <a:gd name="connsiteY59" fmla="*/ 103239 h 2551856"/>
              <a:gd name="connsiteX60" fmla="*/ 958645 w 5373722"/>
              <a:gd name="connsiteY60" fmla="*/ 73742 h 2551856"/>
              <a:gd name="connsiteX61" fmla="*/ 58994 w 5373722"/>
              <a:gd name="connsiteY61" fmla="*/ 88491 h 255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373722" h="2551856">
                <a:moveTo>
                  <a:pt x="206478" y="0"/>
                </a:moveTo>
                <a:cubicBezTo>
                  <a:pt x="186813" y="14748"/>
                  <a:pt x="163583" y="25670"/>
                  <a:pt x="147484" y="44245"/>
                </a:cubicBezTo>
                <a:cubicBezTo>
                  <a:pt x="19234" y="192225"/>
                  <a:pt x="35157" y="160004"/>
                  <a:pt x="0" y="265471"/>
                </a:cubicBezTo>
                <a:cubicBezTo>
                  <a:pt x="4916" y="294968"/>
                  <a:pt x="10520" y="324359"/>
                  <a:pt x="14749" y="353962"/>
                </a:cubicBezTo>
                <a:cubicBezTo>
                  <a:pt x="20354" y="393199"/>
                  <a:pt x="23470" y="432775"/>
                  <a:pt x="29497" y="471949"/>
                </a:cubicBezTo>
                <a:cubicBezTo>
                  <a:pt x="33309" y="496725"/>
                  <a:pt x="39761" y="521028"/>
                  <a:pt x="44245" y="545691"/>
                </a:cubicBezTo>
                <a:cubicBezTo>
                  <a:pt x="65009" y="659895"/>
                  <a:pt x="47739" y="600416"/>
                  <a:pt x="73742" y="678426"/>
                </a:cubicBezTo>
                <a:cubicBezTo>
                  <a:pt x="78658" y="737420"/>
                  <a:pt x="78203" y="797110"/>
                  <a:pt x="88491" y="855407"/>
                </a:cubicBezTo>
                <a:cubicBezTo>
                  <a:pt x="93092" y="881478"/>
                  <a:pt x="108691" y="904361"/>
                  <a:pt x="117987" y="929149"/>
                </a:cubicBezTo>
                <a:cubicBezTo>
                  <a:pt x="123446" y="943705"/>
                  <a:pt x="125186" y="959804"/>
                  <a:pt x="132736" y="973394"/>
                </a:cubicBezTo>
                <a:cubicBezTo>
                  <a:pt x="149952" y="1004383"/>
                  <a:pt x="172065" y="1032387"/>
                  <a:pt x="191729" y="1061884"/>
                </a:cubicBezTo>
                <a:cubicBezTo>
                  <a:pt x="234857" y="1126575"/>
                  <a:pt x="210597" y="1091957"/>
                  <a:pt x="265471" y="1165123"/>
                </a:cubicBezTo>
                <a:cubicBezTo>
                  <a:pt x="270387" y="1194620"/>
                  <a:pt x="272967" y="1224602"/>
                  <a:pt x="280220" y="1253613"/>
                </a:cubicBezTo>
                <a:cubicBezTo>
                  <a:pt x="287761" y="1283777"/>
                  <a:pt x="303618" y="1311615"/>
                  <a:pt x="309716" y="1342104"/>
                </a:cubicBezTo>
                <a:cubicBezTo>
                  <a:pt x="327941" y="1433226"/>
                  <a:pt x="310560" y="1394988"/>
                  <a:pt x="353962" y="1460091"/>
                </a:cubicBezTo>
                <a:cubicBezTo>
                  <a:pt x="376360" y="1527286"/>
                  <a:pt x="372883" y="1514721"/>
                  <a:pt x="398207" y="1607575"/>
                </a:cubicBezTo>
                <a:cubicBezTo>
                  <a:pt x="403540" y="1627130"/>
                  <a:pt x="407386" y="1647078"/>
                  <a:pt x="412955" y="1666568"/>
                </a:cubicBezTo>
                <a:cubicBezTo>
                  <a:pt x="421463" y="1696345"/>
                  <a:pt x="446816" y="1763787"/>
                  <a:pt x="457200" y="1784555"/>
                </a:cubicBezTo>
                <a:cubicBezTo>
                  <a:pt x="465127" y="1800409"/>
                  <a:pt x="476865" y="1814052"/>
                  <a:pt x="486697" y="1828800"/>
                </a:cubicBezTo>
                <a:cubicBezTo>
                  <a:pt x="491613" y="1848465"/>
                  <a:pt x="494328" y="1868815"/>
                  <a:pt x="501445" y="1887794"/>
                </a:cubicBezTo>
                <a:cubicBezTo>
                  <a:pt x="509165" y="1908380"/>
                  <a:pt x="519631" y="1927935"/>
                  <a:pt x="530942" y="1946787"/>
                </a:cubicBezTo>
                <a:cubicBezTo>
                  <a:pt x="575421" y="2020918"/>
                  <a:pt x="636046" y="2105347"/>
                  <a:pt x="707923" y="2153265"/>
                </a:cubicBezTo>
                <a:lnTo>
                  <a:pt x="840658" y="2241755"/>
                </a:lnTo>
                <a:cubicBezTo>
                  <a:pt x="870155" y="2261420"/>
                  <a:pt x="904081" y="2275681"/>
                  <a:pt x="929149" y="2300749"/>
                </a:cubicBezTo>
                <a:cubicBezTo>
                  <a:pt x="958667" y="2330267"/>
                  <a:pt x="994548" y="2370320"/>
                  <a:pt x="1032387" y="2389239"/>
                </a:cubicBezTo>
                <a:cubicBezTo>
                  <a:pt x="1060197" y="2403144"/>
                  <a:pt x="1092009" y="2407188"/>
                  <a:pt x="1120878" y="2418736"/>
                </a:cubicBezTo>
                <a:cubicBezTo>
                  <a:pt x="1279538" y="2482200"/>
                  <a:pt x="1036077" y="2413470"/>
                  <a:pt x="1312607" y="2492478"/>
                </a:cubicBezTo>
                <a:cubicBezTo>
                  <a:pt x="1393124" y="2515482"/>
                  <a:pt x="1504752" y="2516334"/>
                  <a:pt x="1578078" y="2521975"/>
                </a:cubicBezTo>
                <a:cubicBezTo>
                  <a:pt x="1623104" y="2536983"/>
                  <a:pt x="1660054" y="2551856"/>
                  <a:pt x="1710813" y="2551471"/>
                </a:cubicBezTo>
                <a:lnTo>
                  <a:pt x="3569110" y="2521975"/>
                </a:lnTo>
                <a:cubicBezTo>
                  <a:pt x="3659976" y="2491685"/>
                  <a:pt x="3567459" y="2519594"/>
                  <a:pt x="3716594" y="2492478"/>
                </a:cubicBezTo>
                <a:cubicBezTo>
                  <a:pt x="3736537" y="2488852"/>
                  <a:pt x="3755521" y="2480596"/>
                  <a:pt x="3775587" y="2477729"/>
                </a:cubicBezTo>
                <a:cubicBezTo>
                  <a:pt x="3858892" y="2465828"/>
                  <a:pt x="3942736" y="2458065"/>
                  <a:pt x="4026310" y="2448233"/>
                </a:cubicBezTo>
                <a:cubicBezTo>
                  <a:pt x="4151614" y="2416906"/>
                  <a:pt x="4052048" y="2438300"/>
                  <a:pt x="4277033" y="2418736"/>
                </a:cubicBezTo>
                <a:cubicBezTo>
                  <a:pt x="4328775" y="2414237"/>
                  <a:pt x="4467308" y="2401328"/>
                  <a:pt x="4527755" y="2389239"/>
                </a:cubicBezTo>
                <a:cubicBezTo>
                  <a:pt x="4592071" y="2376376"/>
                  <a:pt x="4655457" y="2359222"/>
                  <a:pt x="4719484" y="2344994"/>
                </a:cubicBezTo>
                <a:cubicBezTo>
                  <a:pt x="4743955" y="2339556"/>
                  <a:pt x="4769216" y="2337448"/>
                  <a:pt x="4793226" y="2330245"/>
                </a:cubicBezTo>
                <a:cubicBezTo>
                  <a:pt x="4927772" y="2289881"/>
                  <a:pt x="4809746" y="2314833"/>
                  <a:pt x="4925962" y="2271252"/>
                </a:cubicBezTo>
                <a:cubicBezTo>
                  <a:pt x="4944941" y="2264135"/>
                  <a:pt x="4965291" y="2261420"/>
                  <a:pt x="4984955" y="2256504"/>
                </a:cubicBezTo>
                <a:cubicBezTo>
                  <a:pt x="4999703" y="2246672"/>
                  <a:pt x="5016666" y="2239541"/>
                  <a:pt x="5029200" y="2227007"/>
                </a:cubicBezTo>
                <a:cubicBezTo>
                  <a:pt x="5046581" y="2209626"/>
                  <a:pt x="5054562" y="2183749"/>
                  <a:pt x="5073445" y="2168013"/>
                </a:cubicBezTo>
                <a:cubicBezTo>
                  <a:pt x="5085388" y="2158060"/>
                  <a:pt x="5102942" y="2158181"/>
                  <a:pt x="5117691" y="2153265"/>
                </a:cubicBezTo>
                <a:cubicBezTo>
                  <a:pt x="5137355" y="2123768"/>
                  <a:pt x="5168086" y="2099167"/>
                  <a:pt x="5176684" y="2064775"/>
                </a:cubicBezTo>
                <a:cubicBezTo>
                  <a:pt x="5220402" y="1889911"/>
                  <a:pt x="5153346" y="2166725"/>
                  <a:pt x="5206181" y="1902542"/>
                </a:cubicBezTo>
                <a:cubicBezTo>
                  <a:pt x="5209230" y="1887298"/>
                  <a:pt x="5216658" y="1873245"/>
                  <a:pt x="5220929" y="1858297"/>
                </a:cubicBezTo>
                <a:cubicBezTo>
                  <a:pt x="5226498" y="1838807"/>
                  <a:pt x="5230762" y="1818968"/>
                  <a:pt x="5235678" y="1799304"/>
                </a:cubicBezTo>
                <a:cubicBezTo>
                  <a:pt x="5240594" y="1632155"/>
                  <a:pt x="5241400" y="1464835"/>
                  <a:pt x="5250426" y="1297858"/>
                </a:cubicBezTo>
                <a:cubicBezTo>
                  <a:pt x="5251265" y="1282335"/>
                  <a:pt x="5264204" y="1269129"/>
                  <a:pt x="5265174" y="1253613"/>
                </a:cubicBezTo>
                <a:cubicBezTo>
                  <a:pt x="5274072" y="1111238"/>
                  <a:pt x="5261069" y="967311"/>
                  <a:pt x="5279923" y="825910"/>
                </a:cubicBezTo>
                <a:cubicBezTo>
                  <a:pt x="5281978" y="810500"/>
                  <a:pt x="5309420" y="816078"/>
                  <a:pt x="5324168" y="811162"/>
                </a:cubicBezTo>
                <a:cubicBezTo>
                  <a:pt x="5329084" y="766917"/>
                  <a:pt x="5328119" y="721614"/>
                  <a:pt x="5338916" y="678426"/>
                </a:cubicBezTo>
                <a:cubicBezTo>
                  <a:pt x="5343215" y="661230"/>
                  <a:pt x="5367481" y="651882"/>
                  <a:pt x="5368413" y="634181"/>
                </a:cubicBezTo>
                <a:cubicBezTo>
                  <a:pt x="5372555" y="555478"/>
                  <a:pt x="5373722" y="474424"/>
                  <a:pt x="5353665" y="398207"/>
                </a:cubicBezTo>
                <a:cubicBezTo>
                  <a:pt x="5347409" y="374436"/>
                  <a:pt x="5315515" y="366990"/>
                  <a:pt x="5294671" y="353962"/>
                </a:cubicBezTo>
                <a:cubicBezTo>
                  <a:pt x="5223837" y="309691"/>
                  <a:pt x="5214930" y="321871"/>
                  <a:pt x="5117691" y="309716"/>
                </a:cubicBezTo>
                <a:cubicBezTo>
                  <a:pt x="3514835" y="327526"/>
                  <a:pt x="3968115" y="340286"/>
                  <a:pt x="2271252" y="280220"/>
                </a:cubicBezTo>
                <a:cubicBezTo>
                  <a:pt x="2074435" y="273253"/>
                  <a:pt x="2184590" y="269946"/>
                  <a:pt x="2050026" y="250723"/>
                </a:cubicBezTo>
                <a:cubicBezTo>
                  <a:pt x="1937143" y="234597"/>
                  <a:pt x="1823916" y="220978"/>
                  <a:pt x="1710813" y="206478"/>
                </a:cubicBezTo>
                <a:cubicBezTo>
                  <a:pt x="1632186" y="196398"/>
                  <a:pt x="1551742" y="196207"/>
                  <a:pt x="1474839" y="176981"/>
                </a:cubicBezTo>
                <a:cubicBezTo>
                  <a:pt x="1200413" y="108374"/>
                  <a:pt x="1319318" y="128043"/>
                  <a:pt x="1120878" y="103239"/>
                </a:cubicBezTo>
                <a:cubicBezTo>
                  <a:pt x="1058656" y="82499"/>
                  <a:pt x="1042026" y="73742"/>
                  <a:pt x="958645" y="73742"/>
                </a:cubicBezTo>
                <a:cubicBezTo>
                  <a:pt x="658721" y="73742"/>
                  <a:pt x="358918" y="88491"/>
                  <a:pt x="58994" y="88491"/>
                </a:cubicBezTo>
              </a:path>
            </a:pathLst>
          </a:cu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2" name="Rounded Rectangular Callout 11"/>
          <p:cNvSpPr/>
          <p:nvPr/>
        </p:nvSpPr>
        <p:spPr>
          <a:xfrm>
            <a:off x="3962400" y="1905000"/>
            <a:ext cx="3124200" cy="2971800"/>
          </a:xfrm>
          <a:prstGeom prst="wedgeRoundRectCallout">
            <a:avLst>
              <a:gd name="adj1" fmla="val -63690"/>
              <a:gd name="adj2" fmla="val 43595"/>
              <a:gd name="adj3" fmla="val 16667"/>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Rectangle 12"/>
          <p:cNvSpPr/>
          <p:nvPr/>
        </p:nvSpPr>
        <p:spPr>
          <a:xfrm>
            <a:off x="4343400" y="2057400"/>
            <a:ext cx="2069797" cy="4247317"/>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Fun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Frank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endParaRPr>
          </a:p>
        </p:txBody>
      </p:sp>
      <p:sp>
        <p:nvSpPr>
          <p:cNvPr id="14" name="Rectangle 13"/>
          <p:cNvSpPr/>
          <p:nvPr/>
        </p:nvSpPr>
        <p:spPr>
          <a:xfrm>
            <a:off x="7239000" y="16002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5619" name="Rectangle 3"/>
          <p:cNvSpPr>
            <a:spLocks noGrp="1" noChangeArrowheads="1"/>
          </p:cNvSpPr>
          <p:nvPr>
            <p:ph type="body" idx="4294967295"/>
          </p:nvPr>
        </p:nvSpPr>
        <p:spPr>
          <a:xfrm>
            <a:off x="228600" y="304800"/>
            <a:ext cx="8458200" cy="5826125"/>
          </a:xfrm>
        </p:spPr>
        <p:txBody>
          <a:bodyPr/>
          <a:lstStyle/>
          <a:p>
            <a:pPr eaLnBrk="1" hangingPunct="1">
              <a:defRPr/>
            </a:pPr>
            <a:r>
              <a:rPr lang="en-US" dirty="0"/>
              <a:t>Cells are the structural and functional units of all living organisms. </a:t>
            </a:r>
          </a:p>
        </p:txBody>
      </p:sp>
      <p:sp>
        <p:nvSpPr>
          <p:cNvPr id="247814"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7" name="Rounded Rectangle 6"/>
          <p:cNvSpPr/>
          <p:nvPr/>
        </p:nvSpPr>
        <p:spPr>
          <a:xfrm>
            <a:off x="2971800" y="381000"/>
            <a:ext cx="1371600" cy="457200"/>
          </a:xfrm>
          <a:prstGeom prst="roundRect">
            <a:avLst/>
          </a:prstGeom>
          <a:solidFill>
            <a:schemeClr val="bg2">
              <a:lumMod val="50000"/>
            </a:schemeClr>
          </a:solid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ounded Rectangle 8"/>
          <p:cNvSpPr/>
          <p:nvPr/>
        </p:nvSpPr>
        <p:spPr>
          <a:xfrm>
            <a:off x="5257800" y="381000"/>
            <a:ext cx="14478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8610600" cy="51054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1" name="Freeform 10"/>
          <p:cNvSpPr/>
          <p:nvPr/>
        </p:nvSpPr>
        <p:spPr>
          <a:xfrm>
            <a:off x="3097160" y="3746090"/>
            <a:ext cx="5665839" cy="2551856"/>
          </a:xfrm>
          <a:custGeom>
            <a:avLst/>
            <a:gdLst>
              <a:gd name="connsiteX0" fmla="*/ 206478 w 5373722"/>
              <a:gd name="connsiteY0" fmla="*/ 0 h 2551856"/>
              <a:gd name="connsiteX1" fmla="*/ 147484 w 5373722"/>
              <a:gd name="connsiteY1" fmla="*/ 44245 h 2551856"/>
              <a:gd name="connsiteX2" fmla="*/ 0 w 5373722"/>
              <a:gd name="connsiteY2" fmla="*/ 265471 h 2551856"/>
              <a:gd name="connsiteX3" fmla="*/ 14749 w 5373722"/>
              <a:gd name="connsiteY3" fmla="*/ 353962 h 2551856"/>
              <a:gd name="connsiteX4" fmla="*/ 29497 w 5373722"/>
              <a:gd name="connsiteY4" fmla="*/ 471949 h 2551856"/>
              <a:gd name="connsiteX5" fmla="*/ 44245 w 5373722"/>
              <a:gd name="connsiteY5" fmla="*/ 545691 h 2551856"/>
              <a:gd name="connsiteX6" fmla="*/ 73742 w 5373722"/>
              <a:gd name="connsiteY6" fmla="*/ 678426 h 2551856"/>
              <a:gd name="connsiteX7" fmla="*/ 88491 w 5373722"/>
              <a:gd name="connsiteY7" fmla="*/ 855407 h 2551856"/>
              <a:gd name="connsiteX8" fmla="*/ 117987 w 5373722"/>
              <a:gd name="connsiteY8" fmla="*/ 929149 h 2551856"/>
              <a:gd name="connsiteX9" fmla="*/ 132736 w 5373722"/>
              <a:gd name="connsiteY9" fmla="*/ 973394 h 2551856"/>
              <a:gd name="connsiteX10" fmla="*/ 191729 w 5373722"/>
              <a:gd name="connsiteY10" fmla="*/ 1061884 h 2551856"/>
              <a:gd name="connsiteX11" fmla="*/ 265471 w 5373722"/>
              <a:gd name="connsiteY11" fmla="*/ 1165123 h 2551856"/>
              <a:gd name="connsiteX12" fmla="*/ 280220 w 5373722"/>
              <a:gd name="connsiteY12" fmla="*/ 1253613 h 2551856"/>
              <a:gd name="connsiteX13" fmla="*/ 309716 w 5373722"/>
              <a:gd name="connsiteY13" fmla="*/ 1342104 h 2551856"/>
              <a:gd name="connsiteX14" fmla="*/ 353962 w 5373722"/>
              <a:gd name="connsiteY14" fmla="*/ 1460091 h 2551856"/>
              <a:gd name="connsiteX15" fmla="*/ 398207 w 5373722"/>
              <a:gd name="connsiteY15" fmla="*/ 1607575 h 2551856"/>
              <a:gd name="connsiteX16" fmla="*/ 412955 w 5373722"/>
              <a:gd name="connsiteY16" fmla="*/ 1666568 h 2551856"/>
              <a:gd name="connsiteX17" fmla="*/ 457200 w 5373722"/>
              <a:gd name="connsiteY17" fmla="*/ 1784555 h 2551856"/>
              <a:gd name="connsiteX18" fmla="*/ 486697 w 5373722"/>
              <a:gd name="connsiteY18" fmla="*/ 1828800 h 2551856"/>
              <a:gd name="connsiteX19" fmla="*/ 501445 w 5373722"/>
              <a:gd name="connsiteY19" fmla="*/ 1887794 h 2551856"/>
              <a:gd name="connsiteX20" fmla="*/ 530942 w 5373722"/>
              <a:gd name="connsiteY20" fmla="*/ 1946787 h 2551856"/>
              <a:gd name="connsiteX21" fmla="*/ 707923 w 5373722"/>
              <a:gd name="connsiteY21" fmla="*/ 2153265 h 2551856"/>
              <a:gd name="connsiteX22" fmla="*/ 840658 w 5373722"/>
              <a:gd name="connsiteY22" fmla="*/ 2241755 h 2551856"/>
              <a:gd name="connsiteX23" fmla="*/ 929149 w 5373722"/>
              <a:gd name="connsiteY23" fmla="*/ 2300749 h 2551856"/>
              <a:gd name="connsiteX24" fmla="*/ 1032387 w 5373722"/>
              <a:gd name="connsiteY24" fmla="*/ 2389239 h 2551856"/>
              <a:gd name="connsiteX25" fmla="*/ 1120878 w 5373722"/>
              <a:gd name="connsiteY25" fmla="*/ 2418736 h 2551856"/>
              <a:gd name="connsiteX26" fmla="*/ 1312607 w 5373722"/>
              <a:gd name="connsiteY26" fmla="*/ 2492478 h 2551856"/>
              <a:gd name="connsiteX27" fmla="*/ 1578078 w 5373722"/>
              <a:gd name="connsiteY27" fmla="*/ 2521975 h 2551856"/>
              <a:gd name="connsiteX28" fmla="*/ 1710813 w 5373722"/>
              <a:gd name="connsiteY28" fmla="*/ 2551471 h 2551856"/>
              <a:gd name="connsiteX29" fmla="*/ 3569110 w 5373722"/>
              <a:gd name="connsiteY29" fmla="*/ 2521975 h 2551856"/>
              <a:gd name="connsiteX30" fmla="*/ 3716594 w 5373722"/>
              <a:gd name="connsiteY30" fmla="*/ 2492478 h 2551856"/>
              <a:gd name="connsiteX31" fmla="*/ 3775587 w 5373722"/>
              <a:gd name="connsiteY31" fmla="*/ 2477729 h 2551856"/>
              <a:gd name="connsiteX32" fmla="*/ 4026310 w 5373722"/>
              <a:gd name="connsiteY32" fmla="*/ 2448233 h 2551856"/>
              <a:gd name="connsiteX33" fmla="*/ 4277033 w 5373722"/>
              <a:gd name="connsiteY33" fmla="*/ 2418736 h 2551856"/>
              <a:gd name="connsiteX34" fmla="*/ 4527755 w 5373722"/>
              <a:gd name="connsiteY34" fmla="*/ 2389239 h 2551856"/>
              <a:gd name="connsiteX35" fmla="*/ 4719484 w 5373722"/>
              <a:gd name="connsiteY35" fmla="*/ 2344994 h 2551856"/>
              <a:gd name="connsiteX36" fmla="*/ 4793226 w 5373722"/>
              <a:gd name="connsiteY36" fmla="*/ 2330245 h 2551856"/>
              <a:gd name="connsiteX37" fmla="*/ 4925962 w 5373722"/>
              <a:gd name="connsiteY37" fmla="*/ 2271252 h 2551856"/>
              <a:gd name="connsiteX38" fmla="*/ 4984955 w 5373722"/>
              <a:gd name="connsiteY38" fmla="*/ 2256504 h 2551856"/>
              <a:gd name="connsiteX39" fmla="*/ 5029200 w 5373722"/>
              <a:gd name="connsiteY39" fmla="*/ 2227007 h 2551856"/>
              <a:gd name="connsiteX40" fmla="*/ 5073445 w 5373722"/>
              <a:gd name="connsiteY40" fmla="*/ 2168013 h 2551856"/>
              <a:gd name="connsiteX41" fmla="*/ 5117691 w 5373722"/>
              <a:gd name="connsiteY41" fmla="*/ 2153265 h 2551856"/>
              <a:gd name="connsiteX42" fmla="*/ 5176684 w 5373722"/>
              <a:gd name="connsiteY42" fmla="*/ 2064775 h 2551856"/>
              <a:gd name="connsiteX43" fmla="*/ 5206181 w 5373722"/>
              <a:gd name="connsiteY43" fmla="*/ 1902542 h 2551856"/>
              <a:gd name="connsiteX44" fmla="*/ 5220929 w 5373722"/>
              <a:gd name="connsiteY44" fmla="*/ 1858297 h 2551856"/>
              <a:gd name="connsiteX45" fmla="*/ 5235678 w 5373722"/>
              <a:gd name="connsiteY45" fmla="*/ 1799304 h 2551856"/>
              <a:gd name="connsiteX46" fmla="*/ 5250426 w 5373722"/>
              <a:gd name="connsiteY46" fmla="*/ 1297858 h 2551856"/>
              <a:gd name="connsiteX47" fmla="*/ 5265174 w 5373722"/>
              <a:gd name="connsiteY47" fmla="*/ 1253613 h 2551856"/>
              <a:gd name="connsiteX48" fmla="*/ 5279923 w 5373722"/>
              <a:gd name="connsiteY48" fmla="*/ 825910 h 2551856"/>
              <a:gd name="connsiteX49" fmla="*/ 5324168 w 5373722"/>
              <a:gd name="connsiteY49" fmla="*/ 811162 h 2551856"/>
              <a:gd name="connsiteX50" fmla="*/ 5338916 w 5373722"/>
              <a:gd name="connsiteY50" fmla="*/ 678426 h 2551856"/>
              <a:gd name="connsiteX51" fmla="*/ 5368413 w 5373722"/>
              <a:gd name="connsiteY51" fmla="*/ 634181 h 2551856"/>
              <a:gd name="connsiteX52" fmla="*/ 5353665 w 5373722"/>
              <a:gd name="connsiteY52" fmla="*/ 398207 h 2551856"/>
              <a:gd name="connsiteX53" fmla="*/ 5294671 w 5373722"/>
              <a:gd name="connsiteY53" fmla="*/ 353962 h 2551856"/>
              <a:gd name="connsiteX54" fmla="*/ 5117691 w 5373722"/>
              <a:gd name="connsiteY54" fmla="*/ 309716 h 2551856"/>
              <a:gd name="connsiteX55" fmla="*/ 2271252 w 5373722"/>
              <a:gd name="connsiteY55" fmla="*/ 280220 h 2551856"/>
              <a:gd name="connsiteX56" fmla="*/ 2050026 w 5373722"/>
              <a:gd name="connsiteY56" fmla="*/ 250723 h 2551856"/>
              <a:gd name="connsiteX57" fmla="*/ 1710813 w 5373722"/>
              <a:gd name="connsiteY57" fmla="*/ 206478 h 2551856"/>
              <a:gd name="connsiteX58" fmla="*/ 1474839 w 5373722"/>
              <a:gd name="connsiteY58" fmla="*/ 176981 h 2551856"/>
              <a:gd name="connsiteX59" fmla="*/ 1120878 w 5373722"/>
              <a:gd name="connsiteY59" fmla="*/ 103239 h 2551856"/>
              <a:gd name="connsiteX60" fmla="*/ 958645 w 5373722"/>
              <a:gd name="connsiteY60" fmla="*/ 73742 h 2551856"/>
              <a:gd name="connsiteX61" fmla="*/ 58994 w 5373722"/>
              <a:gd name="connsiteY61" fmla="*/ 88491 h 255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373722" h="2551856">
                <a:moveTo>
                  <a:pt x="206478" y="0"/>
                </a:moveTo>
                <a:cubicBezTo>
                  <a:pt x="186813" y="14748"/>
                  <a:pt x="163583" y="25670"/>
                  <a:pt x="147484" y="44245"/>
                </a:cubicBezTo>
                <a:cubicBezTo>
                  <a:pt x="19234" y="192225"/>
                  <a:pt x="35157" y="160004"/>
                  <a:pt x="0" y="265471"/>
                </a:cubicBezTo>
                <a:cubicBezTo>
                  <a:pt x="4916" y="294968"/>
                  <a:pt x="10520" y="324359"/>
                  <a:pt x="14749" y="353962"/>
                </a:cubicBezTo>
                <a:cubicBezTo>
                  <a:pt x="20354" y="393199"/>
                  <a:pt x="23470" y="432775"/>
                  <a:pt x="29497" y="471949"/>
                </a:cubicBezTo>
                <a:cubicBezTo>
                  <a:pt x="33309" y="496725"/>
                  <a:pt x="39761" y="521028"/>
                  <a:pt x="44245" y="545691"/>
                </a:cubicBezTo>
                <a:cubicBezTo>
                  <a:pt x="65009" y="659895"/>
                  <a:pt x="47739" y="600416"/>
                  <a:pt x="73742" y="678426"/>
                </a:cubicBezTo>
                <a:cubicBezTo>
                  <a:pt x="78658" y="737420"/>
                  <a:pt x="78203" y="797110"/>
                  <a:pt x="88491" y="855407"/>
                </a:cubicBezTo>
                <a:cubicBezTo>
                  <a:pt x="93092" y="881478"/>
                  <a:pt x="108691" y="904361"/>
                  <a:pt x="117987" y="929149"/>
                </a:cubicBezTo>
                <a:cubicBezTo>
                  <a:pt x="123446" y="943705"/>
                  <a:pt x="125186" y="959804"/>
                  <a:pt x="132736" y="973394"/>
                </a:cubicBezTo>
                <a:cubicBezTo>
                  <a:pt x="149952" y="1004383"/>
                  <a:pt x="172065" y="1032387"/>
                  <a:pt x="191729" y="1061884"/>
                </a:cubicBezTo>
                <a:cubicBezTo>
                  <a:pt x="234857" y="1126575"/>
                  <a:pt x="210597" y="1091957"/>
                  <a:pt x="265471" y="1165123"/>
                </a:cubicBezTo>
                <a:cubicBezTo>
                  <a:pt x="270387" y="1194620"/>
                  <a:pt x="272967" y="1224602"/>
                  <a:pt x="280220" y="1253613"/>
                </a:cubicBezTo>
                <a:cubicBezTo>
                  <a:pt x="287761" y="1283777"/>
                  <a:pt x="303618" y="1311615"/>
                  <a:pt x="309716" y="1342104"/>
                </a:cubicBezTo>
                <a:cubicBezTo>
                  <a:pt x="327941" y="1433226"/>
                  <a:pt x="310560" y="1394988"/>
                  <a:pt x="353962" y="1460091"/>
                </a:cubicBezTo>
                <a:cubicBezTo>
                  <a:pt x="376360" y="1527286"/>
                  <a:pt x="372883" y="1514721"/>
                  <a:pt x="398207" y="1607575"/>
                </a:cubicBezTo>
                <a:cubicBezTo>
                  <a:pt x="403540" y="1627130"/>
                  <a:pt x="407386" y="1647078"/>
                  <a:pt x="412955" y="1666568"/>
                </a:cubicBezTo>
                <a:cubicBezTo>
                  <a:pt x="421463" y="1696345"/>
                  <a:pt x="446816" y="1763787"/>
                  <a:pt x="457200" y="1784555"/>
                </a:cubicBezTo>
                <a:cubicBezTo>
                  <a:pt x="465127" y="1800409"/>
                  <a:pt x="476865" y="1814052"/>
                  <a:pt x="486697" y="1828800"/>
                </a:cubicBezTo>
                <a:cubicBezTo>
                  <a:pt x="491613" y="1848465"/>
                  <a:pt x="494328" y="1868815"/>
                  <a:pt x="501445" y="1887794"/>
                </a:cubicBezTo>
                <a:cubicBezTo>
                  <a:pt x="509165" y="1908380"/>
                  <a:pt x="519631" y="1927935"/>
                  <a:pt x="530942" y="1946787"/>
                </a:cubicBezTo>
                <a:cubicBezTo>
                  <a:pt x="575421" y="2020918"/>
                  <a:pt x="636046" y="2105347"/>
                  <a:pt x="707923" y="2153265"/>
                </a:cubicBezTo>
                <a:lnTo>
                  <a:pt x="840658" y="2241755"/>
                </a:lnTo>
                <a:cubicBezTo>
                  <a:pt x="870155" y="2261420"/>
                  <a:pt x="904081" y="2275681"/>
                  <a:pt x="929149" y="2300749"/>
                </a:cubicBezTo>
                <a:cubicBezTo>
                  <a:pt x="958667" y="2330267"/>
                  <a:pt x="994548" y="2370320"/>
                  <a:pt x="1032387" y="2389239"/>
                </a:cubicBezTo>
                <a:cubicBezTo>
                  <a:pt x="1060197" y="2403144"/>
                  <a:pt x="1092009" y="2407188"/>
                  <a:pt x="1120878" y="2418736"/>
                </a:cubicBezTo>
                <a:cubicBezTo>
                  <a:pt x="1279538" y="2482200"/>
                  <a:pt x="1036077" y="2413470"/>
                  <a:pt x="1312607" y="2492478"/>
                </a:cubicBezTo>
                <a:cubicBezTo>
                  <a:pt x="1393124" y="2515482"/>
                  <a:pt x="1504752" y="2516334"/>
                  <a:pt x="1578078" y="2521975"/>
                </a:cubicBezTo>
                <a:cubicBezTo>
                  <a:pt x="1623104" y="2536983"/>
                  <a:pt x="1660054" y="2551856"/>
                  <a:pt x="1710813" y="2551471"/>
                </a:cubicBezTo>
                <a:lnTo>
                  <a:pt x="3569110" y="2521975"/>
                </a:lnTo>
                <a:cubicBezTo>
                  <a:pt x="3659976" y="2491685"/>
                  <a:pt x="3567459" y="2519594"/>
                  <a:pt x="3716594" y="2492478"/>
                </a:cubicBezTo>
                <a:cubicBezTo>
                  <a:pt x="3736537" y="2488852"/>
                  <a:pt x="3755521" y="2480596"/>
                  <a:pt x="3775587" y="2477729"/>
                </a:cubicBezTo>
                <a:cubicBezTo>
                  <a:pt x="3858892" y="2465828"/>
                  <a:pt x="3942736" y="2458065"/>
                  <a:pt x="4026310" y="2448233"/>
                </a:cubicBezTo>
                <a:cubicBezTo>
                  <a:pt x="4151614" y="2416906"/>
                  <a:pt x="4052048" y="2438300"/>
                  <a:pt x="4277033" y="2418736"/>
                </a:cubicBezTo>
                <a:cubicBezTo>
                  <a:pt x="4328775" y="2414237"/>
                  <a:pt x="4467308" y="2401328"/>
                  <a:pt x="4527755" y="2389239"/>
                </a:cubicBezTo>
                <a:cubicBezTo>
                  <a:pt x="4592071" y="2376376"/>
                  <a:pt x="4655457" y="2359222"/>
                  <a:pt x="4719484" y="2344994"/>
                </a:cubicBezTo>
                <a:cubicBezTo>
                  <a:pt x="4743955" y="2339556"/>
                  <a:pt x="4769216" y="2337448"/>
                  <a:pt x="4793226" y="2330245"/>
                </a:cubicBezTo>
                <a:cubicBezTo>
                  <a:pt x="4927772" y="2289881"/>
                  <a:pt x="4809746" y="2314833"/>
                  <a:pt x="4925962" y="2271252"/>
                </a:cubicBezTo>
                <a:cubicBezTo>
                  <a:pt x="4944941" y="2264135"/>
                  <a:pt x="4965291" y="2261420"/>
                  <a:pt x="4984955" y="2256504"/>
                </a:cubicBezTo>
                <a:cubicBezTo>
                  <a:pt x="4999703" y="2246672"/>
                  <a:pt x="5016666" y="2239541"/>
                  <a:pt x="5029200" y="2227007"/>
                </a:cubicBezTo>
                <a:cubicBezTo>
                  <a:pt x="5046581" y="2209626"/>
                  <a:pt x="5054562" y="2183749"/>
                  <a:pt x="5073445" y="2168013"/>
                </a:cubicBezTo>
                <a:cubicBezTo>
                  <a:pt x="5085388" y="2158060"/>
                  <a:pt x="5102942" y="2158181"/>
                  <a:pt x="5117691" y="2153265"/>
                </a:cubicBezTo>
                <a:cubicBezTo>
                  <a:pt x="5137355" y="2123768"/>
                  <a:pt x="5168086" y="2099167"/>
                  <a:pt x="5176684" y="2064775"/>
                </a:cubicBezTo>
                <a:cubicBezTo>
                  <a:pt x="5220402" y="1889911"/>
                  <a:pt x="5153346" y="2166725"/>
                  <a:pt x="5206181" y="1902542"/>
                </a:cubicBezTo>
                <a:cubicBezTo>
                  <a:pt x="5209230" y="1887298"/>
                  <a:pt x="5216658" y="1873245"/>
                  <a:pt x="5220929" y="1858297"/>
                </a:cubicBezTo>
                <a:cubicBezTo>
                  <a:pt x="5226498" y="1838807"/>
                  <a:pt x="5230762" y="1818968"/>
                  <a:pt x="5235678" y="1799304"/>
                </a:cubicBezTo>
                <a:cubicBezTo>
                  <a:pt x="5240594" y="1632155"/>
                  <a:pt x="5241400" y="1464835"/>
                  <a:pt x="5250426" y="1297858"/>
                </a:cubicBezTo>
                <a:cubicBezTo>
                  <a:pt x="5251265" y="1282335"/>
                  <a:pt x="5264204" y="1269129"/>
                  <a:pt x="5265174" y="1253613"/>
                </a:cubicBezTo>
                <a:cubicBezTo>
                  <a:pt x="5274072" y="1111238"/>
                  <a:pt x="5261069" y="967311"/>
                  <a:pt x="5279923" y="825910"/>
                </a:cubicBezTo>
                <a:cubicBezTo>
                  <a:pt x="5281978" y="810500"/>
                  <a:pt x="5309420" y="816078"/>
                  <a:pt x="5324168" y="811162"/>
                </a:cubicBezTo>
                <a:cubicBezTo>
                  <a:pt x="5329084" y="766917"/>
                  <a:pt x="5328119" y="721614"/>
                  <a:pt x="5338916" y="678426"/>
                </a:cubicBezTo>
                <a:cubicBezTo>
                  <a:pt x="5343215" y="661230"/>
                  <a:pt x="5367481" y="651882"/>
                  <a:pt x="5368413" y="634181"/>
                </a:cubicBezTo>
                <a:cubicBezTo>
                  <a:pt x="5372555" y="555478"/>
                  <a:pt x="5373722" y="474424"/>
                  <a:pt x="5353665" y="398207"/>
                </a:cubicBezTo>
                <a:cubicBezTo>
                  <a:pt x="5347409" y="374436"/>
                  <a:pt x="5315515" y="366990"/>
                  <a:pt x="5294671" y="353962"/>
                </a:cubicBezTo>
                <a:cubicBezTo>
                  <a:pt x="5223837" y="309691"/>
                  <a:pt x="5214930" y="321871"/>
                  <a:pt x="5117691" y="309716"/>
                </a:cubicBezTo>
                <a:cubicBezTo>
                  <a:pt x="3514835" y="327526"/>
                  <a:pt x="3968115" y="340286"/>
                  <a:pt x="2271252" y="280220"/>
                </a:cubicBezTo>
                <a:cubicBezTo>
                  <a:pt x="2074435" y="273253"/>
                  <a:pt x="2184590" y="269946"/>
                  <a:pt x="2050026" y="250723"/>
                </a:cubicBezTo>
                <a:cubicBezTo>
                  <a:pt x="1937143" y="234597"/>
                  <a:pt x="1823916" y="220978"/>
                  <a:pt x="1710813" y="206478"/>
                </a:cubicBezTo>
                <a:cubicBezTo>
                  <a:pt x="1632186" y="196398"/>
                  <a:pt x="1551742" y="196207"/>
                  <a:pt x="1474839" y="176981"/>
                </a:cubicBezTo>
                <a:cubicBezTo>
                  <a:pt x="1200413" y="108374"/>
                  <a:pt x="1319318" y="128043"/>
                  <a:pt x="1120878" y="103239"/>
                </a:cubicBezTo>
                <a:cubicBezTo>
                  <a:pt x="1058656" y="82499"/>
                  <a:pt x="1042026" y="73742"/>
                  <a:pt x="958645" y="73742"/>
                </a:cubicBezTo>
                <a:cubicBezTo>
                  <a:pt x="658721" y="73742"/>
                  <a:pt x="358918" y="88491"/>
                  <a:pt x="58994" y="88491"/>
                </a:cubicBezTo>
              </a:path>
            </a:pathLst>
          </a:cu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2" name="Rounded Rectangular Callout 11"/>
          <p:cNvSpPr/>
          <p:nvPr/>
        </p:nvSpPr>
        <p:spPr>
          <a:xfrm>
            <a:off x="3962400" y="1905000"/>
            <a:ext cx="3124200" cy="2971800"/>
          </a:xfrm>
          <a:prstGeom prst="wedgeRoundRectCallout">
            <a:avLst>
              <a:gd name="adj1" fmla="val -63690"/>
              <a:gd name="adj2" fmla="val 43595"/>
              <a:gd name="adj3" fmla="val 16667"/>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Rectangle 12"/>
          <p:cNvSpPr/>
          <p:nvPr/>
        </p:nvSpPr>
        <p:spPr>
          <a:xfrm>
            <a:off x="4343400" y="2057400"/>
            <a:ext cx="2069797" cy="4247317"/>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Fun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Frank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endParaRPr>
          </a:p>
        </p:txBody>
      </p:sp>
      <p:sp>
        <p:nvSpPr>
          <p:cNvPr id="14" name="Rectangle 13"/>
          <p:cNvSpPr/>
          <p:nvPr/>
        </p:nvSpPr>
        <p:spPr>
          <a:xfrm>
            <a:off x="7239000" y="16002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5619" name="Rectangle 3"/>
          <p:cNvSpPr>
            <a:spLocks noGrp="1" noChangeArrowheads="1"/>
          </p:cNvSpPr>
          <p:nvPr>
            <p:ph type="body" idx="4294967295"/>
          </p:nvPr>
        </p:nvSpPr>
        <p:spPr>
          <a:xfrm>
            <a:off x="228600" y="304800"/>
            <a:ext cx="8458200" cy="5826125"/>
          </a:xfrm>
        </p:spPr>
        <p:txBody>
          <a:bodyPr/>
          <a:lstStyle/>
          <a:p>
            <a:pPr eaLnBrk="1" hangingPunct="1">
              <a:defRPr/>
            </a:pPr>
            <a:r>
              <a:rPr lang="en-US" dirty="0"/>
              <a:t>Cells are the </a:t>
            </a:r>
            <a:r>
              <a:rPr lang="en-US" u="sng" dirty="0">
                <a:solidFill>
                  <a:srgbClr val="FF00FF"/>
                </a:solidFill>
              </a:rPr>
              <a:t>structural</a:t>
            </a:r>
            <a:r>
              <a:rPr lang="en-US" dirty="0"/>
              <a:t> and functional units of all living organisms. </a:t>
            </a:r>
          </a:p>
        </p:txBody>
      </p:sp>
      <p:sp>
        <p:nvSpPr>
          <p:cNvPr id="247814"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9" name="Rounded Rectangle 8"/>
          <p:cNvSpPr/>
          <p:nvPr/>
        </p:nvSpPr>
        <p:spPr>
          <a:xfrm>
            <a:off x="5257800" y="381000"/>
            <a:ext cx="14478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8610600" cy="51054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1" name="Freeform 10"/>
          <p:cNvSpPr/>
          <p:nvPr/>
        </p:nvSpPr>
        <p:spPr>
          <a:xfrm>
            <a:off x="3097160" y="3746090"/>
            <a:ext cx="5665839" cy="2551856"/>
          </a:xfrm>
          <a:custGeom>
            <a:avLst/>
            <a:gdLst>
              <a:gd name="connsiteX0" fmla="*/ 206478 w 5373722"/>
              <a:gd name="connsiteY0" fmla="*/ 0 h 2551856"/>
              <a:gd name="connsiteX1" fmla="*/ 147484 w 5373722"/>
              <a:gd name="connsiteY1" fmla="*/ 44245 h 2551856"/>
              <a:gd name="connsiteX2" fmla="*/ 0 w 5373722"/>
              <a:gd name="connsiteY2" fmla="*/ 265471 h 2551856"/>
              <a:gd name="connsiteX3" fmla="*/ 14749 w 5373722"/>
              <a:gd name="connsiteY3" fmla="*/ 353962 h 2551856"/>
              <a:gd name="connsiteX4" fmla="*/ 29497 w 5373722"/>
              <a:gd name="connsiteY4" fmla="*/ 471949 h 2551856"/>
              <a:gd name="connsiteX5" fmla="*/ 44245 w 5373722"/>
              <a:gd name="connsiteY5" fmla="*/ 545691 h 2551856"/>
              <a:gd name="connsiteX6" fmla="*/ 73742 w 5373722"/>
              <a:gd name="connsiteY6" fmla="*/ 678426 h 2551856"/>
              <a:gd name="connsiteX7" fmla="*/ 88491 w 5373722"/>
              <a:gd name="connsiteY7" fmla="*/ 855407 h 2551856"/>
              <a:gd name="connsiteX8" fmla="*/ 117987 w 5373722"/>
              <a:gd name="connsiteY8" fmla="*/ 929149 h 2551856"/>
              <a:gd name="connsiteX9" fmla="*/ 132736 w 5373722"/>
              <a:gd name="connsiteY9" fmla="*/ 973394 h 2551856"/>
              <a:gd name="connsiteX10" fmla="*/ 191729 w 5373722"/>
              <a:gd name="connsiteY10" fmla="*/ 1061884 h 2551856"/>
              <a:gd name="connsiteX11" fmla="*/ 265471 w 5373722"/>
              <a:gd name="connsiteY11" fmla="*/ 1165123 h 2551856"/>
              <a:gd name="connsiteX12" fmla="*/ 280220 w 5373722"/>
              <a:gd name="connsiteY12" fmla="*/ 1253613 h 2551856"/>
              <a:gd name="connsiteX13" fmla="*/ 309716 w 5373722"/>
              <a:gd name="connsiteY13" fmla="*/ 1342104 h 2551856"/>
              <a:gd name="connsiteX14" fmla="*/ 353962 w 5373722"/>
              <a:gd name="connsiteY14" fmla="*/ 1460091 h 2551856"/>
              <a:gd name="connsiteX15" fmla="*/ 398207 w 5373722"/>
              <a:gd name="connsiteY15" fmla="*/ 1607575 h 2551856"/>
              <a:gd name="connsiteX16" fmla="*/ 412955 w 5373722"/>
              <a:gd name="connsiteY16" fmla="*/ 1666568 h 2551856"/>
              <a:gd name="connsiteX17" fmla="*/ 457200 w 5373722"/>
              <a:gd name="connsiteY17" fmla="*/ 1784555 h 2551856"/>
              <a:gd name="connsiteX18" fmla="*/ 486697 w 5373722"/>
              <a:gd name="connsiteY18" fmla="*/ 1828800 h 2551856"/>
              <a:gd name="connsiteX19" fmla="*/ 501445 w 5373722"/>
              <a:gd name="connsiteY19" fmla="*/ 1887794 h 2551856"/>
              <a:gd name="connsiteX20" fmla="*/ 530942 w 5373722"/>
              <a:gd name="connsiteY20" fmla="*/ 1946787 h 2551856"/>
              <a:gd name="connsiteX21" fmla="*/ 707923 w 5373722"/>
              <a:gd name="connsiteY21" fmla="*/ 2153265 h 2551856"/>
              <a:gd name="connsiteX22" fmla="*/ 840658 w 5373722"/>
              <a:gd name="connsiteY22" fmla="*/ 2241755 h 2551856"/>
              <a:gd name="connsiteX23" fmla="*/ 929149 w 5373722"/>
              <a:gd name="connsiteY23" fmla="*/ 2300749 h 2551856"/>
              <a:gd name="connsiteX24" fmla="*/ 1032387 w 5373722"/>
              <a:gd name="connsiteY24" fmla="*/ 2389239 h 2551856"/>
              <a:gd name="connsiteX25" fmla="*/ 1120878 w 5373722"/>
              <a:gd name="connsiteY25" fmla="*/ 2418736 h 2551856"/>
              <a:gd name="connsiteX26" fmla="*/ 1312607 w 5373722"/>
              <a:gd name="connsiteY26" fmla="*/ 2492478 h 2551856"/>
              <a:gd name="connsiteX27" fmla="*/ 1578078 w 5373722"/>
              <a:gd name="connsiteY27" fmla="*/ 2521975 h 2551856"/>
              <a:gd name="connsiteX28" fmla="*/ 1710813 w 5373722"/>
              <a:gd name="connsiteY28" fmla="*/ 2551471 h 2551856"/>
              <a:gd name="connsiteX29" fmla="*/ 3569110 w 5373722"/>
              <a:gd name="connsiteY29" fmla="*/ 2521975 h 2551856"/>
              <a:gd name="connsiteX30" fmla="*/ 3716594 w 5373722"/>
              <a:gd name="connsiteY30" fmla="*/ 2492478 h 2551856"/>
              <a:gd name="connsiteX31" fmla="*/ 3775587 w 5373722"/>
              <a:gd name="connsiteY31" fmla="*/ 2477729 h 2551856"/>
              <a:gd name="connsiteX32" fmla="*/ 4026310 w 5373722"/>
              <a:gd name="connsiteY32" fmla="*/ 2448233 h 2551856"/>
              <a:gd name="connsiteX33" fmla="*/ 4277033 w 5373722"/>
              <a:gd name="connsiteY33" fmla="*/ 2418736 h 2551856"/>
              <a:gd name="connsiteX34" fmla="*/ 4527755 w 5373722"/>
              <a:gd name="connsiteY34" fmla="*/ 2389239 h 2551856"/>
              <a:gd name="connsiteX35" fmla="*/ 4719484 w 5373722"/>
              <a:gd name="connsiteY35" fmla="*/ 2344994 h 2551856"/>
              <a:gd name="connsiteX36" fmla="*/ 4793226 w 5373722"/>
              <a:gd name="connsiteY36" fmla="*/ 2330245 h 2551856"/>
              <a:gd name="connsiteX37" fmla="*/ 4925962 w 5373722"/>
              <a:gd name="connsiteY37" fmla="*/ 2271252 h 2551856"/>
              <a:gd name="connsiteX38" fmla="*/ 4984955 w 5373722"/>
              <a:gd name="connsiteY38" fmla="*/ 2256504 h 2551856"/>
              <a:gd name="connsiteX39" fmla="*/ 5029200 w 5373722"/>
              <a:gd name="connsiteY39" fmla="*/ 2227007 h 2551856"/>
              <a:gd name="connsiteX40" fmla="*/ 5073445 w 5373722"/>
              <a:gd name="connsiteY40" fmla="*/ 2168013 h 2551856"/>
              <a:gd name="connsiteX41" fmla="*/ 5117691 w 5373722"/>
              <a:gd name="connsiteY41" fmla="*/ 2153265 h 2551856"/>
              <a:gd name="connsiteX42" fmla="*/ 5176684 w 5373722"/>
              <a:gd name="connsiteY42" fmla="*/ 2064775 h 2551856"/>
              <a:gd name="connsiteX43" fmla="*/ 5206181 w 5373722"/>
              <a:gd name="connsiteY43" fmla="*/ 1902542 h 2551856"/>
              <a:gd name="connsiteX44" fmla="*/ 5220929 w 5373722"/>
              <a:gd name="connsiteY44" fmla="*/ 1858297 h 2551856"/>
              <a:gd name="connsiteX45" fmla="*/ 5235678 w 5373722"/>
              <a:gd name="connsiteY45" fmla="*/ 1799304 h 2551856"/>
              <a:gd name="connsiteX46" fmla="*/ 5250426 w 5373722"/>
              <a:gd name="connsiteY46" fmla="*/ 1297858 h 2551856"/>
              <a:gd name="connsiteX47" fmla="*/ 5265174 w 5373722"/>
              <a:gd name="connsiteY47" fmla="*/ 1253613 h 2551856"/>
              <a:gd name="connsiteX48" fmla="*/ 5279923 w 5373722"/>
              <a:gd name="connsiteY48" fmla="*/ 825910 h 2551856"/>
              <a:gd name="connsiteX49" fmla="*/ 5324168 w 5373722"/>
              <a:gd name="connsiteY49" fmla="*/ 811162 h 2551856"/>
              <a:gd name="connsiteX50" fmla="*/ 5338916 w 5373722"/>
              <a:gd name="connsiteY50" fmla="*/ 678426 h 2551856"/>
              <a:gd name="connsiteX51" fmla="*/ 5368413 w 5373722"/>
              <a:gd name="connsiteY51" fmla="*/ 634181 h 2551856"/>
              <a:gd name="connsiteX52" fmla="*/ 5353665 w 5373722"/>
              <a:gd name="connsiteY52" fmla="*/ 398207 h 2551856"/>
              <a:gd name="connsiteX53" fmla="*/ 5294671 w 5373722"/>
              <a:gd name="connsiteY53" fmla="*/ 353962 h 2551856"/>
              <a:gd name="connsiteX54" fmla="*/ 5117691 w 5373722"/>
              <a:gd name="connsiteY54" fmla="*/ 309716 h 2551856"/>
              <a:gd name="connsiteX55" fmla="*/ 2271252 w 5373722"/>
              <a:gd name="connsiteY55" fmla="*/ 280220 h 2551856"/>
              <a:gd name="connsiteX56" fmla="*/ 2050026 w 5373722"/>
              <a:gd name="connsiteY56" fmla="*/ 250723 h 2551856"/>
              <a:gd name="connsiteX57" fmla="*/ 1710813 w 5373722"/>
              <a:gd name="connsiteY57" fmla="*/ 206478 h 2551856"/>
              <a:gd name="connsiteX58" fmla="*/ 1474839 w 5373722"/>
              <a:gd name="connsiteY58" fmla="*/ 176981 h 2551856"/>
              <a:gd name="connsiteX59" fmla="*/ 1120878 w 5373722"/>
              <a:gd name="connsiteY59" fmla="*/ 103239 h 2551856"/>
              <a:gd name="connsiteX60" fmla="*/ 958645 w 5373722"/>
              <a:gd name="connsiteY60" fmla="*/ 73742 h 2551856"/>
              <a:gd name="connsiteX61" fmla="*/ 58994 w 5373722"/>
              <a:gd name="connsiteY61" fmla="*/ 88491 h 255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373722" h="2551856">
                <a:moveTo>
                  <a:pt x="206478" y="0"/>
                </a:moveTo>
                <a:cubicBezTo>
                  <a:pt x="186813" y="14748"/>
                  <a:pt x="163583" y="25670"/>
                  <a:pt x="147484" y="44245"/>
                </a:cubicBezTo>
                <a:cubicBezTo>
                  <a:pt x="19234" y="192225"/>
                  <a:pt x="35157" y="160004"/>
                  <a:pt x="0" y="265471"/>
                </a:cubicBezTo>
                <a:cubicBezTo>
                  <a:pt x="4916" y="294968"/>
                  <a:pt x="10520" y="324359"/>
                  <a:pt x="14749" y="353962"/>
                </a:cubicBezTo>
                <a:cubicBezTo>
                  <a:pt x="20354" y="393199"/>
                  <a:pt x="23470" y="432775"/>
                  <a:pt x="29497" y="471949"/>
                </a:cubicBezTo>
                <a:cubicBezTo>
                  <a:pt x="33309" y="496725"/>
                  <a:pt x="39761" y="521028"/>
                  <a:pt x="44245" y="545691"/>
                </a:cubicBezTo>
                <a:cubicBezTo>
                  <a:pt x="65009" y="659895"/>
                  <a:pt x="47739" y="600416"/>
                  <a:pt x="73742" y="678426"/>
                </a:cubicBezTo>
                <a:cubicBezTo>
                  <a:pt x="78658" y="737420"/>
                  <a:pt x="78203" y="797110"/>
                  <a:pt x="88491" y="855407"/>
                </a:cubicBezTo>
                <a:cubicBezTo>
                  <a:pt x="93092" y="881478"/>
                  <a:pt x="108691" y="904361"/>
                  <a:pt x="117987" y="929149"/>
                </a:cubicBezTo>
                <a:cubicBezTo>
                  <a:pt x="123446" y="943705"/>
                  <a:pt x="125186" y="959804"/>
                  <a:pt x="132736" y="973394"/>
                </a:cubicBezTo>
                <a:cubicBezTo>
                  <a:pt x="149952" y="1004383"/>
                  <a:pt x="172065" y="1032387"/>
                  <a:pt x="191729" y="1061884"/>
                </a:cubicBezTo>
                <a:cubicBezTo>
                  <a:pt x="234857" y="1126575"/>
                  <a:pt x="210597" y="1091957"/>
                  <a:pt x="265471" y="1165123"/>
                </a:cubicBezTo>
                <a:cubicBezTo>
                  <a:pt x="270387" y="1194620"/>
                  <a:pt x="272967" y="1224602"/>
                  <a:pt x="280220" y="1253613"/>
                </a:cubicBezTo>
                <a:cubicBezTo>
                  <a:pt x="287761" y="1283777"/>
                  <a:pt x="303618" y="1311615"/>
                  <a:pt x="309716" y="1342104"/>
                </a:cubicBezTo>
                <a:cubicBezTo>
                  <a:pt x="327941" y="1433226"/>
                  <a:pt x="310560" y="1394988"/>
                  <a:pt x="353962" y="1460091"/>
                </a:cubicBezTo>
                <a:cubicBezTo>
                  <a:pt x="376360" y="1527286"/>
                  <a:pt x="372883" y="1514721"/>
                  <a:pt x="398207" y="1607575"/>
                </a:cubicBezTo>
                <a:cubicBezTo>
                  <a:pt x="403540" y="1627130"/>
                  <a:pt x="407386" y="1647078"/>
                  <a:pt x="412955" y="1666568"/>
                </a:cubicBezTo>
                <a:cubicBezTo>
                  <a:pt x="421463" y="1696345"/>
                  <a:pt x="446816" y="1763787"/>
                  <a:pt x="457200" y="1784555"/>
                </a:cubicBezTo>
                <a:cubicBezTo>
                  <a:pt x="465127" y="1800409"/>
                  <a:pt x="476865" y="1814052"/>
                  <a:pt x="486697" y="1828800"/>
                </a:cubicBezTo>
                <a:cubicBezTo>
                  <a:pt x="491613" y="1848465"/>
                  <a:pt x="494328" y="1868815"/>
                  <a:pt x="501445" y="1887794"/>
                </a:cubicBezTo>
                <a:cubicBezTo>
                  <a:pt x="509165" y="1908380"/>
                  <a:pt x="519631" y="1927935"/>
                  <a:pt x="530942" y="1946787"/>
                </a:cubicBezTo>
                <a:cubicBezTo>
                  <a:pt x="575421" y="2020918"/>
                  <a:pt x="636046" y="2105347"/>
                  <a:pt x="707923" y="2153265"/>
                </a:cubicBezTo>
                <a:lnTo>
                  <a:pt x="840658" y="2241755"/>
                </a:lnTo>
                <a:cubicBezTo>
                  <a:pt x="870155" y="2261420"/>
                  <a:pt x="904081" y="2275681"/>
                  <a:pt x="929149" y="2300749"/>
                </a:cubicBezTo>
                <a:cubicBezTo>
                  <a:pt x="958667" y="2330267"/>
                  <a:pt x="994548" y="2370320"/>
                  <a:pt x="1032387" y="2389239"/>
                </a:cubicBezTo>
                <a:cubicBezTo>
                  <a:pt x="1060197" y="2403144"/>
                  <a:pt x="1092009" y="2407188"/>
                  <a:pt x="1120878" y="2418736"/>
                </a:cubicBezTo>
                <a:cubicBezTo>
                  <a:pt x="1279538" y="2482200"/>
                  <a:pt x="1036077" y="2413470"/>
                  <a:pt x="1312607" y="2492478"/>
                </a:cubicBezTo>
                <a:cubicBezTo>
                  <a:pt x="1393124" y="2515482"/>
                  <a:pt x="1504752" y="2516334"/>
                  <a:pt x="1578078" y="2521975"/>
                </a:cubicBezTo>
                <a:cubicBezTo>
                  <a:pt x="1623104" y="2536983"/>
                  <a:pt x="1660054" y="2551856"/>
                  <a:pt x="1710813" y="2551471"/>
                </a:cubicBezTo>
                <a:lnTo>
                  <a:pt x="3569110" y="2521975"/>
                </a:lnTo>
                <a:cubicBezTo>
                  <a:pt x="3659976" y="2491685"/>
                  <a:pt x="3567459" y="2519594"/>
                  <a:pt x="3716594" y="2492478"/>
                </a:cubicBezTo>
                <a:cubicBezTo>
                  <a:pt x="3736537" y="2488852"/>
                  <a:pt x="3755521" y="2480596"/>
                  <a:pt x="3775587" y="2477729"/>
                </a:cubicBezTo>
                <a:cubicBezTo>
                  <a:pt x="3858892" y="2465828"/>
                  <a:pt x="3942736" y="2458065"/>
                  <a:pt x="4026310" y="2448233"/>
                </a:cubicBezTo>
                <a:cubicBezTo>
                  <a:pt x="4151614" y="2416906"/>
                  <a:pt x="4052048" y="2438300"/>
                  <a:pt x="4277033" y="2418736"/>
                </a:cubicBezTo>
                <a:cubicBezTo>
                  <a:pt x="4328775" y="2414237"/>
                  <a:pt x="4467308" y="2401328"/>
                  <a:pt x="4527755" y="2389239"/>
                </a:cubicBezTo>
                <a:cubicBezTo>
                  <a:pt x="4592071" y="2376376"/>
                  <a:pt x="4655457" y="2359222"/>
                  <a:pt x="4719484" y="2344994"/>
                </a:cubicBezTo>
                <a:cubicBezTo>
                  <a:pt x="4743955" y="2339556"/>
                  <a:pt x="4769216" y="2337448"/>
                  <a:pt x="4793226" y="2330245"/>
                </a:cubicBezTo>
                <a:cubicBezTo>
                  <a:pt x="4927772" y="2289881"/>
                  <a:pt x="4809746" y="2314833"/>
                  <a:pt x="4925962" y="2271252"/>
                </a:cubicBezTo>
                <a:cubicBezTo>
                  <a:pt x="4944941" y="2264135"/>
                  <a:pt x="4965291" y="2261420"/>
                  <a:pt x="4984955" y="2256504"/>
                </a:cubicBezTo>
                <a:cubicBezTo>
                  <a:pt x="4999703" y="2246672"/>
                  <a:pt x="5016666" y="2239541"/>
                  <a:pt x="5029200" y="2227007"/>
                </a:cubicBezTo>
                <a:cubicBezTo>
                  <a:pt x="5046581" y="2209626"/>
                  <a:pt x="5054562" y="2183749"/>
                  <a:pt x="5073445" y="2168013"/>
                </a:cubicBezTo>
                <a:cubicBezTo>
                  <a:pt x="5085388" y="2158060"/>
                  <a:pt x="5102942" y="2158181"/>
                  <a:pt x="5117691" y="2153265"/>
                </a:cubicBezTo>
                <a:cubicBezTo>
                  <a:pt x="5137355" y="2123768"/>
                  <a:pt x="5168086" y="2099167"/>
                  <a:pt x="5176684" y="2064775"/>
                </a:cubicBezTo>
                <a:cubicBezTo>
                  <a:pt x="5220402" y="1889911"/>
                  <a:pt x="5153346" y="2166725"/>
                  <a:pt x="5206181" y="1902542"/>
                </a:cubicBezTo>
                <a:cubicBezTo>
                  <a:pt x="5209230" y="1887298"/>
                  <a:pt x="5216658" y="1873245"/>
                  <a:pt x="5220929" y="1858297"/>
                </a:cubicBezTo>
                <a:cubicBezTo>
                  <a:pt x="5226498" y="1838807"/>
                  <a:pt x="5230762" y="1818968"/>
                  <a:pt x="5235678" y="1799304"/>
                </a:cubicBezTo>
                <a:cubicBezTo>
                  <a:pt x="5240594" y="1632155"/>
                  <a:pt x="5241400" y="1464835"/>
                  <a:pt x="5250426" y="1297858"/>
                </a:cubicBezTo>
                <a:cubicBezTo>
                  <a:pt x="5251265" y="1282335"/>
                  <a:pt x="5264204" y="1269129"/>
                  <a:pt x="5265174" y="1253613"/>
                </a:cubicBezTo>
                <a:cubicBezTo>
                  <a:pt x="5274072" y="1111238"/>
                  <a:pt x="5261069" y="967311"/>
                  <a:pt x="5279923" y="825910"/>
                </a:cubicBezTo>
                <a:cubicBezTo>
                  <a:pt x="5281978" y="810500"/>
                  <a:pt x="5309420" y="816078"/>
                  <a:pt x="5324168" y="811162"/>
                </a:cubicBezTo>
                <a:cubicBezTo>
                  <a:pt x="5329084" y="766917"/>
                  <a:pt x="5328119" y="721614"/>
                  <a:pt x="5338916" y="678426"/>
                </a:cubicBezTo>
                <a:cubicBezTo>
                  <a:pt x="5343215" y="661230"/>
                  <a:pt x="5367481" y="651882"/>
                  <a:pt x="5368413" y="634181"/>
                </a:cubicBezTo>
                <a:cubicBezTo>
                  <a:pt x="5372555" y="555478"/>
                  <a:pt x="5373722" y="474424"/>
                  <a:pt x="5353665" y="398207"/>
                </a:cubicBezTo>
                <a:cubicBezTo>
                  <a:pt x="5347409" y="374436"/>
                  <a:pt x="5315515" y="366990"/>
                  <a:pt x="5294671" y="353962"/>
                </a:cubicBezTo>
                <a:cubicBezTo>
                  <a:pt x="5223837" y="309691"/>
                  <a:pt x="5214930" y="321871"/>
                  <a:pt x="5117691" y="309716"/>
                </a:cubicBezTo>
                <a:cubicBezTo>
                  <a:pt x="3514835" y="327526"/>
                  <a:pt x="3968115" y="340286"/>
                  <a:pt x="2271252" y="280220"/>
                </a:cubicBezTo>
                <a:cubicBezTo>
                  <a:pt x="2074435" y="273253"/>
                  <a:pt x="2184590" y="269946"/>
                  <a:pt x="2050026" y="250723"/>
                </a:cubicBezTo>
                <a:cubicBezTo>
                  <a:pt x="1937143" y="234597"/>
                  <a:pt x="1823916" y="220978"/>
                  <a:pt x="1710813" y="206478"/>
                </a:cubicBezTo>
                <a:cubicBezTo>
                  <a:pt x="1632186" y="196398"/>
                  <a:pt x="1551742" y="196207"/>
                  <a:pt x="1474839" y="176981"/>
                </a:cubicBezTo>
                <a:cubicBezTo>
                  <a:pt x="1200413" y="108374"/>
                  <a:pt x="1319318" y="128043"/>
                  <a:pt x="1120878" y="103239"/>
                </a:cubicBezTo>
                <a:cubicBezTo>
                  <a:pt x="1058656" y="82499"/>
                  <a:pt x="1042026" y="73742"/>
                  <a:pt x="958645" y="73742"/>
                </a:cubicBezTo>
                <a:cubicBezTo>
                  <a:pt x="658721" y="73742"/>
                  <a:pt x="358918" y="88491"/>
                  <a:pt x="58994" y="88491"/>
                </a:cubicBezTo>
              </a:path>
            </a:pathLst>
          </a:cu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2" name="Rounded Rectangular Callout 11"/>
          <p:cNvSpPr/>
          <p:nvPr/>
        </p:nvSpPr>
        <p:spPr>
          <a:xfrm>
            <a:off x="3962400" y="1905000"/>
            <a:ext cx="3124200" cy="2971800"/>
          </a:xfrm>
          <a:prstGeom prst="wedgeRoundRectCallout">
            <a:avLst>
              <a:gd name="adj1" fmla="val -63690"/>
              <a:gd name="adj2" fmla="val 43595"/>
              <a:gd name="adj3" fmla="val 16667"/>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Rectangle 12"/>
          <p:cNvSpPr/>
          <p:nvPr/>
        </p:nvSpPr>
        <p:spPr>
          <a:xfrm>
            <a:off x="4343400" y="2057400"/>
            <a:ext cx="2069797" cy="4247317"/>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Fun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Frank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endParaRPr>
          </a:p>
        </p:txBody>
      </p:sp>
      <p:sp>
        <p:nvSpPr>
          <p:cNvPr id="14" name="Rectangle 13"/>
          <p:cNvSpPr/>
          <p:nvPr/>
        </p:nvSpPr>
        <p:spPr>
          <a:xfrm>
            <a:off x="7239000" y="16002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a:spLocks noGrp="1" noChangeArrowheads="1"/>
          </p:cNvSpPr>
          <p:nvPr>
            <p:ph type="body" idx="4294967295"/>
          </p:nvPr>
        </p:nvSpPr>
        <p:spPr>
          <a:xfrm>
            <a:off x="228600" y="152400"/>
            <a:ext cx="8686800" cy="5943600"/>
          </a:xfrm>
        </p:spPr>
        <p:txBody>
          <a:bodyPr/>
          <a:lstStyle/>
          <a:p>
            <a:pPr eaLnBrk="1" hangingPunct="1"/>
            <a:r>
              <a:rPr lang="en-US" dirty="0"/>
              <a:t>This experiment was created in 1668 by Francesco </a:t>
            </a:r>
            <a:r>
              <a:rPr lang="en-US" dirty="0" err="1"/>
              <a:t>Redi</a:t>
            </a:r>
            <a:r>
              <a:rPr lang="en-US" dirty="0"/>
              <a:t> that helped disprove spontaneous origin.</a:t>
            </a:r>
          </a:p>
          <a:p>
            <a:pPr lvl="1" eaLnBrk="1" hangingPunct="1"/>
            <a:r>
              <a:rPr lang="en-US" dirty="0">
                <a:solidFill>
                  <a:srgbClr val="FF9900"/>
                </a:solidFill>
              </a:rPr>
              <a:t>People believed flies spontaneously came from meat.</a:t>
            </a:r>
          </a:p>
          <a:p>
            <a:pPr lvl="1" eaLnBrk="1" hangingPunct="1"/>
            <a:r>
              <a:rPr lang="en-US" dirty="0">
                <a:solidFill>
                  <a:schemeClr val="hlink"/>
                </a:solidFill>
              </a:rPr>
              <a:t>He covered one flask, left one open to air.</a:t>
            </a:r>
          </a:p>
          <a:p>
            <a:pPr lvl="1" eaLnBrk="1" hangingPunct="1"/>
            <a:r>
              <a:rPr lang="en-US" dirty="0">
                <a:solidFill>
                  <a:srgbClr val="FF99FF"/>
                </a:solidFill>
              </a:rPr>
              <a:t>Observed flies laying eggs on meat.</a:t>
            </a:r>
          </a:p>
          <a:p>
            <a:pPr lvl="1" eaLnBrk="1" hangingPunct="1"/>
            <a:r>
              <a:rPr lang="en-US" dirty="0">
                <a:solidFill>
                  <a:srgbClr val="3366FF"/>
                </a:solidFill>
              </a:rPr>
              <a:t>Flies come from flies. Life comes from life.</a:t>
            </a:r>
          </a:p>
        </p:txBody>
      </p:sp>
      <p:pic>
        <p:nvPicPr>
          <p:cNvPr id="10137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886200"/>
            <a:ext cx="8686800" cy="2743200"/>
          </a:xfrm>
          <a:prstGeom prst="rect">
            <a:avLst/>
          </a:prstGeom>
          <a:noFill/>
          <a:ln w="3810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1078277"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Font typeface="Wingdings" pitchFamily="2" charset="2"/>
              <a:buNone/>
              <a:defRPr/>
            </a:pPr>
            <a:r>
              <a:rPr lang="en-US" sz="800" b="1" dirty="0">
                <a:effectLst/>
                <a:latin typeface="Verdana" pitchFamily="34" charset="0"/>
              </a:rPr>
              <a:t>Copyright © 2024 SlideSpark .LLC</a:t>
            </a:r>
            <a:endParaRPr lang="en-US" dirty="0">
              <a:effectLst>
                <a:outerShdw blurRad="38100" dist="38100" dir="2700000" algn="tl">
                  <a:srgbClr val="336699"/>
                </a:outerShdw>
              </a:effectLst>
            </a:endParaRPr>
          </a:p>
        </p:txBody>
      </p:sp>
      <p:sp>
        <p:nvSpPr>
          <p:cNvPr id="5" name="Freeform 4"/>
          <p:cNvSpPr/>
          <p:nvPr/>
        </p:nvSpPr>
        <p:spPr>
          <a:xfrm>
            <a:off x="319521" y="641212"/>
            <a:ext cx="3210358" cy="907653"/>
          </a:xfrm>
          <a:custGeom>
            <a:avLst/>
            <a:gdLst>
              <a:gd name="connsiteX0" fmla="*/ 594879 w 3210358"/>
              <a:gd name="connsiteY0" fmla="*/ 155201 h 907653"/>
              <a:gd name="connsiteX1" fmla="*/ 550634 w 3210358"/>
              <a:gd name="connsiteY1" fmla="*/ 140453 h 907653"/>
              <a:gd name="connsiteX2" fmla="*/ 521137 w 3210358"/>
              <a:gd name="connsiteY2" fmla="*/ 37214 h 907653"/>
              <a:gd name="connsiteX3" fmla="*/ 476892 w 3210358"/>
              <a:gd name="connsiteY3" fmla="*/ 22465 h 907653"/>
              <a:gd name="connsiteX4" fmla="*/ 285163 w 3210358"/>
              <a:gd name="connsiteY4" fmla="*/ 37214 h 907653"/>
              <a:gd name="connsiteX5" fmla="*/ 196673 w 3210358"/>
              <a:gd name="connsiteY5" fmla="*/ 66711 h 907653"/>
              <a:gd name="connsiteX6" fmla="*/ 152427 w 3210358"/>
              <a:gd name="connsiteY6" fmla="*/ 155201 h 907653"/>
              <a:gd name="connsiteX7" fmla="*/ 196673 w 3210358"/>
              <a:gd name="connsiteY7" fmla="*/ 184698 h 907653"/>
              <a:gd name="connsiteX8" fmla="*/ 196673 w 3210358"/>
              <a:gd name="connsiteY8" fmla="*/ 361678 h 907653"/>
              <a:gd name="connsiteX9" fmla="*/ 108182 w 3210358"/>
              <a:gd name="connsiteY9" fmla="*/ 391175 h 907653"/>
              <a:gd name="connsiteX10" fmla="*/ 63937 w 3210358"/>
              <a:gd name="connsiteY10" fmla="*/ 420672 h 907653"/>
              <a:gd name="connsiteX11" fmla="*/ 4944 w 3210358"/>
              <a:gd name="connsiteY11" fmla="*/ 509162 h 907653"/>
              <a:gd name="connsiteX12" fmla="*/ 19692 w 3210358"/>
              <a:gd name="connsiteY12" fmla="*/ 597653 h 907653"/>
              <a:gd name="connsiteX13" fmla="*/ 108182 w 3210358"/>
              <a:gd name="connsiteY13" fmla="*/ 627149 h 907653"/>
              <a:gd name="connsiteX14" fmla="*/ 285163 w 3210358"/>
              <a:gd name="connsiteY14" fmla="*/ 612401 h 907653"/>
              <a:gd name="connsiteX15" fmla="*/ 373653 w 3210358"/>
              <a:gd name="connsiteY15" fmla="*/ 568156 h 907653"/>
              <a:gd name="connsiteX16" fmla="*/ 417898 w 3210358"/>
              <a:gd name="connsiteY16" fmla="*/ 553407 h 907653"/>
              <a:gd name="connsiteX17" fmla="*/ 447395 w 3210358"/>
              <a:gd name="connsiteY17" fmla="*/ 597653 h 907653"/>
              <a:gd name="connsiteX18" fmla="*/ 668621 w 3210358"/>
              <a:gd name="connsiteY18" fmla="*/ 627149 h 907653"/>
              <a:gd name="connsiteX19" fmla="*/ 698118 w 3210358"/>
              <a:gd name="connsiteY19" fmla="*/ 582904 h 907653"/>
              <a:gd name="connsiteX20" fmla="*/ 712866 w 3210358"/>
              <a:gd name="connsiteY20" fmla="*/ 509162 h 907653"/>
              <a:gd name="connsiteX21" fmla="*/ 757111 w 3210358"/>
              <a:gd name="connsiteY21" fmla="*/ 494414 h 907653"/>
              <a:gd name="connsiteX22" fmla="*/ 816105 w 3210358"/>
              <a:gd name="connsiteY22" fmla="*/ 553407 h 907653"/>
              <a:gd name="connsiteX23" fmla="*/ 860350 w 3210358"/>
              <a:gd name="connsiteY23" fmla="*/ 582904 h 907653"/>
              <a:gd name="connsiteX24" fmla="*/ 948840 w 3210358"/>
              <a:gd name="connsiteY24" fmla="*/ 568156 h 907653"/>
              <a:gd name="connsiteX25" fmla="*/ 1022582 w 3210358"/>
              <a:gd name="connsiteY25" fmla="*/ 553407 h 907653"/>
              <a:gd name="connsiteX26" fmla="*/ 1125821 w 3210358"/>
              <a:gd name="connsiteY26" fmla="*/ 568156 h 907653"/>
              <a:gd name="connsiteX27" fmla="*/ 1140569 w 3210358"/>
              <a:gd name="connsiteY27" fmla="*/ 627149 h 907653"/>
              <a:gd name="connsiteX28" fmla="*/ 1184814 w 3210358"/>
              <a:gd name="connsiteY28" fmla="*/ 641898 h 907653"/>
              <a:gd name="connsiteX29" fmla="*/ 1317550 w 3210358"/>
              <a:gd name="connsiteY29" fmla="*/ 627149 h 907653"/>
              <a:gd name="connsiteX30" fmla="*/ 1332298 w 3210358"/>
              <a:gd name="connsiteY30" fmla="*/ 582904 h 907653"/>
              <a:gd name="connsiteX31" fmla="*/ 1420789 w 3210358"/>
              <a:gd name="connsiteY31" fmla="*/ 553407 h 907653"/>
              <a:gd name="connsiteX32" fmla="*/ 1553524 w 3210358"/>
              <a:gd name="connsiteY32" fmla="*/ 715640 h 907653"/>
              <a:gd name="connsiteX33" fmla="*/ 1612518 w 3210358"/>
              <a:gd name="connsiteY33" fmla="*/ 730388 h 907653"/>
              <a:gd name="connsiteX34" fmla="*/ 1656763 w 3210358"/>
              <a:gd name="connsiteY34" fmla="*/ 745136 h 907653"/>
              <a:gd name="connsiteX35" fmla="*/ 1715756 w 3210358"/>
              <a:gd name="connsiteY35" fmla="*/ 730388 h 907653"/>
              <a:gd name="connsiteX36" fmla="*/ 1730505 w 3210358"/>
              <a:gd name="connsiteY36" fmla="*/ 686143 h 907653"/>
              <a:gd name="connsiteX37" fmla="*/ 1804247 w 3210358"/>
              <a:gd name="connsiteY37" fmla="*/ 597653 h 907653"/>
              <a:gd name="connsiteX38" fmla="*/ 1863240 w 3210358"/>
              <a:gd name="connsiteY38" fmla="*/ 612401 h 907653"/>
              <a:gd name="connsiteX39" fmla="*/ 1892737 w 3210358"/>
              <a:gd name="connsiteY39" fmla="*/ 700891 h 907653"/>
              <a:gd name="connsiteX40" fmla="*/ 1907485 w 3210358"/>
              <a:gd name="connsiteY40" fmla="*/ 789382 h 907653"/>
              <a:gd name="connsiteX41" fmla="*/ 1936982 w 3210358"/>
              <a:gd name="connsiteY41" fmla="*/ 833627 h 907653"/>
              <a:gd name="connsiteX42" fmla="*/ 2054969 w 3210358"/>
              <a:gd name="connsiteY42" fmla="*/ 892620 h 907653"/>
              <a:gd name="connsiteX43" fmla="*/ 2187705 w 3210358"/>
              <a:gd name="connsiteY43" fmla="*/ 877872 h 907653"/>
              <a:gd name="connsiteX44" fmla="*/ 2202453 w 3210358"/>
              <a:gd name="connsiteY44" fmla="*/ 759885 h 907653"/>
              <a:gd name="connsiteX45" fmla="*/ 2217202 w 3210358"/>
              <a:gd name="connsiteY45" fmla="*/ 700891 h 907653"/>
              <a:gd name="connsiteX46" fmla="*/ 2276195 w 3210358"/>
              <a:gd name="connsiteY46" fmla="*/ 612401 h 907653"/>
              <a:gd name="connsiteX47" fmla="*/ 2335189 w 3210358"/>
              <a:gd name="connsiteY47" fmla="*/ 597653 h 907653"/>
              <a:gd name="connsiteX48" fmla="*/ 2423679 w 3210358"/>
              <a:gd name="connsiteY48" fmla="*/ 612401 h 907653"/>
              <a:gd name="connsiteX49" fmla="*/ 2438427 w 3210358"/>
              <a:gd name="connsiteY49" fmla="*/ 656646 h 907653"/>
              <a:gd name="connsiteX50" fmla="*/ 2482673 w 3210358"/>
              <a:gd name="connsiteY50" fmla="*/ 818878 h 907653"/>
              <a:gd name="connsiteX51" fmla="*/ 2526918 w 3210358"/>
              <a:gd name="connsiteY51" fmla="*/ 833627 h 907653"/>
              <a:gd name="connsiteX52" fmla="*/ 2630156 w 3210358"/>
              <a:gd name="connsiteY52" fmla="*/ 907369 h 907653"/>
              <a:gd name="connsiteX53" fmla="*/ 2733395 w 3210358"/>
              <a:gd name="connsiteY53" fmla="*/ 892620 h 907653"/>
              <a:gd name="connsiteX54" fmla="*/ 2748144 w 3210358"/>
              <a:gd name="connsiteY54" fmla="*/ 774633 h 907653"/>
              <a:gd name="connsiteX55" fmla="*/ 2792389 w 3210358"/>
              <a:gd name="connsiteY55" fmla="*/ 656646 h 907653"/>
              <a:gd name="connsiteX56" fmla="*/ 2851382 w 3210358"/>
              <a:gd name="connsiteY56" fmla="*/ 671394 h 907653"/>
              <a:gd name="connsiteX57" fmla="*/ 2895627 w 3210358"/>
              <a:gd name="connsiteY57" fmla="*/ 700891 h 907653"/>
              <a:gd name="connsiteX58" fmla="*/ 2939873 w 3210358"/>
              <a:gd name="connsiteY58" fmla="*/ 715640 h 907653"/>
              <a:gd name="connsiteX59" fmla="*/ 2969369 w 3210358"/>
              <a:gd name="connsiteY59" fmla="*/ 759885 h 907653"/>
              <a:gd name="connsiteX60" fmla="*/ 3146350 w 3210358"/>
              <a:gd name="connsiteY60" fmla="*/ 759885 h 907653"/>
              <a:gd name="connsiteX61" fmla="*/ 3205344 w 3210358"/>
              <a:gd name="connsiteY61" fmla="*/ 671394 h 907653"/>
              <a:gd name="connsiteX62" fmla="*/ 3190595 w 3210358"/>
              <a:gd name="connsiteY62" fmla="*/ 568156 h 907653"/>
              <a:gd name="connsiteX63" fmla="*/ 3102105 w 3210358"/>
              <a:gd name="connsiteY63" fmla="*/ 509162 h 907653"/>
              <a:gd name="connsiteX64" fmla="*/ 3013614 w 3210358"/>
              <a:gd name="connsiteY64" fmla="*/ 450169 h 907653"/>
              <a:gd name="connsiteX65" fmla="*/ 2969369 w 3210358"/>
              <a:gd name="connsiteY65" fmla="*/ 420672 h 907653"/>
              <a:gd name="connsiteX66" fmla="*/ 2925124 w 3210358"/>
              <a:gd name="connsiteY66" fmla="*/ 376427 h 907653"/>
              <a:gd name="connsiteX67" fmla="*/ 2925124 w 3210358"/>
              <a:gd name="connsiteY67" fmla="*/ 214194 h 907653"/>
              <a:gd name="connsiteX68" fmla="*/ 2910376 w 3210358"/>
              <a:gd name="connsiteY68" fmla="*/ 51962 h 907653"/>
              <a:gd name="connsiteX69" fmla="*/ 2866131 w 3210358"/>
              <a:gd name="connsiteY69" fmla="*/ 22465 h 907653"/>
              <a:gd name="connsiteX70" fmla="*/ 2762892 w 3210358"/>
              <a:gd name="connsiteY70" fmla="*/ 37214 h 907653"/>
              <a:gd name="connsiteX71" fmla="*/ 2718647 w 3210358"/>
              <a:gd name="connsiteY71" fmla="*/ 66711 h 907653"/>
              <a:gd name="connsiteX72" fmla="*/ 2630156 w 3210358"/>
              <a:gd name="connsiteY72" fmla="*/ 51962 h 907653"/>
              <a:gd name="connsiteX73" fmla="*/ 2585911 w 3210358"/>
              <a:gd name="connsiteY73" fmla="*/ 22465 h 907653"/>
              <a:gd name="connsiteX74" fmla="*/ 2482673 w 3210358"/>
              <a:gd name="connsiteY74" fmla="*/ 66711 h 907653"/>
              <a:gd name="connsiteX75" fmla="*/ 2467924 w 3210358"/>
              <a:gd name="connsiteY75" fmla="*/ 184698 h 907653"/>
              <a:gd name="connsiteX76" fmla="*/ 2335189 w 3210358"/>
              <a:gd name="connsiteY76" fmla="*/ 140453 h 907653"/>
              <a:gd name="connsiteX77" fmla="*/ 2276195 w 3210358"/>
              <a:gd name="connsiteY77" fmla="*/ 66711 h 907653"/>
              <a:gd name="connsiteX78" fmla="*/ 2202453 w 3210358"/>
              <a:gd name="connsiteY78" fmla="*/ 7717 h 907653"/>
              <a:gd name="connsiteX79" fmla="*/ 2025473 w 3210358"/>
              <a:gd name="connsiteY79" fmla="*/ 22465 h 907653"/>
              <a:gd name="connsiteX80" fmla="*/ 1981227 w 3210358"/>
              <a:gd name="connsiteY80" fmla="*/ 155201 h 907653"/>
              <a:gd name="connsiteX81" fmla="*/ 1936982 w 3210358"/>
              <a:gd name="connsiteY81" fmla="*/ 169949 h 907653"/>
              <a:gd name="connsiteX82" fmla="*/ 1863240 w 3210358"/>
              <a:gd name="connsiteY82" fmla="*/ 155201 h 907653"/>
              <a:gd name="connsiteX83" fmla="*/ 1833744 w 3210358"/>
              <a:gd name="connsiteY83" fmla="*/ 110956 h 907653"/>
              <a:gd name="connsiteX84" fmla="*/ 1789498 w 3210358"/>
              <a:gd name="connsiteY84" fmla="*/ 81459 h 907653"/>
              <a:gd name="connsiteX85" fmla="*/ 1597769 w 3210358"/>
              <a:gd name="connsiteY85" fmla="*/ 125704 h 907653"/>
              <a:gd name="connsiteX86" fmla="*/ 1553524 w 3210358"/>
              <a:gd name="connsiteY86" fmla="*/ 140453 h 907653"/>
              <a:gd name="connsiteX87" fmla="*/ 1509279 w 3210358"/>
              <a:gd name="connsiteY87" fmla="*/ 169949 h 907653"/>
              <a:gd name="connsiteX88" fmla="*/ 1450285 w 3210358"/>
              <a:gd name="connsiteY88" fmla="*/ 155201 h 907653"/>
              <a:gd name="connsiteX89" fmla="*/ 1391292 w 3210358"/>
              <a:gd name="connsiteY89" fmla="*/ 66711 h 907653"/>
              <a:gd name="connsiteX90" fmla="*/ 1258556 w 3210358"/>
              <a:gd name="connsiteY90" fmla="*/ 81459 h 907653"/>
              <a:gd name="connsiteX91" fmla="*/ 1170066 w 3210358"/>
              <a:gd name="connsiteY91" fmla="*/ 140453 h 907653"/>
              <a:gd name="connsiteX92" fmla="*/ 1140569 w 3210358"/>
              <a:gd name="connsiteY92" fmla="*/ 184698 h 907653"/>
              <a:gd name="connsiteX93" fmla="*/ 963589 w 3210358"/>
              <a:gd name="connsiteY93" fmla="*/ 110956 h 907653"/>
              <a:gd name="connsiteX94" fmla="*/ 860350 w 3210358"/>
              <a:gd name="connsiteY94" fmla="*/ 81459 h 907653"/>
              <a:gd name="connsiteX95" fmla="*/ 816105 w 3210358"/>
              <a:gd name="connsiteY95" fmla="*/ 96207 h 907653"/>
              <a:gd name="connsiteX96" fmla="*/ 786608 w 3210358"/>
              <a:gd name="connsiteY96" fmla="*/ 140453 h 907653"/>
              <a:gd name="connsiteX97" fmla="*/ 742363 w 3210358"/>
              <a:gd name="connsiteY97" fmla="*/ 169949 h 907653"/>
              <a:gd name="connsiteX98" fmla="*/ 639124 w 3210358"/>
              <a:gd name="connsiteY98" fmla="*/ 155201 h 907653"/>
              <a:gd name="connsiteX99" fmla="*/ 594879 w 3210358"/>
              <a:gd name="connsiteY99" fmla="*/ 110956 h 907653"/>
              <a:gd name="connsiteX100" fmla="*/ 550634 w 3210358"/>
              <a:gd name="connsiteY100" fmla="*/ 96207 h 907653"/>
              <a:gd name="connsiteX101" fmla="*/ 344156 w 3210358"/>
              <a:gd name="connsiteY101" fmla="*/ 96207 h 907653"/>
              <a:gd name="connsiteX102" fmla="*/ 299911 w 3210358"/>
              <a:gd name="connsiteY102" fmla="*/ 51962 h 90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210358" h="907653">
                <a:moveTo>
                  <a:pt x="594879" y="155201"/>
                </a:moveTo>
                <a:cubicBezTo>
                  <a:pt x="580131" y="150285"/>
                  <a:pt x="560346" y="152592"/>
                  <a:pt x="550634" y="140453"/>
                </a:cubicBezTo>
                <a:cubicBezTo>
                  <a:pt x="549110" y="138548"/>
                  <a:pt x="529260" y="45337"/>
                  <a:pt x="521137" y="37214"/>
                </a:cubicBezTo>
                <a:cubicBezTo>
                  <a:pt x="510144" y="26221"/>
                  <a:pt x="491640" y="27381"/>
                  <a:pt x="476892" y="22465"/>
                </a:cubicBezTo>
                <a:cubicBezTo>
                  <a:pt x="412982" y="27381"/>
                  <a:pt x="348477" y="27217"/>
                  <a:pt x="285163" y="37214"/>
                </a:cubicBezTo>
                <a:cubicBezTo>
                  <a:pt x="254451" y="42063"/>
                  <a:pt x="196673" y="66711"/>
                  <a:pt x="196673" y="66711"/>
                </a:cubicBezTo>
                <a:cubicBezTo>
                  <a:pt x="190462" y="76027"/>
                  <a:pt x="144795" y="136120"/>
                  <a:pt x="152427" y="155201"/>
                </a:cubicBezTo>
                <a:cubicBezTo>
                  <a:pt x="159010" y="171659"/>
                  <a:pt x="181924" y="174866"/>
                  <a:pt x="196673" y="184698"/>
                </a:cubicBezTo>
                <a:cubicBezTo>
                  <a:pt x="216155" y="243145"/>
                  <a:pt x="239893" y="293761"/>
                  <a:pt x="196673" y="361678"/>
                </a:cubicBezTo>
                <a:cubicBezTo>
                  <a:pt x="179980" y="387910"/>
                  <a:pt x="108182" y="391175"/>
                  <a:pt x="108182" y="391175"/>
                </a:cubicBezTo>
                <a:cubicBezTo>
                  <a:pt x="93434" y="401007"/>
                  <a:pt x="75609" y="407332"/>
                  <a:pt x="63937" y="420672"/>
                </a:cubicBezTo>
                <a:cubicBezTo>
                  <a:pt x="40593" y="447351"/>
                  <a:pt x="4944" y="509162"/>
                  <a:pt x="4944" y="509162"/>
                </a:cubicBezTo>
                <a:cubicBezTo>
                  <a:pt x="9860" y="538659"/>
                  <a:pt x="0" y="575148"/>
                  <a:pt x="19692" y="597653"/>
                </a:cubicBezTo>
                <a:cubicBezTo>
                  <a:pt x="40166" y="621052"/>
                  <a:pt x="108182" y="627149"/>
                  <a:pt x="108182" y="627149"/>
                </a:cubicBezTo>
                <a:cubicBezTo>
                  <a:pt x="167176" y="622233"/>
                  <a:pt x="226484" y="620225"/>
                  <a:pt x="285163" y="612401"/>
                </a:cubicBezTo>
                <a:cubicBezTo>
                  <a:pt x="335714" y="605661"/>
                  <a:pt x="328456" y="590755"/>
                  <a:pt x="373653" y="568156"/>
                </a:cubicBezTo>
                <a:cubicBezTo>
                  <a:pt x="387558" y="561203"/>
                  <a:pt x="403150" y="558323"/>
                  <a:pt x="417898" y="553407"/>
                </a:cubicBezTo>
                <a:cubicBezTo>
                  <a:pt x="427730" y="568156"/>
                  <a:pt x="439468" y="581799"/>
                  <a:pt x="447395" y="597653"/>
                </a:cubicBezTo>
                <a:cubicBezTo>
                  <a:pt x="501618" y="706097"/>
                  <a:pt x="368287" y="648602"/>
                  <a:pt x="668621" y="627149"/>
                </a:cubicBezTo>
                <a:cubicBezTo>
                  <a:pt x="678453" y="612401"/>
                  <a:pt x="691894" y="599501"/>
                  <a:pt x="698118" y="582904"/>
                </a:cubicBezTo>
                <a:cubicBezTo>
                  <a:pt x="706920" y="559433"/>
                  <a:pt x="698961" y="530019"/>
                  <a:pt x="712866" y="509162"/>
                </a:cubicBezTo>
                <a:cubicBezTo>
                  <a:pt x="721489" y="496227"/>
                  <a:pt x="742363" y="499330"/>
                  <a:pt x="757111" y="494414"/>
                </a:cubicBezTo>
                <a:cubicBezTo>
                  <a:pt x="853644" y="526591"/>
                  <a:pt x="758900" y="481901"/>
                  <a:pt x="816105" y="553407"/>
                </a:cubicBezTo>
                <a:cubicBezTo>
                  <a:pt x="827178" y="567248"/>
                  <a:pt x="845602" y="573072"/>
                  <a:pt x="860350" y="582904"/>
                </a:cubicBezTo>
                <a:lnTo>
                  <a:pt x="948840" y="568156"/>
                </a:lnTo>
                <a:cubicBezTo>
                  <a:pt x="973503" y="563672"/>
                  <a:pt x="997515" y="553407"/>
                  <a:pt x="1022582" y="553407"/>
                </a:cubicBezTo>
                <a:cubicBezTo>
                  <a:pt x="1057344" y="553407"/>
                  <a:pt x="1091408" y="563240"/>
                  <a:pt x="1125821" y="568156"/>
                </a:cubicBezTo>
                <a:cubicBezTo>
                  <a:pt x="1130737" y="587820"/>
                  <a:pt x="1127907" y="611321"/>
                  <a:pt x="1140569" y="627149"/>
                </a:cubicBezTo>
                <a:cubicBezTo>
                  <a:pt x="1150281" y="639289"/>
                  <a:pt x="1169268" y="641898"/>
                  <a:pt x="1184814" y="641898"/>
                </a:cubicBezTo>
                <a:cubicBezTo>
                  <a:pt x="1229332" y="641898"/>
                  <a:pt x="1273305" y="632065"/>
                  <a:pt x="1317550" y="627149"/>
                </a:cubicBezTo>
                <a:cubicBezTo>
                  <a:pt x="1322466" y="612401"/>
                  <a:pt x="1319648" y="591940"/>
                  <a:pt x="1332298" y="582904"/>
                </a:cubicBezTo>
                <a:cubicBezTo>
                  <a:pt x="1357599" y="564832"/>
                  <a:pt x="1420789" y="553407"/>
                  <a:pt x="1420789" y="553407"/>
                </a:cubicBezTo>
                <a:cubicBezTo>
                  <a:pt x="1644170" y="581331"/>
                  <a:pt x="1464567" y="519934"/>
                  <a:pt x="1553524" y="715640"/>
                </a:cubicBezTo>
                <a:cubicBezTo>
                  <a:pt x="1561912" y="734093"/>
                  <a:pt x="1593028" y="724820"/>
                  <a:pt x="1612518" y="730388"/>
                </a:cubicBezTo>
                <a:cubicBezTo>
                  <a:pt x="1627466" y="734659"/>
                  <a:pt x="1642015" y="740220"/>
                  <a:pt x="1656763" y="745136"/>
                </a:cubicBezTo>
                <a:cubicBezTo>
                  <a:pt x="1676427" y="740220"/>
                  <a:pt x="1699928" y="743050"/>
                  <a:pt x="1715756" y="730388"/>
                </a:cubicBezTo>
                <a:cubicBezTo>
                  <a:pt x="1727896" y="720676"/>
                  <a:pt x="1723552" y="700048"/>
                  <a:pt x="1730505" y="686143"/>
                </a:cubicBezTo>
                <a:cubicBezTo>
                  <a:pt x="1751039" y="645077"/>
                  <a:pt x="1771629" y="630271"/>
                  <a:pt x="1804247" y="597653"/>
                </a:cubicBezTo>
                <a:cubicBezTo>
                  <a:pt x="1823911" y="602569"/>
                  <a:pt x="1850049" y="597011"/>
                  <a:pt x="1863240" y="612401"/>
                </a:cubicBezTo>
                <a:cubicBezTo>
                  <a:pt x="1883475" y="636008"/>
                  <a:pt x="1892737" y="700891"/>
                  <a:pt x="1892737" y="700891"/>
                </a:cubicBezTo>
                <a:cubicBezTo>
                  <a:pt x="1897653" y="730388"/>
                  <a:pt x="1898029" y="761013"/>
                  <a:pt x="1907485" y="789382"/>
                </a:cubicBezTo>
                <a:cubicBezTo>
                  <a:pt x="1913090" y="806198"/>
                  <a:pt x="1924448" y="821093"/>
                  <a:pt x="1936982" y="833627"/>
                </a:cubicBezTo>
                <a:cubicBezTo>
                  <a:pt x="1966436" y="863080"/>
                  <a:pt x="2019763" y="878538"/>
                  <a:pt x="2054969" y="892620"/>
                </a:cubicBezTo>
                <a:cubicBezTo>
                  <a:pt x="2099214" y="887704"/>
                  <a:pt x="2154615" y="907653"/>
                  <a:pt x="2187705" y="877872"/>
                </a:cubicBezTo>
                <a:cubicBezTo>
                  <a:pt x="2217166" y="851358"/>
                  <a:pt x="2195937" y="798981"/>
                  <a:pt x="2202453" y="759885"/>
                </a:cubicBezTo>
                <a:cubicBezTo>
                  <a:pt x="2205785" y="739891"/>
                  <a:pt x="2211633" y="720381"/>
                  <a:pt x="2217202" y="700891"/>
                </a:cubicBezTo>
                <a:cubicBezTo>
                  <a:pt x="2228877" y="660029"/>
                  <a:pt x="2233929" y="636553"/>
                  <a:pt x="2276195" y="612401"/>
                </a:cubicBezTo>
                <a:cubicBezTo>
                  <a:pt x="2293794" y="602344"/>
                  <a:pt x="2315524" y="602569"/>
                  <a:pt x="2335189" y="597653"/>
                </a:cubicBezTo>
                <a:cubicBezTo>
                  <a:pt x="2364686" y="602569"/>
                  <a:pt x="2397715" y="597565"/>
                  <a:pt x="2423679" y="612401"/>
                </a:cubicBezTo>
                <a:cubicBezTo>
                  <a:pt x="2437177" y="620114"/>
                  <a:pt x="2435646" y="641351"/>
                  <a:pt x="2438427" y="656646"/>
                </a:cubicBezTo>
                <a:cubicBezTo>
                  <a:pt x="2447243" y="705136"/>
                  <a:pt x="2434827" y="780601"/>
                  <a:pt x="2482673" y="818878"/>
                </a:cubicBezTo>
                <a:cubicBezTo>
                  <a:pt x="2494812" y="828590"/>
                  <a:pt x="2513013" y="826675"/>
                  <a:pt x="2526918" y="833627"/>
                </a:cubicBezTo>
                <a:cubicBezTo>
                  <a:pt x="2548491" y="844414"/>
                  <a:pt x="2616786" y="897341"/>
                  <a:pt x="2630156" y="907369"/>
                </a:cubicBezTo>
                <a:lnTo>
                  <a:pt x="2733395" y="892620"/>
                </a:lnTo>
                <a:cubicBezTo>
                  <a:pt x="2759727" y="862996"/>
                  <a:pt x="2742117" y="813807"/>
                  <a:pt x="2748144" y="774633"/>
                </a:cubicBezTo>
                <a:cubicBezTo>
                  <a:pt x="2760902" y="691710"/>
                  <a:pt x="2752852" y="715950"/>
                  <a:pt x="2792389" y="656646"/>
                </a:cubicBezTo>
                <a:cubicBezTo>
                  <a:pt x="2812053" y="661562"/>
                  <a:pt x="2832751" y="663409"/>
                  <a:pt x="2851382" y="671394"/>
                </a:cubicBezTo>
                <a:cubicBezTo>
                  <a:pt x="2867674" y="678376"/>
                  <a:pt x="2879773" y="692964"/>
                  <a:pt x="2895627" y="700891"/>
                </a:cubicBezTo>
                <a:cubicBezTo>
                  <a:pt x="2909532" y="707844"/>
                  <a:pt x="2925124" y="710724"/>
                  <a:pt x="2939873" y="715640"/>
                </a:cubicBezTo>
                <a:cubicBezTo>
                  <a:pt x="2949705" y="730388"/>
                  <a:pt x="2955528" y="748812"/>
                  <a:pt x="2969369" y="759885"/>
                </a:cubicBezTo>
                <a:cubicBezTo>
                  <a:pt x="3011552" y="793632"/>
                  <a:pt x="3125005" y="762257"/>
                  <a:pt x="3146350" y="759885"/>
                </a:cubicBezTo>
                <a:cubicBezTo>
                  <a:pt x="3166015" y="730388"/>
                  <a:pt x="3210358" y="706489"/>
                  <a:pt x="3205344" y="671394"/>
                </a:cubicBezTo>
                <a:cubicBezTo>
                  <a:pt x="3200428" y="636981"/>
                  <a:pt x="3209258" y="597483"/>
                  <a:pt x="3190595" y="568156"/>
                </a:cubicBezTo>
                <a:cubicBezTo>
                  <a:pt x="3171562" y="538248"/>
                  <a:pt x="3131602" y="528827"/>
                  <a:pt x="3102105" y="509162"/>
                </a:cubicBezTo>
                <a:lnTo>
                  <a:pt x="3013614" y="450169"/>
                </a:lnTo>
                <a:cubicBezTo>
                  <a:pt x="2998866" y="440337"/>
                  <a:pt x="2981903" y="433206"/>
                  <a:pt x="2969369" y="420672"/>
                </a:cubicBezTo>
                <a:lnTo>
                  <a:pt x="2925124" y="376427"/>
                </a:lnTo>
                <a:cubicBezTo>
                  <a:pt x="2891302" y="274957"/>
                  <a:pt x="2925124" y="397638"/>
                  <a:pt x="2925124" y="214194"/>
                </a:cubicBezTo>
                <a:cubicBezTo>
                  <a:pt x="2925124" y="159894"/>
                  <a:pt x="2926345" y="103861"/>
                  <a:pt x="2910376" y="51962"/>
                </a:cubicBezTo>
                <a:cubicBezTo>
                  <a:pt x="2905163" y="35020"/>
                  <a:pt x="2880879" y="32297"/>
                  <a:pt x="2866131" y="22465"/>
                </a:cubicBezTo>
                <a:cubicBezTo>
                  <a:pt x="2831718" y="27381"/>
                  <a:pt x="2796188" y="27225"/>
                  <a:pt x="2762892" y="37214"/>
                </a:cubicBezTo>
                <a:cubicBezTo>
                  <a:pt x="2745914" y="42307"/>
                  <a:pt x="2736264" y="64754"/>
                  <a:pt x="2718647" y="66711"/>
                </a:cubicBezTo>
                <a:cubicBezTo>
                  <a:pt x="2688926" y="70013"/>
                  <a:pt x="2659653" y="56878"/>
                  <a:pt x="2630156" y="51962"/>
                </a:cubicBezTo>
                <a:cubicBezTo>
                  <a:pt x="2615408" y="42130"/>
                  <a:pt x="2603458" y="24972"/>
                  <a:pt x="2585911" y="22465"/>
                </a:cubicBezTo>
                <a:cubicBezTo>
                  <a:pt x="2546697" y="16863"/>
                  <a:pt x="2511450" y="47526"/>
                  <a:pt x="2482673" y="66711"/>
                </a:cubicBezTo>
                <a:cubicBezTo>
                  <a:pt x="2477757" y="106040"/>
                  <a:pt x="2495950" y="156672"/>
                  <a:pt x="2467924" y="184698"/>
                </a:cubicBezTo>
                <a:cubicBezTo>
                  <a:pt x="2436133" y="216489"/>
                  <a:pt x="2360344" y="157223"/>
                  <a:pt x="2335189" y="140453"/>
                </a:cubicBezTo>
                <a:cubicBezTo>
                  <a:pt x="2306475" y="54314"/>
                  <a:pt x="2342906" y="133422"/>
                  <a:pt x="2276195" y="66711"/>
                </a:cubicBezTo>
                <a:cubicBezTo>
                  <a:pt x="2209484" y="0"/>
                  <a:pt x="2288589" y="36428"/>
                  <a:pt x="2202453" y="7717"/>
                </a:cubicBezTo>
                <a:cubicBezTo>
                  <a:pt x="2143460" y="12633"/>
                  <a:pt x="2082393" y="6202"/>
                  <a:pt x="2025473" y="22465"/>
                </a:cubicBezTo>
                <a:cubicBezTo>
                  <a:pt x="1987219" y="33395"/>
                  <a:pt x="1985681" y="147407"/>
                  <a:pt x="1981227" y="155201"/>
                </a:cubicBezTo>
                <a:cubicBezTo>
                  <a:pt x="1973514" y="168699"/>
                  <a:pt x="1951730" y="165033"/>
                  <a:pt x="1936982" y="169949"/>
                </a:cubicBezTo>
                <a:cubicBezTo>
                  <a:pt x="1912401" y="165033"/>
                  <a:pt x="1885005" y="167638"/>
                  <a:pt x="1863240" y="155201"/>
                </a:cubicBezTo>
                <a:cubicBezTo>
                  <a:pt x="1847850" y="146407"/>
                  <a:pt x="1846278" y="123490"/>
                  <a:pt x="1833744" y="110956"/>
                </a:cubicBezTo>
                <a:cubicBezTo>
                  <a:pt x="1821210" y="98422"/>
                  <a:pt x="1804247" y="91291"/>
                  <a:pt x="1789498" y="81459"/>
                </a:cubicBezTo>
                <a:cubicBezTo>
                  <a:pt x="1655483" y="100604"/>
                  <a:pt x="1719235" y="85215"/>
                  <a:pt x="1597769" y="125704"/>
                </a:cubicBezTo>
                <a:cubicBezTo>
                  <a:pt x="1583021" y="130620"/>
                  <a:pt x="1566459" y="131830"/>
                  <a:pt x="1553524" y="140453"/>
                </a:cubicBezTo>
                <a:lnTo>
                  <a:pt x="1509279" y="169949"/>
                </a:lnTo>
                <a:cubicBezTo>
                  <a:pt x="1489614" y="165033"/>
                  <a:pt x="1467884" y="165258"/>
                  <a:pt x="1450285" y="155201"/>
                </a:cubicBezTo>
                <a:cubicBezTo>
                  <a:pt x="1404795" y="129207"/>
                  <a:pt x="1405370" y="108946"/>
                  <a:pt x="1391292" y="66711"/>
                </a:cubicBezTo>
                <a:cubicBezTo>
                  <a:pt x="1347047" y="71627"/>
                  <a:pt x="1300789" y="67381"/>
                  <a:pt x="1258556" y="81459"/>
                </a:cubicBezTo>
                <a:cubicBezTo>
                  <a:pt x="1224925" y="92669"/>
                  <a:pt x="1170066" y="140453"/>
                  <a:pt x="1170066" y="140453"/>
                </a:cubicBezTo>
                <a:cubicBezTo>
                  <a:pt x="1160234" y="155201"/>
                  <a:pt x="1157765" y="180399"/>
                  <a:pt x="1140569" y="184698"/>
                </a:cubicBezTo>
                <a:cubicBezTo>
                  <a:pt x="1050651" y="207177"/>
                  <a:pt x="1037198" y="135494"/>
                  <a:pt x="963589" y="110956"/>
                </a:cubicBezTo>
                <a:cubicBezTo>
                  <a:pt x="900114" y="89797"/>
                  <a:pt x="934426" y="99977"/>
                  <a:pt x="860350" y="81459"/>
                </a:cubicBezTo>
                <a:cubicBezTo>
                  <a:pt x="845602" y="86375"/>
                  <a:pt x="828244" y="86495"/>
                  <a:pt x="816105" y="96207"/>
                </a:cubicBezTo>
                <a:cubicBezTo>
                  <a:pt x="802264" y="107280"/>
                  <a:pt x="799142" y="127919"/>
                  <a:pt x="786608" y="140453"/>
                </a:cubicBezTo>
                <a:cubicBezTo>
                  <a:pt x="774074" y="152987"/>
                  <a:pt x="757111" y="160117"/>
                  <a:pt x="742363" y="169949"/>
                </a:cubicBezTo>
                <a:cubicBezTo>
                  <a:pt x="707950" y="165033"/>
                  <a:pt x="671400" y="168111"/>
                  <a:pt x="639124" y="155201"/>
                </a:cubicBezTo>
                <a:cubicBezTo>
                  <a:pt x="619758" y="147455"/>
                  <a:pt x="612233" y="122526"/>
                  <a:pt x="594879" y="110956"/>
                </a:cubicBezTo>
                <a:cubicBezTo>
                  <a:pt x="581944" y="102332"/>
                  <a:pt x="565382" y="101123"/>
                  <a:pt x="550634" y="96207"/>
                </a:cubicBezTo>
                <a:cubicBezTo>
                  <a:pt x="462417" y="118262"/>
                  <a:pt x="466210" y="124373"/>
                  <a:pt x="344156" y="96207"/>
                </a:cubicBezTo>
                <a:cubicBezTo>
                  <a:pt x="295820" y="85053"/>
                  <a:pt x="299911" y="78592"/>
                  <a:pt x="299911" y="51962"/>
                </a:cubicBezTo>
              </a:path>
            </a:pathLst>
          </a:custGeom>
          <a:solidFill>
            <a:srgbClr val="CCFF99"/>
          </a:solidFill>
          <a:ln>
            <a:solidFill>
              <a:srgbClr val="CC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7924800" y="23622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4</a:t>
            </a:r>
          </a:p>
        </p:txBody>
      </p:sp>
    </p:spTree>
    <p:extLst>
      <p:ext uri="{BB962C8B-B14F-4D97-AF65-F5344CB8AC3E}">
        <p14:creationId xmlns:p14="http://schemas.microsoft.com/office/powerpoint/2010/main" val="408393594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5619" name="Rectangle 3"/>
          <p:cNvSpPr>
            <a:spLocks noGrp="1" noChangeArrowheads="1"/>
          </p:cNvSpPr>
          <p:nvPr>
            <p:ph type="body" idx="4294967295"/>
          </p:nvPr>
        </p:nvSpPr>
        <p:spPr>
          <a:xfrm>
            <a:off x="228600" y="304800"/>
            <a:ext cx="8458200" cy="5826125"/>
          </a:xfrm>
        </p:spPr>
        <p:txBody>
          <a:bodyPr/>
          <a:lstStyle/>
          <a:p>
            <a:pPr eaLnBrk="1" hangingPunct="1">
              <a:defRPr/>
            </a:pPr>
            <a:r>
              <a:rPr lang="en-US" dirty="0"/>
              <a:t>Cells are the </a:t>
            </a:r>
            <a:r>
              <a:rPr lang="en-US" u="sng" dirty="0">
                <a:solidFill>
                  <a:srgbClr val="FF00FF"/>
                </a:solidFill>
              </a:rPr>
              <a:t>structural</a:t>
            </a:r>
            <a:r>
              <a:rPr lang="en-US" dirty="0"/>
              <a:t> and functional units of all living organisms. </a:t>
            </a:r>
          </a:p>
        </p:txBody>
      </p:sp>
      <p:sp>
        <p:nvSpPr>
          <p:cNvPr id="247814"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9" name="Rounded Rectangle 8"/>
          <p:cNvSpPr/>
          <p:nvPr/>
        </p:nvSpPr>
        <p:spPr>
          <a:xfrm>
            <a:off x="5257800" y="381000"/>
            <a:ext cx="1447800" cy="457200"/>
          </a:xfrm>
          <a:prstGeom prst="roundRect">
            <a:avLst/>
          </a:prstGeom>
          <a:solidFill>
            <a:schemeClr val="bg2">
              <a:lumMod val="50000"/>
            </a:schemeClr>
          </a:solidFill>
          <a:ln w="28575">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8610600" cy="51054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1" name="Freeform 10"/>
          <p:cNvSpPr/>
          <p:nvPr/>
        </p:nvSpPr>
        <p:spPr>
          <a:xfrm>
            <a:off x="3097160" y="3746090"/>
            <a:ext cx="5665839" cy="2551856"/>
          </a:xfrm>
          <a:custGeom>
            <a:avLst/>
            <a:gdLst>
              <a:gd name="connsiteX0" fmla="*/ 206478 w 5373722"/>
              <a:gd name="connsiteY0" fmla="*/ 0 h 2551856"/>
              <a:gd name="connsiteX1" fmla="*/ 147484 w 5373722"/>
              <a:gd name="connsiteY1" fmla="*/ 44245 h 2551856"/>
              <a:gd name="connsiteX2" fmla="*/ 0 w 5373722"/>
              <a:gd name="connsiteY2" fmla="*/ 265471 h 2551856"/>
              <a:gd name="connsiteX3" fmla="*/ 14749 w 5373722"/>
              <a:gd name="connsiteY3" fmla="*/ 353962 h 2551856"/>
              <a:gd name="connsiteX4" fmla="*/ 29497 w 5373722"/>
              <a:gd name="connsiteY4" fmla="*/ 471949 h 2551856"/>
              <a:gd name="connsiteX5" fmla="*/ 44245 w 5373722"/>
              <a:gd name="connsiteY5" fmla="*/ 545691 h 2551856"/>
              <a:gd name="connsiteX6" fmla="*/ 73742 w 5373722"/>
              <a:gd name="connsiteY6" fmla="*/ 678426 h 2551856"/>
              <a:gd name="connsiteX7" fmla="*/ 88491 w 5373722"/>
              <a:gd name="connsiteY7" fmla="*/ 855407 h 2551856"/>
              <a:gd name="connsiteX8" fmla="*/ 117987 w 5373722"/>
              <a:gd name="connsiteY8" fmla="*/ 929149 h 2551856"/>
              <a:gd name="connsiteX9" fmla="*/ 132736 w 5373722"/>
              <a:gd name="connsiteY9" fmla="*/ 973394 h 2551856"/>
              <a:gd name="connsiteX10" fmla="*/ 191729 w 5373722"/>
              <a:gd name="connsiteY10" fmla="*/ 1061884 h 2551856"/>
              <a:gd name="connsiteX11" fmla="*/ 265471 w 5373722"/>
              <a:gd name="connsiteY11" fmla="*/ 1165123 h 2551856"/>
              <a:gd name="connsiteX12" fmla="*/ 280220 w 5373722"/>
              <a:gd name="connsiteY12" fmla="*/ 1253613 h 2551856"/>
              <a:gd name="connsiteX13" fmla="*/ 309716 w 5373722"/>
              <a:gd name="connsiteY13" fmla="*/ 1342104 h 2551856"/>
              <a:gd name="connsiteX14" fmla="*/ 353962 w 5373722"/>
              <a:gd name="connsiteY14" fmla="*/ 1460091 h 2551856"/>
              <a:gd name="connsiteX15" fmla="*/ 398207 w 5373722"/>
              <a:gd name="connsiteY15" fmla="*/ 1607575 h 2551856"/>
              <a:gd name="connsiteX16" fmla="*/ 412955 w 5373722"/>
              <a:gd name="connsiteY16" fmla="*/ 1666568 h 2551856"/>
              <a:gd name="connsiteX17" fmla="*/ 457200 w 5373722"/>
              <a:gd name="connsiteY17" fmla="*/ 1784555 h 2551856"/>
              <a:gd name="connsiteX18" fmla="*/ 486697 w 5373722"/>
              <a:gd name="connsiteY18" fmla="*/ 1828800 h 2551856"/>
              <a:gd name="connsiteX19" fmla="*/ 501445 w 5373722"/>
              <a:gd name="connsiteY19" fmla="*/ 1887794 h 2551856"/>
              <a:gd name="connsiteX20" fmla="*/ 530942 w 5373722"/>
              <a:gd name="connsiteY20" fmla="*/ 1946787 h 2551856"/>
              <a:gd name="connsiteX21" fmla="*/ 707923 w 5373722"/>
              <a:gd name="connsiteY21" fmla="*/ 2153265 h 2551856"/>
              <a:gd name="connsiteX22" fmla="*/ 840658 w 5373722"/>
              <a:gd name="connsiteY22" fmla="*/ 2241755 h 2551856"/>
              <a:gd name="connsiteX23" fmla="*/ 929149 w 5373722"/>
              <a:gd name="connsiteY23" fmla="*/ 2300749 h 2551856"/>
              <a:gd name="connsiteX24" fmla="*/ 1032387 w 5373722"/>
              <a:gd name="connsiteY24" fmla="*/ 2389239 h 2551856"/>
              <a:gd name="connsiteX25" fmla="*/ 1120878 w 5373722"/>
              <a:gd name="connsiteY25" fmla="*/ 2418736 h 2551856"/>
              <a:gd name="connsiteX26" fmla="*/ 1312607 w 5373722"/>
              <a:gd name="connsiteY26" fmla="*/ 2492478 h 2551856"/>
              <a:gd name="connsiteX27" fmla="*/ 1578078 w 5373722"/>
              <a:gd name="connsiteY27" fmla="*/ 2521975 h 2551856"/>
              <a:gd name="connsiteX28" fmla="*/ 1710813 w 5373722"/>
              <a:gd name="connsiteY28" fmla="*/ 2551471 h 2551856"/>
              <a:gd name="connsiteX29" fmla="*/ 3569110 w 5373722"/>
              <a:gd name="connsiteY29" fmla="*/ 2521975 h 2551856"/>
              <a:gd name="connsiteX30" fmla="*/ 3716594 w 5373722"/>
              <a:gd name="connsiteY30" fmla="*/ 2492478 h 2551856"/>
              <a:gd name="connsiteX31" fmla="*/ 3775587 w 5373722"/>
              <a:gd name="connsiteY31" fmla="*/ 2477729 h 2551856"/>
              <a:gd name="connsiteX32" fmla="*/ 4026310 w 5373722"/>
              <a:gd name="connsiteY32" fmla="*/ 2448233 h 2551856"/>
              <a:gd name="connsiteX33" fmla="*/ 4277033 w 5373722"/>
              <a:gd name="connsiteY33" fmla="*/ 2418736 h 2551856"/>
              <a:gd name="connsiteX34" fmla="*/ 4527755 w 5373722"/>
              <a:gd name="connsiteY34" fmla="*/ 2389239 h 2551856"/>
              <a:gd name="connsiteX35" fmla="*/ 4719484 w 5373722"/>
              <a:gd name="connsiteY35" fmla="*/ 2344994 h 2551856"/>
              <a:gd name="connsiteX36" fmla="*/ 4793226 w 5373722"/>
              <a:gd name="connsiteY36" fmla="*/ 2330245 h 2551856"/>
              <a:gd name="connsiteX37" fmla="*/ 4925962 w 5373722"/>
              <a:gd name="connsiteY37" fmla="*/ 2271252 h 2551856"/>
              <a:gd name="connsiteX38" fmla="*/ 4984955 w 5373722"/>
              <a:gd name="connsiteY38" fmla="*/ 2256504 h 2551856"/>
              <a:gd name="connsiteX39" fmla="*/ 5029200 w 5373722"/>
              <a:gd name="connsiteY39" fmla="*/ 2227007 h 2551856"/>
              <a:gd name="connsiteX40" fmla="*/ 5073445 w 5373722"/>
              <a:gd name="connsiteY40" fmla="*/ 2168013 h 2551856"/>
              <a:gd name="connsiteX41" fmla="*/ 5117691 w 5373722"/>
              <a:gd name="connsiteY41" fmla="*/ 2153265 h 2551856"/>
              <a:gd name="connsiteX42" fmla="*/ 5176684 w 5373722"/>
              <a:gd name="connsiteY42" fmla="*/ 2064775 h 2551856"/>
              <a:gd name="connsiteX43" fmla="*/ 5206181 w 5373722"/>
              <a:gd name="connsiteY43" fmla="*/ 1902542 h 2551856"/>
              <a:gd name="connsiteX44" fmla="*/ 5220929 w 5373722"/>
              <a:gd name="connsiteY44" fmla="*/ 1858297 h 2551856"/>
              <a:gd name="connsiteX45" fmla="*/ 5235678 w 5373722"/>
              <a:gd name="connsiteY45" fmla="*/ 1799304 h 2551856"/>
              <a:gd name="connsiteX46" fmla="*/ 5250426 w 5373722"/>
              <a:gd name="connsiteY46" fmla="*/ 1297858 h 2551856"/>
              <a:gd name="connsiteX47" fmla="*/ 5265174 w 5373722"/>
              <a:gd name="connsiteY47" fmla="*/ 1253613 h 2551856"/>
              <a:gd name="connsiteX48" fmla="*/ 5279923 w 5373722"/>
              <a:gd name="connsiteY48" fmla="*/ 825910 h 2551856"/>
              <a:gd name="connsiteX49" fmla="*/ 5324168 w 5373722"/>
              <a:gd name="connsiteY49" fmla="*/ 811162 h 2551856"/>
              <a:gd name="connsiteX50" fmla="*/ 5338916 w 5373722"/>
              <a:gd name="connsiteY50" fmla="*/ 678426 h 2551856"/>
              <a:gd name="connsiteX51" fmla="*/ 5368413 w 5373722"/>
              <a:gd name="connsiteY51" fmla="*/ 634181 h 2551856"/>
              <a:gd name="connsiteX52" fmla="*/ 5353665 w 5373722"/>
              <a:gd name="connsiteY52" fmla="*/ 398207 h 2551856"/>
              <a:gd name="connsiteX53" fmla="*/ 5294671 w 5373722"/>
              <a:gd name="connsiteY53" fmla="*/ 353962 h 2551856"/>
              <a:gd name="connsiteX54" fmla="*/ 5117691 w 5373722"/>
              <a:gd name="connsiteY54" fmla="*/ 309716 h 2551856"/>
              <a:gd name="connsiteX55" fmla="*/ 2271252 w 5373722"/>
              <a:gd name="connsiteY55" fmla="*/ 280220 h 2551856"/>
              <a:gd name="connsiteX56" fmla="*/ 2050026 w 5373722"/>
              <a:gd name="connsiteY56" fmla="*/ 250723 h 2551856"/>
              <a:gd name="connsiteX57" fmla="*/ 1710813 w 5373722"/>
              <a:gd name="connsiteY57" fmla="*/ 206478 h 2551856"/>
              <a:gd name="connsiteX58" fmla="*/ 1474839 w 5373722"/>
              <a:gd name="connsiteY58" fmla="*/ 176981 h 2551856"/>
              <a:gd name="connsiteX59" fmla="*/ 1120878 w 5373722"/>
              <a:gd name="connsiteY59" fmla="*/ 103239 h 2551856"/>
              <a:gd name="connsiteX60" fmla="*/ 958645 w 5373722"/>
              <a:gd name="connsiteY60" fmla="*/ 73742 h 2551856"/>
              <a:gd name="connsiteX61" fmla="*/ 58994 w 5373722"/>
              <a:gd name="connsiteY61" fmla="*/ 88491 h 255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373722" h="2551856">
                <a:moveTo>
                  <a:pt x="206478" y="0"/>
                </a:moveTo>
                <a:cubicBezTo>
                  <a:pt x="186813" y="14748"/>
                  <a:pt x="163583" y="25670"/>
                  <a:pt x="147484" y="44245"/>
                </a:cubicBezTo>
                <a:cubicBezTo>
                  <a:pt x="19234" y="192225"/>
                  <a:pt x="35157" y="160004"/>
                  <a:pt x="0" y="265471"/>
                </a:cubicBezTo>
                <a:cubicBezTo>
                  <a:pt x="4916" y="294968"/>
                  <a:pt x="10520" y="324359"/>
                  <a:pt x="14749" y="353962"/>
                </a:cubicBezTo>
                <a:cubicBezTo>
                  <a:pt x="20354" y="393199"/>
                  <a:pt x="23470" y="432775"/>
                  <a:pt x="29497" y="471949"/>
                </a:cubicBezTo>
                <a:cubicBezTo>
                  <a:pt x="33309" y="496725"/>
                  <a:pt x="39761" y="521028"/>
                  <a:pt x="44245" y="545691"/>
                </a:cubicBezTo>
                <a:cubicBezTo>
                  <a:pt x="65009" y="659895"/>
                  <a:pt x="47739" y="600416"/>
                  <a:pt x="73742" y="678426"/>
                </a:cubicBezTo>
                <a:cubicBezTo>
                  <a:pt x="78658" y="737420"/>
                  <a:pt x="78203" y="797110"/>
                  <a:pt x="88491" y="855407"/>
                </a:cubicBezTo>
                <a:cubicBezTo>
                  <a:pt x="93092" y="881478"/>
                  <a:pt x="108691" y="904361"/>
                  <a:pt x="117987" y="929149"/>
                </a:cubicBezTo>
                <a:cubicBezTo>
                  <a:pt x="123446" y="943705"/>
                  <a:pt x="125186" y="959804"/>
                  <a:pt x="132736" y="973394"/>
                </a:cubicBezTo>
                <a:cubicBezTo>
                  <a:pt x="149952" y="1004383"/>
                  <a:pt x="172065" y="1032387"/>
                  <a:pt x="191729" y="1061884"/>
                </a:cubicBezTo>
                <a:cubicBezTo>
                  <a:pt x="234857" y="1126575"/>
                  <a:pt x="210597" y="1091957"/>
                  <a:pt x="265471" y="1165123"/>
                </a:cubicBezTo>
                <a:cubicBezTo>
                  <a:pt x="270387" y="1194620"/>
                  <a:pt x="272967" y="1224602"/>
                  <a:pt x="280220" y="1253613"/>
                </a:cubicBezTo>
                <a:cubicBezTo>
                  <a:pt x="287761" y="1283777"/>
                  <a:pt x="303618" y="1311615"/>
                  <a:pt x="309716" y="1342104"/>
                </a:cubicBezTo>
                <a:cubicBezTo>
                  <a:pt x="327941" y="1433226"/>
                  <a:pt x="310560" y="1394988"/>
                  <a:pt x="353962" y="1460091"/>
                </a:cubicBezTo>
                <a:cubicBezTo>
                  <a:pt x="376360" y="1527286"/>
                  <a:pt x="372883" y="1514721"/>
                  <a:pt x="398207" y="1607575"/>
                </a:cubicBezTo>
                <a:cubicBezTo>
                  <a:pt x="403540" y="1627130"/>
                  <a:pt x="407386" y="1647078"/>
                  <a:pt x="412955" y="1666568"/>
                </a:cubicBezTo>
                <a:cubicBezTo>
                  <a:pt x="421463" y="1696345"/>
                  <a:pt x="446816" y="1763787"/>
                  <a:pt x="457200" y="1784555"/>
                </a:cubicBezTo>
                <a:cubicBezTo>
                  <a:pt x="465127" y="1800409"/>
                  <a:pt x="476865" y="1814052"/>
                  <a:pt x="486697" y="1828800"/>
                </a:cubicBezTo>
                <a:cubicBezTo>
                  <a:pt x="491613" y="1848465"/>
                  <a:pt x="494328" y="1868815"/>
                  <a:pt x="501445" y="1887794"/>
                </a:cubicBezTo>
                <a:cubicBezTo>
                  <a:pt x="509165" y="1908380"/>
                  <a:pt x="519631" y="1927935"/>
                  <a:pt x="530942" y="1946787"/>
                </a:cubicBezTo>
                <a:cubicBezTo>
                  <a:pt x="575421" y="2020918"/>
                  <a:pt x="636046" y="2105347"/>
                  <a:pt x="707923" y="2153265"/>
                </a:cubicBezTo>
                <a:lnTo>
                  <a:pt x="840658" y="2241755"/>
                </a:lnTo>
                <a:cubicBezTo>
                  <a:pt x="870155" y="2261420"/>
                  <a:pt x="904081" y="2275681"/>
                  <a:pt x="929149" y="2300749"/>
                </a:cubicBezTo>
                <a:cubicBezTo>
                  <a:pt x="958667" y="2330267"/>
                  <a:pt x="994548" y="2370320"/>
                  <a:pt x="1032387" y="2389239"/>
                </a:cubicBezTo>
                <a:cubicBezTo>
                  <a:pt x="1060197" y="2403144"/>
                  <a:pt x="1092009" y="2407188"/>
                  <a:pt x="1120878" y="2418736"/>
                </a:cubicBezTo>
                <a:cubicBezTo>
                  <a:pt x="1279538" y="2482200"/>
                  <a:pt x="1036077" y="2413470"/>
                  <a:pt x="1312607" y="2492478"/>
                </a:cubicBezTo>
                <a:cubicBezTo>
                  <a:pt x="1393124" y="2515482"/>
                  <a:pt x="1504752" y="2516334"/>
                  <a:pt x="1578078" y="2521975"/>
                </a:cubicBezTo>
                <a:cubicBezTo>
                  <a:pt x="1623104" y="2536983"/>
                  <a:pt x="1660054" y="2551856"/>
                  <a:pt x="1710813" y="2551471"/>
                </a:cubicBezTo>
                <a:lnTo>
                  <a:pt x="3569110" y="2521975"/>
                </a:lnTo>
                <a:cubicBezTo>
                  <a:pt x="3659976" y="2491685"/>
                  <a:pt x="3567459" y="2519594"/>
                  <a:pt x="3716594" y="2492478"/>
                </a:cubicBezTo>
                <a:cubicBezTo>
                  <a:pt x="3736537" y="2488852"/>
                  <a:pt x="3755521" y="2480596"/>
                  <a:pt x="3775587" y="2477729"/>
                </a:cubicBezTo>
                <a:cubicBezTo>
                  <a:pt x="3858892" y="2465828"/>
                  <a:pt x="3942736" y="2458065"/>
                  <a:pt x="4026310" y="2448233"/>
                </a:cubicBezTo>
                <a:cubicBezTo>
                  <a:pt x="4151614" y="2416906"/>
                  <a:pt x="4052048" y="2438300"/>
                  <a:pt x="4277033" y="2418736"/>
                </a:cubicBezTo>
                <a:cubicBezTo>
                  <a:pt x="4328775" y="2414237"/>
                  <a:pt x="4467308" y="2401328"/>
                  <a:pt x="4527755" y="2389239"/>
                </a:cubicBezTo>
                <a:cubicBezTo>
                  <a:pt x="4592071" y="2376376"/>
                  <a:pt x="4655457" y="2359222"/>
                  <a:pt x="4719484" y="2344994"/>
                </a:cubicBezTo>
                <a:cubicBezTo>
                  <a:pt x="4743955" y="2339556"/>
                  <a:pt x="4769216" y="2337448"/>
                  <a:pt x="4793226" y="2330245"/>
                </a:cubicBezTo>
                <a:cubicBezTo>
                  <a:pt x="4927772" y="2289881"/>
                  <a:pt x="4809746" y="2314833"/>
                  <a:pt x="4925962" y="2271252"/>
                </a:cubicBezTo>
                <a:cubicBezTo>
                  <a:pt x="4944941" y="2264135"/>
                  <a:pt x="4965291" y="2261420"/>
                  <a:pt x="4984955" y="2256504"/>
                </a:cubicBezTo>
                <a:cubicBezTo>
                  <a:pt x="4999703" y="2246672"/>
                  <a:pt x="5016666" y="2239541"/>
                  <a:pt x="5029200" y="2227007"/>
                </a:cubicBezTo>
                <a:cubicBezTo>
                  <a:pt x="5046581" y="2209626"/>
                  <a:pt x="5054562" y="2183749"/>
                  <a:pt x="5073445" y="2168013"/>
                </a:cubicBezTo>
                <a:cubicBezTo>
                  <a:pt x="5085388" y="2158060"/>
                  <a:pt x="5102942" y="2158181"/>
                  <a:pt x="5117691" y="2153265"/>
                </a:cubicBezTo>
                <a:cubicBezTo>
                  <a:pt x="5137355" y="2123768"/>
                  <a:pt x="5168086" y="2099167"/>
                  <a:pt x="5176684" y="2064775"/>
                </a:cubicBezTo>
                <a:cubicBezTo>
                  <a:pt x="5220402" y="1889911"/>
                  <a:pt x="5153346" y="2166725"/>
                  <a:pt x="5206181" y="1902542"/>
                </a:cubicBezTo>
                <a:cubicBezTo>
                  <a:pt x="5209230" y="1887298"/>
                  <a:pt x="5216658" y="1873245"/>
                  <a:pt x="5220929" y="1858297"/>
                </a:cubicBezTo>
                <a:cubicBezTo>
                  <a:pt x="5226498" y="1838807"/>
                  <a:pt x="5230762" y="1818968"/>
                  <a:pt x="5235678" y="1799304"/>
                </a:cubicBezTo>
                <a:cubicBezTo>
                  <a:pt x="5240594" y="1632155"/>
                  <a:pt x="5241400" y="1464835"/>
                  <a:pt x="5250426" y="1297858"/>
                </a:cubicBezTo>
                <a:cubicBezTo>
                  <a:pt x="5251265" y="1282335"/>
                  <a:pt x="5264204" y="1269129"/>
                  <a:pt x="5265174" y="1253613"/>
                </a:cubicBezTo>
                <a:cubicBezTo>
                  <a:pt x="5274072" y="1111238"/>
                  <a:pt x="5261069" y="967311"/>
                  <a:pt x="5279923" y="825910"/>
                </a:cubicBezTo>
                <a:cubicBezTo>
                  <a:pt x="5281978" y="810500"/>
                  <a:pt x="5309420" y="816078"/>
                  <a:pt x="5324168" y="811162"/>
                </a:cubicBezTo>
                <a:cubicBezTo>
                  <a:pt x="5329084" y="766917"/>
                  <a:pt x="5328119" y="721614"/>
                  <a:pt x="5338916" y="678426"/>
                </a:cubicBezTo>
                <a:cubicBezTo>
                  <a:pt x="5343215" y="661230"/>
                  <a:pt x="5367481" y="651882"/>
                  <a:pt x="5368413" y="634181"/>
                </a:cubicBezTo>
                <a:cubicBezTo>
                  <a:pt x="5372555" y="555478"/>
                  <a:pt x="5373722" y="474424"/>
                  <a:pt x="5353665" y="398207"/>
                </a:cubicBezTo>
                <a:cubicBezTo>
                  <a:pt x="5347409" y="374436"/>
                  <a:pt x="5315515" y="366990"/>
                  <a:pt x="5294671" y="353962"/>
                </a:cubicBezTo>
                <a:cubicBezTo>
                  <a:pt x="5223837" y="309691"/>
                  <a:pt x="5214930" y="321871"/>
                  <a:pt x="5117691" y="309716"/>
                </a:cubicBezTo>
                <a:cubicBezTo>
                  <a:pt x="3514835" y="327526"/>
                  <a:pt x="3968115" y="340286"/>
                  <a:pt x="2271252" y="280220"/>
                </a:cubicBezTo>
                <a:cubicBezTo>
                  <a:pt x="2074435" y="273253"/>
                  <a:pt x="2184590" y="269946"/>
                  <a:pt x="2050026" y="250723"/>
                </a:cubicBezTo>
                <a:cubicBezTo>
                  <a:pt x="1937143" y="234597"/>
                  <a:pt x="1823916" y="220978"/>
                  <a:pt x="1710813" y="206478"/>
                </a:cubicBezTo>
                <a:cubicBezTo>
                  <a:pt x="1632186" y="196398"/>
                  <a:pt x="1551742" y="196207"/>
                  <a:pt x="1474839" y="176981"/>
                </a:cubicBezTo>
                <a:cubicBezTo>
                  <a:pt x="1200413" y="108374"/>
                  <a:pt x="1319318" y="128043"/>
                  <a:pt x="1120878" y="103239"/>
                </a:cubicBezTo>
                <a:cubicBezTo>
                  <a:pt x="1058656" y="82499"/>
                  <a:pt x="1042026" y="73742"/>
                  <a:pt x="958645" y="73742"/>
                </a:cubicBezTo>
                <a:cubicBezTo>
                  <a:pt x="658721" y="73742"/>
                  <a:pt x="358918" y="88491"/>
                  <a:pt x="58994" y="88491"/>
                </a:cubicBezTo>
              </a:path>
            </a:pathLst>
          </a:cu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2" name="Rounded Rectangular Callout 11"/>
          <p:cNvSpPr/>
          <p:nvPr/>
        </p:nvSpPr>
        <p:spPr>
          <a:xfrm>
            <a:off x="3962400" y="1905000"/>
            <a:ext cx="3124200" cy="2971800"/>
          </a:xfrm>
          <a:prstGeom prst="wedgeRoundRectCallout">
            <a:avLst>
              <a:gd name="adj1" fmla="val -63690"/>
              <a:gd name="adj2" fmla="val 43595"/>
              <a:gd name="adj3" fmla="val 16667"/>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Rectangle 12"/>
          <p:cNvSpPr/>
          <p:nvPr/>
        </p:nvSpPr>
        <p:spPr>
          <a:xfrm>
            <a:off x="4343400" y="2057400"/>
            <a:ext cx="2069797" cy="4247317"/>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Fun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Frank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endParaRPr>
          </a:p>
        </p:txBody>
      </p:sp>
      <p:sp>
        <p:nvSpPr>
          <p:cNvPr id="14" name="Rectangle 13"/>
          <p:cNvSpPr/>
          <p:nvPr/>
        </p:nvSpPr>
        <p:spPr>
          <a:xfrm>
            <a:off x="7239000" y="16002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5619" name="Rectangle 3"/>
          <p:cNvSpPr>
            <a:spLocks noGrp="1" noChangeArrowheads="1"/>
          </p:cNvSpPr>
          <p:nvPr>
            <p:ph type="body" idx="4294967295"/>
          </p:nvPr>
        </p:nvSpPr>
        <p:spPr>
          <a:xfrm>
            <a:off x="228600" y="304800"/>
            <a:ext cx="8458200" cy="5826125"/>
          </a:xfrm>
        </p:spPr>
        <p:txBody>
          <a:bodyPr/>
          <a:lstStyle/>
          <a:p>
            <a:pPr eaLnBrk="1" hangingPunct="1">
              <a:defRPr/>
            </a:pPr>
            <a:r>
              <a:rPr lang="en-US" dirty="0"/>
              <a:t>Cells are the </a:t>
            </a:r>
            <a:r>
              <a:rPr lang="en-US" u="sng" dirty="0">
                <a:solidFill>
                  <a:srgbClr val="FF00FF"/>
                </a:solidFill>
              </a:rPr>
              <a:t>structural</a:t>
            </a:r>
            <a:r>
              <a:rPr lang="en-US" dirty="0"/>
              <a:t> and </a:t>
            </a:r>
            <a:r>
              <a:rPr lang="en-US" u="sng" dirty="0">
                <a:solidFill>
                  <a:srgbClr val="9966FF"/>
                </a:solidFill>
              </a:rPr>
              <a:t>functional</a:t>
            </a:r>
            <a:r>
              <a:rPr lang="en-US" dirty="0"/>
              <a:t> units of all living organisms. </a:t>
            </a:r>
          </a:p>
        </p:txBody>
      </p:sp>
      <p:sp>
        <p:nvSpPr>
          <p:cNvPr id="247814"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8610600" cy="51054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1" name="Freeform 10"/>
          <p:cNvSpPr/>
          <p:nvPr/>
        </p:nvSpPr>
        <p:spPr>
          <a:xfrm>
            <a:off x="3097160" y="3746090"/>
            <a:ext cx="5665839" cy="2551856"/>
          </a:xfrm>
          <a:custGeom>
            <a:avLst/>
            <a:gdLst>
              <a:gd name="connsiteX0" fmla="*/ 206478 w 5373722"/>
              <a:gd name="connsiteY0" fmla="*/ 0 h 2551856"/>
              <a:gd name="connsiteX1" fmla="*/ 147484 w 5373722"/>
              <a:gd name="connsiteY1" fmla="*/ 44245 h 2551856"/>
              <a:gd name="connsiteX2" fmla="*/ 0 w 5373722"/>
              <a:gd name="connsiteY2" fmla="*/ 265471 h 2551856"/>
              <a:gd name="connsiteX3" fmla="*/ 14749 w 5373722"/>
              <a:gd name="connsiteY3" fmla="*/ 353962 h 2551856"/>
              <a:gd name="connsiteX4" fmla="*/ 29497 w 5373722"/>
              <a:gd name="connsiteY4" fmla="*/ 471949 h 2551856"/>
              <a:gd name="connsiteX5" fmla="*/ 44245 w 5373722"/>
              <a:gd name="connsiteY5" fmla="*/ 545691 h 2551856"/>
              <a:gd name="connsiteX6" fmla="*/ 73742 w 5373722"/>
              <a:gd name="connsiteY6" fmla="*/ 678426 h 2551856"/>
              <a:gd name="connsiteX7" fmla="*/ 88491 w 5373722"/>
              <a:gd name="connsiteY7" fmla="*/ 855407 h 2551856"/>
              <a:gd name="connsiteX8" fmla="*/ 117987 w 5373722"/>
              <a:gd name="connsiteY8" fmla="*/ 929149 h 2551856"/>
              <a:gd name="connsiteX9" fmla="*/ 132736 w 5373722"/>
              <a:gd name="connsiteY9" fmla="*/ 973394 h 2551856"/>
              <a:gd name="connsiteX10" fmla="*/ 191729 w 5373722"/>
              <a:gd name="connsiteY10" fmla="*/ 1061884 h 2551856"/>
              <a:gd name="connsiteX11" fmla="*/ 265471 w 5373722"/>
              <a:gd name="connsiteY11" fmla="*/ 1165123 h 2551856"/>
              <a:gd name="connsiteX12" fmla="*/ 280220 w 5373722"/>
              <a:gd name="connsiteY12" fmla="*/ 1253613 h 2551856"/>
              <a:gd name="connsiteX13" fmla="*/ 309716 w 5373722"/>
              <a:gd name="connsiteY13" fmla="*/ 1342104 h 2551856"/>
              <a:gd name="connsiteX14" fmla="*/ 353962 w 5373722"/>
              <a:gd name="connsiteY14" fmla="*/ 1460091 h 2551856"/>
              <a:gd name="connsiteX15" fmla="*/ 398207 w 5373722"/>
              <a:gd name="connsiteY15" fmla="*/ 1607575 h 2551856"/>
              <a:gd name="connsiteX16" fmla="*/ 412955 w 5373722"/>
              <a:gd name="connsiteY16" fmla="*/ 1666568 h 2551856"/>
              <a:gd name="connsiteX17" fmla="*/ 457200 w 5373722"/>
              <a:gd name="connsiteY17" fmla="*/ 1784555 h 2551856"/>
              <a:gd name="connsiteX18" fmla="*/ 486697 w 5373722"/>
              <a:gd name="connsiteY18" fmla="*/ 1828800 h 2551856"/>
              <a:gd name="connsiteX19" fmla="*/ 501445 w 5373722"/>
              <a:gd name="connsiteY19" fmla="*/ 1887794 h 2551856"/>
              <a:gd name="connsiteX20" fmla="*/ 530942 w 5373722"/>
              <a:gd name="connsiteY20" fmla="*/ 1946787 h 2551856"/>
              <a:gd name="connsiteX21" fmla="*/ 707923 w 5373722"/>
              <a:gd name="connsiteY21" fmla="*/ 2153265 h 2551856"/>
              <a:gd name="connsiteX22" fmla="*/ 840658 w 5373722"/>
              <a:gd name="connsiteY22" fmla="*/ 2241755 h 2551856"/>
              <a:gd name="connsiteX23" fmla="*/ 929149 w 5373722"/>
              <a:gd name="connsiteY23" fmla="*/ 2300749 h 2551856"/>
              <a:gd name="connsiteX24" fmla="*/ 1032387 w 5373722"/>
              <a:gd name="connsiteY24" fmla="*/ 2389239 h 2551856"/>
              <a:gd name="connsiteX25" fmla="*/ 1120878 w 5373722"/>
              <a:gd name="connsiteY25" fmla="*/ 2418736 h 2551856"/>
              <a:gd name="connsiteX26" fmla="*/ 1312607 w 5373722"/>
              <a:gd name="connsiteY26" fmla="*/ 2492478 h 2551856"/>
              <a:gd name="connsiteX27" fmla="*/ 1578078 w 5373722"/>
              <a:gd name="connsiteY27" fmla="*/ 2521975 h 2551856"/>
              <a:gd name="connsiteX28" fmla="*/ 1710813 w 5373722"/>
              <a:gd name="connsiteY28" fmla="*/ 2551471 h 2551856"/>
              <a:gd name="connsiteX29" fmla="*/ 3569110 w 5373722"/>
              <a:gd name="connsiteY29" fmla="*/ 2521975 h 2551856"/>
              <a:gd name="connsiteX30" fmla="*/ 3716594 w 5373722"/>
              <a:gd name="connsiteY30" fmla="*/ 2492478 h 2551856"/>
              <a:gd name="connsiteX31" fmla="*/ 3775587 w 5373722"/>
              <a:gd name="connsiteY31" fmla="*/ 2477729 h 2551856"/>
              <a:gd name="connsiteX32" fmla="*/ 4026310 w 5373722"/>
              <a:gd name="connsiteY32" fmla="*/ 2448233 h 2551856"/>
              <a:gd name="connsiteX33" fmla="*/ 4277033 w 5373722"/>
              <a:gd name="connsiteY33" fmla="*/ 2418736 h 2551856"/>
              <a:gd name="connsiteX34" fmla="*/ 4527755 w 5373722"/>
              <a:gd name="connsiteY34" fmla="*/ 2389239 h 2551856"/>
              <a:gd name="connsiteX35" fmla="*/ 4719484 w 5373722"/>
              <a:gd name="connsiteY35" fmla="*/ 2344994 h 2551856"/>
              <a:gd name="connsiteX36" fmla="*/ 4793226 w 5373722"/>
              <a:gd name="connsiteY36" fmla="*/ 2330245 h 2551856"/>
              <a:gd name="connsiteX37" fmla="*/ 4925962 w 5373722"/>
              <a:gd name="connsiteY37" fmla="*/ 2271252 h 2551856"/>
              <a:gd name="connsiteX38" fmla="*/ 4984955 w 5373722"/>
              <a:gd name="connsiteY38" fmla="*/ 2256504 h 2551856"/>
              <a:gd name="connsiteX39" fmla="*/ 5029200 w 5373722"/>
              <a:gd name="connsiteY39" fmla="*/ 2227007 h 2551856"/>
              <a:gd name="connsiteX40" fmla="*/ 5073445 w 5373722"/>
              <a:gd name="connsiteY40" fmla="*/ 2168013 h 2551856"/>
              <a:gd name="connsiteX41" fmla="*/ 5117691 w 5373722"/>
              <a:gd name="connsiteY41" fmla="*/ 2153265 h 2551856"/>
              <a:gd name="connsiteX42" fmla="*/ 5176684 w 5373722"/>
              <a:gd name="connsiteY42" fmla="*/ 2064775 h 2551856"/>
              <a:gd name="connsiteX43" fmla="*/ 5206181 w 5373722"/>
              <a:gd name="connsiteY43" fmla="*/ 1902542 h 2551856"/>
              <a:gd name="connsiteX44" fmla="*/ 5220929 w 5373722"/>
              <a:gd name="connsiteY44" fmla="*/ 1858297 h 2551856"/>
              <a:gd name="connsiteX45" fmla="*/ 5235678 w 5373722"/>
              <a:gd name="connsiteY45" fmla="*/ 1799304 h 2551856"/>
              <a:gd name="connsiteX46" fmla="*/ 5250426 w 5373722"/>
              <a:gd name="connsiteY46" fmla="*/ 1297858 h 2551856"/>
              <a:gd name="connsiteX47" fmla="*/ 5265174 w 5373722"/>
              <a:gd name="connsiteY47" fmla="*/ 1253613 h 2551856"/>
              <a:gd name="connsiteX48" fmla="*/ 5279923 w 5373722"/>
              <a:gd name="connsiteY48" fmla="*/ 825910 h 2551856"/>
              <a:gd name="connsiteX49" fmla="*/ 5324168 w 5373722"/>
              <a:gd name="connsiteY49" fmla="*/ 811162 h 2551856"/>
              <a:gd name="connsiteX50" fmla="*/ 5338916 w 5373722"/>
              <a:gd name="connsiteY50" fmla="*/ 678426 h 2551856"/>
              <a:gd name="connsiteX51" fmla="*/ 5368413 w 5373722"/>
              <a:gd name="connsiteY51" fmla="*/ 634181 h 2551856"/>
              <a:gd name="connsiteX52" fmla="*/ 5353665 w 5373722"/>
              <a:gd name="connsiteY52" fmla="*/ 398207 h 2551856"/>
              <a:gd name="connsiteX53" fmla="*/ 5294671 w 5373722"/>
              <a:gd name="connsiteY53" fmla="*/ 353962 h 2551856"/>
              <a:gd name="connsiteX54" fmla="*/ 5117691 w 5373722"/>
              <a:gd name="connsiteY54" fmla="*/ 309716 h 2551856"/>
              <a:gd name="connsiteX55" fmla="*/ 2271252 w 5373722"/>
              <a:gd name="connsiteY55" fmla="*/ 280220 h 2551856"/>
              <a:gd name="connsiteX56" fmla="*/ 2050026 w 5373722"/>
              <a:gd name="connsiteY56" fmla="*/ 250723 h 2551856"/>
              <a:gd name="connsiteX57" fmla="*/ 1710813 w 5373722"/>
              <a:gd name="connsiteY57" fmla="*/ 206478 h 2551856"/>
              <a:gd name="connsiteX58" fmla="*/ 1474839 w 5373722"/>
              <a:gd name="connsiteY58" fmla="*/ 176981 h 2551856"/>
              <a:gd name="connsiteX59" fmla="*/ 1120878 w 5373722"/>
              <a:gd name="connsiteY59" fmla="*/ 103239 h 2551856"/>
              <a:gd name="connsiteX60" fmla="*/ 958645 w 5373722"/>
              <a:gd name="connsiteY60" fmla="*/ 73742 h 2551856"/>
              <a:gd name="connsiteX61" fmla="*/ 58994 w 5373722"/>
              <a:gd name="connsiteY61" fmla="*/ 88491 h 255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373722" h="2551856">
                <a:moveTo>
                  <a:pt x="206478" y="0"/>
                </a:moveTo>
                <a:cubicBezTo>
                  <a:pt x="186813" y="14748"/>
                  <a:pt x="163583" y="25670"/>
                  <a:pt x="147484" y="44245"/>
                </a:cubicBezTo>
                <a:cubicBezTo>
                  <a:pt x="19234" y="192225"/>
                  <a:pt x="35157" y="160004"/>
                  <a:pt x="0" y="265471"/>
                </a:cubicBezTo>
                <a:cubicBezTo>
                  <a:pt x="4916" y="294968"/>
                  <a:pt x="10520" y="324359"/>
                  <a:pt x="14749" y="353962"/>
                </a:cubicBezTo>
                <a:cubicBezTo>
                  <a:pt x="20354" y="393199"/>
                  <a:pt x="23470" y="432775"/>
                  <a:pt x="29497" y="471949"/>
                </a:cubicBezTo>
                <a:cubicBezTo>
                  <a:pt x="33309" y="496725"/>
                  <a:pt x="39761" y="521028"/>
                  <a:pt x="44245" y="545691"/>
                </a:cubicBezTo>
                <a:cubicBezTo>
                  <a:pt x="65009" y="659895"/>
                  <a:pt x="47739" y="600416"/>
                  <a:pt x="73742" y="678426"/>
                </a:cubicBezTo>
                <a:cubicBezTo>
                  <a:pt x="78658" y="737420"/>
                  <a:pt x="78203" y="797110"/>
                  <a:pt x="88491" y="855407"/>
                </a:cubicBezTo>
                <a:cubicBezTo>
                  <a:pt x="93092" y="881478"/>
                  <a:pt x="108691" y="904361"/>
                  <a:pt x="117987" y="929149"/>
                </a:cubicBezTo>
                <a:cubicBezTo>
                  <a:pt x="123446" y="943705"/>
                  <a:pt x="125186" y="959804"/>
                  <a:pt x="132736" y="973394"/>
                </a:cubicBezTo>
                <a:cubicBezTo>
                  <a:pt x="149952" y="1004383"/>
                  <a:pt x="172065" y="1032387"/>
                  <a:pt x="191729" y="1061884"/>
                </a:cubicBezTo>
                <a:cubicBezTo>
                  <a:pt x="234857" y="1126575"/>
                  <a:pt x="210597" y="1091957"/>
                  <a:pt x="265471" y="1165123"/>
                </a:cubicBezTo>
                <a:cubicBezTo>
                  <a:pt x="270387" y="1194620"/>
                  <a:pt x="272967" y="1224602"/>
                  <a:pt x="280220" y="1253613"/>
                </a:cubicBezTo>
                <a:cubicBezTo>
                  <a:pt x="287761" y="1283777"/>
                  <a:pt x="303618" y="1311615"/>
                  <a:pt x="309716" y="1342104"/>
                </a:cubicBezTo>
                <a:cubicBezTo>
                  <a:pt x="327941" y="1433226"/>
                  <a:pt x="310560" y="1394988"/>
                  <a:pt x="353962" y="1460091"/>
                </a:cubicBezTo>
                <a:cubicBezTo>
                  <a:pt x="376360" y="1527286"/>
                  <a:pt x="372883" y="1514721"/>
                  <a:pt x="398207" y="1607575"/>
                </a:cubicBezTo>
                <a:cubicBezTo>
                  <a:pt x="403540" y="1627130"/>
                  <a:pt x="407386" y="1647078"/>
                  <a:pt x="412955" y="1666568"/>
                </a:cubicBezTo>
                <a:cubicBezTo>
                  <a:pt x="421463" y="1696345"/>
                  <a:pt x="446816" y="1763787"/>
                  <a:pt x="457200" y="1784555"/>
                </a:cubicBezTo>
                <a:cubicBezTo>
                  <a:pt x="465127" y="1800409"/>
                  <a:pt x="476865" y="1814052"/>
                  <a:pt x="486697" y="1828800"/>
                </a:cubicBezTo>
                <a:cubicBezTo>
                  <a:pt x="491613" y="1848465"/>
                  <a:pt x="494328" y="1868815"/>
                  <a:pt x="501445" y="1887794"/>
                </a:cubicBezTo>
                <a:cubicBezTo>
                  <a:pt x="509165" y="1908380"/>
                  <a:pt x="519631" y="1927935"/>
                  <a:pt x="530942" y="1946787"/>
                </a:cubicBezTo>
                <a:cubicBezTo>
                  <a:pt x="575421" y="2020918"/>
                  <a:pt x="636046" y="2105347"/>
                  <a:pt x="707923" y="2153265"/>
                </a:cubicBezTo>
                <a:lnTo>
                  <a:pt x="840658" y="2241755"/>
                </a:lnTo>
                <a:cubicBezTo>
                  <a:pt x="870155" y="2261420"/>
                  <a:pt x="904081" y="2275681"/>
                  <a:pt x="929149" y="2300749"/>
                </a:cubicBezTo>
                <a:cubicBezTo>
                  <a:pt x="958667" y="2330267"/>
                  <a:pt x="994548" y="2370320"/>
                  <a:pt x="1032387" y="2389239"/>
                </a:cubicBezTo>
                <a:cubicBezTo>
                  <a:pt x="1060197" y="2403144"/>
                  <a:pt x="1092009" y="2407188"/>
                  <a:pt x="1120878" y="2418736"/>
                </a:cubicBezTo>
                <a:cubicBezTo>
                  <a:pt x="1279538" y="2482200"/>
                  <a:pt x="1036077" y="2413470"/>
                  <a:pt x="1312607" y="2492478"/>
                </a:cubicBezTo>
                <a:cubicBezTo>
                  <a:pt x="1393124" y="2515482"/>
                  <a:pt x="1504752" y="2516334"/>
                  <a:pt x="1578078" y="2521975"/>
                </a:cubicBezTo>
                <a:cubicBezTo>
                  <a:pt x="1623104" y="2536983"/>
                  <a:pt x="1660054" y="2551856"/>
                  <a:pt x="1710813" y="2551471"/>
                </a:cubicBezTo>
                <a:lnTo>
                  <a:pt x="3569110" y="2521975"/>
                </a:lnTo>
                <a:cubicBezTo>
                  <a:pt x="3659976" y="2491685"/>
                  <a:pt x="3567459" y="2519594"/>
                  <a:pt x="3716594" y="2492478"/>
                </a:cubicBezTo>
                <a:cubicBezTo>
                  <a:pt x="3736537" y="2488852"/>
                  <a:pt x="3755521" y="2480596"/>
                  <a:pt x="3775587" y="2477729"/>
                </a:cubicBezTo>
                <a:cubicBezTo>
                  <a:pt x="3858892" y="2465828"/>
                  <a:pt x="3942736" y="2458065"/>
                  <a:pt x="4026310" y="2448233"/>
                </a:cubicBezTo>
                <a:cubicBezTo>
                  <a:pt x="4151614" y="2416906"/>
                  <a:pt x="4052048" y="2438300"/>
                  <a:pt x="4277033" y="2418736"/>
                </a:cubicBezTo>
                <a:cubicBezTo>
                  <a:pt x="4328775" y="2414237"/>
                  <a:pt x="4467308" y="2401328"/>
                  <a:pt x="4527755" y="2389239"/>
                </a:cubicBezTo>
                <a:cubicBezTo>
                  <a:pt x="4592071" y="2376376"/>
                  <a:pt x="4655457" y="2359222"/>
                  <a:pt x="4719484" y="2344994"/>
                </a:cubicBezTo>
                <a:cubicBezTo>
                  <a:pt x="4743955" y="2339556"/>
                  <a:pt x="4769216" y="2337448"/>
                  <a:pt x="4793226" y="2330245"/>
                </a:cubicBezTo>
                <a:cubicBezTo>
                  <a:pt x="4927772" y="2289881"/>
                  <a:pt x="4809746" y="2314833"/>
                  <a:pt x="4925962" y="2271252"/>
                </a:cubicBezTo>
                <a:cubicBezTo>
                  <a:pt x="4944941" y="2264135"/>
                  <a:pt x="4965291" y="2261420"/>
                  <a:pt x="4984955" y="2256504"/>
                </a:cubicBezTo>
                <a:cubicBezTo>
                  <a:pt x="4999703" y="2246672"/>
                  <a:pt x="5016666" y="2239541"/>
                  <a:pt x="5029200" y="2227007"/>
                </a:cubicBezTo>
                <a:cubicBezTo>
                  <a:pt x="5046581" y="2209626"/>
                  <a:pt x="5054562" y="2183749"/>
                  <a:pt x="5073445" y="2168013"/>
                </a:cubicBezTo>
                <a:cubicBezTo>
                  <a:pt x="5085388" y="2158060"/>
                  <a:pt x="5102942" y="2158181"/>
                  <a:pt x="5117691" y="2153265"/>
                </a:cubicBezTo>
                <a:cubicBezTo>
                  <a:pt x="5137355" y="2123768"/>
                  <a:pt x="5168086" y="2099167"/>
                  <a:pt x="5176684" y="2064775"/>
                </a:cubicBezTo>
                <a:cubicBezTo>
                  <a:pt x="5220402" y="1889911"/>
                  <a:pt x="5153346" y="2166725"/>
                  <a:pt x="5206181" y="1902542"/>
                </a:cubicBezTo>
                <a:cubicBezTo>
                  <a:pt x="5209230" y="1887298"/>
                  <a:pt x="5216658" y="1873245"/>
                  <a:pt x="5220929" y="1858297"/>
                </a:cubicBezTo>
                <a:cubicBezTo>
                  <a:pt x="5226498" y="1838807"/>
                  <a:pt x="5230762" y="1818968"/>
                  <a:pt x="5235678" y="1799304"/>
                </a:cubicBezTo>
                <a:cubicBezTo>
                  <a:pt x="5240594" y="1632155"/>
                  <a:pt x="5241400" y="1464835"/>
                  <a:pt x="5250426" y="1297858"/>
                </a:cubicBezTo>
                <a:cubicBezTo>
                  <a:pt x="5251265" y="1282335"/>
                  <a:pt x="5264204" y="1269129"/>
                  <a:pt x="5265174" y="1253613"/>
                </a:cubicBezTo>
                <a:cubicBezTo>
                  <a:pt x="5274072" y="1111238"/>
                  <a:pt x="5261069" y="967311"/>
                  <a:pt x="5279923" y="825910"/>
                </a:cubicBezTo>
                <a:cubicBezTo>
                  <a:pt x="5281978" y="810500"/>
                  <a:pt x="5309420" y="816078"/>
                  <a:pt x="5324168" y="811162"/>
                </a:cubicBezTo>
                <a:cubicBezTo>
                  <a:pt x="5329084" y="766917"/>
                  <a:pt x="5328119" y="721614"/>
                  <a:pt x="5338916" y="678426"/>
                </a:cubicBezTo>
                <a:cubicBezTo>
                  <a:pt x="5343215" y="661230"/>
                  <a:pt x="5367481" y="651882"/>
                  <a:pt x="5368413" y="634181"/>
                </a:cubicBezTo>
                <a:cubicBezTo>
                  <a:pt x="5372555" y="555478"/>
                  <a:pt x="5373722" y="474424"/>
                  <a:pt x="5353665" y="398207"/>
                </a:cubicBezTo>
                <a:cubicBezTo>
                  <a:pt x="5347409" y="374436"/>
                  <a:pt x="5315515" y="366990"/>
                  <a:pt x="5294671" y="353962"/>
                </a:cubicBezTo>
                <a:cubicBezTo>
                  <a:pt x="5223837" y="309691"/>
                  <a:pt x="5214930" y="321871"/>
                  <a:pt x="5117691" y="309716"/>
                </a:cubicBezTo>
                <a:cubicBezTo>
                  <a:pt x="3514835" y="327526"/>
                  <a:pt x="3968115" y="340286"/>
                  <a:pt x="2271252" y="280220"/>
                </a:cubicBezTo>
                <a:cubicBezTo>
                  <a:pt x="2074435" y="273253"/>
                  <a:pt x="2184590" y="269946"/>
                  <a:pt x="2050026" y="250723"/>
                </a:cubicBezTo>
                <a:cubicBezTo>
                  <a:pt x="1937143" y="234597"/>
                  <a:pt x="1823916" y="220978"/>
                  <a:pt x="1710813" y="206478"/>
                </a:cubicBezTo>
                <a:cubicBezTo>
                  <a:pt x="1632186" y="196398"/>
                  <a:pt x="1551742" y="196207"/>
                  <a:pt x="1474839" y="176981"/>
                </a:cubicBezTo>
                <a:cubicBezTo>
                  <a:pt x="1200413" y="108374"/>
                  <a:pt x="1319318" y="128043"/>
                  <a:pt x="1120878" y="103239"/>
                </a:cubicBezTo>
                <a:cubicBezTo>
                  <a:pt x="1058656" y="82499"/>
                  <a:pt x="1042026" y="73742"/>
                  <a:pt x="958645" y="73742"/>
                </a:cubicBezTo>
                <a:cubicBezTo>
                  <a:pt x="658721" y="73742"/>
                  <a:pt x="358918" y="88491"/>
                  <a:pt x="58994" y="88491"/>
                </a:cubicBezTo>
              </a:path>
            </a:pathLst>
          </a:cu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2" name="Rounded Rectangular Callout 11"/>
          <p:cNvSpPr/>
          <p:nvPr/>
        </p:nvSpPr>
        <p:spPr>
          <a:xfrm>
            <a:off x="3962400" y="1905000"/>
            <a:ext cx="3124200" cy="2971800"/>
          </a:xfrm>
          <a:prstGeom prst="wedgeRoundRectCallout">
            <a:avLst>
              <a:gd name="adj1" fmla="val -63690"/>
              <a:gd name="adj2" fmla="val 43595"/>
              <a:gd name="adj3" fmla="val 16667"/>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Rectangle 12"/>
          <p:cNvSpPr/>
          <p:nvPr/>
        </p:nvSpPr>
        <p:spPr>
          <a:xfrm>
            <a:off x="4343400" y="2057400"/>
            <a:ext cx="2069797" cy="4247317"/>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Fun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Frank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endParaRPr>
          </a:p>
        </p:txBody>
      </p:sp>
      <p:sp>
        <p:nvSpPr>
          <p:cNvPr id="14" name="Rectangle 13"/>
          <p:cNvSpPr/>
          <p:nvPr/>
        </p:nvSpPr>
        <p:spPr>
          <a:xfrm>
            <a:off x="7239000" y="16002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5619" name="Rectangle 3"/>
          <p:cNvSpPr>
            <a:spLocks noGrp="1" noChangeArrowheads="1"/>
          </p:cNvSpPr>
          <p:nvPr>
            <p:ph type="body" idx="4294967295"/>
          </p:nvPr>
        </p:nvSpPr>
        <p:spPr>
          <a:xfrm>
            <a:off x="228600" y="304800"/>
            <a:ext cx="8458200" cy="5826125"/>
          </a:xfrm>
        </p:spPr>
        <p:txBody>
          <a:bodyPr/>
          <a:lstStyle/>
          <a:p>
            <a:pPr eaLnBrk="1" hangingPunct="1">
              <a:defRPr/>
            </a:pPr>
            <a:r>
              <a:rPr lang="en-US" dirty="0"/>
              <a:t>Cells are the </a:t>
            </a:r>
            <a:r>
              <a:rPr lang="en-US" u="sng" dirty="0">
                <a:solidFill>
                  <a:srgbClr val="FF00FF"/>
                </a:solidFill>
              </a:rPr>
              <a:t>structural</a:t>
            </a:r>
            <a:r>
              <a:rPr lang="en-US" dirty="0"/>
              <a:t> and </a:t>
            </a:r>
            <a:r>
              <a:rPr lang="en-US" u="sng" dirty="0">
                <a:solidFill>
                  <a:srgbClr val="9966FF"/>
                </a:solidFill>
              </a:rPr>
              <a:t>functional</a:t>
            </a:r>
            <a:r>
              <a:rPr lang="en-US" dirty="0"/>
              <a:t> units of all living organisms. </a:t>
            </a:r>
          </a:p>
        </p:txBody>
      </p:sp>
      <p:sp>
        <p:nvSpPr>
          <p:cNvPr id="247814"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8610600" cy="51054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1" name="Freeform 10"/>
          <p:cNvSpPr/>
          <p:nvPr/>
        </p:nvSpPr>
        <p:spPr>
          <a:xfrm>
            <a:off x="3097160" y="3746090"/>
            <a:ext cx="5665839" cy="2551856"/>
          </a:xfrm>
          <a:custGeom>
            <a:avLst/>
            <a:gdLst>
              <a:gd name="connsiteX0" fmla="*/ 206478 w 5373722"/>
              <a:gd name="connsiteY0" fmla="*/ 0 h 2551856"/>
              <a:gd name="connsiteX1" fmla="*/ 147484 w 5373722"/>
              <a:gd name="connsiteY1" fmla="*/ 44245 h 2551856"/>
              <a:gd name="connsiteX2" fmla="*/ 0 w 5373722"/>
              <a:gd name="connsiteY2" fmla="*/ 265471 h 2551856"/>
              <a:gd name="connsiteX3" fmla="*/ 14749 w 5373722"/>
              <a:gd name="connsiteY3" fmla="*/ 353962 h 2551856"/>
              <a:gd name="connsiteX4" fmla="*/ 29497 w 5373722"/>
              <a:gd name="connsiteY4" fmla="*/ 471949 h 2551856"/>
              <a:gd name="connsiteX5" fmla="*/ 44245 w 5373722"/>
              <a:gd name="connsiteY5" fmla="*/ 545691 h 2551856"/>
              <a:gd name="connsiteX6" fmla="*/ 73742 w 5373722"/>
              <a:gd name="connsiteY6" fmla="*/ 678426 h 2551856"/>
              <a:gd name="connsiteX7" fmla="*/ 88491 w 5373722"/>
              <a:gd name="connsiteY7" fmla="*/ 855407 h 2551856"/>
              <a:gd name="connsiteX8" fmla="*/ 117987 w 5373722"/>
              <a:gd name="connsiteY8" fmla="*/ 929149 h 2551856"/>
              <a:gd name="connsiteX9" fmla="*/ 132736 w 5373722"/>
              <a:gd name="connsiteY9" fmla="*/ 973394 h 2551856"/>
              <a:gd name="connsiteX10" fmla="*/ 191729 w 5373722"/>
              <a:gd name="connsiteY10" fmla="*/ 1061884 h 2551856"/>
              <a:gd name="connsiteX11" fmla="*/ 265471 w 5373722"/>
              <a:gd name="connsiteY11" fmla="*/ 1165123 h 2551856"/>
              <a:gd name="connsiteX12" fmla="*/ 280220 w 5373722"/>
              <a:gd name="connsiteY12" fmla="*/ 1253613 h 2551856"/>
              <a:gd name="connsiteX13" fmla="*/ 309716 w 5373722"/>
              <a:gd name="connsiteY13" fmla="*/ 1342104 h 2551856"/>
              <a:gd name="connsiteX14" fmla="*/ 353962 w 5373722"/>
              <a:gd name="connsiteY14" fmla="*/ 1460091 h 2551856"/>
              <a:gd name="connsiteX15" fmla="*/ 398207 w 5373722"/>
              <a:gd name="connsiteY15" fmla="*/ 1607575 h 2551856"/>
              <a:gd name="connsiteX16" fmla="*/ 412955 w 5373722"/>
              <a:gd name="connsiteY16" fmla="*/ 1666568 h 2551856"/>
              <a:gd name="connsiteX17" fmla="*/ 457200 w 5373722"/>
              <a:gd name="connsiteY17" fmla="*/ 1784555 h 2551856"/>
              <a:gd name="connsiteX18" fmla="*/ 486697 w 5373722"/>
              <a:gd name="connsiteY18" fmla="*/ 1828800 h 2551856"/>
              <a:gd name="connsiteX19" fmla="*/ 501445 w 5373722"/>
              <a:gd name="connsiteY19" fmla="*/ 1887794 h 2551856"/>
              <a:gd name="connsiteX20" fmla="*/ 530942 w 5373722"/>
              <a:gd name="connsiteY20" fmla="*/ 1946787 h 2551856"/>
              <a:gd name="connsiteX21" fmla="*/ 707923 w 5373722"/>
              <a:gd name="connsiteY21" fmla="*/ 2153265 h 2551856"/>
              <a:gd name="connsiteX22" fmla="*/ 840658 w 5373722"/>
              <a:gd name="connsiteY22" fmla="*/ 2241755 h 2551856"/>
              <a:gd name="connsiteX23" fmla="*/ 929149 w 5373722"/>
              <a:gd name="connsiteY23" fmla="*/ 2300749 h 2551856"/>
              <a:gd name="connsiteX24" fmla="*/ 1032387 w 5373722"/>
              <a:gd name="connsiteY24" fmla="*/ 2389239 h 2551856"/>
              <a:gd name="connsiteX25" fmla="*/ 1120878 w 5373722"/>
              <a:gd name="connsiteY25" fmla="*/ 2418736 h 2551856"/>
              <a:gd name="connsiteX26" fmla="*/ 1312607 w 5373722"/>
              <a:gd name="connsiteY26" fmla="*/ 2492478 h 2551856"/>
              <a:gd name="connsiteX27" fmla="*/ 1578078 w 5373722"/>
              <a:gd name="connsiteY27" fmla="*/ 2521975 h 2551856"/>
              <a:gd name="connsiteX28" fmla="*/ 1710813 w 5373722"/>
              <a:gd name="connsiteY28" fmla="*/ 2551471 h 2551856"/>
              <a:gd name="connsiteX29" fmla="*/ 3569110 w 5373722"/>
              <a:gd name="connsiteY29" fmla="*/ 2521975 h 2551856"/>
              <a:gd name="connsiteX30" fmla="*/ 3716594 w 5373722"/>
              <a:gd name="connsiteY30" fmla="*/ 2492478 h 2551856"/>
              <a:gd name="connsiteX31" fmla="*/ 3775587 w 5373722"/>
              <a:gd name="connsiteY31" fmla="*/ 2477729 h 2551856"/>
              <a:gd name="connsiteX32" fmla="*/ 4026310 w 5373722"/>
              <a:gd name="connsiteY32" fmla="*/ 2448233 h 2551856"/>
              <a:gd name="connsiteX33" fmla="*/ 4277033 w 5373722"/>
              <a:gd name="connsiteY33" fmla="*/ 2418736 h 2551856"/>
              <a:gd name="connsiteX34" fmla="*/ 4527755 w 5373722"/>
              <a:gd name="connsiteY34" fmla="*/ 2389239 h 2551856"/>
              <a:gd name="connsiteX35" fmla="*/ 4719484 w 5373722"/>
              <a:gd name="connsiteY35" fmla="*/ 2344994 h 2551856"/>
              <a:gd name="connsiteX36" fmla="*/ 4793226 w 5373722"/>
              <a:gd name="connsiteY36" fmla="*/ 2330245 h 2551856"/>
              <a:gd name="connsiteX37" fmla="*/ 4925962 w 5373722"/>
              <a:gd name="connsiteY37" fmla="*/ 2271252 h 2551856"/>
              <a:gd name="connsiteX38" fmla="*/ 4984955 w 5373722"/>
              <a:gd name="connsiteY38" fmla="*/ 2256504 h 2551856"/>
              <a:gd name="connsiteX39" fmla="*/ 5029200 w 5373722"/>
              <a:gd name="connsiteY39" fmla="*/ 2227007 h 2551856"/>
              <a:gd name="connsiteX40" fmla="*/ 5073445 w 5373722"/>
              <a:gd name="connsiteY40" fmla="*/ 2168013 h 2551856"/>
              <a:gd name="connsiteX41" fmla="*/ 5117691 w 5373722"/>
              <a:gd name="connsiteY41" fmla="*/ 2153265 h 2551856"/>
              <a:gd name="connsiteX42" fmla="*/ 5176684 w 5373722"/>
              <a:gd name="connsiteY42" fmla="*/ 2064775 h 2551856"/>
              <a:gd name="connsiteX43" fmla="*/ 5206181 w 5373722"/>
              <a:gd name="connsiteY43" fmla="*/ 1902542 h 2551856"/>
              <a:gd name="connsiteX44" fmla="*/ 5220929 w 5373722"/>
              <a:gd name="connsiteY44" fmla="*/ 1858297 h 2551856"/>
              <a:gd name="connsiteX45" fmla="*/ 5235678 w 5373722"/>
              <a:gd name="connsiteY45" fmla="*/ 1799304 h 2551856"/>
              <a:gd name="connsiteX46" fmla="*/ 5250426 w 5373722"/>
              <a:gd name="connsiteY46" fmla="*/ 1297858 h 2551856"/>
              <a:gd name="connsiteX47" fmla="*/ 5265174 w 5373722"/>
              <a:gd name="connsiteY47" fmla="*/ 1253613 h 2551856"/>
              <a:gd name="connsiteX48" fmla="*/ 5279923 w 5373722"/>
              <a:gd name="connsiteY48" fmla="*/ 825910 h 2551856"/>
              <a:gd name="connsiteX49" fmla="*/ 5324168 w 5373722"/>
              <a:gd name="connsiteY49" fmla="*/ 811162 h 2551856"/>
              <a:gd name="connsiteX50" fmla="*/ 5338916 w 5373722"/>
              <a:gd name="connsiteY50" fmla="*/ 678426 h 2551856"/>
              <a:gd name="connsiteX51" fmla="*/ 5368413 w 5373722"/>
              <a:gd name="connsiteY51" fmla="*/ 634181 h 2551856"/>
              <a:gd name="connsiteX52" fmla="*/ 5353665 w 5373722"/>
              <a:gd name="connsiteY52" fmla="*/ 398207 h 2551856"/>
              <a:gd name="connsiteX53" fmla="*/ 5294671 w 5373722"/>
              <a:gd name="connsiteY53" fmla="*/ 353962 h 2551856"/>
              <a:gd name="connsiteX54" fmla="*/ 5117691 w 5373722"/>
              <a:gd name="connsiteY54" fmla="*/ 309716 h 2551856"/>
              <a:gd name="connsiteX55" fmla="*/ 2271252 w 5373722"/>
              <a:gd name="connsiteY55" fmla="*/ 280220 h 2551856"/>
              <a:gd name="connsiteX56" fmla="*/ 2050026 w 5373722"/>
              <a:gd name="connsiteY56" fmla="*/ 250723 h 2551856"/>
              <a:gd name="connsiteX57" fmla="*/ 1710813 w 5373722"/>
              <a:gd name="connsiteY57" fmla="*/ 206478 h 2551856"/>
              <a:gd name="connsiteX58" fmla="*/ 1474839 w 5373722"/>
              <a:gd name="connsiteY58" fmla="*/ 176981 h 2551856"/>
              <a:gd name="connsiteX59" fmla="*/ 1120878 w 5373722"/>
              <a:gd name="connsiteY59" fmla="*/ 103239 h 2551856"/>
              <a:gd name="connsiteX60" fmla="*/ 958645 w 5373722"/>
              <a:gd name="connsiteY60" fmla="*/ 73742 h 2551856"/>
              <a:gd name="connsiteX61" fmla="*/ 58994 w 5373722"/>
              <a:gd name="connsiteY61" fmla="*/ 88491 h 255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373722" h="2551856">
                <a:moveTo>
                  <a:pt x="206478" y="0"/>
                </a:moveTo>
                <a:cubicBezTo>
                  <a:pt x="186813" y="14748"/>
                  <a:pt x="163583" y="25670"/>
                  <a:pt x="147484" y="44245"/>
                </a:cubicBezTo>
                <a:cubicBezTo>
                  <a:pt x="19234" y="192225"/>
                  <a:pt x="35157" y="160004"/>
                  <a:pt x="0" y="265471"/>
                </a:cubicBezTo>
                <a:cubicBezTo>
                  <a:pt x="4916" y="294968"/>
                  <a:pt x="10520" y="324359"/>
                  <a:pt x="14749" y="353962"/>
                </a:cubicBezTo>
                <a:cubicBezTo>
                  <a:pt x="20354" y="393199"/>
                  <a:pt x="23470" y="432775"/>
                  <a:pt x="29497" y="471949"/>
                </a:cubicBezTo>
                <a:cubicBezTo>
                  <a:pt x="33309" y="496725"/>
                  <a:pt x="39761" y="521028"/>
                  <a:pt x="44245" y="545691"/>
                </a:cubicBezTo>
                <a:cubicBezTo>
                  <a:pt x="65009" y="659895"/>
                  <a:pt x="47739" y="600416"/>
                  <a:pt x="73742" y="678426"/>
                </a:cubicBezTo>
                <a:cubicBezTo>
                  <a:pt x="78658" y="737420"/>
                  <a:pt x="78203" y="797110"/>
                  <a:pt x="88491" y="855407"/>
                </a:cubicBezTo>
                <a:cubicBezTo>
                  <a:pt x="93092" y="881478"/>
                  <a:pt x="108691" y="904361"/>
                  <a:pt x="117987" y="929149"/>
                </a:cubicBezTo>
                <a:cubicBezTo>
                  <a:pt x="123446" y="943705"/>
                  <a:pt x="125186" y="959804"/>
                  <a:pt x="132736" y="973394"/>
                </a:cubicBezTo>
                <a:cubicBezTo>
                  <a:pt x="149952" y="1004383"/>
                  <a:pt x="172065" y="1032387"/>
                  <a:pt x="191729" y="1061884"/>
                </a:cubicBezTo>
                <a:cubicBezTo>
                  <a:pt x="234857" y="1126575"/>
                  <a:pt x="210597" y="1091957"/>
                  <a:pt x="265471" y="1165123"/>
                </a:cubicBezTo>
                <a:cubicBezTo>
                  <a:pt x="270387" y="1194620"/>
                  <a:pt x="272967" y="1224602"/>
                  <a:pt x="280220" y="1253613"/>
                </a:cubicBezTo>
                <a:cubicBezTo>
                  <a:pt x="287761" y="1283777"/>
                  <a:pt x="303618" y="1311615"/>
                  <a:pt x="309716" y="1342104"/>
                </a:cubicBezTo>
                <a:cubicBezTo>
                  <a:pt x="327941" y="1433226"/>
                  <a:pt x="310560" y="1394988"/>
                  <a:pt x="353962" y="1460091"/>
                </a:cubicBezTo>
                <a:cubicBezTo>
                  <a:pt x="376360" y="1527286"/>
                  <a:pt x="372883" y="1514721"/>
                  <a:pt x="398207" y="1607575"/>
                </a:cubicBezTo>
                <a:cubicBezTo>
                  <a:pt x="403540" y="1627130"/>
                  <a:pt x="407386" y="1647078"/>
                  <a:pt x="412955" y="1666568"/>
                </a:cubicBezTo>
                <a:cubicBezTo>
                  <a:pt x="421463" y="1696345"/>
                  <a:pt x="446816" y="1763787"/>
                  <a:pt x="457200" y="1784555"/>
                </a:cubicBezTo>
                <a:cubicBezTo>
                  <a:pt x="465127" y="1800409"/>
                  <a:pt x="476865" y="1814052"/>
                  <a:pt x="486697" y="1828800"/>
                </a:cubicBezTo>
                <a:cubicBezTo>
                  <a:pt x="491613" y="1848465"/>
                  <a:pt x="494328" y="1868815"/>
                  <a:pt x="501445" y="1887794"/>
                </a:cubicBezTo>
                <a:cubicBezTo>
                  <a:pt x="509165" y="1908380"/>
                  <a:pt x="519631" y="1927935"/>
                  <a:pt x="530942" y="1946787"/>
                </a:cubicBezTo>
                <a:cubicBezTo>
                  <a:pt x="575421" y="2020918"/>
                  <a:pt x="636046" y="2105347"/>
                  <a:pt x="707923" y="2153265"/>
                </a:cubicBezTo>
                <a:lnTo>
                  <a:pt x="840658" y="2241755"/>
                </a:lnTo>
                <a:cubicBezTo>
                  <a:pt x="870155" y="2261420"/>
                  <a:pt x="904081" y="2275681"/>
                  <a:pt x="929149" y="2300749"/>
                </a:cubicBezTo>
                <a:cubicBezTo>
                  <a:pt x="958667" y="2330267"/>
                  <a:pt x="994548" y="2370320"/>
                  <a:pt x="1032387" y="2389239"/>
                </a:cubicBezTo>
                <a:cubicBezTo>
                  <a:pt x="1060197" y="2403144"/>
                  <a:pt x="1092009" y="2407188"/>
                  <a:pt x="1120878" y="2418736"/>
                </a:cubicBezTo>
                <a:cubicBezTo>
                  <a:pt x="1279538" y="2482200"/>
                  <a:pt x="1036077" y="2413470"/>
                  <a:pt x="1312607" y="2492478"/>
                </a:cubicBezTo>
                <a:cubicBezTo>
                  <a:pt x="1393124" y="2515482"/>
                  <a:pt x="1504752" y="2516334"/>
                  <a:pt x="1578078" y="2521975"/>
                </a:cubicBezTo>
                <a:cubicBezTo>
                  <a:pt x="1623104" y="2536983"/>
                  <a:pt x="1660054" y="2551856"/>
                  <a:pt x="1710813" y="2551471"/>
                </a:cubicBezTo>
                <a:lnTo>
                  <a:pt x="3569110" y="2521975"/>
                </a:lnTo>
                <a:cubicBezTo>
                  <a:pt x="3659976" y="2491685"/>
                  <a:pt x="3567459" y="2519594"/>
                  <a:pt x="3716594" y="2492478"/>
                </a:cubicBezTo>
                <a:cubicBezTo>
                  <a:pt x="3736537" y="2488852"/>
                  <a:pt x="3755521" y="2480596"/>
                  <a:pt x="3775587" y="2477729"/>
                </a:cubicBezTo>
                <a:cubicBezTo>
                  <a:pt x="3858892" y="2465828"/>
                  <a:pt x="3942736" y="2458065"/>
                  <a:pt x="4026310" y="2448233"/>
                </a:cubicBezTo>
                <a:cubicBezTo>
                  <a:pt x="4151614" y="2416906"/>
                  <a:pt x="4052048" y="2438300"/>
                  <a:pt x="4277033" y="2418736"/>
                </a:cubicBezTo>
                <a:cubicBezTo>
                  <a:pt x="4328775" y="2414237"/>
                  <a:pt x="4467308" y="2401328"/>
                  <a:pt x="4527755" y="2389239"/>
                </a:cubicBezTo>
                <a:cubicBezTo>
                  <a:pt x="4592071" y="2376376"/>
                  <a:pt x="4655457" y="2359222"/>
                  <a:pt x="4719484" y="2344994"/>
                </a:cubicBezTo>
                <a:cubicBezTo>
                  <a:pt x="4743955" y="2339556"/>
                  <a:pt x="4769216" y="2337448"/>
                  <a:pt x="4793226" y="2330245"/>
                </a:cubicBezTo>
                <a:cubicBezTo>
                  <a:pt x="4927772" y="2289881"/>
                  <a:pt x="4809746" y="2314833"/>
                  <a:pt x="4925962" y="2271252"/>
                </a:cubicBezTo>
                <a:cubicBezTo>
                  <a:pt x="4944941" y="2264135"/>
                  <a:pt x="4965291" y="2261420"/>
                  <a:pt x="4984955" y="2256504"/>
                </a:cubicBezTo>
                <a:cubicBezTo>
                  <a:pt x="4999703" y="2246672"/>
                  <a:pt x="5016666" y="2239541"/>
                  <a:pt x="5029200" y="2227007"/>
                </a:cubicBezTo>
                <a:cubicBezTo>
                  <a:pt x="5046581" y="2209626"/>
                  <a:pt x="5054562" y="2183749"/>
                  <a:pt x="5073445" y="2168013"/>
                </a:cubicBezTo>
                <a:cubicBezTo>
                  <a:pt x="5085388" y="2158060"/>
                  <a:pt x="5102942" y="2158181"/>
                  <a:pt x="5117691" y="2153265"/>
                </a:cubicBezTo>
                <a:cubicBezTo>
                  <a:pt x="5137355" y="2123768"/>
                  <a:pt x="5168086" y="2099167"/>
                  <a:pt x="5176684" y="2064775"/>
                </a:cubicBezTo>
                <a:cubicBezTo>
                  <a:pt x="5220402" y="1889911"/>
                  <a:pt x="5153346" y="2166725"/>
                  <a:pt x="5206181" y="1902542"/>
                </a:cubicBezTo>
                <a:cubicBezTo>
                  <a:pt x="5209230" y="1887298"/>
                  <a:pt x="5216658" y="1873245"/>
                  <a:pt x="5220929" y="1858297"/>
                </a:cubicBezTo>
                <a:cubicBezTo>
                  <a:pt x="5226498" y="1838807"/>
                  <a:pt x="5230762" y="1818968"/>
                  <a:pt x="5235678" y="1799304"/>
                </a:cubicBezTo>
                <a:cubicBezTo>
                  <a:pt x="5240594" y="1632155"/>
                  <a:pt x="5241400" y="1464835"/>
                  <a:pt x="5250426" y="1297858"/>
                </a:cubicBezTo>
                <a:cubicBezTo>
                  <a:pt x="5251265" y="1282335"/>
                  <a:pt x="5264204" y="1269129"/>
                  <a:pt x="5265174" y="1253613"/>
                </a:cubicBezTo>
                <a:cubicBezTo>
                  <a:pt x="5274072" y="1111238"/>
                  <a:pt x="5261069" y="967311"/>
                  <a:pt x="5279923" y="825910"/>
                </a:cubicBezTo>
                <a:cubicBezTo>
                  <a:pt x="5281978" y="810500"/>
                  <a:pt x="5309420" y="816078"/>
                  <a:pt x="5324168" y="811162"/>
                </a:cubicBezTo>
                <a:cubicBezTo>
                  <a:pt x="5329084" y="766917"/>
                  <a:pt x="5328119" y="721614"/>
                  <a:pt x="5338916" y="678426"/>
                </a:cubicBezTo>
                <a:cubicBezTo>
                  <a:pt x="5343215" y="661230"/>
                  <a:pt x="5367481" y="651882"/>
                  <a:pt x="5368413" y="634181"/>
                </a:cubicBezTo>
                <a:cubicBezTo>
                  <a:pt x="5372555" y="555478"/>
                  <a:pt x="5373722" y="474424"/>
                  <a:pt x="5353665" y="398207"/>
                </a:cubicBezTo>
                <a:cubicBezTo>
                  <a:pt x="5347409" y="374436"/>
                  <a:pt x="5315515" y="366990"/>
                  <a:pt x="5294671" y="353962"/>
                </a:cubicBezTo>
                <a:cubicBezTo>
                  <a:pt x="5223837" y="309691"/>
                  <a:pt x="5214930" y="321871"/>
                  <a:pt x="5117691" y="309716"/>
                </a:cubicBezTo>
                <a:cubicBezTo>
                  <a:pt x="3514835" y="327526"/>
                  <a:pt x="3968115" y="340286"/>
                  <a:pt x="2271252" y="280220"/>
                </a:cubicBezTo>
                <a:cubicBezTo>
                  <a:pt x="2074435" y="273253"/>
                  <a:pt x="2184590" y="269946"/>
                  <a:pt x="2050026" y="250723"/>
                </a:cubicBezTo>
                <a:cubicBezTo>
                  <a:pt x="1937143" y="234597"/>
                  <a:pt x="1823916" y="220978"/>
                  <a:pt x="1710813" y="206478"/>
                </a:cubicBezTo>
                <a:cubicBezTo>
                  <a:pt x="1632186" y="196398"/>
                  <a:pt x="1551742" y="196207"/>
                  <a:pt x="1474839" y="176981"/>
                </a:cubicBezTo>
                <a:cubicBezTo>
                  <a:pt x="1200413" y="108374"/>
                  <a:pt x="1319318" y="128043"/>
                  <a:pt x="1120878" y="103239"/>
                </a:cubicBezTo>
                <a:cubicBezTo>
                  <a:pt x="1058656" y="82499"/>
                  <a:pt x="1042026" y="73742"/>
                  <a:pt x="958645" y="73742"/>
                </a:cubicBezTo>
                <a:cubicBezTo>
                  <a:pt x="658721" y="73742"/>
                  <a:pt x="358918" y="88491"/>
                  <a:pt x="58994" y="88491"/>
                </a:cubicBezTo>
              </a:path>
            </a:pathLst>
          </a:cu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2" name="Rounded Rectangular Callout 11"/>
          <p:cNvSpPr/>
          <p:nvPr/>
        </p:nvSpPr>
        <p:spPr>
          <a:xfrm>
            <a:off x="3962400" y="1905000"/>
            <a:ext cx="3124200" cy="2971800"/>
          </a:xfrm>
          <a:prstGeom prst="wedgeRoundRectCallout">
            <a:avLst>
              <a:gd name="adj1" fmla="val -63690"/>
              <a:gd name="adj2" fmla="val 43595"/>
              <a:gd name="adj3" fmla="val 16667"/>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Rectangle 12"/>
          <p:cNvSpPr/>
          <p:nvPr/>
        </p:nvSpPr>
        <p:spPr>
          <a:xfrm>
            <a:off x="4343400" y="2057400"/>
            <a:ext cx="2146742" cy="1754326"/>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Oops.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endParaRPr>
          </a:p>
        </p:txBody>
      </p:sp>
      <p:sp>
        <p:nvSpPr>
          <p:cNvPr id="14" name="Rectangle 13"/>
          <p:cNvSpPr/>
          <p:nvPr/>
        </p:nvSpPr>
        <p:spPr>
          <a:xfrm>
            <a:off x="7239000" y="16002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5619" name="Rectangle 3"/>
          <p:cNvSpPr>
            <a:spLocks noGrp="1" noChangeArrowheads="1"/>
          </p:cNvSpPr>
          <p:nvPr>
            <p:ph type="body" idx="4294967295"/>
          </p:nvPr>
        </p:nvSpPr>
        <p:spPr>
          <a:xfrm>
            <a:off x="228600" y="304800"/>
            <a:ext cx="8458200" cy="5826125"/>
          </a:xfrm>
        </p:spPr>
        <p:txBody>
          <a:bodyPr/>
          <a:lstStyle/>
          <a:p>
            <a:pPr eaLnBrk="1" hangingPunct="1">
              <a:defRPr/>
            </a:pPr>
            <a:r>
              <a:rPr lang="en-US" dirty="0"/>
              <a:t>Cells are the </a:t>
            </a:r>
            <a:r>
              <a:rPr lang="en-US" u="sng" dirty="0">
                <a:solidFill>
                  <a:srgbClr val="FF00FF"/>
                </a:solidFill>
              </a:rPr>
              <a:t>structural</a:t>
            </a:r>
            <a:r>
              <a:rPr lang="en-US" dirty="0"/>
              <a:t> and </a:t>
            </a:r>
            <a:r>
              <a:rPr lang="en-US" u="sng" dirty="0">
                <a:solidFill>
                  <a:srgbClr val="9966FF"/>
                </a:solidFill>
              </a:rPr>
              <a:t>functional</a:t>
            </a:r>
            <a:r>
              <a:rPr lang="en-US" dirty="0"/>
              <a:t> units of all living organisms. </a:t>
            </a:r>
          </a:p>
        </p:txBody>
      </p:sp>
      <p:sp>
        <p:nvSpPr>
          <p:cNvPr id="247814"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8610600" cy="51054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1" name="Freeform 10"/>
          <p:cNvSpPr/>
          <p:nvPr/>
        </p:nvSpPr>
        <p:spPr>
          <a:xfrm>
            <a:off x="3097160" y="3746090"/>
            <a:ext cx="5665839" cy="2551856"/>
          </a:xfrm>
          <a:custGeom>
            <a:avLst/>
            <a:gdLst>
              <a:gd name="connsiteX0" fmla="*/ 206478 w 5373722"/>
              <a:gd name="connsiteY0" fmla="*/ 0 h 2551856"/>
              <a:gd name="connsiteX1" fmla="*/ 147484 w 5373722"/>
              <a:gd name="connsiteY1" fmla="*/ 44245 h 2551856"/>
              <a:gd name="connsiteX2" fmla="*/ 0 w 5373722"/>
              <a:gd name="connsiteY2" fmla="*/ 265471 h 2551856"/>
              <a:gd name="connsiteX3" fmla="*/ 14749 w 5373722"/>
              <a:gd name="connsiteY3" fmla="*/ 353962 h 2551856"/>
              <a:gd name="connsiteX4" fmla="*/ 29497 w 5373722"/>
              <a:gd name="connsiteY4" fmla="*/ 471949 h 2551856"/>
              <a:gd name="connsiteX5" fmla="*/ 44245 w 5373722"/>
              <a:gd name="connsiteY5" fmla="*/ 545691 h 2551856"/>
              <a:gd name="connsiteX6" fmla="*/ 73742 w 5373722"/>
              <a:gd name="connsiteY6" fmla="*/ 678426 h 2551856"/>
              <a:gd name="connsiteX7" fmla="*/ 88491 w 5373722"/>
              <a:gd name="connsiteY7" fmla="*/ 855407 h 2551856"/>
              <a:gd name="connsiteX8" fmla="*/ 117987 w 5373722"/>
              <a:gd name="connsiteY8" fmla="*/ 929149 h 2551856"/>
              <a:gd name="connsiteX9" fmla="*/ 132736 w 5373722"/>
              <a:gd name="connsiteY9" fmla="*/ 973394 h 2551856"/>
              <a:gd name="connsiteX10" fmla="*/ 191729 w 5373722"/>
              <a:gd name="connsiteY10" fmla="*/ 1061884 h 2551856"/>
              <a:gd name="connsiteX11" fmla="*/ 265471 w 5373722"/>
              <a:gd name="connsiteY11" fmla="*/ 1165123 h 2551856"/>
              <a:gd name="connsiteX12" fmla="*/ 280220 w 5373722"/>
              <a:gd name="connsiteY12" fmla="*/ 1253613 h 2551856"/>
              <a:gd name="connsiteX13" fmla="*/ 309716 w 5373722"/>
              <a:gd name="connsiteY13" fmla="*/ 1342104 h 2551856"/>
              <a:gd name="connsiteX14" fmla="*/ 353962 w 5373722"/>
              <a:gd name="connsiteY14" fmla="*/ 1460091 h 2551856"/>
              <a:gd name="connsiteX15" fmla="*/ 398207 w 5373722"/>
              <a:gd name="connsiteY15" fmla="*/ 1607575 h 2551856"/>
              <a:gd name="connsiteX16" fmla="*/ 412955 w 5373722"/>
              <a:gd name="connsiteY16" fmla="*/ 1666568 h 2551856"/>
              <a:gd name="connsiteX17" fmla="*/ 457200 w 5373722"/>
              <a:gd name="connsiteY17" fmla="*/ 1784555 h 2551856"/>
              <a:gd name="connsiteX18" fmla="*/ 486697 w 5373722"/>
              <a:gd name="connsiteY18" fmla="*/ 1828800 h 2551856"/>
              <a:gd name="connsiteX19" fmla="*/ 501445 w 5373722"/>
              <a:gd name="connsiteY19" fmla="*/ 1887794 h 2551856"/>
              <a:gd name="connsiteX20" fmla="*/ 530942 w 5373722"/>
              <a:gd name="connsiteY20" fmla="*/ 1946787 h 2551856"/>
              <a:gd name="connsiteX21" fmla="*/ 707923 w 5373722"/>
              <a:gd name="connsiteY21" fmla="*/ 2153265 h 2551856"/>
              <a:gd name="connsiteX22" fmla="*/ 840658 w 5373722"/>
              <a:gd name="connsiteY22" fmla="*/ 2241755 h 2551856"/>
              <a:gd name="connsiteX23" fmla="*/ 929149 w 5373722"/>
              <a:gd name="connsiteY23" fmla="*/ 2300749 h 2551856"/>
              <a:gd name="connsiteX24" fmla="*/ 1032387 w 5373722"/>
              <a:gd name="connsiteY24" fmla="*/ 2389239 h 2551856"/>
              <a:gd name="connsiteX25" fmla="*/ 1120878 w 5373722"/>
              <a:gd name="connsiteY25" fmla="*/ 2418736 h 2551856"/>
              <a:gd name="connsiteX26" fmla="*/ 1312607 w 5373722"/>
              <a:gd name="connsiteY26" fmla="*/ 2492478 h 2551856"/>
              <a:gd name="connsiteX27" fmla="*/ 1578078 w 5373722"/>
              <a:gd name="connsiteY27" fmla="*/ 2521975 h 2551856"/>
              <a:gd name="connsiteX28" fmla="*/ 1710813 w 5373722"/>
              <a:gd name="connsiteY28" fmla="*/ 2551471 h 2551856"/>
              <a:gd name="connsiteX29" fmla="*/ 3569110 w 5373722"/>
              <a:gd name="connsiteY29" fmla="*/ 2521975 h 2551856"/>
              <a:gd name="connsiteX30" fmla="*/ 3716594 w 5373722"/>
              <a:gd name="connsiteY30" fmla="*/ 2492478 h 2551856"/>
              <a:gd name="connsiteX31" fmla="*/ 3775587 w 5373722"/>
              <a:gd name="connsiteY31" fmla="*/ 2477729 h 2551856"/>
              <a:gd name="connsiteX32" fmla="*/ 4026310 w 5373722"/>
              <a:gd name="connsiteY32" fmla="*/ 2448233 h 2551856"/>
              <a:gd name="connsiteX33" fmla="*/ 4277033 w 5373722"/>
              <a:gd name="connsiteY33" fmla="*/ 2418736 h 2551856"/>
              <a:gd name="connsiteX34" fmla="*/ 4527755 w 5373722"/>
              <a:gd name="connsiteY34" fmla="*/ 2389239 h 2551856"/>
              <a:gd name="connsiteX35" fmla="*/ 4719484 w 5373722"/>
              <a:gd name="connsiteY35" fmla="*/ 2344994 h 2551856"/>
              <a:gd name="connsiteX36" fmla="*/ 4793226 w 5373722"/>
              <a:gd name="connsiteY36" fmla="*/ 2330245 h 2551856"/>
              <a:gd name="connsiteX37" fmla="*/ 4925962 w 5373722"/>
              <a:gd name="connsiteY37" fmla="*/ 2271252 h 2551856"/>
              <a:gd name="connsiteX38" fmla="*/ 4984955 w 5373722"/>
              <a:gd name="connsiteY38" fmla="*/ 2256504 h 2551856"/>
              <a:gd name="connsiteX39" fmla="*/ 5029200 w 5373722"/>
              <a:gd name="connsiteY39" fmla="*/ 2227007 h 2551856"/>
              <a:gd name="connsiteX40" fmla="*/ 5073445 w 5373722"/>
              <a:gd name="connsiteY40" fmla="*/ 2168013 h 2551856"/>
              <a:gd name="connsiteX41" fmla="*/ 5117691 w 5373722"/>
              <a:gd name="connsiteY41" fmla="*/ 2153265 h 2551856"/>
              <a:gd name="connsiteX42" fmla="*/ 5176684 w 5373722"/>
              <a:gd name="connsiteY42" fmla="*/ 2064775 h 2551856"/>
              <a:gd name="connsiteX43" fmla="*/ 5206181 w 5373722"/>
              <a:gd name="connsiteY43" fmla="*/ 1902542 h 2551856"/>
              <a:gd name="connsiteX44" fmla="*/ 5220929 w 5373722"/>
              <a:gd name="connsiteY44" fmla="*/ 1858297 h 2551856"/>
              <a:gd name="connsiteX45" fmla="*/ 5235678 w 5373722"/>
              <a:gd name="connsiteY45" fmla="*/ 1799304 h 2551856"/>
              <a:gd name="connsiteX46" fmla="*/ 5250426 w 5373722"/>
              <a:gd name="connsiteY46" fmla="*/ 1297858 h 2551856"/>
              <a:gd name="connsiteX47" fmla="*/ 5265174 w 5373722"/>
              <a:gd name="connsiteY47" fmla="*/ 1253613 h 2551856"/>
              <a:gd name="connsiteX48" fmla="*/ 5279923 w 5373722"/>
              <a:gd name="connsiteY48" fmla="*/ 825910 h 2551856"/>
              <a:gd name="connsiteX49" fmla="*/ 5324168 w 5373722"/>
              <a:gd name="connsiteY49" fmla="*/ 811162 h 2551856"/>
              <a:gd name="connsiteX50" fmla="*/ 5338916 w 5373722"/>
              <a:gd name="connsiteY50" fmla="*/ 678426 h 2551856"/>
              <a:gd name="connsiteX51" fmla="*/ 5368413 w 5373722"/>
              <a:gd name="connsiteY51" fmla="*/ 634181 h 2551856"/>
              <a:gd name="connsiteX52" fmla="*/ 5353665 w 5373722"/>
              <a:gd name="connsiteY52" fmla="*/ 398207 h 2551856"/>
              <a:gd name="connsiteX53" fmla="*/ 5294671 w 5373722"/>
              <a:gd name="connsiteY53" fmla="*/ 353962 h 2551856"/>
              <a:gd name="connsiteX54" fmla="*/ 5117691 w 5373722"/>
              <a:gd name="connsiteY54" fmla="*/ 309716 h 2551856"/>
              <a:gd name="connsiteX55" fmla="*/ 2271252 w 5373722"/>
              <a:gd name="connsiteY55" fmla="*/ 280220 h 2551856"/>
              <a:gd name="connsiteX56" fmla="*/ 2050026 w 5373722"/>
              <a:gd name="connsiteY56" fmla="*/ 250723 h 2551856"/>
              <a:gd name="connsiteX57" fmla="*/ 1710813 w 5373722"/>
              <a:gd name="connsiteY57" fmla="*/ 206478 h 2551856"/>
              <a:gd name="connsiteX58" fmla="*/ 1474839 w 5373722"/>
              <a:gd name="connsiteY58" fmla="*/ 176981 h 2551856"/>
              <a:gd name="connsiteX59" fmla="*/ 1120878 w 5373722"/>
              <a:gd name="connsiteY59" fmla="*/ 103239 h 2551856"/>
              <a:gd name="connsiteX60" fmla="*/ 958645 w 5373722"/>
              <a:gd name="connsiteY60" fmla="*/ 73742 h 2551856"/>
              <a:gd name="connsiteX61" fmla="*/ 58994 w 5373722"/>
              <a:gd name="connsiteY61" fmla="*/ 88491 h 255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373722" h="2551856">
                <a:moveTo>
                  <a:pt x="206478" y="0"/>
                </a:moveTo>
                <a:cubicBezTo>
                  <a:pt x="186813" y="14748"/>
                  <a:pt x="163583" y="25670"/>
                  <a:pt x="147484" y="44245"/>
                </a:cubicBezTo>
                <a:cubicBezTo>
                  <a:pt x="19234" y="192225"/>
                  <a:pt x="35157" y="160004"/>
                  <a:pt x="0" y="265471"/>
                </a:cubicBezTo>
                <a:cubicBezTo>
                  <a:pt x="4916" y="294968"/>
                  <a:pt x="10520" y="324359"/>
                  <a:pt x="14749" y="353962"/>
                </a:cubicBezTo>
                <a:cubicBezTo>
                  <a:pt x="20354" y="393199"/>
                  <a:pt x="23470" y="432775"/>
                  <a:pt x="29497" y="471949"/>
                </a:cubicBezTo>
                <a:cubicBezTo>
                  <a:pt x="33309" y="496725"/>
                  <a:pt x="39761" y="521028"/>
                  <a:pt x="44245" y="545691"/>
                </a:cubicBezTo>
                <a:cubicBezTo>
                  <a:pt x="65009" y="659895"/>
                  <a:pt x="47739" y="600416"/>
                  <a:pt x="73742" y="678426"/>
                </a:cubicBezTo>
                <a:cubicBezTo>
                  <a:pt x="78658" y="737420"/>
                  <a:pt x="78203" y="797110"/>
                  <a:pt x="88491" y="855407"/>
                </a:cubicBezTo>
                <a:cubicBezTo>
                  <a:pt x="93092" y="881478"/>
                  <a:pt x="108691" y="904361"/>
                  <a:pt x="117987" y="929149"/>
                </a:cubicBezTo>
                <a:cubicBezTo>
                  <a:pt x="123446" y="943705"/>
                  <a:pt x="125186" y="959804"/>
                  <a:pt x="132736" y="973394"/>
                </a:cubicBezTo>
                <a:cubicBezTo>
                  <a:pt x="149952" y="1004383"/>
                  <a:pt x="172065" y="1032387"/>
                  <a:pt x="191729" y="1061884"/>
                </a:cubicBezTo>
                <a:cubicBezTo>
                  <a:pt x="234857" y="1126575"/>
                  <a:pt x="210597" y="1091957"/>
                  <a:pt x="265471" y="1165123"/>
                </a:cubicBezTo>
                <a:cubicBezTo>
                  <a:pt x="270387" y="1194620"/>
                  <a:pt x="272967" y="1224602"/>
                  <a:pt x="280220" y="1253613"/>
                </a:cubicBezTo>
                <a:cubicBezTo>
                  <a:pt x="287761" y="1283777"/>
                  <a:pt x="303618" y="1311615"/>
                  <a:pt x="309716" y="1342104"/>
                </a:cubicBezTo>
                <a:cubicBezTo>
                  <a:pt x="327941" y="1433226"/>
                  <a:pt x="310560" y="1394988"/>
                  <a:pt x="353962" y="1460091"/>
                </a:cubicBezTo>
                <a:cubicBezTo>
                  <a:pt x="376360" y="1527286"/>
                  <a:pt x="372883" y="1514721"/>
                  <a:pt x="398207" y="1607575"/>
                </a:cubicBezTo>
                <a:cubicBezTo>
                  <a:pt x="403540" y="1627130"/>
                  <a:pt x="407386" y="1647078"/>
                  <a:pt x="412955" y="1666568"/>
                </a:cubicBezTo>
                <a:cubicBezTo>
                  <a:pt x="421463" y="1696345"/>
                  <a:pt x="446816" y="1763787"/>
                  <a:pt x="457200" y="1784555"/>
                </a:cubicBezTo>
                <a:cubicBezTo>
                  <a:pt x="465127" y="1800409"/>
                  <a:pt x="476865" y="1814052"/>
                  <a:pt x="486697" y="1828800"/>
                </a:cubicBezTo>
                <a:cubicBezTo>
                  <a:pt x="491613" y="1848465"/>
                  <a:pt x="494328" y="1868815"/>
                  <a:pt x="501445" y="1887794"/>
                </a:cubicBezTo>
                <a:cubicBezTo>
                  <a:pt x="509165" y="1908380"/>
                  <a:pt x="519631" y="1927935"/>
                  <a:pt x="530942" y="1946787"/>
                </a:cubicBezTo>
                <a:cubicBezTo>
                  <a:pt x="575421" y="2020918"/>
                  <a:pt x="636046" y="2105347"/>
                  <a:pt x="707923" y="2153265"/>
                </a:cubicBezTo>
                <a:lnTo>
                  <a:pt x="840658" y="2241755"/>
                </a:lnTo>
                <a:cubicBezTo>
                  <a:pt x="870155" y="2261420"/>
                  <a:pt x="904081" y="2275681"/>
                  <a:pt x="929149" y="2300749"/>
                </a:cubicBezTo>
                <a:cubicBezTo>
                  <a:pt x="958667" y="2330267"/>
                  <a:pt x="994548" y="2370320"/>
                  <a:pt x="1032387" y="2389239"/>
                </a:cubicBezTo>
                <a:cubicBezTo>
                  <a:pt x="1060197" y="2403144"/>
                  <a:pt x="1092009" y="2407188"/>
                  <a:pt x="1120878" y="2418736"/>
                </a:cubicBezTo>
                <a:cubicBezTo>
                  <a:pt x="1279538" y="2482200"/>
                  <a:pt x="1036077" y="2413470"/>
                  <a:pt x="1312607" y="2492478"/>
                </a:cubicBezTo>
                <a:cubicBezTo>
                  <a:pt x="1393124" y="2515482"/>
                  <a:pt x="1504752" y="2516334"/>
                  <a:pt x="1578078" y="2521975"/>
                </a:cubicBezTo>
                <a:cubicBezTo>
                  <a:pt x="1623104" y="2536983"/>
                  <a:pt x="1660054" y="2551856"/>
                  <a:pt x="1710813" y="2551471"/>
                </a:cubicBezTo>
                <a:lnTo>
                  <a:pt x="3569110" y="2521975"/>
                </a:lnTo>
                <a:cubicBezTo>
                  <a:pt x="3659976" y="2491685"/>
                  <a:pt x="3567459" y="2519594"/>
                  <a:pt x="3716594" y="2492478"/>
                </a:cubicBezTo>
                <a:cubicBezTo>
                  <a:pt x="3736537" y="2488852"/>
                  <a:pt x="3755521" y="2480596"/>
                  <a:pt x="3775587" y="2477729"/>
                </a:cubicBezTo>
                <a:cubicBezTo>
                  <a:pt x="3858892" y="2465828"/>
                  <a:pt x="3942736" y="2458065"/>
                  <a:pt x="4026310" y="2448233"/>
                </a:cubicBezTo>
                <a:cubicBezTo>
                  <a:pt x="4151614" y="2416906"/>
                  <a:pt x="4052048" y="2438300"/>
                  <a:pt x="4277033" y="2418736"/>
                </a:cubicBezTo>
                <a:cubicBezTo>
                  <a:pt x="4328775" y="2414237"/>
                  <a:pt x="4467308" y="2401328"/>
                  <a:pt x="4527755" y="2389239"/>
                </a:cubicBezTo>
                <a:cubicBezTo>
                  <a:pt x="4592071" y="2376376"/>
                  <a:pt x="4655457" y="2359222"/>
                  <a:pt x="4719484" y="2344994"/>
                </a:cubicBezTo>
                <a:cubicBezTo>
                  <a:pt x="4743955" y="2339556"/>
                  <a:pt x="4769216" y="2337448"/>
                  <a:pt x="4793226" y="2330245"/>
                </a:cubicBezTo>
                <a:cubicBezTo>
                  <a:pt x="4927772" y="2289881"/>
                  <a:pt x="4809746" y="2314833"/>
                  <a:pt x="4925962" y="2271252"/>
                </a:cubicBezTo>
                <a:cubicBezTo>
                  <a:pt x="4944941" y="2264135"/>
                  <a:pt x="4965291" y="2261420"/>
                  <a:pt x="4984955" y="2256504"/>
                </a:cubicBezTo>
                <a:cubicBezTo>
                  <a:pt x="4999703" y="2246672"/>
                  <a:pt x="5016666" y="2239541"/>
                  <a:pt x="5029200" y="2227007"/>
                </a:cubicBezTo>
                <a:cubicBezTo>
                  <a:pt x="5046581" y="2209626"/>
                  <a:pt x="5054562" y="2183749"/>
                  <a:pt x="5073445" y="2168013"/>
                </a:cubicBezTo>
                <a:cubicBezTo>
                  <a:pt x="5085388" y="2158060"/>
                  <a:pt x="5102942" y="2158181"/>
                  <a:pt x="5117691" y="2153265"/>
                </a:cubicBezTo>
                <a:cubicBezTo>
                  <a:pt x="5137355" y="2123768"/>
                  <a:pt x="5168086" y="2099167"/>
                  <a:pt x="5176684" y="2064775"/>
                </a:cubicBezTo>
                <a:cubicBezTo>
                  <a:pt x="5220402" y="1889911"/>
                  <a:pt x="5153346" y="2166725"/>
                  <a:pt x="5206181" y="1902542"/>
                </a:cubicBezTo>
                <a:cubicBezTo>
                  <a:pt x="5209230" y="1887298"/>
                  <a:pt x="5216658" y="1873245"/>
                  <a:pt x="5220929" y="1858297"/>
                </a:cubicBezTo>
                <a:cubicBezTo>
                  <a:pt x="5226498" y="1838807"/>
                  <a:pt x="5230762" y="1818968"/>
                  <a:pt x="5235678" y="1799304"/>
                </a:cubicBezTo>
                <a:cubicBezTo>
                  <a:pt x="5240594" y="1632155"/>
                  <a:pt x="5241400" y="1464835"/>
                  <a:pt x="5250426" y="1297858"/>
                </a:cubicBezTo>
                <a:cubicBezTo>
                  <a:pt x="5251265" y="1282335"/>
                  <a:pt x="5264204" y="1269129"/>
                  <a:pt x="5265174" y="1253613"/>
                </a:cubicBezTo>
                <a:cubicBezTo>
                  <a:pt x="5274072" y="1111238"/>
                  <a:pt x="5261069" y="967311"/>
                  <a:pt x="5279923" y="825910"/>
                </a:cubicBezTo>
                <a:cubicBezTo>
                  <a:pt x="5281978" y="810500"/>
                  <a:pt x="5309420" y="816078"/>
                  <a:pt x="5324168" y="811162"/>
                </a:cubicBezTo>
                <a:cubicBezTo>
                  <a:pt x="5329084" y="766917"/>
                  <a:pt x="5328119" y="721614"/>
                  <a:pt x="5338916" y="678426"/>
                </a:cubicBezTo>
                <a:cubicBezTo>
                  <a:pt x="5343215" y="661230"/>
                  <a:pt x="5367481" y="651882"/>
                  <a:pt x="5368413" y="634181"/>
                </a:cubicBezTo>
                <a:cubicBezTo>
                  <a:pt x="5372555" y="555478"/>
                  <a:pt x="5373722" y="474424"/>
                  <a:pt x="5353665" y="398207"/>
                </a:cubicBezTo>
                <a:cubicBezTo>
                  <a:pt x="5347409" y="374436"/>
                  <a:pt x="5315515" y="366990"/>
                  <a:pt x="5294671" y="353962"/>
                </a:cubicBezTo>
                <a:cubicBezTo>
                  <a:pt x="5223837" y="309691"/>
                  <a:pt x="5214930" y="321871"/>
                  <a:pt x="5117691" y="309716"/>
                </a:cubicBezTo>
                <a:cubicBezTo>
                  <a:pt x="3514835" y="327526"/>
                  <a:pt x="3968115" y="340286"/>
                  <a:pt x="2271252" y="280220"/>
                </a:cubicBezTo>
                <a:cubicBezTo>
                  <a:pt x="2074435" y="273253"/>
                  <a:pt x="2184590" y="269946"/>
                  <a:pt x="2050026" y="250723"/>
                </a:cubicBezTo>
                <a:cubicBezTo>
                  <a:pt x="1937143" y="234597"/>
                  <a:pt x="1823916" y="220978"/>
                  <a:pt x="1710813" y="206478"/>
                </a:cubicBezTo>
                <a:cubicBezTo>
                  <a:pt x="1632186" y="196398"/>
                  <a:pt x="1551742" y="196207"/>
                  <a:pt x="1474839" y="176981"/>
                </a:cubicBezTo>
                <a:cubicBezTo>
                  <a:pt x="1200413" y="108374"/>
                  <a:pt x="1319318" y="128043"/>
                  <a:pt x="1120878" y="103239"/>
                </a:cubicBezTo>
                <a:cubicBezTo>
                  <a:pt x="1058656" y="82499"/>
                  <a:pt x="1042026" y="73742"/>
                  <a:pt x="958645" y="73742"/>
                </a:cubicBezTo>
                <a:cubicBezTo>
                  <a:pt x="658721" y="73742"/>
                  <a:pt x="358918" y="88491"/>
                  <a:pt x="58994" y="88491"/>
                </a:cubicBezTo>
              </a:path>
            </a:pathLst>
          </a:cu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2" name="Rounded Rectangular Callout 11"/>
          <p:cNvSpPr/>
          <p:nvPr/>
        </p:nvSpPr>
        <p:spPr>
          <a:xfrm>
            <a:off x="3962400" y="1905000"/>
            <a:ext cx="3429000" cy="2971800"/>
          </a:xfrm>
          <a:prstGeom prst="wedgeRoundRectCallout">
            <a:avLst>
              <a:gd name="adj1" fmla="val -63690"/>
              <a:gd name="adj2" fmla="val 43595"/>
              <a:gd name="adj3" fmla="val 16667"/>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Rectangle 12"/>
          <p:cNvSpPr/>
          <p:nvPr/>
        </p:nvSpPr>
        <p:spPr>
          <a:xfrm>
            <a:off x="4343400" y="2057400"/>
            <a:ext cx="607859" cy="3416320"/>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endParaRPr>
          </a:p>
        </p:txBody>
      </p:sp>
      <p:sp>
        <p:nvSpPr>
          <p:cNvPr id="14" name="Rectangle 13"/>
          <p:cNvSpPr/>
          <p:nvPr/>
        </p:nvSpPr>
        <p:spPr>
          <a:xfrm>
            <a:off x="7239000" y="16002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5619" name="Rectangle 3"/>
          <p:cNvSpPr>
            <a:spLocks noGrp="1" noChangeArrowheads="1"/>
          </p:cNvSpPr>
          <p:nvPr>
            <p:ph type="body" idx="4294967295"/>
          </p:nvPr>
        </p:nvSpPr>
        <p:spPr>
          <a:xfrm>
            <a:off x="228600" y="304800"/>
            <a:ext cx="8458200" cy="5826125"/>
          </a:xfrm>
        </p:spPr>
        <p:txBody>
          <a:bodyPr/>
          <a:lstStyle/>
          <a:p>
            <a:pPr eaLnBrk="1" hangingPunct="1">
              <a:defRPr/>
            </a:pPr>
            <a:r>
              <a:rPr lang="en-US" dirty="0"/>
              <a:t>Cells are the </a:t>
            </a:r>
            <a:r>
              <a:rPr lang="en-US" u="sng" dirty="0">
                <a:solidFill>
                  <a:srgbClr val="FF00FF"/>
                </a:solidFill>
              </a:rPr>
              <a:t>structural</a:t>
            </a:r>
            <a:r>
              <a:rPr lang="en-US" dirty="0"/>
              <a:t> and </a:t>
            </a:r>
            <a:r>
              <a:rPr lang="en-US" u="sng" dirty="0">
                <a:solidFill>
                  <a:srgbClr val="9966FF"/>
                </a:solidFill>
              </a:rPr>
              <a:t>functional</a:t>
            </a:r>
            <a:r>
              <a:rPr lang="en-US" dirty="0"/>
              <a:t> units of all living organisms. </a:t>
            </a:r>
          </a:p>
        </p:txBody>
      </p:sp>
      <p:sp>
        <p:nvSpPr>
          <p:cNvPr id="247814"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8610600" cy="51054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1" name="Freeform 10"/>
          <p:cNvSpPr/>
          <p:nvPr/>
        </p:nvSpPr>
        <p:spPr>
          <a:xfrm>
            <a:off x="3097160" y="3746090"/>
            <a:ext cx="5665839" cy="2551856"/>
          </a:xfrm>
          <a:custGeom>
            <a:avLst/>
            <a:gdLst>
              <a:gd name="connsiteX0" fmla="*/ 206478 w 5373722"/>
              <a:gd name="connsiteY0" fmla="*/ 0 h 2551856"/>
              <a:gd name="connsiteX1" fmla="*/ 147484 w 5373722"/>
              <a:gd name="connsiteY1" fmla="*/ 44245 h 2551856"/>
              <a:gd name="connsiteX2" fmla="*/ 0 w 5373722"/>
              <a:gd name="connsiteY2" fmla="*/ 265471 h 2551856"/>
              <a:gd name="connsiteX3" fmla="*/ 14749 w 5373722"/>
              <a:gd name="connsiteY3" fmla="*/ 353962 h 2551856"/>
              <a:gd name="connsiteX4" fmla="*/ 29497 w 5373722"/>
              <a:gd name="connsiteY4" fmla="*/ 471949 h 2551856"/>
              <a:gd name="connsiteX5" fmla="*/ 44245 w 5373722"/>
              <a:gd name="connsiteY5" fmla="*/ 545691 h 2551856"/>
              <a:gd name="connsiteX6" fmla="*/ 73742 w 5373722"/>
              <a:gd name="connsiteY6" fmla="*/ 678426 h 2551856"/>
              <a:gd name="connsiteX7" fmla="*/ 88491 w 5373722"/>
              <a:gd name="connsiteY7" fmla="*/ 855407 h 2551856"/>
              <a:gd name="connsiteX8" fmla="*/ 117987 w 5373722"/>
              <a:gd name="connsiteY8" fmla="*/ 929149 h 2551856"/>
              <a:gd name="connsiteX9" fmla="*/ 132736 w 5373722"/>
              <a:gd name="connsiteY9" fmla="*/ 973394 h 2551856"/>
              <a:gd name="connsiteX10" fmla="*/ 191729 w 5373722"/>
              <a:gd name="connsiteY10" fmla="*/ 1061884 h 2551856"/>
              <a:gd name="connsiteX11" fmla="*/ 265471 w 5373722"/>
              <a:gd name="connsiteY11" fmla="*/ 1165123 h 2551856"/>
              <a:gd name="connsiteX12" fmla="*/ 280220 w 5373722"/>
              <a:gd name="connsiteY12" fmla="*/ 1253613 h 2551856"/>
              <a:gd name="connsiteX13" fmla="*/ 309716 w 5373722"/>
              <a:gd name="connsiteY13" fmla="*/ 1342104 h 2551856"/>
              <a:gd name="connsiteX14" fmla="*/ 353962 w 5373722"/>
              <a:gd name="connsiteY14" fmla="*/ 1460091 h 2551856"/>
              <a:gd name="connsiteX15" fmla="*/ 398207 w 5373722"/>
              <a:gd name="connsiteY15" fmla="*/ 1607575 h 2551856"/>
              <a:gd name="connsiteX16" fmla="*/ 412955 w 5373722"/>
              <a:gd name="connsiteY16" fmla="*/ 1666568 h 2551856"/>
              <a:gd name="connsiteX17" fmla="*/ 457200 w 5373722"/>
              <a:gd name="connsiteY17" fmla="*/ 1784555 h 2551856"/>
              <a:gd name="connsiteX18" fmla="*/ 486697 w 5373722"/>
              <a:gd name="connsiteY18" fmla="*/ 1828800 h 2551856"/>
              <a:gd name="connsiteX19" fmla="*/ 501445 w 5373722"/>
              <a:gd name="connsiteY19" fmla="*/ 1887794 h 2551856"/>
              <a:gd name="connsiteX20" fmla="*/ 530942 w 5373722"/>
              <a:gd name="connsiteY20" fmla="*/ 1946787 h 2551856"/>
              <a:gd name="connsiteX21" fmla="*/ 707923 w 5373722"/>
              <a:gd name="connsiteY21" fmla="*/ 2153265 h 2551856"/>
              <a:gd name="connsiteX22" fmla="*/ 840658 w 5373722"/>
              <a:gd name="connsiteY22" fmla="*/ 2241755 h 2551856"/>
              <a:gd name="connsiteX23" fmla="*/ 929149 w 5373722"/>
              <a:gd name="connsiteY23" fmla="*/ 2300749 h 2551856"/>
              <a:gd name="connsiteX24" fmla="*/ 1032387 w 5373722"/>
              <a:gd name="connsiteY24" fmla="*/ 2389239 h 2551856"/>
              <a:gd name="connsiteX25" fmla="*/ 1120878 w 5373722"/>
              <a:gd name="connsiteY25" fmla="*/ 2418736 h 2551856"/>
              <a:gd name="connsiteX26" fmla="*/ 1312607 w 5373722"/>
              <a:gd name="connsiteY26" fmla="*/ 2492478 h 2551856"/>
              <a:gd name="connsiteX27" fmla="*/ 1578078 w 5373722"/>
              <a:gd name="connsiteY27" fmla="*/ 2521975 h 2551856"/>
              <a:gd name="connsiteX28" fmla="*/ 1710813 w 5373722"/>
              <a:gd name="connsiteY28" fmla="*/ 2551471 h 2551856"/>
              <a:gd name="connsiteX29" fmla="*/ 3569110 w 5373722"/>
              <a:gd name="connsiteY29" fmla="*/ 2521975 h 2551856"/>
              <a:gd name="connsiteX30" fmla="*/ 3716594 w 5373722"/>
              <a:gd name="connsiteY30" fmla="*/ 2492478 h 2551856"/>
              <a:gd name="connsiteX31" fmla="*/ 3775587 w 5373722"/>
              <a:gd name="connsiteY31" fmla="*/ 2477729 h 2551856"/>
              <a:gd name="connsiteX32" fmla="*/ 4026310 w 5373722"/>
              <a:gd name="connsiteY32" fmla="*/ 2448233 h 2551856"/>
              <a:gd name="connsiteX33" fmla="*/ 4277033 w 5373722"/>
              <a:gd name="connsiteY33" fmla="*/ 2418736 h 2551856"/>
              <a:gd name="connsiteX34" fmla="*/ 4527755 w 5373722"/>
              <a:gd name="connsiteY34" fmla="*/ 2389239 h 2551856"/>
              <a:gd name="connsiteX35" fmla="*/ 4719484 w 5373722"/>
              <a:gd name="connsiteY35" fmla="*/ 2344994 h 2551856"/>
              <a:gd name="connsiteX36" fmla="*/ 4793226 w 5373722"/>
              <a:gd name="connsiteY36" fmla="*/ 2330245 h 2551856"/>
              <a:gd name="connsiteX37" fmla="*/ 4925962 w 5373722"/>
              <a:gd name="connsiteY37" fmla="*/ 2271252 h 2551856"/>
              <a:gd name="connsiteX38" fmla="*/ 4984955 w 5373722"/>
              <a:gd name="connsiteY38" fmla="*/ 2256504 h 2551856"/>
              <a:gd name="connsiteX39" fmla="*/ 5029200 w 5373722"/>
              <a:gd name="connsiteY39" fmla="*/ 2227007 h 2551856"/>
              <a:gd name="connsiteX40" fmla="*/ 5073445 w 5373722"/>
              <a:gd name="connsiteY40" fmla="*/ 2168013 h 2551856"/>
              <a:gd name="connsiteX41" fmla="*/ 5117691 w 5373722"/>
              <a:gd name="connsiteY41" fmla="*/ 2153265 h 2551856"/>
              <a:gd name="connsiteX42" fmla="*/ 5176684 w 5373722"/>
              <a:gd name="connsiteY42" fmla="*/ 2064775 h 2551856"/>
              <a:gd name="connsiteX43" fmla="*/ 5206181 w 5373722"/>
              <a:gd name="connsiteY43" fmla="*/ 1902542 h 2551856"/>
              <a:gd name="connsiteX44" fmla="*/ 5220929 w 5373722"/>
              <a:gd name="connsiteY44" fmla="*/ 1858297 h 2551856"/>
              <a:gd name="connsiteX45" fmla="*/ 5235678 w 5373722"/>
              <a:gd name="connsiteY45" fmla="*/ 1799304 h 2551856"/>
              <a:gd name="connsiteX46" fmla="*/ 5250426 w 5373722"/>
              <a:gd name="connsiteY46" fmla="*/ 1297858 h 2551856"/>
              <a:gd name="connsiteX47" fmla="*/ 5265174 w 5373722"/>
              <a:gd name="connsiteY47" fmla="*/ 1253613 h 2551856"/>
              <a:gd name="connsiteX48" fmla="*/ 5279923 w 5373722"/>
              <a:gd name="connsiteY48" fmla="*/ 825910 h 2551856"/>
              <a:gd name="connsiteX49" fmla="*/ 5324168 w 5373722"/>
              <a:gd name="connsiteY49" fmla="*/ 811162 h 2551856"/>
              <a:gd name="connsiteX50" fmla="*/ 5338916 w 5373722"/>
              <a:gd name="connsiteY50" fmla="*/ 678426 h 2551856"/>
              <a:gd name="connsiteX51" fmla="*/ 5368413 w 5373722"/>
              <a:gd name="connsiteY51" fmla="*/ 634181 h 2551856"/>
              <a:gd name="connsiteX52" fmla="*/ 5353665 w 5373722"/>
              <a:gd name="connsiteY52" fmla="*/ 398207 h 2551856"/>
              <a:gd name="connsiteX53" fmla="*/ 5294671 w 5373722"/>
              <a:gd name="connsiteY53" fmla="*/ 353962 h 2551856"/>
              <a:gd name="connsiteX54" fmla="*/ 5117691 w 5373722"/>
              <a:gd name="connsiteY54" fmla="*/ 309716 h 2551856"/>
              <a:gd name="connsiteX55" fmla="*/ 2271252 w 5373722"/>
              <a:gd name="connsiteY55" fmla="*/ 280220 h 2551856"/>
              <a:gd name="connsiteX56" fmla="*/ 2050026 w 5373722"/>
              <a:gd name="connsiteY56" fmla="*/ 250723 h 2551856"/>
              <a:gd name="connsiteX57" fmla="*/ 1710813 w 5373722"/>
              <a:gd name="connsiteY57" fmla="*/ 206478 h 2551856"/>
              <a:gd name="connsiteX58" fmla="*/ 1474839 w 5373722"/>
              <a:gd name="connsiteY58" fmla="*/ 176981 h 2551856"/>
              <a:gd name="connsiteX59" fmla="*/ 1120878 w 5373722"/>
              <a:gd name="connsiteY59" fmla="*/ 103239 h 2551856"/>
              <a:gd name="connsiteX60" fmla="*/ 958645 w 5373722"/>
              <a:gd name="connsiteY60" fmla="*/ 73742 h 2551856"/>
              <a:gd name="connsiteX61" fmla="*/ 58994 w 5373722"/>
              <a:gd name="connsiteY61" fmla="*/ 88491 h 255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373722" h="2551856">
                <a:moveTo>
                  <a:pt x="206478" y="0"/>
                </a:moveTo>
                <a:cubicBezTo>
                  <a:pt x="186813" y="14748"/>
                  <a:pt x="163583" y="25670"/>
                  <a:pt x="147484" y="44245"/>
                </a:cubicBezTo>
                <a:cubicBezTo>
                  <a:pt x="19234" y="192225"/>
                  <a:pt x="35157" y="160004"/>
                  <a:pt x="0" y="265471"/>
                </a:cubicBezTo>
                <a:cubicBezTo>
                  <a:pt x="4916" y="294968"/>
                  <a:pt x="10520" y="324359"/>
                  <a:pt x="14749" y="353962"/>
                </a:cubicBezTo>
                <a:cubicBezTo>
                  <a:pt x="20354" y="393199"/>
                  <a:pt x="23470" y="432775"/>
                  <a:pt x="29497" y="471949"/>
                </a:cubicBezTo>
                <a:cubicBezTo>
                  <a:pt x="33309" y="496725"/>
                  <a:pt x="39761" y="521028"/>
                  <a:pt x="44245" y="545691"/>
                </a:cubicBezTo>
                <a:cubicBezTo>
                  <a:pt x="65009" y="659895"/>
                  <a:pt x="47739" y="600416"/>
                  <a:pt x="73742" y="678426"/>
                </a:cubicBezTo>
                <a:cubicBezTo>
                  <a:pt x="78658" y="737420"/>
                  <a:pt x="78203" y="797110"/>
                  <a:pt x="88491" y="855407"/>
                </a:cubicBezTo>
                <a:cubicBezTo>
                  <a:pt x="93092" y="881478"/>
                  <a:pt x="108691" y="904361"/>
                  <a:pt x="117987" y="929149"/>
                </a:cubicBezTo>
                <a:cubicBezTo>
                  <a:pt x="123446" y="943705"/>
                  <a:pt x="125186" y="959804"/>
                  <a:pt x="132736" y="973394"/>
                </a:cubicBezTo>
                <a:cubicBezTo>
                  <a:pt x="149952" y="1004383"/>
                  <a:pt x="172065" y="1032387"/>
                  <a:pt x="191729" y="1061884"/>
                </a:cubicBezTo>
                <a:cubicBezTo>
                  <a:pt x="234857" y="1126575"/>
                  <a:pt x="210597" y="1091957"/>
                  <a:pt x="265471" y="1165123"/>
                </a:cubicBezTo>
                <a:cubicBezTo>
                  <a:pt x="270387" y="1194620"/>
                  <a:pt x="272967" y="1224602"/>
                  <a:pt x="280220" y="1253613"/>
                </a:cubicBezTo>
                <a:cubicBezTo>
                  <a:pt x="287761" y="1283777"/>
                  <a:pt x="303618" y="1311615"/>
                  <a:pt x="309716" y="1342104"/>
                </a:cubicBezTo>
                <a:cubicBezTo>
                  <a:pt x="327941" y="1433226"/>
                  <a:pt x="310560" y="1394988"/>
                  <a:pt x="353962" y="1460091"/>
                </a:cubicBezTo>
                <a:cubicBezTo>
                  <a:pt x="376360" y="1527286"/>
                  <a:pt x="372883" y="1514721"/>
                  <a:pt x="398207" y="1607575"/>
                </a:cubicBezTo>
                <a:cubicBezTo>
                  <a:pt x="403540" y="1627130"/>
                  <a:pt x="407386" y="1647078"/>
                  <a:pt x="412955" y="1666568"/>
                </a:cubicBezTo>
                <a:cubicBezTo>
                  <a:pt x="421463" y="1696345"/>
                  <a:pt x="446816" y="1763787"/>
                  <a:pt x="457200" y="1784555"/>
                </a:cubicBezTo>
                <a:cubicBezTo>
                  <a:pt x="465127" y="1800409"/>
                  <a:pt x="476865" y="1814052"/>
                  <a:pt x="486697" y="1828800"/>
                </a:cubicBezTo>
                <a:cubicBezTo>
                  <a:pt x="491613" y="1848465"/>
                  <a:pt x="494328" y="1868815"/>
                  <a:pt x="501445" y="1887794"/>
                </a:cubicBezTo>
                <a:cubicBezTo>
                  <a:pt x="509165" y="1908380"/>
                  <a:pt x="519631" y="1927935"/>
                  <a:pt x="530942" y="1946787"/>
                </a:cubicBezTo>
                <a:cubicBezTo>
                  <a:pt x="575421" y="2020918"/>
                  <a:pt x="636046" y="2105347"/>
                  <a:pt x="707923" y="2153265"/>
                </a:cubicBezTo>
                <a:lnTo>
                  <a:pt x="840658" y="2241755"/>
                </a:lnTo>
                <a:cubicBezTo>
                  <a:pt x="870155" y="2261420"/>
                  <a:pt x="904081" y="2275681"/>
                  <a:pt x="929149" y="2300749"/>
                </a:cubicBezTo>
                <a:cubicBezTo>
                  <a:pt x="958667" y="2330267"/>
                  <a:pt x="994548" y="2370320"/>
                  <a:pt x="1032387" y="2389239"/>
                </a:cubicBezTo>
                <a:cubicBezTo>
                  <a:pt x="1060197" y="2403144"/>
                  <a:pt x="1092009" y="2407188"/>
                  <a:pt x="1120878" y="2418736"/>
                </a:cubicBezTo>
                <a:cubicBezTo>
                  <a:pt x="1279538" y="2482200"/>
                  <a:pt x="1036077" y="2413470"/>
                  <a:pt x="1312607" y="2492478"/>
                </a:cubicBezTo>
                <a:cubicBezTo>
                  <a:pt x="1393124" y="2515482"/>
                  <a:pt x="1504752" y="2516334"/>
                  <a:pt x="1578078" y="2521975"/>
                </a:cubicBezTo>
                <a:cubicBezTo>
                  <a:pt x="1623104" y="2536983"/>
                  <a:pt x="1660054" y="2551856"/>
                  <a:pt x="1710813" y="2551471"/>
                </a:cubicBezTo>
                <a:lnTo>
                  <a:pt x="3569110" y="2521975"/>
                </a:lnTo>
                <a:cubicBezTo>
                  <a:pt x="3659976" y="2491685"/>
                  <a:pt x="3567459" y="2519594"/>
                  <a:pt x="3716594" y="2492478"/>
                </a:cubicBezTo>
                <a:cubicBezTo>
                  <a:pt x="3736537" y="2488852"/>
                  <a:pt x="3755521" y="2480596"/>
                  <a:pt x="3775587" y="2477729"/>
                </a:cubicBezTo>
                <a:cubicBezTo>
                  <a:pt x="3858892" y="2465828"/>
                  <a:pt x="3942736" y="2458065"/>
                  <a:pt x="4026310" y="2448233"/>
                </a:cubicBezTo>
                <a:cubicBezTo>
                  <a:pt x="4151614" y="2416906"/>
                  <a:pt x="4052048" y="2438300"/>
                  <a:pt x="4277033" y="2418736"/>
                </a:cubicBezTo>
                <a:cubicBezTo>
                  <a:pt x="4328775" y="2414237"/>
                  <a:pt x="4467308" y="2401328"/>
                  <a:pt x="4527755" y="2389239"/>
                </a:cubicBezTo>
                <a:cubicBezTo>
                  <a:pt x="4592071" y="2376376"/>
                  <a:pt x="4655457" y="2359222"/>
                  <a:pt x="4719484" y="2344994"/>
                </a:cubicBezTo>
                <a:cubicBezTo>
                  <a:pt x="4743955" y="2339556"/>
                  <a:pt x="4769216" y="2337448"/>
                  <a:pt x="4793226" y="2330245"/>
                </a:cubicBezTo>
                <a:cubicBezTo>
                  <a:pt x="4927772" y="2289881"/>
                  <a:pt x="4809746" y="2314833"/>
                  <a:pt x="4925962" y="2271252"/>
                </a:cubicBezTo>
                <a:cubicBezTo>
                  <a:pt x="4944941" y="2264135"/>
                  <a:pt x="4965291" y="2261420"/>
                  <a:pt x="4984955" y="2256504"/>
                </a:cubicBezTo>
                <a:cubicBezTo>
                  <a:pt x="4999703" y="2246672"/>
                  <a:pt x="5016666" y="2239541"/>
                  <a:pt x="5029200" y="2227007"/>
                </a:cubicBezTo>
                <a:cubicBezTo>
                  <a:pt x="5046581" y="2209626"/>
                  <a:pt x="5054562" y="2183749"/>
                  <a:pt x="5073445" y="2168013"/>
                </a:cubicBezTo>
                <a:cubicBezTo>
                  <a:pt x="5085388" y="2158060"/>
                  <a:pt x="5102942" y="2158181"/>
                  <a:pt x="5117691" y="2153265"/>
                </a:cubicBezTo>
                <a:cubicBezTo>
                  <a:pt x="5137355" y="2123768"/>
                  <a:pt x="5168086" y="2099167"/>
                  <a:pt x="5176684" y="2064775"/>
                </a:cubicBezTo>
                <a:cubicBezTo>
                  <a:pt x="5220402" y="1889911"/>
                  <a:pt x="5153346" y="2166725"/>
                  <a:pt x="5206181" y="1902542"/>
                </a:cubicBezTo>
                <a:cubicBezTo>
                  <a:pt x="5209230" y="1887298"/>
                  <a:pt x="5216658" y="1873245"/>
                  <a:pt x="5220929" y="1858297"/>
                </a:cubicBezTo>
                <a:cubicBezTo>
                  <a:pt x="5226498" y="1838807"/>
                  <a:pt x="5230762" y="1818968"/>
                  <a:pt x="5235678" y="1799304"/>
                </a:cubicBezTo>
                <a:cubicBezTo>
                  <a:pt x="5240594" y="1632155"/>
                  <a:pt x="5241400" y="1464835"/>
                  <a:pt x="5250426" y="1297858"/>
                </a:cubicBezTo>
                <a:cubicBezTo>
                  <a:pt x="5251265" y="1282335"/>
                  <a:pt x="5264204" y="1269129"/>
                  <a:pt x="5265174" y="1253613"/>
                </a:cubicBezTo>
                <a:cubicBezTo>
                  <a:pt x="5274072" y="1111238"/>
                  <a:pt x="5261069" y="967311"/>
                  <a:pt x="5279923" y="825910"/>
                </a:cubicBezTo>
                <a:cubicBezTo>
                  <a:pt x="5281978" y="810500"/>
                  <a:pt x="5309420" y="816078"/>
                  <a:pt x="5324168" y="811162"/>
                </a:cubicBezTo>
                <a:cubicBezTo>
                  <a:pt x="5329084" y="766917"/>
                  <a:pt x="5328119" y="721614"/>
                  <a:pt x="5338916" y="678426"/>
                </a:cubicBezTo>
                <a:cubicBezTo>
                  <a:pt x="5343215" y="661230"/>
                  <a:pt x="5367481" y="651882"/>
                  <a:pt x="5368413" y="634181"/>
                </a:cubicBezTo>
                <a:cubicBezTo>
                  <a:pt x="5372555" y="555478"/>
                  <a:pt x="5373722" y="474424"/>
                  <a:pt x="5353665" y="398207"/>
                </a:cubicBezTo>
                <a:cubicBezTo>
                  <a:pt x="5347409" y="374436"/>
                  <a:pt x="5315515" y="366990"/>
                  <a:pt x="5294671" y="353962"/>
                </a:cubicBezTo>
                <a:cubicBezTo>
                  <a:pt x="5223837" y="309691"/>
                  <a:pt x="5214930" y="321871"/>
                  <a:pt x="5117691" y="309716"/>
                </a:cubicBezTo>
                <a:cubicBezTo>
                  <a:pt x="3514835" y="327526"/>
                  <a:pt x="3968115" y="340286"/>
                  <a:pt x="2271252" y="280220"/>
                </a:cubicBezTo>
                <a:cubicBezTo>
                  <a:pt x="2074435" y="273253"/>
                  <a:pt x="2184590" y="269946"/>
                  <a:pt x="2050026" y="250723"/>
                </a:cubicBezTo>
                <a:cubicBezTo>
                  <a:pt x="1937143" y="234597"/>
                  <a:pt x="1823916" y="220978"/>
                  <a:pt x="1710813" y="206478"/>
                </a:cubicBezTo>
                <a:cubicBezTo>
                  <a:pt x="1632186" y="196398"/>
                  <a:pt x="1551742" y="196207"/>
                  <a:pt x="1474839" y="176981"/>
                </a:cubicBezTo>
                <a:cubicBezTo>
                  <a:pt x="1200413" y="108374"/>
                  <a:pt x="1319318" y="128043"/>
                  <a:pt x="1120878" y="103239"/>
                </a:cubicBezTo>
                <a:cubicBezTo>
                  <a:pt x="1058656" y="82499"/>
                  <a:pt x="1042026" y="73742"/>
                  <a:pt x="958645" y="73742"/>
                </a:cubicBezTo>
                <a:cubicBezTo>
                  <a:pt x="658721" y="73742"/>
                  <a:pt x="358918" y="88491"/>
                  <a:pt x="58994" y="88491"/>
                </a:cubicBezTo>
              </a:path>
            </a:pathLst>
          </a:cu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2" name="Rounded Rectangular Callout 11"/>
          <p:cNvSpPr/>
          <p:nvPr/>
        </p:nvSpPr>
        <p:spPr>
          <a:xfrm>
            <a:off x="3962400" y="1905000"/>
            <a:ext cx="3429000" cy="2971800"/>
          </a:xfrm>
          <a:prstGeom prst="wedgeRoundRectCallout">
            <a:avLst>
              <a:gd name="adj1" fmla="val -63690"/>
              <a:gd name="adj2" fmla="val 43595"/>
              <a:gd name="adj3" fmla="val 16667"/>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Rectangle 12"/>
          <p:cNvSpPr/>
          <p:nvPr/>
        </p:nvSpPr>
        <p:spPr>
          <a:xfrm>
            <a:off x="4343400" y="2057400"/>
            <a:ext cx="1915909" cy="3416320"/>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Form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endParaRPr>
          </a:p>
        </p:txBody>
      </p:sp>
      <p:sp>
        <p:nvSpPr>
          <p:cNvPr id="14" name="Rectangle 13"/>
          <p:cNvSpPr/>
          <p:nvPr/>
        </p:nvSpPr>
        <p:spPr>
          <a:xfrm>
            <a:off x="7239000" y="16002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5619" name="Rectangle 3"/>
          <p:cNvSpPr>
            <a:spLocks noGrp="1" noChangeArrowheads="1"/>
          </p:cNvSpPr>
          <p:nvPr>
            <p:ph type="body" idx="4294967295"/>
          </p:nvPr>
        </p:nvSpPr>
        <p:spPr>
          <a:xfrm>
            <a:off x="228600" y="304800"/>
            <a:ext cx="8458200" cy="5826125"/>
          </a:xfrm>
        </p:spPr>
        <p:txBody>
          <a:bodyPr/>
          <a:lstStyle/>
          <a:p>
            <a:pPr eaLnBrk="1" hangingPunct="1">
              <a:defRPr/>
            </a:pPr>
            <a:r>
              <a:rPr lang="en-US" dirty="0"/>
              <a:t>Cells are the </a:t>
            </a:r>
            <a:r>
              <a:rPr lang="en-US" u="sng" dirty="0">
                <a:solidFill>
                  <a:srgbClr val="FF00FF"/>
                </a:solidFill>
              </a:rPr>
              <a:t>structural</a:t>
            </a:r>
            <a:r>
              <a:rPr lang="en-US" dirty="0"/>
              <a:t> and </a:t>
            </a:r>
            <a:r>
              <a:rPr lang="en-US" u="sng" dirty="0">
                <a:solidFill>
                  <a:srgbClr val="9966FF"/>
                </a:solidFill>
              </a:rPr>
              <a:t>functional</a:t>
            </a:r>
            <a:r>
              <a:rPr lang="en-US" dirty="0"/>
              <a:t> units of all living organisms. </a:t>
            </a:r>
          </a:p>
        </p:txBody>
      </p:sp>
      <p:sp>
        <p:nvSpPr>
          <p:cNvPr id="247814"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8610600" cy="51054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1" name="Freeform 10"/>
          <p:cNvSpPr/>
          <p:nvPr/>
        </p:nvSpPr>
        <p:spPr>
          <a:xfrm>
            <a:off x="3097160" y="3746090"/>
            <a:ext cx="5665839" cy="2551856"/>
          </a:xfrm>
          <a:custGeom>
            <a:avLst/>
            <a:gdLst>
              <a:gd name="connsiteX0" fmla="*/ 206478 w 5373722"/>
              <a:gd name="connsiteY0" fmla="*/ 0 h 2551856"/>
              <a:gd name="connsiteX1" fmla="*/ 147484 w 5373722"/>
              <a:gd name="connsiteY1" fmla="*/ 44245 h 2551856"/>
              <a:gd name="connsiteX2" fmla="*/ 0 w 5373722"/>
              <a:gd name="connsiteY2" fmla="*/ 265471 h 2551856"/>
              <a:gd name="connsiteX3" fmla="*/ 14749 w 5373722"/>
              <a:gd name="connsiteY3" fmla="*/ 353962 h 2551856"/>
              <a:gd name="connsiteX4" fmla="*/ 29497 w 5373722"/>
              <a:gd name="connsiteY4" fmla="*/ 471949 h 2551856"/>
              <a:gd name="connsiteX5" fmla="*/ 44245 w 5373722"/>
              <a:gd name="connsiteY5" fmla="*/ 545691 h 2551856"/>
              <a:gd name="connsiteX6" fmla="*/ 73742 w 5373722"/>
              <a:gd name="connsiteY6" fmla="*/ 678426 h 2551856"/>
              <a:gd name="connsiteX7" fmla="*/ 88491 w 5373722"/>
              <a:gd name="connsiteY7" fmla="*/ 855407 h 2551856"/>
              <a:gd name="connsiteX8" fmla="*/ 117987 w 5373722"/>
              <a:gd name="connsiteY8" fmla="*/ 929149 h 2551856"/>
              <a:gd name="connsiteX9" fmla="*/ 132736 w 5373722"/>
              <a:gd name="connsiteY9" fmla="*/ 973394 h 2551856"/>
              <a:gd name="connsiteX10" fmla="*/ 191729 w 5373722"/>
              <a:gd name="connsiteY10" fmla="*/ 1061884 h 2551856"/>
              <a:gd name="connsiteX11" fmla="*/ 265471 w 5373722"/>
              <a:gd name="connsiteY11" fmla="*/ 1165123 h 2551856"/>
              <a:gd name="connsiteX12" fmla="*/ 280220 w 5373722"/>
              <a:gd name="connsiteY12" fmla="*/ 1253613 h 2551856"/>
              <a:gd name="connsiteX13" fmla="*/ 309716 w 5373722"/>
              <a:gd name="connsiteY13" fmla="*/ 1342104 h 2551856"/>
              <a:gd name="connsiteX14" fmla="*/ 353962 w 5373722"/>
              <a:gd name="connsiteY14" fmla="*/ 1460091 h 2551856"/>
              <a:gd name="connsiteX15" fmla="*/ 398207 w 5373722"/>
              <a:gd name="connsiteY15" fmla="*/ 1607575 h 2551856"/>
              <a:gd name="connsiteX16" fmla="*/ 412955 w 5373722"/>
              <a:gd name="connsiteY16" fmla="*/ 1666568 h 2551856"/>
              <a:gd name="connsiteX17" fmla="*/ 457200 w 5373722"/>
              <a:gd name="connsiteY17" fmla="*/ 1784555 h 2551856"/>
              <a:gd name="connsiteX18" fmla="*/ 486697 w 5373722"/>
              <a:gd name="connsiteY18" fmla="*/ 1828800 h 2551856"/>
              <a:gd name="connsiteX19" fmla="*/ 501445 w 5373722"/>
              <a:gd name="connsiteY19" fmla="*/ 1887794 h 2551856"/>
              <a:gd name="connsiteX20" fmla="*/ 530942 w 5373722"/>
              <a:gd name="connsiteY20" fmla="*/ 1946787 h 2551856"/>
              <a:gd name="connsiteX21" fmla="*/ 707923 w 5373722"/>
              <a:gd name="connsiteY21" fmla="*/ 2153265 h 2551856"/>
              <a:gd name="connsiteX22" fmla="*/ 840658 w 5373722"/>
              <a:gd name="connsiteY22" fmla="*/ 2241755 h 2551856"/>
              <a:gd name="connsiteX23" fmla="*/ 929149 w 5373722"/>
              <a:gd name="connsiteY23" fmla="*/ 2300749 h 2551856"/>
              <a:gd name="connsiteX24" fmla="*/ 1032387 w 5373722"/>
              <a:gd name="connsiteY24" fmla="*/ 2389239 h 2551856"/>
              <a:gd name="connsiteX25" fmla="*/ 1120878 w 5373722"/>
              <a:gd name="connsiteY25" fmla="*/ 2418736 h 2551856"/>
              <a:gd name="connsiteX26" fmla="*/ 1312607 w 5373722"/>
              <a:gd name="connsiteY26" fmla="*/ 2492478 h 2551856"/>
              <a:gd name="connsiteX27" fmla="*/ 1578078 w 5373722"/>
              <a:gd name="connsiteY27" fmla="*/ 2521975 h 2551856"/>
              <a:gd name="connsiteX28" fmla="*/ 1710813 w 5373722"/>
              <a:gd name="connsiteY28" fmla="*/ 2551471 h 2551856"/>
              <a:gd name="connsiteX29" fmla="*/ 3569110 w 5373722"/>
              <a:gd name="connsiteY29" fmla="*/ 2521975 h 2551856"/>
              <a:gd name="connsiteX30" fmla="*/ 3716594 w 5373722"/>
              <a:gd name="connsiteY30" fmla="*/ 2492478 h 2551856"/>
              <a:gd name="connsiteX31" fmla="*/ 3775587 w 5373722"/>
              <a:gd name="connsiteY31" fmla="*/ 2477729 h 2551856"/>
              <a:gd name="connsiteX32" fmla="*/ 4026310 w 5373722"/>
              <a:gd name="connsiteY32" fmla="*/ 2448233 h 2551856"/>
              <a:gd name="connsiteX33" fmla="*/ 4277033 w 5373722"/>
              <a:gd name="connsiteY33" fmla="*/ 2418736 h 2551856"/>
              <a:gd name="connsiteX34" fmla="*/ 4527755 w 5373722"/>
              <a:gd name="connsiteY34" fmla="*/ 2389239 h 2551856"/>
              <a:gd name="connsiteX35" fmla="*/ 4719484 w 5373722"/>
              <a:gd name="connsiteY35" fmla="*/ 2344994 h 2551856"/>
              <a:gd name="connsiteX36" fmla="*/ 4793226 w 5373722"/>
              <a:gd name="connsiteY36" fmla="*/ 2330245 h 2551856"/>
              <a:gd name="connsiteX37" fmla="*/ 4925962 w 5373722"/>
              <a:gd name="connsiteY37" fmla="*/ 2271252 h 2551856"/>
              <a:gd name="connsiteX38" fmla="*/ 4984955 w 5373722"/>
              <a:gd name="connsiteY38" fmla="*/ 2256504 h 2551856"/>
              <a:gd name="connsiteX39" fmla="*/ 5029200 w 5373722"/>
              <a:gd name="connsiteY39" fmla="*/ 2227007 h 2551856"/>
              <a:gd name="connsiteX40" fmla="*/ 5073445 w 5373722"/>
              <a:gd name="connsiteY40" fmla="*/ 2168013 h 2551856"/>
              <a:gd name="connsiteX41" fmla="*/ 5117691 w 5373722"/>
              <a:gd name="connsiteY41" fmla="*/ 2153265 h 2551856"/>
              <a:gd name="connsiteX42" fmla="*/ 5176684 w 5373722"/>
              <a:gd name="connsiteY42" fmla="*/ 2064775 h 2551856"/>
              <a:gd name="connsiteX43" fmla="*/ 5206181 w 5373722"/>
              <a:gd name="connsiteY43" fmla="*/ 1902542 h 2551856"/>
              <a:gd name="connsiteX44" fmla="*/ 5220929 w 5373722"/>
              <a:gd name="connsiteY44" fmla="*/ 1858297 h 2551856"/>
              <a:gd name="connsiteX45" fmla="*/ 5235678 w 5373722"/>
              <a:gd name="connsiteY45" fmla="*/ 1799304 h 2551856"/>
              <a:gd name="connsiteX46" fmla="*/ 5250426 w 5373722"/>
              <a:gd name="connsiteY46" fmla="*/ 1297858 h 2551856"/>
              <a:gd name="connsiteX47" fmla="*/ 5265174 w 5373722"/>
              <a:gd name="connsiteY47" fmla="*/ 1253613 h 2551856"/>
              <a:gd name="connsiteX48" fmla="*/ 5279923 w 5373722"/>
              <a:gd name="connsiteY48" fmla="*/ 825910 h 2551856"/>
              <a:gd name="connsiteX49" fmla="*/ 5324168 w 5373722"/>
              <a:gd name="connsiteY49" fmla="*/ 811162 h 2551856"/>
              <a:gd name="connsiteX50" fmla="*/ 5338916 w 5373722"/>
              <a:gd name="connsiteY50" fmla="*/ 678426 h 2551856"/>
              <a:gd name="connsiteX51" fmla="*/ 5368413 w 5373722"/>
              <a:gd name="connsiteY51" fmla="*/ 634181 h 2551856"/>
              <a:gd name="connsiteX52" fmla="*/ 5353665 w 5373722"/>
              <a:gd name="connsiteY52" fmla="*/ 398207 h 2551856"/>
              <a:gd name="connsiteX53" fmla="*/ 5294671 w 5373722"/>
              <a:gd name="connsiteY53" fmla="*/ 353962 h 2551856"/>
              <a:gd name="connsiteX54" fmla="*/ 5117691 w 5373722"/>
              <a:gd name="connsiteY54" fmla="*/ 309716 h 2551856"/>
              <a:gd name="connsiteX55" fmla="*/ 2271252 w 5373722"/>
              <a:gd name="connsiteY55" fmla="*/ 280220 h 2551856"/>
              <a:gd name="connsiteX56" fmla="*/ 2050026 w 5373722"/>
              <a:gd name="connsiteY56" fmla="*/ 250723 h 2551856"/>
              <a:gd name="connsiteX57" fmla="*/ 1710813 w 5373722"/>
              <a:gd name="connsiteY57" fmla="*/ 206478 h 2551856"/>
              <a:gd name="connsiteX58" fmla="*/ 1474839 w 5373722"/>
              <a:gd name="connsiteY58" fmla="*/ 176981 h 2551856"/>
              <a:gd name="connsiteX59" fmla="*/ 1120878 w 5373722"/>
              <a:gd name="connsiteY59" fmla="*/ 103239 h 2551856"/>
              <a:gd name="connsiteX60" fmla="*/ 958645 w 5373722"/>
              <a:gd name="connsiteY60" fmla="*/ 73742 h 2551856"/>
              <a:gd name="connsiteX61" fmla="*/ 58994 w 5373722"/>
              <a:gd name="connsiteY61" fmla="*/ 88491 h 255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373722" h="2551856">
                <a:moveTo>
                  <a:pt x="206478" y="0"/>
                </a:moveTo>
                <a:cubicBezTo>
                  <a:pt x="186813" y="14748"/>
                  <a:pt x="163583" y="25670"/>
                  <a:pt x="147484" y="44245"/>
                </a:cubicBezTo>
                <a:cubicBezTo>
                  <a:pt x="19234" y="192225"/>
                  <a:pt x="35157" y="160004"/>
                  <a:pt x="0" y="265471"/>
                </a:cubicBezTo>
                <a:cubicBezTo>
                  <a:pt x="4916" y="294968"/>
                  <a:pt x="10520" y="324359"/>
                  <a:pt x="14749" y="353962"/>
                </a:cubicBezTo>
                <a:cubicBezTo>
                  <a:pt x="20354" y="393199"/>
                  <a:pt x="23470" y="432775"/>
                  <a:pt x="29497" y="471949"/>
                </a:cubicBezTo>
                <a:cubicBezTo>
                  <a:pt x="33309" y="496725"/>
                  <a:pt x="39761" y="521028"/>
                  <a:pt x="44245" y="545691"/>
                </a:cubicBezTo>
                <a:cubicBezTo>
                  <a:pt x="65009" y="659895"/>
                  <a:pt x="47739" y="600416"/>
                  <a:pt x="73742" y="678426"/>
                </a:cubicBezTo>
                <a:cubicBezTo>
                  <a:pt x="78658" y="737420"/>
                  <a:pt x="78203" y="797110"/>
                  <a:pt x="88491" y="855407"/>
                </a:cubicBezTo>
                <a:cubicBezTo>
                  <a:pt x="93092" y="881478"/>
                  <a:pt x="108691" y="904361"/>
                  <a:pt x="117987" y="929149"/>
                </a:cubicBezTo>
                <a:cubicBezTo>
                  <a:pt x="123446" y="943705"/>
                  <a:pt x="125186" y="959804"/>
                  <a:pt x="132736" y="973394"/>
                </a:cubicBezTo>
                <a:cubicBezTo>
                  <a:pt x="149952" y="1004383"/>
                  <a:pt x="172065" y="1032387"/>
                  <a:pt x="191729" y="1061884"/>
                </a:cubicBezTo>
                <a:cubicBezTo>
                  <a:pt x="234857" y="1126575"/>
                  <a:pt x="210597" y="1091957"/>
                  <a:pt x="265471" y="1165123"/>
                </a:cubicBezTo>
                <a:cubicBezTo>
                  <a:pt x="270387" y="1194620"/>
                  <a:pt x="272967" y="1224602"/>
                  <a:pt x="280220" y="1253613"/>
                </a:cubicBezTo>
                <a:cubicBezTo>
                  <a:pt x="287761" y="1283777"/>
                  <a:pt x="303618" y="1311615"/>
                  <a:pt x="309716" y="1342104"/>
                </a:cubicBezTo>
                <a:cubicBezTo>
                  <a:pt x="327941" y="1433226"/>
                  <a:pt x="310560" y="1394988"/>
                  <a:pt x="353962" y="1460091"/>
                </a:cubicBezTo>
                <a:cubicBezTo>
                  <a:pt x="376360" y="1527286"/>
                  <a:pt x="372883" y="1514721"/>
                  <a:pt x="398207" y="1607575"/>
                </a:cubicBezTo>
                <a:cubicBezTo>
                  <a:pt x="403540" y="1627130"/>
                  <a:pt x="407386" y="1647078"/>
                  <a:pt x="412955" y="1666568"/>
                </a:cubicBezTo>
                <a:cubicBezTo>
                  <a:pt x="421463" y="1696345"/>
                  <a:pt x="446816" y="1763787"/>
                  <a:pt x="457200" y="1784555"/>
                </a:cubicBezTo>
                <a:cubicBezTo>
                  <a:pt x="465127" y="1800409"/>
                  <a:pt x="476865" y="1814052"/>
                  <a:pt x="486697" y="1828800"/>
                </a:cubicBezTo>
                <a:cubicBezTo>
                  <a:pt x="491613" y="1848465"/>
                  <a:pt x="494328" y="1868815"/>
                  <a:pt x="501445" y="1887794"/>
                </a:cubicBezTo>
                <a:cubicBezTo>
                  <a:pt x="509165" y="1908380"/>
                  <a:pt x="519631" y="1927935"/>
                  <a:pt x="530942" y="1946787"/>
                </a:cubicBezTo>
                <a:cubicBezTo>
                  <a:pt x="575421" y="2020918"/>
                  <a:pt x="636046" y="2105347"/>
                  <a:pt x="707923" y="2153265"/>
                </a:cubicBezTo>
                <a:lnTo>
                  <a:pt x="840658" y="2241755"/>
                </a:lnTo>
                <a:cubicBezTo>
                  <a:pt x="870155" y="2261420"/>
                  <a:pt x="904081" y="2275681"/>
                  <a:pt x="929149" y="2300749"/>
                </a:cubicBezTo>
                <a:cubicBezTo>
                  <a:pt x="958667" y="2330267"/>
                  <a:pt x="994548" y="2370320"/>
                  <a:pt x="1032387" y="2389239"/>
                </a:cubicBezTo>
                <a:cubicBezTo>
                  <a:pt x="1060197" y="2403144"/>
                  <a:pt x="1092009" y="2407188"/>
                  <a:pt x="1120878" y="2418736"/>
                </a:cubicBezTo>
                <a:cubicBezTo>
                  <a:pt x="1279538" y="2482200"/>
                  <a:pt x="1036077" y="2413470"/>
                  <a:pt x="1312607" y="2492478"/>
                </a:cubicBezTo>
                <a:cubicBezTo>
                  <a:pt x="1393124" y="2515482"/>
                  <a:pt x="1504752" y="2516334"/>
                  <a:pt x="1578078" y="2521975"/>
                </a:cubicBezTo>
                <a:cubicBezTo>
                  <a:pt x="1623104" y="2536983"/>
                  <a:pt x="1660054" y="2551856"/>
                  <a:pt x="1710813" y="2551471"/>
                </a:cubicBezTo>
                <a:lnTo>
                  <a:pt x="3569110" y="2521975"/>
                </a:lnTo>
                <a:cubicBezTo>
                  <a:pt x="3659976" y="2491685"/>
                  <a:pt x="3567459" y="2519594"/>
                  <a:pt x="3716594" y="2492478"/>
                </a:cubicBezTo>
                <a:cubicBezTo>
                  <a:pt x="3736537" y="2488852"/>
                  <a:pt x="3755521" y="2480596"/>
                  <a:pt x="3775587" y="2477729"/>
                </a:cubicBezTo>
                <a:cubicBezTo>
                  <a:pt x="3858892" y="2465828"/>
                  <a:pt x="3942736" y="2458065"/>
                  <a:pt x="4026310" y="2448233"/>
                </a:cubicBezTo>
                <a:cubicBezTo>
                  <a:pt x="4151614" y="2416906"/>
                  <a:pt x="4052048" y="2438300"/>
                  <a:pt x="4277033" y="2418736"/>
                </a:cubicBezTo>
                <a:cubicBezTo>
                  <a:pt x="4328775" y="2414237"/>
                  <a:pt x="4467308" y="2401328"/>
                  <a:pt x="4527755" y="2389239"/>
                </a:cubicBezTo>
                <a:cubicBezTo>
                  <a:pt x="4592071" y="2376376"/>
                  <a:pt x="4655457" y="2359222"/>
                  <a:pt x="4719484" y="2344994"/>
                </a:cubicBezTo>
                <a:cubicBezTo>
                  <a:pt x="4743955" y="2339556"/>
                  <a:pt x="4769216" y="2337448"/>
                  <a:pt x="4793226" y="2330245"/>
                </a:cubicBezTo>
                <a:cubicBezTo>
                  <a:pt x="4927772" y="2289881"/>
                  <a:pt x="4809746" y="2314833"/>
                  <a:pt x="4925962" y="2271252"/>
                </a:cubicBezTo>
                <a:cubicBezTo>
                  <a:pt x="4944941" y="2264135"/>
                  <a:pt x="4965291" y="2261420"/>
                  <a:pt x="4984955" y="2256504"/>
                </a:cubicBezTo>
                <a:cubicBezTo>
                  <a:pt x="4999703" y="2246672"/>
                  <a:pt x="5016666" y="2239541"/>
                  <a:pt x="5029200" y="2227007"/>
                </a:cubicBezTo>
                <a:cubicBezTo>
                  <a:pt x="5046581" y="2209626"/>
                  <a:pt x="5054562" y="2183749"/>
                  <a:pt x="5073445" y="2168013"/>
                </a:cubicBezTo>
                <a:cubicBezTo>
                  <a:pt x="5085388" y="2158060"/>
                  <a:pt x="5102942" y="2158181"/>
                  <a:pt x="5117691" y="2153265"/>
                </a:cubicBezTo>
                <a:cubicBezTo>
                  <a:pt x="5137355" y="2123768"/>
                  <a:pt x="5168086" y="2099167"/>
                  <a:pt x="5176684" y="2064775"/>
                </a:cubicBezTo>
                <a:cubicBezTo>
                  <a:pt x="5220402" y="1889911"/>
                  <a:pt x="5153346" y="2166725"/>
                  <a:pt x="5206181" y="1902542"/>
                </a:cubicBezTo>
                <a:cubicBezTo>
                  <a:pt x="5209230" y="1887298"/>
                  <a:pt x="5216658" y="1873245"/>
                  <a:pt x="5220929" y="1858297"/>
                </a:cubicBezTo>
                <a:cubicBezTo>
                  <a:pt x="5226498" y="1838807"/>
                  <a:pt x="5230762" y="1818968"/>
                  <a:pt x="5235678" y="1799304"/>
                </a:cubicBezTo>
                <a:cubicBezTo>
                  <a:pt x="5240594" y="1632155"/>
                  <a:pt x="5241400" y="1464835"/>
                  <a:pt x="5250426" y="1297858"/>
                </a:cubicBezTo>
                <a:cubicBezTo>
                  <a:pt x="5251265" y="1282335"/>
                  <a:pt x="5264204" y="1269129"/>
                  <a:pt x="5265174" y="1253613"/>
                </a:cubicBezTo>
                <a:cubicBezTo>
                  <a:pt x="5274072" y="1111238"/>
                  <a:pt x="5261069" y="967311"/>
                  <a:pt x="5279923" y="825910"/>
                </a:cubicBezTo>
                <a:cubicBezTo>
                  <a:pt x="5281978" y="810500"/>
                  <a:pt x="5309420" y="816078"/>
                  <a:pt x="5324168" y="811162"/>
                </a:cubicBezTo>
                <a:cubicBezTo>
                  <a:pt x="5329084" y="766917"/>
                  <a:pt x="5328119" y="721614"/>
                  <a:pt x="5338916" y="678426"/>
                </a:cubicBezTo>
                <a:cubicBezTo>
                  <a:pt x="5343215" y="661230"/>
                  <a:pt x="5367481" y="651882"/>
                  <a:pt x="5368413" y="634181"/>
                </a:cubicBezTo>
                <a:cubicBezTo>
                  <a:pt x="5372555" y="555478"/>
                  <a:pt x="5373722" y="474424"/>
                  <a:pt x="5353665" y="398207"/>
                </a:cubicBezTo>
                <a:cubicBezTo>
                  <a:pt x="5347409" y="374436"/>
                  <a:pt x="5315515" y="366990"/>
                  <a:pt x="5294671" y="353962"/>
                </a:cubicBezTo>
                <a:cubicBezTo>
                  <a:pt x="5223837" y="309691"/>
                  <a:pt x="5214930" y="321871"/>
                  <a:pt x="5117691" y="309716"/>
                </a:cubicBezTo>
                <a:cubicBezTo>
                  <a:pt x="3514835" y="327526"/>
                  <a:pt x="3968115" y="340286"/>
                  <a:pt x="2271252" y="280220"/>
                </a:cubicBezTo>
                <a:cubicBezTo>
                  <a:pt x="2074435" y="273253"/>
                  <a:pt x="2184590" y="269946"/>
                  <a:pt x="2050026" y="250723"/>
                </a:cubicBezTo>
                <a:cubicBezTo>
                  <a:pt x="1937143" y="234597"/>
                  <a:pt x="1823916" y="220978"/>
                  <a:pt x="1710813" y="206478"/>
                </a:cubicBezTo>
                <a:cubicBezTo>
                  <a:pt x="1632186" y="196398"/>
                  <a:pt x="1551742" y="196207"/>
                  <a:pt x="1474839" y="176981"/>
                </a:cubicBezTo>
                <a:cubicBezTo>
                  <a:pt x="1200413" y="108374"/>
                  <a:pt x="1319318" y="128043"/>
                  <a:pt x="1120878" y="103239"/>
                </a:cubicBezTo>
                <a:cubicBezTo>
                  <a:pt x="1058656" y="82499"/>
                  <a:pt x="1042026" y="73742"/>
                  <a:pt x="958645" y="73742"/>
                </a:cubicBezTo>
                <a:cubicBezTo>
                  <a:pt x="658721" y="73742"/>
                  <a:pt x="358918" y="88491"/>
                  <a:pt x="58994" y="88491"/>
                </a:cubicBezTo>
              </a:path>
            </a:pathLst>
          </a:cu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2" name="Rounded Rectangular Callout 11"/>
          <p:cNvSpPr/>
          <p:nvPr/>
        </p:nvSpPr>
        <p:spPr>
          <a:xfrm>
            <a:off x="3962400" y="1905000"/>
            <a:ext cx="3429000" cy="2971800"/>
          </a:xfrm>
          <a:prstGeom prst="wedgeRoundRectCallout">
            <a:avLst>
              <a:gd name="adj1" fmla="val -63690"/>
              <a:gd name="adj2" fmla="val 43595"/>
              <a:gd name="adj3" fmla="val 16667"/>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Rectangle 12"/>
          <p:cNvSpPr/>
          <p:nvPr/>
        </p:nvSpPr>
        <p:spPr>
          <a:xfrm>
            <a:off x="4343400" y="2057400"/>
            <a:ext cx="2762295" cy="3416320"/>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Form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Follows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endParaRPr>
          </a:p>
        </p:txBody>
      </p:sp>
      <p:sp>
        <p:nvSpPr>
          <p:cNvPr id="14" name="Rectangle 13"/>
          <p:cNvSpPr/>
          <p:nvPr/>
        </p:nvSpPr>
        <p:spPr>
          <a:xfrm>
            <a:off x="7239000" y="16002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5619" name="Rectangle 3"/>
          <p:cNvSpPr>
            <a:spLocks noGrp="1" noChangeArrowheads="1"/>
          </p:cNvSpPr>
          <p:nvPr>
            <p:ph type="body" idx="4294967295"/>
          </p:nvPr>
        </p:nvSpPr>
        <p:spPr>
          <a:xfrm>
            <a:off x="228600" y="304800"/>
            <a:ext cx="8458200" cy="5826125"/>
          </a:xfrm>
        </p:spPr>
        <p:txBody>
          <a:bodyPr/>
          <a:lstStyle/>
          <a:p>
            <a:pPr eaLnBrk="1" hangingPunct="1">
              <a:defRPr/>
            </a:pPr>
            <a:r>
              <a:rPr lang="en-US" dirty="0"/>
              <a:t>Cells are the </a:t>
            </a:r>
            <a:r>
              <a:rPr lang="en-US" u="sng" dirty="0">
                <a:solidFill>
                  <a:srgbClr val="FF00FF"/>
                </a:solidFill>
              </a:rPr>
              <a:t>structural</a:t>
            </a:r>
            <a:r>
              <a:rPr lang="en-US" dirty="0"/>
              <a:t> and </a:t>
            </a:r>
            <a:r>
              <a:rPr lang="en-US" u="sng" dirty="0">
                <a:solidFill>
                  <a:srgbClr val="9966FF"/>
                </a:solidFill>
              </a:rPr>
              <a:t>functional</a:t>
            </a:r>
            <a:r>
              <a:rPr lang="en-US" dirty="0"/>
              <a:t> units of all living organisms. </a:t>
            </a:r>
          </a:p>
        </p:txBody>
      </p:sp>
      <p:sp>
        <p:nvSpPr>
          <p:cNvPr id="247814"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8610600" cy="51054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1" name="Freeform 10"/>
          <p:cNvSpPr/>
          <p:nvPr/>
        </p:nvSpPr>
        <p:spPr>
          <a:xfrm>
            <a:off x="3097160" y="3746090"/>
            <a:ext cx="5665839" cy="2551856"/>
          </a:xfrm>
          <a:custGeom>
            <a:avLst/>
            <a:gdLst>
              <a:gd name="connsiteX0" fmla="*/ 206478 w 5373722"/>
              <a:gd name="connsiteY0" fmla="*/ 0 h 2551856"/>
              <a:gd name="connsiteX1" fmla="*/ 147484 w 5373722"/>
              <a:gd name="connsiteY1" fmla="*/ 44245 h 2551856"/>
              <a:gd name="connsiteX2" fmla="*/ 0 w 5373722"/>
              <a:gd name="connsiteY2" fmla="*/ 265471 h 2551856"/>
              <a:gd name="connsiteX3" fmla="*/ 14749 w 5373722"/>
              <a:gd name="connsiteY3" fmla="*/ 353962 h 2551856"/>
              <a:gd name="connsiteX4" fmla="*/ 29497 w 5373722"/>
              <a:gd name="connsiteY4" fmla="*/ 471949 h 2551856"/>
              <a:gd name="connsiteX5" fmla="*/ 44245 w 5373722"/>
              <a:gd name="connsiteY5" fmla="*/ 545691 h 2551856"/>
              <a:gd name="connsiteX6" fmla="*/ 73742 w 5373722"/>
              <a:gd name="connsiteY6" fmla="*/ 678426 h 2551856"/>
              <a:gd name="connsiteX7" fmla="*/ 88491 w 5373722"/>
              <a:gd name="connsiteY7" fmla="*/ 855407 h 2551856"/>
              <a:gd name="connsiteX8" fmla="*/ 117987 w 5373722"/>
              <a:gd name="connsiteY8" fmla="*/ 929149 h 2551856"/>
              <a:gd name="connsiteX9" fmla="*/ 132736 w 5373722"/>
              <a:gd name="connsiteY9" fmla="*/ 973394 h 2551856"/>
              <a:gd name="connsiteX10" fmla="*/ 191729 w 5373722"/>
              <a:gd name="connsiteY10" fmla="*/ 1061884 h 2551856"/>
              <a:gd name="connsiteX11" fmla="*/ 265471 w 5373722"/>
              <a:gd name="connsiteY11" fmla="*/ 1165123 h 2551856"/>
              <a:gd name="connsiteX12" fmla="*/ 280220 w 5373722"/>
              <a:gd name="connsiteY12" fmla="*/ 1253613 h 2551856"/>
              <a:gd name="connsiteX13" fmla="*/ 309716 w 5373722"/>
              <a:gd name="connsiteY13" fmla="*/ 1342104 h 2551856"/>
              <a:gd name="connsiteX14" fmla="*/ 353962 w 5373722"/>
              <a:gd name="connsiteY14" fmla="*/ 1460091 h 2551856"/>
              <a:gd name="connsiteX15" fmla="*/ 398207 w 5373722"/>
              <a:gd name="connsiteY15" fmla="*/ 1607575 h 2551856"/>
              <a:gd name="connsiteX16" fmla="*/ 412955 w 5373722"/>
              <a:gd name="connsiteY16" fmla="*/ 1666568 h 2551856"/>
              <a:gd name="connsiteX17" fmla="*/ 457200 w 5373722"/>
              <a:gd name="connsiteY17" fmla="*/ 1784555 h 2551856"/>
              <a:gd name="connsiteX18" fmla="*/ 486697 w 5373722"/>
              <a:gd name="connsiteY18" fmla="*/ 1828800 h 2551856"/>
              <a:gd name="connsiteX19" fmla="*/ 501445 w 5373722"/>
              <a:gd name="connsiteY19" fmla="*/ 1887794 h 2551856"/>
              <a:gd name="connsiteX20" fmla="*/ 530942 w 5373722"/>
              <a:gd name="connsiteY20" fmla="*/ 1946787 h 2551856"/>
              <a:gd name="connsiteX21" fmla="*/ 707923 w 5373722"/>
              <a:gd name="connsiteY21" fmla="*/ 2153265 h 2551856"/>
              <a:gd name="connsiteX22" fmla="*/ 840658 w 5373722"/>
              <a:gd name="connsiteY22" fmla="*/ 2241755 h 2551856"/>
              <a:gd name="connsiteX23" fmla="*/ 929149 w 5373722"/>
              <a:gd name="connsiteY23" fmla="*/ 2300749 h 2551856"/>
              <a:gd name="connsiteX24" fmla="*/ 1032387 w 5373722"/>
              <a:gd name="connsiteY24" fmla="*/ 2389239 h 2551856"/>
              <a:gd name="connsiteX25" fmla="*/ 1120878 w 5373722"/>
              <a:gd name="connsiteY25" fmla="*/ 2418736 h 2551856"/>
              <a:gd name="connsiteX26" fmla="*/ 1312607 w 5373722"/>
              <a:gd name="connsiteY26" fmla="*/ 2492478 h 2551856"/>
              <a:gd name="connsiteX27" fmla="*/ 1578078 w 5373722"/>
              <a:gd name="connsiteY27" fmla="*/ 2521975 h 2551856"/>
              <a:gd name="connsiteX28" fmla="*/ 1710813 w 5373722"/>
              <a:gd name="connsiteY28" fmla="*/ 2551471 h 2551856"/>
              <a:gd name="connsiteX29" fmla="*/ 3569110 w 5373722"/>
              <a:gd name="connsiteY29" fmla="*/ 2521975 h 2551856"/>
              <a:gd name="connsiteX30" fmla="*/ 3716594 w 5373722"/>
              <a:gd name="connsiteY30" fmla="*/ 2492478 h 2551856"/>
              <a:gd name="connsiteX31" fmla="*/ 3775587 w 5373722"/>
              <a:gd name="connsiteY31" fmla="*/ 2477729 h 2551856"/>
              <a:gd name="connsiteX32" fmla="*/ 4026310 w 5373722"/>
              <a:gd name="connsiteY32" fmla="*/ 2448233 h 2551856"/>
              <a:gd name="connsiteX33" fmla="*/ 4277033 w 5373722"/>
              <a:gd name="connsiteY33" fmla="*/ 2418736 h 2551856"/>
              <a:gd name="connsiteX34" fmla="*/ 4527755 w 5373722"/>
              <a:gd name="connsiteY34" fmla="*/ 2389239 h 2551856"/>
              <a:gd name="connsiteX35" fmla="*/ 4719484 w 5373722"/>
              <a:gd name="connsiteY35" fmla="*/ 2344994 h 2551856"/>
              <a:gd name="connsiteX36" fmla="*/ 4793226 w 5373722"/>
              <a:gd name="connsiteY36" fmla="*/ 2330245 h 2551856"/>
              <a:gd name="connsiteX37" fmla="*/ 4925962 w 5373722"/>
              <a:gd name="connsiteY37" fmla="*/ 2271252 h 2551856"/>
              <a:gd name="connsiteX38" fmla="*/ 4984955 w 5373722"/>
              <a:gd name="connsiteY38" fmla="*/ 2256504 h 2551856"/>
              <a:gd name="connsiteX39" fmla="*/ 5029200 w 5373722"/>
              <a:gd name="connsiteY39" fmla="*/ 2227007 h 2551856"/>
              <a:gd name="connsiteX40" fmla="*/ 5073445 w 5373722"/>
              <a:gd name="connsiteY40" fmla="*/ 2168013 h 2551856"/>
              <a:gd name="connsiteX41" fmla="*/ 5117691 w 5373722"/>
              <a:gd name="connsiteY41" fmla="*/ 2153265 h 2551856"/>
              <a:gd name="connsiteX42" fmla="*/ 5176684 w 5373722"/>
              <a:gd name="connsiteY42" fmla="*/ 2064775 h 2551856"/>
              <a:gd name="connsiteX43" fmla="*/ 5206181 w 5373722"/>
              <a:gd name="connsiteY43" fmla="*/ 1902542 h 2551856"/>
              <a:gd name="connsiteX44" fmla="*/ 5220929 w 5373722"/>
              <a:gd name="connsiteY44" fmla="*/ 1858297 h 2551856"/>
              <a:gd name="connsiteX45" fmla="*/ 5235678 w 5373722"/>
              <a:gd name="connsiteY45" fmla="*/ 1799304 h 2551856"/>
              <a:gd name="connsiteX46" fmla="*/ 5250426 w 5373722"/>
              <a:gd name="connsiteY46" fmla="*/ 1297858 h 2551856"/>
              <a:gd name="connsiteX47" fmla="*/ 5265174 w 5373722"/>
              <a:gd name="connsiteY47" fmla="*/ 1253613 h 2551856"/>
              <a:gd name="connsiteX48" fmla="*/ 5279923 w 5373722"/>
              <a:gd name="connsiteY48" fmla="*/ 825910 h 2551856"/>
              <a:gd name="connsiteX49" fmla="*/ 5324168 w 5373722"/>
              <a:gd name="connsiteY49" fmla="*/ 811162 h 2551856"/>
              <a:gd name="connsiteX50" fmla="*/ 5338916 w 5373722"/>
              <a:gd name="connsiteY50" fmla="*/ 678426 h 2551856"/>
              <a:gd name="connsiteX51" fmla="*/ 5368413 w 5373722"/>
              <a:gd name="connsiteY51" fmla="*/ 634181 h 2551856"/>
              <a:gd name="connsiteX52" fmla="*/ 5353665 w 5373722"/>
              <a:gd name="connsiteY52" fmla="*/ 398207 h 2551856"/>
              <a:gd name="connsiteX53" fmla="*/ 5294671 w 5373722"/>
              <a:gd name="connsiteY53" fmla="*/ 353962 h 2551856"/>
              <a:gd name="connsiteX54" fmla="*/ 5117691 w 5373722"/>
              <a:gd name="connsiteY54" fmla="*/ 309716 h 2551856"/>
              <a:gd name="connsiteX55" fmla="*/ 2271252 w 5373722"/>
              <a:gd name="connsiteY55" fmla="*/ 280220 h 2551856"/>
              <a:gd name="connsiteX56" fmla="*/ 2050026 w 5373722"/>
              <a:gd name="connsiteY56" fmla="*/ 250723 h 2551856"/>
              <a:gd name="connsiteX57" fmla="*/ 1710813 w 5373722"/>
              <a:gd name="connsiteY57" fmla="*/ 206478 h 2551856"/>
              <a:gd name="connsiteX58" fmla="*/ 1474839 w 5373722"/>
              <a:gd name="connsiteY58" fmla="*/ 176981 h 2551856"/>
              <a:gd name="connsiteX59" fmla="*/ 1120878 w 5373722"/>
              <a:gd name="connsiteY59" fmla="*/ 103239 h 2551856"/>
              <a:gd name="connsiteX60" fmla="*/ 958645 w 5373722"/>
              <a:gd name="connsiteY60" fmla="*/ 73742 h 2551856"/>
              <a:gd name="connsiteX61" fmla="*/ 58994 w 5373722"/>
              <a:gd name="connsiteY61" fmla="*/ 88491 h 255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373722" h="2551856">
                <a:moveTo>
                  <a:pt x="206478" y="0"/>
                </a:moveTo>
                <a:cubicBezTo>
                  <a:pt x="186813" y="14748"/>
                  <a:pt x="163583" y="25670"/>
                  <a:pt x="147484" y="44245"/>
                </a:cubicBezTo>
                <a:cubicBezTo>
                  <a:pt x="19234" y="192225"/>
                  <a:pt x="35157" y="160004"/>
                  <a:pt x="0" y="265471"/>
                </a:cubicBezTo>
                <a:cubicBezTo>
                  <a:pt x="4916" y="294968"/>
                  <a:pt x="10520" y="324359"/>
                  <a:pt x="14749" y="353962"/>
                </a:cubicBezTo>
                <a:cubicBezTo>
                  <a:pt x="20354" y="393199"/>
                  <a:pt x="23470" y="432775"/>
                  <a:pt x="29497" y="471949"/>
                </a:cubicBezTo>
                <a:cubicBezTo>
                  <a:pt x="33309" y="496725"/>
                  <a:pt x="39761" y="521028"/>
                  <a:pt x="44245" y="545691"/>
                </a:cubicBezTo>
                <a:cubicBezTo>
                  <a:pt x="65009" y="659895"/>
                  <a:pt x="47739" y="600416"/>
                  <a:pt x="73742" y="678426"/>
                </a:cubicBezTo>
                <a:cubicBezTo>
                  <a:pt x="78658" y="737420"/>
                  <a:pt x="78203" y="797110"/>
                  <a:pt x="88491" y="855407"/>
                </a:cubicBezTo>
                <a:cubicBezTo>
                  <a:pt x="93092" y="881478"/>
                  <a:pt x="108691" y="904361"/>
                  <a:pt x="117987" y="929149"/>
                </a:cubicBezTo>
                <a:cubicBezTo>
                  <a:pt x="123446" y="943705"/>
                  <a:pt x="125186" y="959804"/>
                  <a:pt x="132736" y="973394"/>
                </a:cubicBezTo>
                <a:cubicBezTo>
                  <a:pt x="149952" y="1004383"/>
                  <a:pt x="172065" y="1032387"/>
                  <a:pt x="191729" y="1061884"/>
                </a:cubicBezTo>
                <a:cubicBezTo>
                  <a:pt x="234857" y="1126575"/>
                  <a:pt x="210597" y="1091957"/>
                  <a:pt x="265471" y="1165123"/>
                </a:cubicBezTo>
                <a:cubicBezTo>
                  <a:pt x="270387" y="1194620"/>
                  <a:pt x="272967" y="1224602"/>
                  <a:pt x="280220" y="1253613"/>
                </a:cubicBezTo>
                <a:cubicBezTo>
                  <a:pt x="287761" y="1283777"/>
                  <a:pt x="303618" y="1311615"/>
                  <a:pt x="309716" y="1342104"/>
                </a:cubicBezTo>
                <a:cubicBezTo>
                  <a:pt x="327941" y="1433226"/>
                  <a:pt x="310560" y="1394988"/>
                  <a:pt x="353962" y="1460091"/>
                </a:cubicBezTo>
                <a:cubicBezTo>
                  <a:pt x="376360" y="1527286"/>
                  <a:pt x="372883" y="1514721"/>
                  <a:pt x="398207" y="1607575"/>
                </a:cubicBezTo>
                <a:cubicBezTo>
                  <a:pt x="403540" y="1627130"/>
                  <a:pt x="407386" y="1647078"/>
                  <a:pt x="412955" y="1666568"/>
                </a:cubicBezTo>
                <a:cubicBezTo>
                  <a:pt x="421463" y="1696345"/>
                  <a:pt x="446816" y="1763787"/>
                  <a:pt x="457200" y="1784555"/>
                </a:cubicBezTo>
                <a:cubicBezTo>
                  <a:pt x="465127" y="1800409"/>
                  <a:pt x="476865" y="1814052"/>
                  <a:pt x="486697" y="1828800"/>
                </a:cubicBezTo>
                <a:cubicBezTo>
                  <a:pt x="491613" y="1848465"/>
                  <a:pt x="494328" y="1868815"/>
                  <a:pt x="501445" y="1887794"/>
                </a:cubicBezTo>
                <a:cubicBezTo>
                  <a:pt x="509165" y="1908380"/>
                  <a:pt x="519631" y="1927935"/>
                  <a:pt x="530942" y="1946787"/>
                </a:cubicBezTo>
                <a:cubicBezTo>
                  <a:pt x="575421" y="2020918"/>
                  <a:pt x="636046" y="2105347"/>
                  <a:pt x="707923" y="2153265"/>
                </a:cubicBezTo>
                <a:lnTo>
                  <a:pt x="840658" y="2241755"/>
                </a:lnTo>
                <a:cubicBezTo>
                  <a:pt x="870155" y="2261420"/>
                  <a:pt x="904081" y="2275681"/>
                  <a:pt x="929149" y="2300749"/>
                </a:cubicBezTo>
                <a:cubicBezTo>
                  <a:pt x="958667" y="2330267"/>
                  <a:pt x="994548" y="2370320"/>
                  <a:pt x="1032387" y="2389239"/>
                </a:cubicBezTo>
                <a:cubicBezTo>
                  <a:pt x="1060197" y="2403144"/>
                  <a:pt x="1092009" y="2407188"/>
                  <a:pt x="1120878" y="2418736"/>
                </a:cubicBezTo>
                <a:cubicBezTo>
                  <a:pt x="1279538" y="2482200"/>
                  <a:pt x="1036077" y="2413470"/>
                  <a:pt x="1312607" y="2492478"/>
                </a:cubicBezTo>
                <a:cubicBezTo>
                  <a:pt x="1393124" y="2515482"/>
                  <a:pt x="1504752" y="2516334"/>
                  <a:pt x="1578078" y="2521975"/>
                </a:cubicBezTo>
                <a:cubicBezTo>
                  <a:pt x="1623104" y="2536983"/>
                  <a:pt x="1660054" y="2551856"/>
                  <a:pt x="1710813" y="2551471"/>
                </a:cubicBezTo>
                <a:lnTo>
                  <a:pt x="3569110" y="2521975"/>
                </a:lnTo>
                <a:cubicBezTo>
                  <a:pt x="3659976" y="2491685"/>
                  <a:pt x="3567459" y="2519594"/>
                  <a:pt x="3716594" y="2492478"/>
                </a:cubicBezTo>
                <a:cubicBezTo>
                  <a:pt x="3736537" y="2488852"/>
                  <a:pt x="3755521" y="2480596"/>
                  <a:pt x="3775587" y="2477729"/>
                </a:cubicBezTo>
                <a:cubicBezTo>
                  <a:pt x="3858892" y="2465828"/>
                  <a:pt x="3942736" y="2458065"/>
                  <a:pt x="4026310" y="2448233"/>
                </a:cubicBezTo>
                <a:cubicBezTo>
                  <a:pt x="4151614" y="2416906"/>
                  <a:pt x="4052048" y="2438300"/>
                  <a:pt x="4277033" y="2418736"/>
                </a:cubicBezTo>
                <a:cubicBezTo>
                  <a:pt x="4328775" y="2414237"/>
                  <a:pt x="4467308" y="2401328"/>
                  <a:pt x="4527755" y="2389239"/>
                </a:cubicBezTo>
                <a:cubicBezTo>
                  <a:pt x="4592071" y="2376376"/>
                  <a:pt x="4655457" y="2359222"/>
                  <a:pt x="4719484" y="2344994"/>
                </a:cubicBezTo>
                <a:cubicBezTo>
                  <a:pt x="4743955" y="2339556"/>
                  <a:pt x="4769216" y="2337448"/>
                  <a:pt x="4793226" y="2330245"/>
                </a:cubicBezTo>
                <a:cubicBezTo>
                  <a:pt x="4927772" y="2289881"/>
                  <a:pt x="4809746" y="2314833"/>
                  <a:pt x="4925962" y="2271252"/>
                </a:cubicBezTo>
                <a:cubicBezTo>
                  <a:pt x="4944941" y="2264135"/>
                  <a:pt x="4965291" y="2261420"/>
                  <a:pt x="4984955" y="2256504"/>
                </a:cubicBezTo>
                <a:cubicBezTo>
                  <a:pt x="4999703" y="2246672"/>
                  <a:pt x="5016666" y="2239541"/>
                  <a:pt x="5029200" y="2227007"/>
                </a:cubicBezTo>
                <a:cubicBezTo>
                  <a:pt x="5046581" y="2209626"/>
                  <a:pt x="5054562" y="2183749"/>
                  <a:pt x="5073445" y="2168013"/>
                </a:cubicBezTo>
                <a:cubicBezTo>
                  <a:pt x="5085388" y="2158060"/>
                  <a:pt x="5102942" y="2158181"/>
                  <a:pt x="5117691" y="2153265"/>
                </a:cubicBezTo>
                <a:cubicBezTo>
                  <a:pt x="5137355" y="2123768"/>
                  <a:pt x="5168086" y="2099167"/>
                  <a:pt x="5176684" y="2064775"/>
                </a:cubicBezTo>
                <a:cubicBezTo>
                  <a:pt x="5220402" y="1889911"/>
                  <a:pt x="5153346" y="2166725"/>
                  <a:pt x="5206181" y="1902542"/>
                </a:cubicBezTo>
                <a:cubicBezTo>
                  <a:pt x="5209230" y="1887298"/>
                  <a:pt x="5216658" y="1873245"/>
                  <a:pt x="5220929" y="1858297"/>
                </a:cubicBezTo>
                <a:cubicBezTo>
                  <a:pt x="5226498" y="1838807"/>
                  <a:pt x="5230762" y="1818968"/>
                  <a:pt x="5235678" y="1799304"/>
                </a:cubicBezTo>
                <a:cubicBezTo>
                  <a:pt x="5240594" y="1632155"/>
                  <a:pt x="5241400" y="1464835"/>
                  <a:pt x="5250426" y="1297858"/>
                </a:cubicBezTo>
                <a:cubicBezTo>
                  <a:pt x="5251265" y="1282335"/>
                  <a:pt x="5264204" y="1269129"/>
                  <a:pt x="5265174" y="1253613"/>
                </a:cubicBezTo>
                <a:cubicBezTo>
                  <a:pt x="5274072" y="1111238"/>
                  <a:pt x="5261069" y="967311"/>
                  <a:pt x="5279923" y="825910"/>
                </a:cubicBezTo>
                <a:cubicBezTo>
                  <a:pt x="5281978" y="810500"/>
                  <a:pt x="5309420" y="816078"/>
                  <a:pt x="5324168" y="811162"/>
                </a:cubicBezTo>
                <a:cubicBezTo>
                  <a:pt x="5329084" y="766917"/>
                  <a:pt x="5328119" y="721614"/>
                  <a:pt x="5338916" y="678426"/>
                </a:cubicBezTo>
                <a:cubicBezTo>
                  <a:pt x="5343215" y="661230"/>
                  <a:pt x="5367481" y="651882"/>
                  <a:pt x="5368413" y="634181"/>
                </a:cubicBezTo>
                <a:cubicBezTo>
                  <a:pt x="5372555" y="555478"/>
                  <a:pt x="5373722" y="474424"/>
                  <a:pt x="5353665" y="398207"/>
                </a:cubicBezTo>
                <a:cubicBezTo>
                  <a:pt x="5347409" y="374436"/>
                  <a:pt x="5315515" y="366990"/>
                  <a:pt x="5294671" y="353962"/>
                </a:cubicBezTo>
                <a:cubicBezTo>
                  <a:pt x="5223837" y="309691"/>
                  <a:pt x="5214930" y="321871"/>
                  <a:pt x="5117691" y="309716"/>
                </a:cubicBezTo>
                <a:cubicBezTo>
                  <a:pt x="3514835" y="327526"/>
                  <a:pt x="3968115" y="340286"/>
                  <a:pt x="2271252" y="280220"/>
                </a:cubicBezTo>
                <a:cubicBezTo>
                  <a:pt x="2074435" y="273253"/>
                  <a:pt x="2184590" y="269946"/>
                  <a:pt x="2050026" y="250723"/>
                </a:cubicBezTo>
                <a:cubicBezTo>
                  <a:pt x="1937143" y="234597"/>
                  <a:pt x="1823916" y="220978"/>
                  <a:pt x="1710813" y="206478"/>
                </a:cubicBezTo>
                <a:cubicBezTo>
                  <a:pt x="1632186" y="196398"/>
                  <a:pt x="1551742" y="196207"/>
                  <a:pt x="1474839" y="176981"/>
                </a:cubicBezTo>
                <a:cubicBezTo>
                  <a:pt x="1200413" y="108374"/>
                  <a:pt x="1319318" y="128043"/>
                  <a:pt x="1120878" y="103239"/>
                </a:cubicBezTo>
                <a:cubicBezTo>
                  <a:pt x="1058656" y="82499"/>
                  <a:pt x="1042026" y="73742"/>
                  <a:pt x="958645" y="73742"/>
                </a:cubicBezTo>
                <a:cubicBezTo>
                  <a:pt x="658721" y="73742"/>
                  <a:pt x="358918" y="88491"/>
                  <a:pt x="58994" y="88491"/>
                </a:cubicBezTo>
              </a:path>
            </a:pathLst>
          </a:cu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2" name="Rounded Rectangular Callout 11"/>
          <p:cNvSpPr/>
          <p:nvPr/>
        </p:nvSpPr>
        <p:spPr>
          <a:xfrm>
            <a:off x="3962400" y="1905000"/>
            <a:ext cx="3429000" cy="2971800"/>
          </a:xfrm>
          <a:prstGeom prst="wedgeRoundRectCallout">
            <a:avLst>
              <a:gd name="adj1" fmla="val -63690"/>
              <a:gd name="adj2" fmla="val 43595"/>
              <a:gd name="adj3" fmla="val 16667"/>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Rectangle 12"/>
          <p:cNvSpPr/>
          <p:nvPr/>
        </p:nvSpPr>
        <p:spPr>
          <a:xfrm>
            <a:off x="4343400" y="2057400"/>
            <a:ext cx="3108543" cy="3416320"/>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Form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Follows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Function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endParaRPr>
          </a:p>
        </p:txBody>
      </p:sp>
      <p:sp>
        <p:nvSpPr>
          <p:cNvPr id="14" name="Rectangle 13"/>
          <p:cNvSpPr/>
          <p:nvPr/>
        </p:nvSpPr>
        <p:spPr>
          <a:xfrm>
            <a:off x="7239000" y="16002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idx="1"/>
          </p:nvPr>
        </p:nvSpPr>
        <p:spPr>
          <a:xfrm>
            <a:off x="0" y="228600"/>
            <a:ext cx="9372600" cy="5897563"/>
          </a:xfrm>
        </p:spPr>
        <p:txBody>
          <a:bodyPr/>
          <a:lstStyle/>
          <a:p>
            <a:pPr eaLnBrk="1" hangingPunct="1"/>
            <a:r>
              <a:rPr lang="en-US" dirty="0">
                <a:solidFill>
                  <a:srgbClr val="9966FF"/>
                </a:solidFill>
              </a:rPr>
              <a:t>Name, A, B, C, and D?</a:t>
            </a:r>
          </a:p>
        </p:txBody>
      </p:sp>
      <p:sp>
        <p:nvSpPr>
          <p:cNvPr id="152579" name="Oval 3"/>
          <p:cNvSpPr>
            <a:spLocks noChangeArrowheads="1"/>
          </p:cNvSpPr>
          <p:nvPr/>
        </p:nvSpPr>
        <p:spPr bwMode="auto">
          <a:xfrm>
            <a:off x="4572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0" name="Text Box 4"/>
          <p:cNvSpPr txBox="1">
            <a:spLocks noChangeArrowheads="1"/>
          </p:cNvSpPr>
          <p:nvPr/>
        </p:nvSpPr>
        <p:spPr bwMode="auto">
          <a:xfrm>
            <a:off x="228600" y="1828800"/>
            <a:ext cx="1295400" cy="64633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Atom</a:t>
            </a:r>
          </a:p>
        </p:txBody>
      </p:sp>
      <p:sp>
        <p:nvSpPr>
          <p:cNvPr id="152581" name="Line 5"/>
          <p:cNvSpPr>
            <a:spLocks noChangeShapeType="1"/>
          </p:cNvSpPr>
          <p:nvPr/>
        </p:nvSpPr>
        <p:spPr bwMode="auto">
          <a:xfrm>
            <a:off x="685800" y="1600200"/>
            <a:ext cx="7620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2" name="Oval 6"/>
          <p:cNvSpPr>
            <a:spLocks noChangeArrowheads="1"/>
          </p:cNvSpPr>
          <p:nvPr/>
        </p:nvSpPr>
        <p:spPr bwMode="auto">
          <a:xfrm>
            <a:off x="18288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3" name="Oval 7"/>
          <p:cNvSpPr>
            <a:spLocks noChangeArrowheads="1"/>
          </p:cNvSpPr>
          <p:nvPr/>
        </p:nvSpPr>
        <p:spPr bwMode="auto">
          <a:xfrm>
            <a:off x="1752600" y="16764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4" name="Oval 8"/>
          <p:cNvSpPr>
            <a:spLocks noChangeArrowheads="1"/>
          </p:cNvSpPr>
          <p:nvPr/>
        </p:nvSpPr>
        <p:spPr bwMode="auto">
          <a:xfrm>
            <a:off x="1905000" y="1524000"/>
            <a:ext cx="76200" cy="76200"/>
          </a:xfrm>
          <a:prstGeom prst="ellipse">
            <a:avLst/>
          </a:prstGeom>
          <a:solidFill>
            <a:srgbClr val="FF33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5" name="Oval 9"/>
          <p:cNvSpPr>
            <a:spLocks noChangeArrowheads="1"/>
          </p:cNvSpPr>
          <p:nvPr/>
        </p:nvSpPr>
        <p:spPr bwMode="auto">
          <a:xfrm>
            <a:off x="18288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6" name="Oval 10"/>
          <p:cNvSpPr>
            <a:spLocks noChangeArrowheads="1"/>
          </p:cNvSpPr>
          <p:nvPr/>
        </p:nvSpPr>
        <p:spPr bwMode="auto">
          <a:xfrm>
            <a:off x="19050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7" name="Oval 11"/>
          <p:cNvSpPr>
            <a:spLocks noChangeArrowheads="1"/>
          </p:cNvSpPr>
          <p:nvPr/>
        </p:nvSpPr>
        <p:spPr bwMode="auto">
          <a:xfrm>
            <a:off x="1752600" y="15240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8" name="Oval 12"/>
          <p:cNvSpPr>
            <a:spLocks noChangeArrowheads="1"/>
          </p:cNvSpPr>
          <p:nvPr/>
        </p:nvSpPr>
        <p:spPr bwMode="auto">
          <a:xfrm>
            <a:off x="1752600" y="1447800"/>
            <a:ext cx="76200" cy="76200"/>
          </a:xfrm>
          <a:prstGeom prst="ellipse">
            <a:avLst/>
          </a:prstGeom>
          <a:solidFill>
            <a:srgbClr val="FF33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9" name="Oval 13"/>
          <p:cNvSpPr>
            <a:spLocks noChangeArrowheads="1"/>
          </p:cNvSpPr>
          <p:nvPr/>
        </p:nvSpPr>
        <p:spPr bwMode="auto">
          <a:xfrm>
            <a:off x="17526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0" name="Oval 14"/>
          <p:cNvSpPr>
            <a:spLocks noChangeArrowheads="1"/>
          </p:cNvSpPr>
          <p:nvPr/>
        </p:nvSpPr>
        <p:spPr bwMode="auto">
          <a:xfrm>
            <a:off x="1905000" y="14478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1" name="Oval 15"/>
          <p:cNvSpPr>
            <a:spLocks noChangeArrowheads="1"/>
          </p:cNvSpPr>
          <p:nvPr/>
        </p:nvSpPr>
        <p:spPr bwMode="auto">
          <a:xfrm>
            <a:off x="16764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2" name="Text Box 16"/>
          <p:cNvSpPr txBox="1">
            <a:spLocks noChangeArrowheads="1"/>
          </p:cNvSpPr>
          <p:nvPr/>
        </p:nvSpPr>
        <p:spPr bwMode="auto">
          <a:xfrm>
            <a:off x="1524000" y="1828800"/>
            <a:ext cx="24384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Molecule</a:t>
            </a:r>
          </a:p>
        </p:txBody>
      </p:sp>
      <p:sp>
        <p:nvSpPr>
          <p:cNvPr id="152593" name="Line 17"/>
          <p:cNvSpPr>
            <a:spLocks noChangeShapeType="1"/>
          </p:cNvSpPr>
          <p:nvPr/>
        </p:nvSpPr>
        <p:spPr bwMode="auto">
          <a:xfrm>
            <a:off x="2209800" y="1600200"/>
            <a:ext cx="1371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4" name="Freeform 18"/>
          <p:cNvSpPr>
            <a:spLocks/>
          </p:cNvSpPr>
          <p:nvPr/>
        </p:nvSpPr>
        <p:spPr bwMode="auto">
          <a:xfrm>
            <a:off x="3810000" y="838200"/>
            <a:ext cx="1219200" cy="1066800"/>
          </a:xfrm>
          <a:custGeom>
            <a:avLst/>
            <a:gdLst>
              <a:gd name="T0" fmla="*/ 2147483647 w 933"/>
              <a:gd name="T1" fmla="*/ 2147483647 h 870"/>
              <a:gd name="T2" fmla="*/ 2147483647 w 933"/>
              <a:gd name="T3" fmla="*/ 2147483647 h 870"/>
              <a:gd name="T4" fmla="*/ 2147483647 w 933"/>
              <a:gd name="T5" fmla="*/ 2147483647 h 870"/>
              <a:gd name="T6" fmla="*/ 2147483647 w 933"/>
              <a:gd name="T7" fmla="*/ 2147483647 h 870"/>
              <a:gd name="T8" fmla="*/ 2147483647 w 933"/>
              <a:gd name="T9" fmla="*/ 2147483647 h 870"/>
              <a:gd name="T10" fmla="*/ 2147483647 w 933"/>
              <a:gd name="T11" fmla="*/ 2147483647 h 870"/>
              <a:gd name="T12" fmla="*/ 2147483647 w 933"/>
              <a:gd name="T13" fmla="*/ 2147483647 h 870"/>
              <a:gd name="T14" fmla="*/ 2147483647 w 933"/>
              <a:gd name="T15" fmla="*/ 2147483647 h 870"/>
              <a:gd name="T16" fmla="*/ 2147483647 w 933"/>
              <a:gd name="T17" fmla="*/ 2147483647 h 870"/>
              <a:gd name="T18" fmla="*/ 2147483647 w 933"/>
              <a:gd name="T19" fmla="*/ 2147483647 h 870"/>
              <a:gd name="T20" fmla="*/ 2147483647 w 933"/>
              <a:gd name="T21" fmla="*/ 2147483647 h 870"/>
              <a:gd name="T22" fmla="*/ 2147483647 w 933"/>
              <a:gd name="T23" fmla="*/ 2147483647 h 870"/>
              <a:gd name="T24" fmla="*/ 2147483647 w 933"/>
              <a:gd name="T25" fmla="*/ 2147483647 h 870"/>
              <a:gd name="T26" fmla="*/ 2147483647 w 933"/>
              <a:gd name="T27" fmla="*/ 2147483647 h 870"/>
              <a:gd name="T28" fmla="*/ 2147483647 w 933"/>
              <a:gd name="T29" fmla="*/ 2147483647 h 870"/>
              <a:gd name="T30" fmla="*/ 2147483647 w 933"/>
              <a:gd name="T31" fmla="*/ 2147483647 h 870"/>
              <a:gd name="T32" fmla="*/ 2147483647 w 933"/>
              <a:gd name="T33" fmla="*/ 2147483647 h 870"/>
              <a:gd name="T34" fmla="*/ 2147483647 w 933"/>
              <a:gd name="T35" fmla="*/ 2147483647 h 870"/>
              <a:gd name="T36" fmla="*/ 2147483647 w 933"/>
              <a:gd name="T37" fmla="*/ 0 h 870"/>
              <a:gd name="T38" fmla="*/ 2147483647 w 933"/>
              <a:gd name="T39" fmla="*/ 2147483647 h 870"/>
              <a:gd name="T40" fmla="*/ 2147483647 w 933"/>
              <a:gd name="T41" fmla="*/ 2147483647 h 870"/>
              <a:gd name="T42" fmla="*/ 2147483647 w 933"/>
              <a:gd name="T43" fmla="*/ 2147483647 h 870"/>
              <a:gd name="T44" fmla="*/ 2147483647 w 933"/>
              <a:gd name="T45" fmla="*/ 2147483647 h 870"/>
              <a:gd name="T46" fmla="*/ 2147483647 w 933"/>
              <a:gd name="T47" fmla="*/ 2147483647 h 870"/>
              <a:gd name="T48" fmla="*/ 2147483647 w 933"/>
              <a:gd name="T49" fmla="*/ 2147483647 h 870"/>
              <a:gd name="T50" fmla="*/ 2147483647 w 933"/>
              <a:gd name="T51" fmla="*/ 2147483647 h 870"/>
              <a:gd name="T52" fmla="*/ 2147483647 w 933"/>
              <a:gd name="T53" fmla="*/ 2147483647 h 870"/>
              <a:gd name="T54" fmla="*/ 2147483647 w 933"/>
              <a:gd name="T55" fmla="*/ 2147483647 h 8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33"/>
              <a:gd name="T85" fmla="*/ 0 h 870"/>
              <a:gd name="T86" fmla="*/ 933 w 933"/>
              <a:gd name="T87" fmla="*/ 870 h 8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33" h="870">
                <a:moveTo>
                  <a:pt x="386" y="283"/>
                </a:moveTo>
                <a:cubicBezTo>
                  <a:pt x="328" y="339"/>
                  <a:pt x="224" y="339"/>
                  <a:pt x="153" y="374"/>
                </a:cubicBezTo>
                <a:cubicBezTo>
                  <a:pt x="112" y="394"/>
                  <a:pt x="96" y="430"/>
                  <a:pt x="52" y="445"/>
                </a:cubicBezTo>
                <a:cubicBezTo>
                  <a:pt x="28" y="517"/>
                  <a:pt x="50" y="494"/>
                  <a:pt x="2" y="526"/>
                </a:cubicBezTo>
                <a:cubicBezTo>
                  <a:pt x="10" y="646"/>
                  <a:pt x="0" y="700"/>
                  <a:pt x="93" y="768"/>
                </a:cubicBezTo>
                <a:cubicBezTo>
                  <a:pt x="159" y="870"/>
                  <a:pt x="110" y="814"/>
                  <a:pt x="375" y="789"/>
                </a:cubicBezTo>
                <a:cubicBezTo>
                  <a:pt x="453" y="782"/>
                  <a:pt x="499" y="729"/>
                  <a:pt x="557" y="687"/>
                </a:cubicBezTo>
                <a:cubicBezTo>
                  <a:pt x="579" y="671"/>
                  <a:pt x="605" y="662"/>
                  <a:pt x="628" y="647"/>
                </a:cubicBezTo>
                <a:cubicBezTo>
                  <a:pt x="641" y="609"/>
                  <a:pt x="639" y="575"/>
                  <a:pt x="669" y="546"/>
                </a:cubicBezTo>
                <a:cubicBezTo>
                  <a:pt x="689" y="468"/>
                  <a:pt x="735" y="440"/>
                  <a:pt x="810" y="425"/>
                </a:cubicBezTo>
                <a:cubicBezTo>
                  <a:pt x="817" y="415"/>
                  <a:pt x="821" y="403"/>
                  <a:pt x="830" y="394"/>
                </a:cubicBezTo>
                <a:cubicBezTo>
                  <a:pt x="839" y="385"/>
                  <a:pt x="853" y="383"/>
                  <a:pt x="861" y="374"/>
                </a:cubicBezTo>
                <a:cubicBezTo>
                  <a:pt x="877" y="356"/>
                  <a:pt x="901" y="314"/>
                  <a:pt x="901" y="314"/>
                </a:cubicBezTo>
                <a:cubicBezTo>
                  <a:pt x="908" y="294"/>
                  <a:pt x="914" y="273"/>
                  <a:pt x="921" y="253"/>
                </a:cubicBezTo>
                <a:cubicBezTo>
                  <a:pt x="924" y="243"/>
                  <a:pt x="931" y="223"/>
                  <a:pt x="931" y="223"/>
                </a:cubicBezTo>
                <a:cubicBezTo>
                  <a:pt x="928" y="179"/>
                  <a:pt x="933" y="133"/>
                  <a:pt x="921" y="91"/>
                </a:cubicBezTo>
                <a:cubicBezTo>
                  <a:pt x="918" y="81"/>
                  <a:pt x="899" y="88"/>
                  <a:pt x="891" y="81"/>
                </a:cubicBezTo>
                <a:cubicBezTo>
                  <a:pt x="861" y="57"/>
                  <a:pt x="883" y="48"/>
                  <a:pt x="850" y="31"/>
                </a:cubicBezTo>
                <a:cubicBezTo>
                  <a:pt x="840" y="26"/>
                  <a:pt x="780" y="7"/>
                  <a:pt x="759" y="0"/>
                </a:cubicBezTo>
                <a:cubicBezTo>
                  <a:pt x="712" y="3"/>
                  <a:pt x="665" y="4"/>
                  <a:pt x="618" y="10"/>
                </a:cubicBezTo>
                <a:cubicBezTo>
                  <a:pt x="565" y="16"/>
                  <a:pt x="608" y="21"/>
                  <a:pt x="567" y="41"/>
                </a:cubicBezTo>
                <a:cubicBezTo>
                  <a:pt x="545" y="52"/>
                  <a:pt x="520" y="53"/>
                  <a:pt x="497" y="61"/>
                </a:cubicBezTo>
                <a:cubicBezTo>
                  <a:pt x="487" y="71"/>
                  <a:pt x="479" y="84"/>
                  <a:pt x="466" y="91"/>
                </a:cubicBezTo>
                <a:cubicBezTo>
                  <a:pt x="448" y="101"/>
                  <a:pt x="406" y="111"/>
                  <a:pt x="406" y="111"/>
                </a:cubicBezTo>
                <a:cubicBezTo>
                  <a:pt x="403" y="121"/>
                  <a:pt x="397" y="131"/>
                  <a:pt x="396" y="142"/>
                </a:cubicBezTo>
                <a:cubicBezTo>
                  <a:pt x="390" y="192"/>
                  <a:pt x="395" y="243"/>
                  <a:pt x="386" y="293"/>
                </a:cubicBezTo>
                <a:cubicBezTo>
                  <a:pt x="384" y="303"/>
                  <a:pt x="365" y="324"/>
                  <a:pt x="365" y="314"/>
                </a:cubicBezTo>
                <a:cubicBezTo>
                  <a:pt x="365" y="302"/>
                  <a:pt x="379" y="293"/>
                  <a:pt x="386" y="283"/>
                </a:cubicBezTo>
                <a:close/>
              </a:path>
            </a:pathLst>
          </a:custGeom>
          <a:solidFill>
            <a:srgbClr val="FF66CC"/>
          </a:solidFill>
          <a:ln w="76200" cmpd="sng">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5" name="Freeform 19"/>
          <p:cNvSpPr>
            <a:spLocks/>
          </p:cNvSpPr>
          <p:nvPr/>
        </p:nvSpPr>
        <p:spPr bwMode="auto">
          <a:xfrm>
            <a:off x="4038600" y="990600"/>
            <a:ext cx="947738" cy="685800"/>
          </a:xfrm>
          <a:custGeom>
            <a:avLst/>
            <a:gdLst>
              <a:gd name="T0" fmla="*/ 2147483647 w 789"/>
              <a:gd name="T1" fmla="*/ 2147483647 h 697"/>
              <a:gd name="T2" fmla="*/ 2147483647 w 789"/>
              <a:gd name="T3" fmla="*/ 2147483647 h 697"/>
              <a:gd name="T4" fmla="*/ 2147483647 w 789"/>
              <a:gd name="T5" fmla="*/ 0 h 697"/>
              <a:gd name="T6" fmla="*/ 2147483647 w 789"/>
              <a:gd name="T7" fmla="*/ 2147483647 h 697"/>
              <a:gd name="T8" fmla="*/ 2147483647 w 789"/>
              <a:gd name="T9" fmla="*/ 2147483647 h 697"/>
              <a:gd name="T10" fmla="*/ 2147483647 w 789"/>
              <a:gd name="T11" fmla="*/ 2147483647 h 697"/>
              <a:gd name="T12" fmla="*/ 2147483647 w 789"/>
              <a:gd name="T13" fmla="*/ 2147483647 h 697"/>
              <a:gd name="T14" fmla="*/ 2147483647 w 789"/>
              <a:gd name="T15" fmla="*/ 2147483647 h 697"/>
              <a:gd name="T16" fmla="*/ 2147483647 w 789"/>
              <a:gd name="T17" fmla="*/ 2147483647 h 697"/>
              <a:gd name="T18" fmla="*/ 2147483647 w 789"/>
              <a:gd name="T19" fmla="*/ 2147483647 h 697"/>
              <a:gd name="T20" fmla="*/ 2147483647 w 789"/>
              <a:gd name="T21" fmla="*/ 2147483647 h 697"/>
              <a:gd name="T22" fmla="*/ 2147483647 w 789"/>
              <a:gd name="T23" fmla="*/ 2147483647 h 697"/>
              <a:gd name="T24" fmla="*/ 2147483647 w 789"/>
              <a:gd name="T25" fmla="*/ 2147483647 h 697"/>
              <a:gd name="T26" fmla="*/ 2147483647 w 789"/>
              <a:gd name="T27" fmla="*/ 2147483647 h 697"/>
              <a:gd name="T28" fmla="*/ 2147483647 w 789"/>
              <a:gd name="T29" fmla="*/ 2147483647 h 697"/>
              <a:gd name="T30" fmla="*/ 2147483647 w 789"/>
              <a:gd name="T31" fmla="*/ 2147483647 h 697"/>
              <a:gd name="T32" fmla="*/ 2147483647 w 789"/>
              <a:gd name="T33" fmla="*/ 2147483647 h 697"/>
              <a:gd name="T34" fmla="*/ 2147483647 w 789"/>
              <a:gd name="T35" fmla="*/ 2147483647 h 697"/>
              <a:gd name="T36" fmla="*/ 2147483647 w 789"/>
              <a:gd name="T37" fmla="*/ 2147483647 h 697"/>
              <a:gd name="T38" fmla="*/ 2147483647 w 789"/>
              <a:gd name="T39" fmla="*/ 2147483647 h 697"/>
              <a:gd name="T40" fmla="*/ 2147483647 w 789"/>
              <a:gd name="T41" fmla="*/ 2147483647 h 697"/>
              <a:gd name="T42" fmla="*/ 2147483647 w 789"/>
              <a:gd name="T43" fmla="*/ 2147483647 h 697"/>
              <a:gd name="T44" fmla="*/ 2147483647 w 789"/>
              <a:gd name="T45" fmla="*/ 2147483647 h 697"/>
              <a:gd name="T46" fmla="*/ 2147483647 w 789"/>
              <a:gd name="T47" fmla="*/ 2147483647 h 697"/>
              <a:gd name="T48" fmla="*/ 2147483647 w 789"/>
              <a:gd name="T49" fmla="*/ 2147483647 h 697"/>
              <a:gd name="T50" fmla="*/ 2147483647 w 789"/>
              <a:gd name="T51" fmla="*/ 2147483647 h 697"/>
              <a:gd name="T52" fmla="*/ 2147483647 w 789"/>
              <a:gd name="T53" fmla="*/ 2147483647 h 697"/>
              <a:gd name="T54" fmla="*/ 2147483647 w 789"/>
              <a:gd name="T55" fmla="*/ 2147483647 h 697"/>
              <a:gd name="T56" fmla="*/ 2147483647 w 789"/>
              <a:gd name="T57" fmla="*/ 2147483647 h 697"/>
              <a:gd name="T58" fmla="*/ 2147483647 w 789"/>
              <a:gd name="T59" fmla="*/ 2147483647 h 697"/>
              <a:gd name="T60" fmla="*/ 2147483647 w 789"/>
              <a:gd name="T61" fmla="*/ 2147483647 h 697"/>
              <a:gd name="T62" fmla="*/ 2147483647 w 789"/>
              <a:gd name="T63" fmla="*/ 2147483647 h 697"/>
              <a:gd name="T64" fmla="*/ 2147483647 w 789"/>
              <a:gd name="T65" fmla="*/ 2147483647 h 697"/>
              <a:gd name="T66" fmla="*/ 2147483647 w 789"/>
              <a:gd name="T67" fmla="*/ 2147483647 h 697"/>
              <a:gd name="T68" fmla="*/ 0 w 789"/>
              <a:gd name="T69" fmla="*/ 2147483647 h 6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89"/>
              <a:gd name="T106" fmla="*/ 0 h 697"/>
              <a:gd name="T107" fmla="*/ 789 w 789"/>
              <a:gd name="T108" fmla="*/ 697 h 6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89" h="697">
                <a:moveTo>
                  <a:pt x="789" y="182"/>
                </a:moveTo>
                <a:cubicBezTo>
                  <a:pt x="774" y="139"/>
                  <a:pt x="746" y="136"/>
                  <a:pt x="718" y="101"/>
                </a:cubicBezTo>
                <a:cubicBezTo>
                  <a:pt x="663" y="34"/>
                  <a:pt x="642" y="14"/>
                  <a:pt x="556" y="0"/>
                </a:cubicBezTo>
                <a:cubicBezTo>
                  <a:pt x="540" y="49"/>
                  <a:pt x="543" y="13"/>
                  <a:pt x="566" y="60"/>
                </a:cubicBezTo>
                <a:cubicBezTo>
                  <a:pt x="571" y="70"/>
                  <a:pt x="570" y="82"/>
                  <a:pt x="576" y="91"/>
                </a:cubicBezTo>
                <a:cubicBezTo>
                  <a:pt x="593" y="120"/>
                  <a:pt x="650" y="130"/>
                  <a:pt x="677" y="141"/>
                </a:cubicBezTo>
                <a:cubicBezTo>
                  <a:pt x="708" y="187"/>
                  <a:pt x="731" y="221"/>
                  <a:pt x="748" y="273"/>
                </a:cubicBezTo>
                <a:cubicBezTo>
                  <a:pt x="728" y="280"/>
                  <a:pt x="707" y="286"/>
                  <a:pt x="687" y="293"/>
                </a:cubicBezTo>
                <a:cubicBezTo>
                  <a:pt x="677" y="296"/>
                  <a:pt x="657" y="303"/>
                  <a:pt x="657" y="303"/>
                </a:cubicBezTo>
                <a:cubicBezTo>
                  <a:pt x="596" y="283"/>
                  <a:pt x="570" y="232"/>
                  <a:pt x="536" y="182"/>
                </a:cubicBezTo>
                <a:cubicBezTo>
                  <a:pt x="522" y="161"/>
                  <a:pt x="463" y="99"/>
                  <a:pt x="445" y="81"/>
                </a:cubicBezTo>
                <a:cubicBezTo>
                  <a:pt x="422" y="89"/>
                  <a:pt x="390" y="82"/>
                  <a:pt x="374" y="101"/>
                </a:cubicBezTo>
                <a:cubicBezTo>
                  <a:pt x="360" y="117"/>
                  <a:pt x="354" y="161"/>
                  <a:pt x="354" y="161"/>
                </a:cubicBezTo>
                <a:cubicBezTo>
                  <a:pt x="369" y="250"/>
                  <a:pt x="367" y="228"/>
                  <a:pt x="455" y="242"/>
                </a:cubicBezTo>
                <a:cubicBezTo>
                  <a:pt x="485" y="273"/>
                  <a:pt x="487" y="295"/>
                  <a:pt x="516" y="323"/>
                </a:cubicBezTo>
                <a:cubicBezTo>
                  <a:pt x="527" y="356"/>
                  <a:pt x="535" y="391"/>
                  <a:pt x="546" y="424"/>
                </a:cubicBezTo>
                <a:cubicBezTo>
                  <a:pt x="536" y="431"/>
                  <a:pt x="528" y="442"/>
                  <a:pt x="516" y="444"/>
                </a:cubicBezTo>
                <a:cubicBezTo>
                  <a:pt x="474" y="450"/>
                  <a:pt x="459" y="406"/>
                  <a:pt x="425" y="384"/>
                </a:cubicBezTo>
                <a:cubicBezTo>
                  <a:pt x="412" y="343"/>
                  <a:pt x="385" y="307"/>
                  <a:pt x="344" y="293"/>
                </a:cubicBezTo>
                <a:cubicBezTo>
                  <a:pt x="334" y="300"/>
                  <a:pt x="317" y="301"/>
                  <a:pt x="314" y="313"/>
                </a:cubicBezTo>
                <a:cubicBezTo>
                  <a:pt x="302" y="366"/>
                  <a:pt x="331" y="411"/>
                  <a:pt x="364" y="444"/>
                </a:cubicBezTo>
                <a:cubicBezTo>
                  <a:pt x="375" y="477"/>
                  <a:pt x="394" y="502"/>
                  <a:pt x="405" y="535"/>
                </a:cubicBezTo>
                <a:cubicBezTo>
                  <a:pt x="412" y="555"/>
                  <a:pt x="425" y="596"/>
                  <a:pt x="425" y="596"/>
                </a:cubicBezTo>
                <a:cubicBezTo>
                  <a:pt x="415" y="603"/>
                  <a:pt x="406" y="614"/>
                  <a:pt x="394" y="616"/>
                </a:cubicBezTo>
                <a:cubicBezTo>
                  <a:pt x="379" y="618"/>
                  <a:pt x="342" y="593"/>
                  <a:pt x="334" y="586"/>
                </a:cubicBezTo>
                <a:cubicBezTo>
                  <a:pt x="294" y="551"/>
                  <a:pt x="266" y="514"/>
                  <a:pt x="223" y="485"/>
                </a:cubicBezTo>
                <a:cubicBezTo>
                  <a:pt x="196" y="400"/>
                  <a:pt x="234" y="501"/>
                  <a:pt x="192" y="434"/>
                </a:cubicBezTo>
                <a:cubicBezTo>
                  <a:pt x="167" y="394"/>
                  <a:pt x="187" y="382"/>
                  <a:pt x="132" y="364"/>
                </a:cubicBezTo>
                <a:cubicBezTo>
                  <a:pt x="91" y="377"/>
                  <a:pt x="84" y="394"/>
                  <a:pt x="71" y="434"/>
                </a:cubicBezTo>
                <a:cubicBezTo>
                  <a:pt x="84" y="501"/>
                  <a:pt x="101" y="572"/>
                  <a:pt x="172" y="596"/>
                </a:cubicBezTo>
                <a:cubicBezTo>
                  <a:pt x="175" y="606"/>
                  <a:pt x="174" y="619"/>
                  <a:pt x="182" y="626"/>
                </a:cubicBezTo>
                <a:cubicBezTo>
                  <a:pt x="190" y="634"/>
                  <a:pt x="210" y="626"/>
                  <a:pt x="213" y="636"/>
                </a:cubicBezTo>
                <a:cubicBezTo>
                  <a:pt x="230" y="687"/>
                  <a:pt x="200" y="688"/>
                  <a:pt x="172" y="697"/>
                </a:cubicBezTo>
                <a:cubicBezTo>
                  <a:pt x="162" y="694"/>
                  <a:pt x="151" y="692"/>
                  <a:pt x="142" y="687"/>
                </a:cubicBezTo>
                <a:cubicBezTo>
                  <a:pt x="111" y="670"/>
                  <a:pt x="0" y="602"/>
                  <a:pt x="0" y="556"/>
                </a:cubicBezTo>
              </a:path>
            </a:pathLst>
          </a:custGeom>
          <a:noFill/>
          <a:ln w="38100" cmpd="sng">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6" name="Text Box 20"/>
          <p:cNvSpPr txBox="1">
            <a:spLocks noChangeArrowheads="1"/>
          </p:cNvSpPr>
          <p:nvPr/>
        </p:nvSpPr>
        <p:spPr bwMode="auto">
          <a:xfrm>
            <a:off x="3352800" y="1828800"/>
            <a:ext cx="243840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Cell Organelle</a:t>
            </a:r>
          </a:p>
        </p:txBody>
      </p:sp>
      <p:sp>
        <p:nvSpPr>
          <p:cNvPr id="152597" name="Line 21"/>
          <p:cNvSpPr>
            <a:spLocks noChangeShapeType="1"/>
          </p:cNvSpPr>
          <p:nvPr/>
        </p:nvSpPr>
        <p:spPr bwMode="auto">
          <a:xfrm>
            <a:off x="4953000" y="1676400"/>
            <a:ext cx="1066800" cy="762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0"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990600"/>
            <a:ext cx="1343025" cy="17526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599" name="Text Box 23"/>
          <p:cNvSpPr txBox="1">
            <a:spLocks noChangeArrowheads="1"/>
          </p:cNvSpPr>
          <p:nvPr/>
        </p:nvSpPr>
        <p:spPr bwMode="auto">
          <a:xfrm>
            <a:off x="7162800" y="3810000"/>
            <a:ext cx="1600200" cy="57943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charset="0"/>
                <a:ea typeface="+mn-ea"/>
                <a:cs typeface="+mn-cs"/>
              </a:rPr>
              <a:t>Cell</a:t>
            </a:r>
          </a:p>
        </p:txBody>
      </p:sp>
      <p:sp>
        <p:nvSpPr>
          <p:cNvPr id="152600" name="Line 24"/>
          <p:cNvSpPr>
            <a:spLocks noChangeShapeType="1"/>
          </p:cNvSpPr>
          <p:nvPr/>
        </p:nvSpPr>
        <p:spPr bwMode="auto">
          <a:xfrm>
            <a:off x="7086600" y="2895600"/>
            <a:ext cx="76200" cy="5334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3"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3581400"/>
            <a:ext cx="1676400" cy="131445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2" name="Text Box 26"/>
          <p:cNvSpPr txBox="1">
            <a:spLocks noChangeArrowheads="1"/>
          </p:cNvSpPr>
          <p:nvPr/>
        </p:nvSpPr>
        <p:spPr bwMode="auto">
          <a:xfrm>
            <a:off x="7391400" y="2971800"/>
            <a:ext cx="17526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Tissue</a:t>
            </a:r>
          </a:p>
        </p:txBody>
      </p:sp>
      <p:sp>
        <p:nvSpPr>
          <p:cNvPr id="152603" name="Line 27"/>
          <p:cNvSpPr>
            <a:spLocks noChangeShapeType="1"/>
          </p:cNvSpPr>
          <p:nvPr/>
        </p:nvSpPr>
        <p:spPr bwMode="auto">
          <a:xfrm flipH="1">
            <a:off x="6934200" y="5029200"/>
            <a:ext cx="685800" cy="2286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6" name="Picture 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4495800"/>
            <a:ext cx="1384300" cy="1933575"/>
          </a:xfrm>
          <a:prstGeom prst="rect">
            <a:avLst/>
          </a:prstGeom>
          <a:noFill/>
          <a:ln w="5715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5" name="Text Box 29"/>
          <p:cNvSpPr txBox="1">
            <a:spLocks noChangeArrowheads="1"/>
          </p:cNvSpPr>
          <p:nvPr/>
        </p:nvSpPr>
        <p:spPr bwMode="auto">
          <a:xfrm>
            <a:off x="5334000" y="3733800"/>
            <a:ext cx="1752600" cy="64633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a:t>
            </a:r>
          </a:p>
        </p:txBody>
      </p:sp>
      <p:sp>
        <p:nvSpPr>
          <p:cNvPr id="152606" name="Line 30"/>
          <p:cNvSpPr>
            <a:spLocks noChangeShapeType="1"/>
          </p:cNvSpPr>
          <p:nvPr/>
        </p:nvSpPr>
        <p:spPr bwMode="auto">
          <a:xfrm flipH="1">
            <a:off x="2286000" y="4800600"/>
            <a:ext cx="609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9" name="Picture 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4267200"/>
            <a:ext cx="1498600" cy="161925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8" name="Text Box 32"/>
          <p:cNvSpPr txBox="1">
            <a:spLocks noChangeArrowheads="1"/>
          </p:cNvSpPr>
          <p:nvPr/>
        </p:nvSpPr>
        <p:spPr bwMode="auto">
          <a:xfrm>
            <a:off x="2743200" y="3124200"/>
            <a:ext cx="2057400" cy="120032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 System</a:t>
            </a:r>
          </a:p>
        </p:txBody>
      </p:sp>
      <p:sp>
        <p:nvSpPr>
          <p:cNvPr id="152609" name="Oval 33"/>
          <p:cNvSpPr>
            <a:spLocks noChangeArrowheads="1"/>
          </p:cNvSpPr>
          <p:nvPr/>
        </p:nvSpPr>
        <p:spPr bwMode="auto">
          <a:xfrm>
            <a:off x="1905000" y="14478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610" name="Text Box 34"/>
          <p:cNvSpPr txBox="1">
            <a:spLocks noChangeArrowheads="1"/>
          </p:cNvSpPr>
          <p:nvPr/>
        </p:nvSpPr>
        <p:spPr bwMode="auto">
          <a:xfrm>
            <a:off x="7772400" y="1066800"/>
            <a:ext cx="13716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Cell</a:t>
            </a:r>
          </a:p>
        </p:txBody>
      </p:sp>
      <p:sp>
        <p:nvSpPr>
          <p:cNvPr id="152611" name="Line 35"/>
          <p:cNvSpPr>
            <a:spLocks noChangeShapeType="1"/>
          </p:cNvSpPr>
          <p:nvPr/>
        </p:nvSpPr>
        <p:spPr bwMode="auto">
          <a:xfrm flipH="1">
            <a:off x="4648200" y="5029200"/>
            <a:ext cx="609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612" name="Text Box 37"/>
          <p:cNvSpPr txBox="1">
            <a:spLocks noChangeArrowheads="1"/>
          </p:cNvSpPr>
          <p:nvPr/>
        </p:nvSpPr>
        <p:spPr bwMode="auto">
          <a:xfrm>
            <a:off x="0" y="3200400"/>
            <a:ext cx="2514600" cy="64633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Organism</a:t>
            </a:r>
          </a:p>
        </p:txBody>
      </p:sp>
      <p:sp>
        <p:nvSpPr>
          <p:cNvPr id="152613" name="Freeform 38"/>
          <p:cNvSpPr>
            <a:spLocks/>
          </p:cNvSpPr>
          <p:nvPr/>
        </p:nvSpPr>
        <p:spPr bwMode="auto">
          <a:xfrm>
            <a:off x="6954838" y="1252538"/>
            <a:ext cx="139700" cy="142875"/>
          </a:xfrm>
          <a:custGeom>
            <a:avLst/>
            <a:gdLst>
              <a:gd name="T0" fmla="*/ 2147483647 w 88"/>
              <a:gd name="T1" fmla="*/ 2147483647 h 90"/>
              <a:gd name="T2" fmla="*/ 2147483647 w 88"/>
              <a:gd name="T3" fmla="*/ 2147483647 h 90"/>
              <a:gd name="T4" fmla="*/ 2147483647 w 88"/>
              <a:gd name="T5" fmla="*/ 2147483647 h 90"/>
              <a:gd name="T6" fmla="*/ 2147483647 w 88"/>
              <a:gd name="T7" fmla="*/ 2147483647 h 90"/>
              <a:gd name="T8" fmla="*/ 2147483647 w 88"/>
              <a:gd name="T9" fmla="*/ 2147483647 h 90"/>
              <a:gd name="T10" fmla="*/ 2147483647 w 88"/>
              <a:gd name="T11" fmla="*/ 2147483647 h 90"/>
              <a:gd name="T12" fmla="*/ 2147483647 w 88"/>
              <a:gd name="T13" fmla="*/ 2147483647 h 90"/>
              <a:gd name="T14" fmla="*/ 0 60000 65536"/>
              <a:gd name="T15" fmla="*/ 0 60000 65536"/>
              <a:gd name="T16" fmla="*/ 0 60000 65536"/>
              <a:gd name="T17" fmla="*/ 0 60000 65536"/>
              <a:gd name="T18" fmla="*/ 0 60000 65536"/>
              <a:gd name="T19" fmla="*/ 0 60000 65536"/>
              <a:gd name="T20" fmla="*/ 0 60000 65536"/>
              <a:gd name="T21" fmla="*/ 0 w 88"/>
              <a:gd name="T22" fmla="*/ 0 h 90"/>
              <a:gd name="T23" fmla="*/ 88 w 88"/>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90">
                <a:moveTo>
                  <a:pt x="75" y="60"/>
                </a:moveTo>
                <a:cubicBezTo>
                  <a:pt x="72" y="43"/>
                  <a:pt x="78" y="20"/>
                  <a:pt x="65" y="9"/>
                </a:cubicBezTo>
                <a:cubicBezTo>
                  <a:pt x="54" y="0"/>
                  <a:pt x="30" y="6"/>
                  <a:pt x="25" y="19"/>
                </a:cubicBezTo>
                <a:cubicBezTo>
                  <a:pt x="0" y="78"/>
                  <a:pt x="34" y="80"/>
                  <a:pt x="65" y="90"/>
                </a:cubicBezTo>
                <a:cubicBezTo>
                  <a:pt x="72" y="83"/>
                  <a:pt x="84" y="80"/>
                  <a:pt x="86" y="70"/>
                </a:cubicBezTo>
                <a:cubicBezTo>
                  <a:pt x="88" y="56"/>
                  <a:pt x="85" y="39"/>
                  <a:pt x="75" y="30"/>
                </a:cubicBezTo>
                <a:cubicBezTo>
                  <a:pt x="68" y="23"/>
                  <a:pt x="75" y="50"/>
                  <a:pt x="75" y="60"/>
                </a:cubicBezTo>
                <a:close/>
              </a:path>
            </a:pathLst>
          </a:custGeom>
          <a:solidFill>
            <a:srgbClr val="FF66CC"/>
          </a:solidFill>
          <a:ln w="952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26" name="Picture 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3886200"/>
            <a:ext cx="1905000" cy="21812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831528" name="Rectangle 4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pic>
        <p:nvPicPr>
          <p:cNvPr id="345128" name="Picture 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990600"/>
            <a:ext cx="1371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ounded Rectangle 40"/>
          <p:cNvSpPr/>
          <p:nvPr/>
        </p:nvSpPr>
        <p:spPr>
          <a:xfrm>
            <a:off x="3505200" y="1905000"/>
            <a:ext cx="2133600" cy="1143000"/>
          </a:xfrm>
          <a:prstGeom prst="roundRect">
            <a:avLst/>
          </a:prstGeom>
          <a:solidFill>
            <a:schemeClr val="bg2">
              <a:lumMod val="50000"/>
            </a:schemeClr>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2" name="Rounded Rectangle 41"/>
          <p:cNvSpPr/>
          <p:nvPr/>
        </p:nvSpPr>
        <p:spPr>
          <a:xfrm>
            <a:off x="7467600" y="1143000"/>
            <a:ext cx="1447800" cy="457200"/>
          </a:xfrm>
          <a:prstGeom prst="roundRect">
            <a:avLst/>
          </a:prstGeom>
          <a:solidFill>
            <a:schemeClr val="bg2">
              <a:lumMod val="50000"/>
            </a:schemeClr>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3" name="Rounded Rectangle 42"/>
          <p:cNvSpPr/>
          <p:nvPr/>
        </p:nvSpPr>
        <p:spPr>
          <a:xfrm>
            <a:off x="7467600" y="3048000"/>
            <a:ext cx="1447800" cy="609600"/>
          </a:xfrm>
          <a:prstGeom prst="roundRect">
            <a:avLst/>
          </a:prstGeom>
          <a:solidFill>
            <a:schemeClr val="bg2">
              <a:lumMod val="50000"/>
            </a:schemeClr>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4" name="Rounded Rectangle 43"/>
          <p:cNvSpPr/>
          <p:nvPr/>
        </p:nvSpPr>
        <p:spPr>
          <a:xfrm>
            <a:off x="5334000" y="3733800"/>
            <a:ext cx="1447800" cy="609600"/>
          </a:xfrm>
          <a:prstGeom prst="roundRect">
            <a:avLst/>
          </a:prstGeom>
          <a:solidFill>
            <a:schemeClr val="bg2">
              <a:lumMod val="50000"/>
            </a:schemeClr>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5" name="Rectangle 44"/>
          <p:cNvSpPr/>
          <p:nvPr/>
        </p:nvSpPr>
        <p:spPr>
          <a:xfrm>
            <a:off x="3657600" y="1143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46" name="Rectangle 45"/>
          <p:cNvSpPr/>
          <p:nvPr/>
        </p:nvSpPr>
        <p:spPr>
          <a:xfrm>
            <a:off x="6324600" y="17526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47" name="Rectangle 46"/>
          <p:cNvSpPr/>
          <p:nvPr/>
        </p:nvSpPr>
        <p:spPr>
          <a:xfrm>
            <a:off x="7239000" y="41148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48" name="Rectangle 47"/>
          <p:cNvSpPr/>
          <p:nvPr/>
        </p:nvSpPr>
        <p:spPr>
          <a:xfrm>
            <a:off x="5486400" y="5410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D</a:t>
            </a:r>
          </a:p>
        </p:txBody>
      </p:sp>
      <p:sp>
        <p:nvSpPr>
          <p:cNvPr id="49" name="Rectangle 48"/>
          <p:cNvSpPr/>
          <p:nvPr/>
        </p:nvSpPr>
        <p:spPr>
          <a:xfrm>
            <a:off x="7391400" y="51054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idx="1"/>
          </p:nvPr>
        </p:nvSpPr>
        <p:spPr>
          <a:xfrm>
            <a:off x="0" y="228600"/>
            <a:ext cx="9372600" cy="5897563"/>
          </a:xfrm>
        </p:spPr>
        <p:txBody>
          <a:bodyPr/>
          <a:lstStyle/>
          <a:p>
            <a:pPr eaLnBrk="1" hangingPunct="1"/>
            <a:r>
              <a:rPr lang="en-US" dirty="0">
                <a:solidFill>
                  <a:srgbClr val="9966FF"/>
                </a:solidFill>
              </a:rPr>
              <a:t>Name, A, B, C, and D?</a:t>
            </a:r>
          </a:p>
        </p:txBody>
      </p:sp>
      <p:sp>
        <p:nvSpPr>
          <p:cNvPr id="152579" name="Oval 3"/>
          <p:cNvSpPr>
            <a:spLocks noChangeArrowheads="1"/>
          </p:cNvSpPr>
          <p:nvPr/>
        </p:nvSpPr>
        <p:spPr bwMode="auto">
          <a:xfrm>
            <a:off x="4572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0" name="Text Box 4"/>
          <p:cNvSpPr txBox="1">
            <a:spLocks noChangeArrowheads="1"/>
          </p:cNvSpPr>
          <p:nvPr/>
        </p:nvSpPr>
        <p:spPr bwMode="auto">
          <a:xfrm>
            <a:off x="228600" y="1828800"/>
            <a:ext cx="1295400" cy="64633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Atom</a:t>
            </a:r>
          </a:p>
        </p:txBody>
      </p:sp>
      <p:sp>
        <p:nvSpPr>
          <p:cNvPr id="152581" name="Line 5"/>
          <p:cNvSpPr>
            <a:spLocks noChangeShapeType="1"/>
          </p:cNvSpPr>
          <p:nvPr/>
        </p:nvSpPr>
        <p:spPr bwMode="auto">
          <a:xfrm>
            <a:off x="685800" y="1600200"/>
            <a:ext cx="7620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2" name="Oval 6"/>
          <p:cNvSpPr>
            <a:spLocks noChangeArrowheads="1"/>
          </p:cNvSpPr>
          <p:nvPr/>
        </p:nvSpPr>
        <p:spPr bwMode="auto">
          <a:xfrm>
            <a:off x="18288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3" name="Oval 7"/>
          <p:cNvSpPr>
            <a:spLocks noChangeArrowheads="1"/>
          </p:cNvSpPr>
          <p:nvPr/>
        </p:nvSpPr>
        <p:spPr bwMode="auto">
          <a:xfrm>
            <a:off x="1752600" y="16764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4" name="Oval 8"/>
          <p:cNvSpPr>
            <a:spLocks noChangeArrowheads="1"/>
          </p:cNvSpPr>
          <p:nvPr/>
        </p:nvSpPr>
        <p:spPr bwMode="auto">
          <a:xfrm>
            <a:off x="1905000" y="1524000"/>
            <a:ext cx="76200" cy="76200"/>
          </a:xfrm>
          <a:prstGeom prst="ellipse">
            <a:avLst/>
          </a:prstGeom>
          <a:solidFill>
            <a:srgbClr val="FF33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5" name="Oval 9"/>
          <p:cNvSpPr>
            <a:spLocks noChangeArrowheads="1"/>
          </p:cNvSpPr>
          <p:nvPr/>
        </p:nvSpPr>
        <p:spPr bwMode="auto">
          <a:xfrm>
            <a:off x="18288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6" name="Oval 10"/>
          <p:cNvSpPr>
            <a:spLocks noChangeArrowheads="1"/>
          </p:cNvSpPr>
          <p:nvPr/>
        </p:nvSpPr>
        <p:spPr bwMode="auto">
          <a:xfrm>
            <a:off x="19050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7" name="Oval 11"/>
          <p:cNvSpPr>
            <a:spLocks noChangeArrowheads="1"/>
          </p:cNvSpPr>
          <p:nvPr/>
        </p:nvSpPr>
        <p:spPr bwMode="auto">
          <a:xfrm>
            <a:off x="1752600" y="15240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8" name="Oval 12"/>
          <p:cNvSpPr>
            <a:spLocks noChangeArrowheads="1"/>
          </p:cNvSpPr>
          <p:nvPr/>
        </p:nvSpPr>
        <p:spPr bwMode="auto">
          <a:xfrm>
            <a:off x="1752600" y="1447800"/>
            <a:ext cx="76200" cy="76200"/>
          </a:xfrm>
          <a:prstGeom prst="ellipse">
            <a:avLst/>
          </a:prstGeom>
          <a:solidFill>
            <a:srgbClr val="FF33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9" name="Oval 13"/>
          <p:cNvSpPr>
            <a:spLocks noChangeArrowheads="1"/>
          </p:cNvSpPr>
          <p:nvPr/>
        </p:nvSpPr>
        <p:spPr bwMode="auto">
          <a:xfrm>
            <a:off x="17526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0" name="Oval 14"/>
          <p:cNvSpPr>
            <a:spLocks noChangeArrowheads="1"/>
          </p:cNvSpPr>
          <p:nvPr/>
        </p:nvSpPr>
        <p:spPr bwMode="auto">
          <a:xfrm>
            <a:off x="1905000" y="14478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1" name="Oval 15"/>
          <p:cNvSpPr>
            <a:spLocks noChangeArrowheads="1"/>
          </p:cNvSpPr>
          <p:nvPr/>
        </p:nvSpPr>
        <p:spPr bwMode="auto">
          <a:xfrm>
            <a:off x="16764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2" name="Text Box 16"/>
          <p:cNvSpPr txBox="1">
            <a:spLocks noChangeArrowheads="1"/>
          </p:cNvSpPr>
          <p:nvPr/>
        </p:nvSpPr>
        <p:spPr bwMode="auto">
          <a:xfrm>
            <a:off x="1524000" y="1828800"/>
            <a:ext cx="24384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Molecule</a:t>
            </a:r>
          </a:p>
        </p:txBody>
      </p:sp>
      <p:sp>
        <p:nvSpPr>
          <p:cNvPr id="152593" name="Line 17"/>
          <p:cNvSpPr>
            <a:spLocks noChangeShapeType="1"/>
          </p:cNvSpPr>
          <p:nvPr/>
        </p:nvSpPr>
        <p:spPr bwMode="auto">
          <a:xfrm>
            <a:off x="2209800" y="1600200"/>
            <a:ext cx="1371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4" name="Freeform 18"/>
          <p:cNvSpPr>
            <a:spLocks/>
          </p:cNvSpPr>
          <p:nvPr/>
        </p:nvSpPr>
        <p:spPr bwMode="auto">
          <a:xfrm>
            <a:off x="3810000" y="838200"/>
            <a:ext cx="1219200" cy="1066800"/>
          </a:xfrm>
          <a:custGeom>
            <a:avLst/>
            <a:gdLst>
              <a:gd name="T0" fmla="*/ 2147483647 w 933"/>
              <a:gd name="T1" fmla="*/ 2147483647 h 870"/>
              <a:gd name="T2" fmla="*/ 2147483647 w 933"/>
              <a:gd name="T3" fmla="*/ 2147483647 h 870"/>
              <a:gd name="T4" fmla="*/ 2147483647 w 933"/>
              <a:gd name="T5" fmla="*/ 2147483647 h 870"/>
              <a:gd name="T6" fmla="*/ 2147483647 w 933"/>
              <a:gd name="T7" fmla="*/ 2147483647 h 870"/>
              <a:gd name="T8" fmla="*/ 2147483647 w 933"/>
              <a:gd name="T9" fmla="*/ 2147483647 h 870"/>
              <a:gd name="T10" fmla="*/ 2147483647 w 933"/>
              <a:gd name="T11" fmla="*/ 2147483647 h 870"/>
              <a:gd name="T12" fmla="*/ 2147483647 w 933"/>
              <a:gd name="T13" fmla="*/ 2147483647 h 870"/>
              <a:gd name="T14" fmla="*/ 2147483647 w 933"/>
              <a:gd name="T15" fmla="*/ 2147483647 h 870"/>
              <a:gd name="T16" fmla="*/ 2147483647 w 933"/>
              <a:gd name="T17" fmla="*/ 2147483647 h 870"/>
              <a:gd name="T18" fmla="*/ 2147483647 w 933"/>
              <a:gd name="T19" fmla="*/ 2147483647 h 870"/>
              <a:gd name="T20" fmla="*/ 2147483647 w 933"/>
              <a:gd name="T21" fmla="*/ 2147483647 h 870"/>
              <a:gd name="T22" fmla="*/ 2147483647 w 933"/>
              <a:gd name="T23" fmla="*/ 2147483647 h 870"/>
              <a:gd name="T24" fmla="*/ 2147483647 w 933"/>
              <a:gd name="T25" fmla="*/ 2147483647 h 870"/>
              <a:gd name="T26" fmla="*/ 2147483647 w 933"/>
              <a:gd name="T27" fmla="*/ 2147483647 h 870"/>
              <a:gd name="T28" fmla="*/ 2147483647 w 933"/>
              <a:gd name="T29" fmla="*/ 2147483647 h 870"/>
              <a:gd name="T30" fmla="*/ 2147483647 w 933"/>
              <a:gd name="T31" fmla="*/ 2147483647 h 870"/>
              <a:gd name="T32" fmla="*/ 2147483647 w 933"/>
              <a:gd name="T33" fmla="*/ 2147483647 h 870"/>
              <a:gd name="T34" fmla="*/ 2147483647 w 933"/>
              <a:gd name="T35" fmla="*/ 2147483647 h 870"/>
              <a:gd name="T36" fmla="*/ 2147483647 w 933"/>
              <a:gd name="T37" fmla="*/ 0 h 870"/>
              <a:gd name="T38" fmla="*/ 2147483647 w 933"/>
              <a:gd name="T39" fmla="*/ 2147483647 h 870"/>
              <a:gd name="T40" fmla="*/ 2147483647 w 933"/>
              <a:gd name="T41" fmla="*/ 2147483647 h 870"/>
              <a:gd name="T42" fmla="*/ 2147483647 w 933"/>
              <a:gd name="T43" fmla="*/ 2147483647 h 870"/>
              <a:gd name="T44" fmla="*/ 2147483647 w 933"/>
              <a:gd name="T45" fmla="*/ 2147483647 h 870"/>
              <a:gd name="T46" fmla="*/ 2147483647 w 933"/>
              <a:gd name="T47" fmla="*/ 2147483647 h 870"/>
              <a:gd name="T48" fmla="*/ 2147483647 w 933"/>
              <a:gd name="T49" fmla="*/ 2147483647 h 870"/>
              <a:gd name="T50" fmla="*/ 2147483647 w 933"/>
              <a:gd name="T51" fmla="*/ 2147483647 h 870"/>
              <a:gd name="T52" fmla="*/ 2147483647 w 933"/>
              <a:gd name="T53" fmla="*/ 2147483647 h 870"/>
              <a:gd name="T54" fmla="*/ 2147483647 w 933"/>
              <a:gd name="T55" fmla="*/ 2147483647 h 8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33"/>
              <a:gd name="T85" fmla="*/ 0 h 870"/>
              <a:gd name="T86" fmla="*/ 933 w 933"/>
              <a:gd name="T87" fmla="*/ 870 h 8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33" h="870">
                <a:moveTo>
                  <a:pt x="386" y="283"/>
                </a:moveTo>
                <a:cubicBezTo>
                  <a:pt x="328" y="339"/>
                  <a:pt x="224" y="339"/>
                  <a:pt x="153" y="374"/>
                </a:cubicBezTo>
                <a:cubicBezTo>
                  <a:pt x="112" y="394"/>
                  <a:pt x="96" y="430"/>
                  <a:pt x="52" y="445"/>
                </a:cubicBezTo>
                <a:cubicBezTo>
                  <a:pt x="28" y="517"/>
                  <a:pt x="50" y="494"/>
                  <a:pt x="2" y="526"/>
                </a:cubicBezTo>
                <a:cubicBezTo>
                  <a:pt x="10" y="646"/>
                  <a:pt x="0" y="700"/>
                  <a:pt x="93" y="768"/>
                </a:cubicBezTo>
                <a:cubicBezTo>
                  <a:pt x="159" y="870"/>
                  <a:pt x="110" y="814"/>
                  <a:pt x="375" y="789"/>
                </a:cubicBezTo>
                <a:cubicBezTo>
                  <a:pt x="453" y="782"/>
                  <a:pt x="499" y="729"/>
                  <a:pt x="557" y="687"/>
                </a:cubicBezTo>
                <a:cubicBezTo>
                  <a:pt x="579" y="671"/>
                  <a:pt x="605" y="662"/>
                  <a:pt x="628" y="647"/>
                </a:cubicBezTo>
                <a:cubicBezTo>
                  <a:pt x="641" y="609"/>
                  <a:pt x="639" y="575"/>
                  <a:pt x="669" y="546"/>
                </a:cubicBezTo>
                <a:cubicBezTo>
                  <a:pt x="689" y="468"/>
                  <a:pt x="735" y="440"/>
                  <a:pt x="810" y="425"/>
                </a:cubicBezTo>
                <a:cubicBezTo>
                  <a:pt x="817" y="415"/>
                  <a:pt x="821" y="403"/>
                  <a:pt x="830" y="394"/>
                </a:cubicBezTo>
                <a:cubicBezTo>
                  <a:pt x="839" y="385"/>
                  <a:pt x="853" y="383"/>
                  <a:pt x="861" y="374"/>
                </a:cubicBezTo>
                <a:cubicBezTo>
                  <a:pt x="877" y="356"/>
                  <a:pt x="901" y="314"/>
                  <a:pt x="901" y="314"/>
                </a:cubicBezTo>
                <a:cubicBezTo>
                  <a:pt x="908" y="294"/>
                  <a:pt x="914" y="273"/>
                  <a:pt x="921" y="253"/>
                </a:cubicBezTo>
                <a:cubicBezTo>
                  <a:pt x="924" y="243"/>
                  <a:pt x="931" y="223"/>
                  <a:pt x="931" y="223"/>
                </a:cubicBezTo>
                <a:cubicBezTo>
                  <a:pt x="928" y="179"/>
                  <a:pt x="933" y="133"/>
                  <a:pt x="921" y="91"/>
                </a:cubicBezTo>
                <a:cubicBezTo>
                  <a:pt x="918" y="81"/>
                  <a:pt x="899" y="88"/>
                  <a:pt x="891" y="81"/>
                </a:cubicBezTo>
                <a:cubicBezTo>
                  <a:pt x="861" y="57"/>
                  <a:pt x="883" y="48"/>
                  <a:pt x="850" y="31"/>
                </a:cubicBezTo>
                <a:cubicBezTo>
                  <a:pt x="840" y="26"/>
                  <a:pt x="780" y="7"/>
                  <a:pt x="759" y="0"/>
                </a:cubicBezTo>
                <a:cubicBezTo>
                  <a:pt x="712" y="3"/>
                  <a:pt x="665" y="4"/>
                  <a:pt x="618" y="10"/>
                </a:cubicBezTo>
                <a:cubicBezTo>
                  <a:pt x="565" y="16"/>
                  <a:pt x="608" y="21"/>
                  <a:pt x="567" y="41"/>
                </a:cubicBezTo>
                <a:cubicBezTo>
                  <a:pt x="545" y="52"/>
                  <a:pt x="520" y="53"/>
                  <a:pt x="497" y="61"/>
                </a:cubicBezTo>
                <a:cubicBezTo>
                  <a:pt x="487" y="71"/>
                  <a:pt x="479" y="84"/>
                  <a:pt x="466" y="91"/>
                </a:cubicBezTo>
                <a:cubicBezTo>
                  <a:pt x="448" y="101"/>
                  <a:pt x="406" y="111"/>
                  <a:pt x="406" y="111"/>
                </a:cubicBezTo>
                <a:cubicBezTo>
                  <a:pt x="403" y="121"/>
                  <a:pt x="397" y="131"/>
                  <a:pt x="396" y="142"/>
                </a:cubicBezTo>
                <a:cubicBezTo>
                  <a:pt x="390" y="192"/>
                  <a:pt x="395" y="243"/>
                  <a:pt x="386" y="293"/>
                </a:cubicBezTo>
                <a:cubicBezTo>
                  <a:pt x="384" y="303"/>
                  <a:pt x="365" y="324"/>
                  <a:pt x="365" y="314"/>
                </a:cubicBezTo>
                <a:cubicBezTo>
                  <a:pt x="365" y="302"/>
                  <a:pt x="379" y="293"/>
                  <a:pt x="386" y="283"/>
                </a:cubicBezTo>
                <a:close/>
              </a:path>
            </a:pathLst>
          </a:custGeom>
          <a:solidFill>
            <a:srgbClr val="FF66CC"/>
          </a:solidFill>
          <a:ln w="76200" cmpd="sng">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5" name="Freeform 19"/>
          <p:cNvSpPr>
            <a:spLocks/>
          </p:cNvSpPr>
          <p:nvPr/>
        </p:nvSpPr>
        <p:spPr bwMode="auto">
          <a:xfrm>
            <a:off x="4038600" y="990600"/>
            <a:ext cx="947738" cy="685800"/>
          </a:xfrm>
          <a:custGeom>
            <a:avLst/>
            <a:gdLst>
              <a:gd name="T0" fmla="*/ 2147483647 w 789"/>
              <a:gd name="T1" fmla="*/ 2147483647 h 697"/>
              <a:gd name="T2" fmla="*/ 2147483647 w 789"/>
              <a:gd name="T3" fmla="*/ 2147483647 h 697"/>
              <a:gd name="T4" fmla="*/ 2147483647 w 789"/>
              <a:gd name="T5" fmla="*/ 0 h 697"/>
              <a:gd name="T6" fmla="*/ 2147483647 w 789"/>
              <a:gd name="T7" fmla="*/ 2147483647 h 697"/>
              <a:gd name="T8" fmla="*/ 2147483647 w 789"/>
              <a:gd name="T9" fmla="*/ 2147483647 h 697"/>
              <a:gd name="T10" fmla="*/ 2147483647 w 789"/>
              <a:gd name="T11" fmla="*/ 2147483647 h 697"/>
              <a:gd name="T12" fmla="*/ 2147483647 w 789"/>
              <a:gd name="T13" fmla="*/ 2147483647 h 697"/>
              <a:gd name="T14" fmla="*/ 2147483647 w 789"/>
              <a:gd name="T15" fmla="*/ 2147483647 h 697"/>
              <a:gd name="T16" fmla="*/ 2147483647 w 789"/>
              <a:gd name="T17" fmla="*/ 2147483647 h 697"/>
              <a:gd name="T18" fmla="*/ 2147483647 w 789"/>
              <a:gd name="T19" fmla="*/ 2147483647 h 697"/>
              <a:gd name="T20" fmla="*/ 2147483647 w 789"/>
              <a:gd name="T21" fmla="*/ 2147483647 h 697"/>
              <a:gd name="T22" fmla="*/ 2147483647 w 789"/>
              <a:gd name="T23" fmla="*/ 2147483647 h 697"/>
              <a:gd name="T24" fmla="*/ 2147483647 w 789"/>
              <a:gd name="T25" fmla="*/ 2147483647 h 697"/>
              <a:gd name="T26" fmla="*/ 2147483647 w 789"/>
              <a:gd name="T27" fmla="*/ 2147483647 h 697"/>
              <a:gd name="T28" fmla="*/ 2147483647 w 789"/>
              <a:gd name="T29" fmla="*/ 2147483647 h 697"/>
              <a:gd name="T30" fmla="*/ 2147483647 w 789"/>
              <a:gd name="T31" fmla="*/ 2147483647 h 697"/>
              <a:gd name="T32" fmla="*/ 2147483647 w 789"/>
              <a:gd name="T33" fmla="*/ 2147483647 h 697"/>
              <a:gd name="T34" fmla="*/ 2147483647 w 789"/>
              <a:gd name="T35" fmla="*/ 2147483647 h 697"/>
              <a:gd name="T36" fmla="*/ 2147483647 w 789"/>
              <a:gd name="T37" fmla="*/ 2147483647 h 697"/>
              <a:gd name="T38" fmla="*/ 2147483647 w 789"/>
              <a:gd name="T39" fmla="*/ 2147483647 h 697"/>
              <a:gd name="T40" fmla="*/ 2147483647 w 789"/>
              <a:gd name="T41" fmla="*/ 2147483647 h 697"/>
              <a:gd name="T42" fmla="*/ 2147483647 w 789"/>
              <a:gd name="T43" fmla="*/ 2147483647 h 697"/>
              <a:gd name="T44" fmla="*/ 2147483647 w 789"/>
              <a:gd name="T45" fmla="*/ 2147483647 h 697"/>
              <a:gd name="T46" fmla="*/ 2147483647 w 789"/>
              <a:gd name="T47" fmla="*/ 2147483647 h 697"/>
              <a:gd name="T48" fmla="*/ 2147483647 w 789"/>
              <a:gd name="T49" fmla="*/ 2147483647 h 697"/>
              <a:gd name="T50" fmla="*/ 2147483647 w 789"/>
              <a:gd name="T51" fmla="*/ 2147483647 h 697"/>
              <a:gd name="T52" fmla="*/ 2147483647 w 789"/>
              <a:gd name="T53" fmla="*/ 2147483647 h 697"/>
              <a:gd name="T54" fmla="*/ 2147483647 w 789"/>
              <a:gd name="T55" fmla="*/ 2147483647 h 697"/>
              <a:gd name="T56" fmla="*/ 2147483647 w 789"/>
              <a:gd name="T57" fmla="*/ 2147483647 h 697"/>
              <a:gd name="T58" fmla="*/ 2147483647 w 789"/>
              <a:gd name="T59" fmla="*/ 2147483647 h 697"/>
              <a:gd name="T60" fmla="*/ 2147483647 w 789"/>
              <a:gd name="T61" fmla="*/ 2147483647 h 697"/>
              <a:gd name="T62" fmla="*/ 2147483647 w 789"/>
              <a:gd name="T63" fmla="*/ 2147483647 h 697"/>
              <a:gd name="T64" fmla="*/ 2147483647 w 789"/>
              <a:gd name="T65" fmla="*/ 2147483647 h 697"/>
              <a:gd name="T66" fmla="*/ 2147483647 w 789"/>
              <a:gd name="T67" fmla="*/ 2147483647 h 697"/>
              <a:gd name="T68" fmla="*/ 0 w 789"/>
              <a:gd name="T69" fmla="*/ 2147483647 h 6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89"/>
              <a:gd name="T106" fmla="*/ 0 h 697"/>
              <a:gd name="T107" fmla="*/ 789 w 789"/>
              <a:gd name="T108" fmla="*/ 697 h 6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89" h="697">
                <a:moveTo>
                  <a:pt x="789" y="182"/>
                </a:moveTo>
                <a:cubicBezTo>
                  <a:pt x="774" y="139"/>
                  <a:pt x="746" y="136"/>
                  <a:pt x="718" y="101"/>
                </a:cubicBezTo>
                <a:cubicBezTo>
                  <a:pt x="663" y="34"/>
                  <a:pt x="642" y="14"/>
                  <a:pt x="556" y="0"/>
                </a:cubicBezTo>
                <a:cubicBezTo>
                  <a:pt x="540" y="49"/>
                  <a:pt x="543" y="13"/>
                  <a:pt x="566" y="60"/>
                </a:cubicBezTo>
                <a:cubicBezTo>
                  <a:pt x="571" y="70"/>
                  <a:pt x="570" y="82"/>
                  <a:pt x="576" y="91"/>
                </a:cubicBezTo>
                <a:cubicBezTo>
                  <a:pt x="593" y="120"/>
                  <a:pt x="650" y="130"/>
                  <a:pt x="677" y="141"/>
                </a:cubicBezTo>
                <a:cubicBezTo>
                  <a:pt x="708" y="187"/>
                  <a:pt x="731" y="221"/>
                  <a:pt x="748" y="273"/>
                </a:cubicBezTo>
                <a:cubicBezTo>
                  <a:pt x="728" y="280"/>
                  <a:pt x="707" y="286"/>
                  <a:pt x="687" y="293"/>
                </a:cubicBezTo>
                <a:cubicBezTo>
                  <a:pt x="677" y="296"/>
                  <a:pt x="657" y="303"/>
                  <a:pt x="657" y="303"/>
                </a:cubicBezTo>
                <a:cubicBezTo>
                  <a:pt x="596" y="283"/>
                  <a:pt x="570" y="232"/>
                  <a:pt x="536" y="182"/>
                </a:cubicBezTo>
                <a:cubicBezTo>
                  <a:pt x="522" y="161"/>
                  <a:pt x="463" y="99"/>
                  <a:pt x="445" y="81"/>
                </a:cubicBezTo>
                <a:cubicBezTo>
                  <a:pt x="422" y="89"/>
                  <a:pt x="390" y="82"/>
                  <a:pt x="374" y="101"/>
                </a:cubicBezTo>
                <a:cubicBezTo>
                  <a:pt x="360" y="117"/>
                  <a:pt x="354" y="161"/>
                  <a:pt x="354" y="161"/>
                </a:cubicBezTo>
                <a:cubicBezTo>
                  <a:pt x="369" y="250"/>
                  <a:pt x="367" y="228"/>
                  <a:pt x="455" y="242"/>
                </a:cubicBezTo>
                <a:cubicBezTo>
                  <a:pt x="485" y="273"/>
                  <a:pt x="487" y="295"/>
                  <a:pt x="516" y="323"/>
                </a:cubicBezTo>
                <a:cubicBezTo>
                  <a:pt x="527" y="356"/>
                  <a:pt x="535" y="391"/>
                  <a:pt x="546" y="424"/>
                </a:cubicBezTo>
                <a:cubicBezTo>
                  <a:pt x="536" y="431"/>
                  <a:pt x="528" y="442"/>
                  <a:pt x="516" y="444"/>
                </a:cubicBezTo>
                <a:cubicBezTo>
                  <a:pt x="474" y="450"/>
                  <a:pt x="459" y="406"/>
                  <a:pt x="425" y="384"/>
                </a:cubicBezTo>
                <a:cubicBezTo>
                  <a:pt x="412" y="343"/>
                  <a:pt x="385" y="307"/>
                  <a:pt x="344" y="293"/>
                </a:cubicBezTo>
                <a:cubicBezTo>
                  <a:pt x="334" y="300"/>
                  <a:pt x="317" y="301"/>
                  <a:pt x="314" y="313"/>
                </a:cubicBezTo>
                <a:cubicBezTo>
                  <a:pt x="302" y="366"/>
                  <a:pt x="331" y="411"/>
                  <a:pt x="364" y="444"/>
                </a:cubicBezTo>
                <a:cubicBezTo>
                  <a:pt x="375" y="477"/>
                  <a:pt x="394" y="502"/>
                  <a:pt x="405" y="535"/>
                </a:cubicBezTo>
                <a:cubicBezTo>
                  <a:pt x="412" y="555"/>
                  <a:pt x="425" y="596"/>
                  <a:pt x="425" y="596"/>
                </a:cubicBezTo>
                <a:cubicBezTo>
                  <a:pt x="415" y="603"/>
                  <a:pt x="406" y="614"/>
                  <a:pt x="394" y="616"/>
                </a:cubicBezTo>
                <a:cubicBezTo>
                  <a:pt x="379" y="618"/>
                  <a:pt x="342" y="593"/>
                  <a:pt x="334" y="586"/>
                </a:cubicBezTo>
                <a:cubicBezTo>
                  <a:pt x="294" y="551"/>
                  <a:pt x="266" y="514"/>
                  <a:pt x="223" y="485"/>
                </a:cubicBezTo>
                <a:cubicBezTo>
                  <a:pt x="196" y="400"/>
                  <a:pt x="234" y="501"/>
                  <a:pt x="192" y="434"/>
                </a:cubicBezTo>
                <a:cubicBezTo>
                  <a:pt x="167" y="394"/>
                  <a:pt x="187" y="382"/>
                  <a:pt x="132" y="364"/>
                </a:cubicBezTo>
                <a:cubicBezTo>
                  <a:pt x="91" y="377"/>
                  <a:pt x="84" y="394"/>
                  <a:pt x="71" y="434"/>
                </a:cubicBezTo>
                <a:cubicBezTo>
                  <a:pt x="84" y="501"/>
                  <a:pt x="101" y="572"/>
                  <a:pt x="172" y="596"/>
                </a:cubicBezTo>
                <a:cubicBezTo>
                  <a:pt x="175" y="606"/>
                  <a:pt x="174" y="619"/>
                  <a:pt x="182" y="626"/>
                </a:cubicBezTo>
                <a:cubicBezTo>
                  <a:pt x="190" y="634"/>
                  <a:pt x="210" y="626"/>
                  <a:pt x="213" y="636"/>
                </a:cubicBezTo>
                <a:cubicBezTo>
                  <a:pt x="230" y="687"/>
                  <a:pt x="200" y="688"/>
                  <a:pt x="172" y="697"/>
                </a:cubicBezTo>
                <a:cubicBezTo>
                  <a:pt x="162" y="694"/>
                  <a:pt x="151" y="692"/>
                  <a:pt x="142" y="687"/>
                </a:cubicBezTo>
                <a:cubicBezTo>
                  <a:pt x="111" y="670"/>
                  <a:pt x="0" y="602"/>
                  <a:pt x="0" y="556"/>
                </a:cubicBezTo>
              </a:path>
            </a:pathLst>
          </a:custGeom>
          <a:noFill/>
          <a:ln w="38100" cmpd="sng">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6" name="Text Box 20"/>
          <p:cNvSpPr txBox="1">
            <a:spLocks noChangeArrowheads="1"/>
          </p:cNvSpPr>
          <p:nvPr/>
        </p:nvSpPr>
        <p:spPr bwMode="auto">
          <a:xfrm>
            <a:off x="3352800" y="1828800"/>
            <a:ext cx="243840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Cell Organelle</a:t>
            </a:r>
          </a:p>
        </p:txBody>
      </p:sp>
      <p:sp>
        <p:nvSpPr>
          <p:cNvPr id="152597" name="Line 21"/>
          <p:cNvSpPr>
            <a:spLocks noChangeShapeType="1"/>
          </p:cNvSpPr>
          <p:nvPr/>
        </p:nvSpPr>
        <p:spPr bwMode="auto">
          <a:xfrm>
            <a:off x="4953000" y="1676400"/>
            <a:ext cx="1066800" cy="762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0"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990600"/>
            <a:ext cx="1343025" cy="17526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599" name="Text Box 23"/>
          <p:cNvSpPr txBox="1">
            <a:spLocks noChangeArrowheads="1"/>
          </p:cNvSpPr>
          <p:nvPr/>
        </p:nvSpPr>
        <p:spPr bwMode="auto">
          <a:xfrm>
            <a:off x="7162800" y="3810000"/>
            <a:ext cx="1600200" cy="57943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charset="0"/>
                <a:ea typeface="+mn-ea"/>
                <a:cs typeface="+mn-cs"/>
              </a:rPr>
              <a:t>Cell</a:t>
            </a:r>
          </a:p>
        </p:txBody>
      </p:sp>
      <p:sp>
        <p:nvSpPr>
          <p:cNvPr id="152600" name="Line 24"/>
          <p:cNvSpPr>
            <a:spLocks noChangeShapeType="1"/>
          </p:cNvSpPr>
          <p:nvPr/>
        </p:nvSpPr>
        <p:spPr bwMode="auto">
          <a:xfrm>
            <a:off x="7086600" y="2895600"/>
            <a:ext cx="76200" cy="5334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3"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3581400"/>
            <a:ext cx="1676400" cy="131445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2" name="Text Box 26"/>
          <p:cNvSpPr txBox="1">
            <a:spLocks noChangeArrowheads="1"/>
          </p:cNvSpPr>
          <p:nvPr/>
        </p:nvSpPr>
        <p:spPr bwMode="auto">
          <a:xfrm>
            <a:off x="7391400" y="2971800"/>
            <a:ext cx="17526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Tissue</a:t>
            </a:r>
          </a:p>
        </p:txBody>
      </p:sp>
      <p:sp>
        <p:nvSpPr>
          <p:cNvPr id="152603" name="Line 27"/>
          <p:cNvSpPr>
            <a:spLocks noChangeShapeType="1"/>
          </p:cNvSpPr>
          <p:nvPr/>
        </p:nvSpPr>
        <p:spPr bwMode="auto">
          <a:xfrm flipH="1">
            <a:off x="6934200" y="5029200"/>
            <a:ext cx="685800" cy="2286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6" name="Picture 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4495800"/>
            <a:ext cx="1384300" cy="1933575"/>
          </a:xfrm>
          <a:prstGeom prst="rect">
            <a:avLst/>
          </a:prstGeom>
          <a:noFill/>
          <a:ln w="5715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5" name="Text Box 29"/>
          <p:cNvSpPr txBox="1">
            <a:spLocks noChangeArrowheads="1"/>
          </p:cNvSpPr>
          <p:nvPr/>
        </p:nvSpPr>
        <p:spPr bwMode="auto">
          <a:xfrm>
            <a:off x="5334000" y="3733800"/>
            <a:ext cx="1752600" cy="64633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a:t>
            </a:r>
          </a:p>
        </p:txBody>
      </p:sp>
      <p:sp>
        <p:nvSpPr>
          <p:cNvPr id="152606" name="Line 30"/>
          <p:cNvSpPr>
            <a:spLocks noChangeShapeType="1"/>
          </p:cNvSpPr>
          <p:nvPr/>
        </p:nvSpPr>
        <p:spPr bwMode="auto">
          <a:xfrm flipH="1">
            <a:off x="2286000" y="4800600"/>
            <a:ext cx="609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9" name="Picture 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4267200"/>
            <a:ext cx="1498600" cy="161925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8" name="Text Box 32"/>
          <p:cNvSpPr txBox="1">
            <a:spLocks noChangeArrowheads="1"/>
          </p:cNvSpPr>
          <p:nvPr/>
        </p:nvSpPr>
        <p:spPr bwMode="auto">
          <a:xfrm>
            <a:off x="2743200" y="3124200"/>
            <a:ext cx="2057400" cy="120032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 System</a:t>
            </a:r>
          </a:p>
        </p:txBody>
      </p:sp>
      <p:sp>
        <p:nvSpPr>
          <p:cNvPr id="152609" name="Oval 33"/>
          <p:cNvSpPr>
            <a:spLocks noChangeArrowheads="1"/>
          </p:cNvSpPr>
          <p:nvPr/>
        </p:nvSpPr>
        <p:spPr bwMode="auto">
          <a:xfrm>
            <a:off x="1905000" y="14478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610" name="Text Box 34"/>
          <p:cNvSpPr txBox="1">
            <a:spLocks noChangeArrowheads="1"/>
          </p:cNvSpPr>
          <p:nvPr/>
        </p:nvSpPr>
        <p:spPr bwMode="auto">
          <a:xfrm>
            <a:off x="7772400" y="1066800"/>
            <a:ext cx="13716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Cell</a:t>
            </a:r>
          </a:p>
        </p:txBody>
      </p:sp>
      <p:sp>
        <p:nvSpPr>
          <p:cNvPr id="152611" name="Line 35"/>
          <p:cNvSpPr>
            <a:spLocks noChangeShapeType="1"/>
          </p:cNvSpPr>
          <p:nvPr/>
        </p:nvSpPr>
        <p:spPr bwMode="auto">
          <a:xfrm flipH="1">
            <a:off x="4648200" y="5029200"/>
            <a:ext cx="609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612" name="Text Box 37"/>
          <p:cNvSpPr txBox="1">
            <a:spLocks noChangeArrowheads="1"/>
          </p:cNvSpPr>
          <p:nvPr/>
        </p:nvSpPr>
        <p:spPr bwMode="auto">
          <a:xfrm>
            <a:off x="0" y="3200400"/>
            <a:ext cx="2514600" cy="64633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Organism</a:t>
            </a:r>
          </a:p>
        </p:txBody>
      </p:sp>
      <p:sp>
        <p:nvSpPr>
          <p:cNvPr id="152613" name="Freeform 38"/>
          <p:cNvSpPr>
            <a:spLocks/>
          </p:cNvSpPr>
          <p:nvPr/>
        </p:nvSpPr>
        <p:spPr bwMode="auto">
          <a:xfrm>
            <a:off x="6954838" y="1252538"/>
            <a:ext cx="139700" cy="142875"/>
          </a:xfrm>
          <a:custGeom>
            <a:avLst/>
            <a:gdLst>
              <a:gd name="T0" fmla="*/ 2147483647 w 88"/>
              <a:gd name="T1" fmla="*/ 2147483647 h 90"/>
              <a:gd name="T2" fmla="*/ 2147483647 w 88"/>
              <a:gd name="T3" fmla="*/ 2147483647 h 90"/>
              <a:gd name="T4" fmla="*/ 2147483647 w 88"/>
              <a:gd name="T5" fmla="*/ 2147483647 h 90"/>
              <a:gd name="T6" fmla="*/ 2147483647 w 88"/>
              <a:gd name="T7" fmla="*/ 2147483647 h 90"/>
              <a:gd name="T8" fmla="*/ 2147483647 w 88"/>
              <a:gd name="T9" fmla="*/ 2147483647 h 90"/>
              <a:gd name="T10" fmla="*/ 2147483647 w 88"/>
              <a:gd name="T11" fmla="*/ 2147483647 h 90"/>
              <a:gd name="T12" fmla="*/ 2147483647 w 88"/>
              <a:gd name="T13" fmla="*/ 2147483647 h 90"/>
              <a:gd name="T14" fmla="*/ 0 60000 65536"/>
              <a:gd name="T15" fmla="*/ 0 60000 65536"/>
              <a:gd name="T16" fmla="*/ 0 60000 65536"/>
              <a:gd name="T17" fmla="*/ 0 60000 65536"/>
              <a:gd name="T18" fmla="*/ 0 60000 65536"/>
              <a:gd name="T19" fmla="*/ 0 60000 65536"/>
              <a:gd name="T20" fmla="*/ 0 60000 65536"/>
              <a:gd name="T21" fmla="*/ 0 w 88"/>
              <a:gd name="T22" fmla="*/ 0 h 90"/>
              <a:gd name="T23" fmla="*/ 88 w 88"/>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90">
                <a:moveTo>
                  <a:pt x="75" y="60"/>
                </a:moveTo>
                <a:cubicBezTo>
                  <a:pt x="72" y="43"/>
                  <a:pt x="78" y="20"/>
                  <a:pt x="65" y="9"/>
                </a:cubicBezTo>
                <a:cubicBezTo>
                  <a:pt x="54" y="0"/>
                  <a:pt x="30" y="6"/>
                  <a:pt x="25" y="19"/>
                </a:cubicBezTo>
                <a:cubicBezTo>
                  <a:pt x="0" y="78"/>
                  <a:pt x="34" y="80"/>
                  <a:pt x="65" y="90"/>
                </a:cubicBezTo>
                <a:cubicBezTo>
                  <a:pt x="72" y="83"/>
                  <a:pt x="84" y="80"/>
                  <a:pt x="86" y="70"/>
                </a:cubicBezTo>
                <a:cubicBezTo>
                  <a:pt x="88" y="56"/>
                  <a:pt x="85" y="39"/>
                  <a:pt x="75" y="30"/>
                </a:cubicBezTo>
                <a:cubicBezTo>
                  <a:pt x="68" y="23"/>
                  <a:pt x="75" y="50"/>
                  <a:pt x="75" y="60"/>
                </a:cubicBezTo>
                <a:close/>
              </a:path>
            </a:pathLst>
          </a:custGeom>
          <a:solidFill>
            <a:srgbClr val="FF66CC"/>
          </a:solidFill>
          <a:ln w="952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26" name="Picture 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3886200"/>
            <a:ext cx="1905000" cy="21812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831528" name="Rectangle 4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pic>
        <p:nvPicPr>
          <p:cNvPr id="345128" name="Picture 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990600"/>
            <a:ext cx="1371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ounded Rectangle 40"/>
          <p:cNvSpPr/>
          <p:nvPr/>
        </p:nvSpPr>
        <p:spPr>
          <a:xfrm>
            <a:off x="3505200" y="1905000"/>
            <a:ext cx="2133600" cy="1143000"/>
          </a:xfrm>
          <a:prstGeom prst="roundRect">
            <a:avLst/>
          </a:prstGeom>
          <a:solidFill>
            <a:schemeClr val="bg2">
              <a:lumMod val="50000"/>
            </a:schemeClr>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2" name="Rounded Rectangle 41"/>
          <p:cNvSpPr/>
          <p:nvPr/>
        </p:nvSpPr>
        <p:spPr>
          <a:xfrm>
            <a:off x="7467600" y="1143000"/>
            <a:ext cx="1447800" cy="457200"/>
          </a:xfrm>
          <a:prstGeom prst="roundRect">
            <a:avLst/>
          </a:prstGeom>
          <a:solidFill>
            <a:schemeClr val="bg2">
              <a:lumMod val="50000"/>
            </a:schemeClr>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3" name="Rounded Rectangle 42"/>
          <p:cNvSpPr/>
          <p:nvPr/>
        </p:nvSpPr>
        <p:spPr>
          <a:xfrm>
            <a:off x="7467600" y="3048000"/>
            <a:ext cx="1447800" cy="609600"/>
          </a:xfrm>
          <a:prstGeom prst="roundRect">
            <a:avLst/>
          </a:prstGeom>
          <a:solidFill>
            <a:schemeClr val="bg2">
              <a:lumMod val="50000"/>
            </a:schemeClr>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4" name="Rounded Rectangle 43"/>
          <p:cNvSpPr/>
          <p:nvPr/>
        </p:nvSpPr>
        <p:spPr>
          <a:xfrm>
            <a:off x="5334000" y="3733800"/>
            <a:ext cx="1447800" cy="609600"/>
          </a:xfrm>
          <a:prstGeom prst="roundRect">
            <a:avLst/>
          </a:prstGeom>
          <a:solidFill>
            <a:schemeClr val="bg2">
              <a:lumMod val="50000"/>
            </a:schemeClr>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5" name="Rectangle 44"/>
          <p:cNvSpPr/>
          <p:nvPr/>
        </p:nvSpPr>
        <p:spPr>
          <a:xfrm>
            <a:off x="3657600" y="1143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46" name="Rectangle 45"/>
          <p:cNvSpPr/>
          <p:nvPr/>
        </p:nvSpPr>
        <p:spPr>
          <a:xfrm>
            <a:off x="6324600" y="17526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47" name="Rectangle 46"/>
          <p:cNvSpPr/>
          <p:nvPr/>
        </p:nvSpPr>
        <p:spPr>
          <a:xfrm>
            <a:off x="7239000" y="41148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48" name="Rectangle 47"/>
          <p:cNvSpPr/>
          <p:nvPr/>
        </p:nvSpPr>
        <p:spPr>
          <a:xfrm>
            <a:off x="5486400" y="5410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D</a:t>
            </a:r>
          </a:p>
        </p:txBody>
      </p:sp>
      <p:sp>
        <p:nvSpPr>
          <p:cNvPr id="49" name="Rectangle 48"/>
          <p:cNvSpPr/>
          <p:nvPr/>
        </p:nvSpPr>
        <p:spPr>
          <a:xfrm>
            <a:off x="7391400" y="51054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idx="1"/>
          </p:nvPr>
        </p:nvSpPr>
        <p:spPr>
          <a:xfrm>
            <a:off x="0" y="228600"/>
            <a:ext cx="9372600" cy="5897563"/>
          </a:xfrm>
        </p:spPr>
        <p:txBody>
          <a:bodyPr/>
          <a:lstStyle/>
          <a:p>
            <a:pPr eaLnBrk="1" hangingPunct="1"/>
            <a:r>
              <a:rPr lang="en-US" dirty="0">
                <a:solidFill>
                  <a:srgbClr val="9966FF"/>
                </a:solidFill>
              </a:rPr>
              <a:t>Name, A, B, C, and D?</a:t>
            </a:r>
          </a:p>
        </p:txBody>
      </p:sp>
      <p:sp>
        <p:nvSpPr>
          <p:cNvPr id="152579" name="Oval 3"/>
          <p:cNvSpPr>
            <a:spLocks noChangeArrowheads="1"/>
          </p:cNvSpPr>
          <p:nvPr/>
        </p:nvSpPr>
        <p:spPr bwMode="auto">
          <a:xfrm>
            <a:off x="4572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0" name="Text Box 4"/>
          <p:cNvSpPr txBox="1">
            <a:spLocks noChangeArrowheads="1"/>
          </p:cNvSpPr>
          <p:nvPr/>
        </p:nvSpPr>
        <p:spPr bwMode="auto">
          <a:xfrm>
            <a:off x="228600" y="1828800"/>
            <a:ext cx="1295400" cy="64633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Atom</a:t>
            </a:r>
          </a:p>
        </p:txBody>
      </p:sp>
      <p:sp>
        <p:nvSpPr>
          <p:cNvPr id="152581" name="Line 5"/>
          <p:cNvSpPr>
            <a:spLocks noChangeShapeType="1"/>
          </p:cNvSpPr>
          <p:nvPr/>
        </p:nvSpPr>
        <p:spPr bwMode="auto">
          <a:xfrm>
            <a:off x="685800" y="1600200"/>
            <a:ext cx="7620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2" name="Oval 6"/>
          <p:cNvSpPr>
            <a:spLocks noChangeArrowheads="1"/>
          </p:cNvSpPr>
          <p:nvPr/>
        </p:nvSpPr>
        <p:spPr bwMode="auto">
          <a:xfrm>
            <a:off x="18288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3" name="Oval 7"/>
          <p:cNvSpPr>
            <a:spLocks noChangeArrowheads="1"/>
          </p:cNvSpPr>
          <p:nvPr/>
        </p:nvSpPr>
        <p:spPr bwMode="auto">
          <a:xfrm>
            <a:off x="1752600" y="16764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4" name="Oval 8"/>
          <p:cNvSpPr>
            <a:spLocks noChangeArrowheads="1"/>
          </p:cNvSpPr>
          <p:nvPr/>
        </p:nvSpPr>
        <p:spPr bwMode="auto">
          <a:xfrm>
            <a:off x="1905000" y="1524000"/>
            <a:ext cx="76200" cy="76200"/>
          </a:xfrm>
          <a:prstGeom prst="ellipse">
            <a:avLst/>
          </a:prstGeom>
          <a:solidFill>
            <a:srgbClr val="FF33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5" name="Oval 9"/>
          <p:cNvSpPr>
            <a:spLocks noChangeArrowheads="1"/>
          </p:cNvSpPr>
          <p:nvPr/>
        </p:nvSpPr>
        <p:spPr bwMode="auto">
          <a:xfrm>
            <a:off x="18288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6" name="Oval 10"/>
          <p:cNvSpPr>
            <a:spLocks noChangeArrowheads="1"/>
          </p:cNvSpPr>
          <p:nvPr/>
        </p:nvSpPr>
        <p:spPr bwMode="auto">
          <a:xfrm>
            <a:off x="19050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7" name="Oval 11"/>
          <p:cNvSpPr>
            <a:spLocks noChangeArrowheads="1"/>
          </p:cNvSpPr>
          <p:nvPr/>
        </p:nvSpPr>
        <p:spPr bwMode="auto">
          <a:xfrm>
            <a:off x="1752600" y="15240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8" name="Oval 12"/>
          <p:cNvSpPr>
            <a:spLocks noChangeArrowheads="1"/>
          </p:cNvSpPr>
          <p:nvPr/>
        </p:nvSpPr>
        <p:spPr bwMode="auto">
          <a:xfrm>
            <a:off x="1752600" y="1447800"/>
            <a:ext cx="76200" cy="76200"/>
          </a:xfrm>
          <a:prstGeom prst="ellipse">
            <a:avLst/>
          </a:prstGeom>
          <a:solidFill>
            <a:srgbClr val="FF33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9" name="Oval 13"/>
          <p:cNvSpPr>
            <a:spLocks noChangeArrowheads="1"/>
          </p:cNvSpPr>
          <p:nvPr/>
        </p:nvSpPr>
        <p:spPr bwMode="auto">
          <a:xfrm>
            <a:off x="17526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0" name="Oval 14"/>
          <p:cNvSpPr>
            <a:spLocks noChangeArrowheads="1"/>
          </p:cNvSpPr>
          <p:nvPr/>
        </p:nvSpPr>
        <p:spPr bwMode="auto">
          <a:xfrm>
            <a:off x="1905000" y="14478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1" name="Oval 15"/>
          <p:cNvSpPr>
            <a:spLocks noChangeArrowheads="1"/>
          </p:cNvSpPr>
          <p:nvPr/>
        </p:nvSpPr>
        <p:spPr bwMode="auto">
          <a:xfrm>
            <a:off x="16764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2" name="Text Box 16"/>
          <p:cNvSpPr txBox="1">
            <a:spLocks noChangeArrowheads="1"/>
          </p:cNvSpPr>
          <p:nvPr/>
        </p:nvSpPr>
        <p:spPr bwMode="auto">
          <a:xfrm>
            <a:off x="1524000" y="1828800"/>
            <a:ext cx="24384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Molecule</a:t>
            </a:r>
          </a:p>
        </p:txBody>
      </p:sp>
      <p:sp>
        <p:nvSpPr>
          <p:cNvPr id="152593" name="Line 17"/>
          <p:cNvSpPr>
            <a:spLocks noChangeShapeType="1"/>
          </p:cNvSpPr>
          <p:nvPr/>
        </p:nvSpPr>
        <p:spPr bwMode="auto">
          <a:xfrm>
            <a:off x="2209800" y="1600200"/>
            <a:ext cx="1371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4" name="Freeform 18"/>
          <p:cNvSpPr>
            <a:spLocks/>
          </p:cNvSpPr>
          <p:nvPr/>
        </p:nvSpPr>
        <p:spPr bwMode="auto">
          <a:xfrm>
            <a:off x="3810000" y="838200"/>
            <a:ext cx="1219200" cy="1066800"/>
          </a:xfrm>
          <a:custGeom>
            <a:avLst/>
            <a:gdLst>
              <a:gd name="T0" fmla="*/ 2147483647 w 933"/>
              <a:gd name="T1" fmla="*/ 2147483647 h 870"/>
              <a:gd name="T2" fmla="*/ 2147483647 w 933"/>
              <a:gd name="T3" fmla="*/ 2147483647 h 870"/>
              <a:gd name="T4" fmla="*/ 2147483647 w 933"/>
              <a:gd name="T5" fmla="*/ 2147483647 h 870"/>
              <a:gd name="T6" fmla="*/ 2147483647 w 933"/>
              <a:gd name="T7" fmla="*/ 2147483647 h 870"/>
              <a:gd name="T8" fmla="*/ 2147483647 w 933"/>
              <a:gd name="T9" fmla="*/ 2147483647 h 870"/>
              <a:gd name="T10" fmla="*/ 2147483647 w 933"/>
              <a:gd name="T11" fmla="*/ 2147483647 h 870"/>
              <a:gd name="T12" fmla="*/ 2147483647 w 933"/>
              <a:gd name="T13" fmla="*/ 2147483647 h 870"/>
              <a:gd name="T14" fmla="*/ 2147483647 w 933"/>
              <a:gd name="T15" fmla="*/ 2147483647 h 870"/>
              <a:gd name="T16" fmla="*/ 2147483647 w 933"/>
              <a:gd name="T17" fmla="*/ 2147483647 h 870"/>
              <a:gd name="T18" fmla="*/ 2147483647 w 933"/>
              <a:gd name="T19" fmla="*/ 2147483647 h 870"/>
              <a:gd name="T20" fmla="*/ 2147483647 w 933"/>
              <a:gd name="T21" fmla="*/ 2147483647 h 870"/>
              <a:gd name="T22" fmla="*/ 2147483647 w 933"/>
              <a:gd name="T23" fmla="*/ 2147483647 h 870"/>
              <a:gd name="T24" fmla="*/ 2147483647 w 933"/>
              <a:gd name="T25" fmla="*/ 2147483647 h 870"/>
              <a:gd name="T26" fmla="*/ 2147483647 w 933"/>
              <a:gd name="T27" fmla="*/ 2147483647 h 870"/>
              <a:gd name="T28" fmla="*/ 2147483647 w 933"/>
              <a:gd name="T29" fmla="*/ 2147483647 h 870"/>
              <a:gd name="T30" fmla="*/ 2147483647 w 933"/>
              <a:gd name="T31" fmla="*/ 2147483647 h 870"/>
              <a:gd name="T32" fmla="*/ 2147483647 w 933"/>
              <a:gd name="T33" fmla="*/ 2147483647 h 870"/>
              <a:gd name="T34" fmla="*/ 2147483647 w 933"/>
              <a:gd name="T35" fmla="*/ 2147483647 h 870"/>
              <a:gd name="T36" fmla="*/ 2147483647 w 933"/>
              <a:gd name="T37" fmla="*/ 0 h 870"/>
              <a:gd name="T38" fmla="*/ 2147483647 w 933"/>
              <a:gd name="T39" fmla="*/ 2147483647 h 870"/>
              <a:gd name="T40" fmla="*/ 2147483647 w 933"/>
              <a:gd name="T41" fmla="*/ 2147483647 h 870"/>
              <a:gd name="T42" fmla="*/ 2147483647 w 933"/>
              <a:gd name="T43" fmla="*/ 2147483647 h 870"/>
              <a:gd name="T44" fmla="*/ 2147483647 w 933"/>
              <a:gd name="T45" fmla="*/ 2147483647 h 870"/>
              <a:gd name="T46" fmla="*/ 2147483647 w 933"/>
              <a:gd name="T47" fmla="*/ 2147483647 h 870"/>
              <a:gd name="T48" fmla="*/ 2147483647 w 933"/>
              <a:gd name="T49" fmla="*/ 2147483647 h 870"/>
              <a:gd name="T50" fmla="*/ 2147483647 w 933"/>
              <a:gd name="T51" fmla="*/ 2147483647 h 870"/>
              <a:gd name="T52" fmla="*/ 2147483647 w 933"/>
              <a:gd name="T53" fmla="*/ 2147483647 h 870"/>
              <a:gd name="T54" fmla="*/ 2147483647 w 933"/>
              <a:gd name="T55" fmla="*/ 2147483647 h 8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33"/>
              <a:gd name="T85" fmla="*/ 0 h 870"/>
              <a:gd name="T86" fmla="*/ 933 w 933"/>
              <a:gd name="T87" fmla="*/ 870 h 8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33" h="870">
                <a:moveTo>
                  <a:pt x="386" y="283"/>
                </a:moveTo>
                <a:cubicBezTo>
                  <a:pt x="328" y="339"/>
                  <a:pt x="224" y="339"/>
                  <a:pt x="153" y="374"/>
                </a:cubicBezTo>
                <a:cubicBezTo>
                  <a:pt x="112" y="394"/>
                  <a:pt x="96" y="430"/>
                  <a:pt x="52" y="445"/>
                </a:cubicBezTo>
                <a:cubicBezTo>
                  <a:pt x="28" y="517"/>
                  <a:pt x="50" y="494"/>
                  <a:pt x="2" y="526"/>
                </a:cubicBezTo>
                <a:cubicBezTo>
                  <a:pt x="10" y="646"/>
                  <a:pt x="0" y="700"/>
                  <a:pt x="93" y="768"/>
                </a:cubicBezTo>
                <a:cubicBezTo>
                  <a:pt x="159" y="870"/>
                  <a:pt x="110" y="814"/>
                  <a:pt x="375" y="789"/>
                </a:cubicBezTo>
                <a:cubicBezTo>
                  <a:pt x="453" y="782"/>
                  <a:pt x="499" y="729"/>
                  <a:pt x="557" y="687"/>
                </a:cubicBezTo>
                <a:cubicBezTo>
                  <a:pt x="579" y="671"/>
                  <a:pt x="605" y="662"/>
                  <a:pt x="628" y="647"/>
                </a:cubicBezTo>
                <a:cubicBezTo>
                  <a:pt x="641" y="609"/>
                  <a:pt x="639" y="575"/>
                  <a:pt x="669" y="546"/>
                </a:cubicBezTo>
                <a:cubicBezTo>
                  <a:pt x="689" y="468"/>
                  <a:pt x="735" y="440"/>
                  <a:pt x="810" y="425"/>
                </a:cubicBezTo>
                <a:cubicBezTo>
                  <a:pt x="817" y="415"/>
                  <a:pt x="821" y="403"/>
                  <a:pt x="830" y="394"/>
                </a:cubicBezTo>
                <a:cubicBezTo>
                  <a:pt x="839" y="385"/>
                  <a:pt x="853" y="383"/>
                  <a:pt x="861" y="374"/>
                </a:cubicBezTo>
                <a:cubicBezTo>
                  <a:pt x="877" y="356"/>
                  <a:pt x="901" y="314"/>
                  <a:pt x="901" y="314"/>
                </a:cubicBezTo>
                <a:cubicBezTo>
                  <a:pt x="908" y="294"/>
                  <a:pt x="914" y="273"/>
                  <a:pt x="921" y="253"/>
                </a:cubicBezTo>
                <a:cubicBezTo>
                  <a:pt x="924" y="243"/>
                  <a:pt x="931" y="223"/>
                  <a:pt x="931" y="223"/>
                </a:cubicBezTo>
                <a:cubicBezTo>
                  <a:pt x="928" y="179"/>
                  <a:pt x="933" y="133"/>
                  <a:pt x="921" y="91"/>
                </a:cubicBezTo>
                <a:cubicBezTo>
                  <a:pt x="918" y="81"/>
                  <a:pt x="899" y="88"/>
                  <a:pt x="891" y="81"/>
                </a:cubicBezTo>
                <a:cubicBezTo>
                  <a:pt x="861" y="57"/>
                  <a:pt x="883" y="48"/>
                  <a:pt x="850" y="31"/>
                </a:cubicBezTo>
                <a:cubicBezTo>
                  <a:pt x="840" y="26"/>
                  <a:pt x="780" y="7"/>
                  <a:pt x="759" y="0"/>
                </a:cubicBezTo>
                <a:cubicBezTo>
                  <a:pt x="712" y="3"/>
                  <a:pt x="665" y="4"/>
                  <a:pt x="618" y="10"/>
                </a:cubicBezTo>
                <a:cubicBezTo>
                  <a:pt x="565" y="16"/>
                  <a:pt x="608" y="21"/>
                  <a:pt x="567" y="41"/>
                </a:cubicBezTo>
                <a:cubicBezTo>
                  <a:pt x="545" y="52"/>
                  <a:pt x="520" y="53"/>
                  <a:pt x="497" y="61"/>
                </a:cubicBezTo>
                <a:cubicBezTo>
                  <a:pt x="487" y="71"/>
                  <a:pt x="479" y="84"/>
                  <a:pt x="466" y="91"/>
                </a:cubicBezTo>
                <a:cubicBezTo>
                  <a:pt x="448" y="101"/>
                  <a:pt x="406" y="111"/>
                  <a:pt x="406" y="111"/>
                </a:cubicBezTo>
                <a:cubicBezTo>
                  <a:pt x="403" y="121"/>
                  <a:pt x="397" y="131"/>
                  <a:pt x="396" y="142"/>
                </a:cubicBezTo>
                <a:cubicBezTo>
                  <a:pt x="390" y="192"/>
                  <a:pt x="395" y="243"/>
                  <a:pt x="386" y="293"/>
                </a:cubicBezTo>
                <a:cubicBezTo>
                  <a:pt x="384" y="303"/>
                  <a:pt x="365" y="324"/>
                  <a:pt x="365" y="314"/>
                </a:cubicBezTo>
                <a:cubicBezTo>
                  <a:pt x="365" y="302"/>
                  <a:pt x="379" y="293"/>
                  <a:pt x="386" y="283"/>
                </a:cubicBezTo>
                <a:close/>
              </a:path>
            </a:pathLst>
          </a:custGeom>
          <a:solidFill>
            <a:srgbClr val="FF66CC"/>
          </a:solidFill>
          <a:ln w="76200" cmpd="sng">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5" name="Freeform 19"/>
          <p:cNvSpPr>
            <a:spLocks/>
          </p:cNvSpPr>
          <p:nvPr/>
        </p:nvSpPr>
        <p:spPr bwMode="auto">
          <a:xfrm>
            <a:off x="4038600" y="990600"/>
            <a:ext cx="947738" cy="685800"/>
          </a:xfrm>
          <a:custGeom>
            <a:avLst/>
            <a:gdLst>
              <a:gd name="T0" fmla="*/ 2147483647 w 789"/>
              <a:gd name="T1" fmla="*/ 2147483647 h 697"/>
              <a:gd name="T2" fmla="*/ 2147483647 w 789"/>
              <a:gd name="T3" fmla="*/ 2147483647 h 697"/>
              <a:gd name="T4" fmla="*/ 2147483647 w 789"/>
              <a:gd name="T5" fmla="*/ 0 h 697"/>
              <a:gd name="T6" fmla="*/ 2147483647 w 789"/>
              <a:gd name="T7" fmla="*/ 2147483647 h 697"/>
              <a:gd name="T8" fmla="*/ 2147483647 w 789"/>
              <a:gd name="T9" fmla="*/ 2147483647 h 697"/>
              <a:gd name="T10" fmla="*/ 2147483647 w 789"/>
              <a:gd name="T11" fmla="*/ 2147483647 h 697"/>
              <a:gd name="T12" fmla="*/ 2147483647 w 789"/>
              <a:gd name="T13" fmla="*/ 2147483647 h 697"/>
              <a:gd name="T14" fmla="*/ 2147483647 w 789"/>
              <a:gd name="T15" fmla="*/ 2147483647 h 697"/>
              <a:gd name="T16" fmla="*/ 2147483647 w 789"/>
              <a:gd name="T17" fmla="*/ 2147483647 h 697"/>
              <a:gd name="T18" fmla="*/ 2147483647 w 789"/>
              <a:gd name="T19" fmla="*/ 2147483647 h 697"/>
              <a:gd name="T20" fmla="*/ 2147483647 w 789"/>
              <a:gd name="T21" fmla="*/ 2147483647 h 697"/>
              <a:gd name="T22" fmla="*/ 2147483647 w 789"/>
              <a:gd name="T23" fmla="*/ 2147483647 h 697"/>
              <a:gd name="T24" fmla="*/ 2147483647 w 789"/>
              <a:gd name="T25" fmla="*/ 2147483647 h 697"/>
              <a:gd name="T26" fmla="*/ 2147483647 w 789"/>
              <a:gd name="T27" fmla="*/ 2147483647 h 697"/>
              <a:gd name="T28" fmla="*/ 2147483647 w 789"/>
              <a:gd name="T29" fmla="*/ 2147483647 h 697"/>
              <a:gd name="T30" fmla="*/ 2147483647 w 789"/>
              <a:gd name="T31" fmla="*/ 2147483647 h 697"/>
              <a:gd name="T32" fmla="*/ 2147483647 w 789"/>
              <a:gd name="T33" fmla="*/ 2147483647 h 697"/>
              <a:gd name="T34" fmla="*/ 2147483647 w 789"/>
              <a:gd name="T35" fmla="*/ 2147483647 h 697"/>
              <a:gd name="T36" fmla="*/ 2147483647 w 789"/>
              <a:gd name="T37" fmla="*/ 2147483647 h 697"/>
              <a:gd name="T38" fmla="*/ 2147483647 w 789"/>
              <a:gd name="T39" fmla="*/ 2147483647 h 697"/>
              <a:gd name="T40" fmla="*/ 2147483647 w 789"/>
              <a:gd name="T41" fmla="*/ 2147483647 h 697"/>
              <a:gd name="T42" fmla="*/ 2147483647 w 789"/>
              <a:gd name="T43" fmla="*/ 2147483647 h 697"/>
              <a:gd name="T44" fmla="*/ 2147483647 w 789"/>
              <a:gd name="T45" fmla="*/ 2147483647 h 697"/>
              <a:gd name="T46" fmla="*/ 2147483647 w 789"/>
              <a:gd name="T47" fmla="*/ 2147483647 h 697"/>
              <a:gd name="T48" fmla="*/ 2147483647 w 789"/>
              <a:gd name="T49" fmla="*/ 2147483647 h 697"/>
              <a:gd name="T50" fmla="*/ 2147483647 w 789"/>
              <a:gd name="T51" fmla="*/ 2147483647 h 697"/>
              <a:gd name="T52" fmla="*/ 2147483647 w 789"/>
              <a:gd name="T53" fmla="*/ 2147483647 h 697"/>
              <a:gd name="T54" fmla="*/ 2147483647 w 789"/>
              <a:gd name="T55" fmla="*/ 2147483647 h 697"/>
              <a:gd name="T56" fmla="*/ 2147483647 w 789"/>
              <a:gd name="T57" fmla="*/ 2147483647 h 697"/>
              <a:gd name="T58" fmla="*/ 2147483647 w 789"/>
              <a:gd name="T59" fmla="*/ 2147483647 h 697"/>
              <a:gd name="T60" fmla="*/ 2147483647 w 789"/>
              <a:gd name="T61" fmla="*/ 2147483647 h 697"/>
              <a:gd name="T62" fmla="*/ 2147483647 w 789"/>
              <a:gd name="T63" fmla="*/ 2147483647 h 697"/>
              <a:gd name="T64" fmla="*/ 2147483647 w 789"/>
              <a:gd name="T65" fmla="*/ 2147483647 h 697"/>
              <a:gd name="T66" fmla="*/ 2147483647 w 789"/>
              <a:gd name="T67" fmla="*/ 2147483647 h 697"/>
              <a:gd name="T68" fmla="*/ 0 w 789"/>
              <a:gd name="T69" fmla="*/ 2147483647 h 6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89"/>
              <a:gd name="T106" fmla="*/ 0 h 697"/>
              <a:gd name="T107" fmla="*/ 789 w 789"/>
              <a:gd name="T108" fmla="*/ 697 h 6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89" h="697">
                <a:moveTo>
                  <a:pt x="789" y="182"/>
                </a:moveTo>
                <a:cubicBezTo>
                  <a:pt x="774" y="139"/>
                  <a:pt x="746" y="136"/>
                  <a:pt x="718" y="101"/>
                </a:cubicBezTo>
                <a:cubicBezTo>
                  <a:pt x="663" y="34"/>
                  <a:pt x="642" y="14"/>
                  <a:pt x="556" y="0"/>
                </a:cubicBezTo>
                <a:cubicBezTo>
                  <a:pt x="540" y="49"/>
                  <a:pt x="543" y="13"/>
                  <a:pt x="566" y="60"/>
                </a:cubicBezTo>
                <a:cubicBezTo>
                  <a:pt x="571" y="70"/>
                  <a:pt x="570" y="82"/>
                  <a:pt x="576" y="91"/>
                </a:cubicBezTo>
                <a:cubicBezTo>
                  <a:pt x="593" y="120"/>
                  <a:pt x="650" y="130"/>
                  <a:pt x="677" y="141"/>
                </a:cubicBezTo>
                <a:cubicBezTo>
                  <a:pt x="708" y="187"/>
                  <a:pt x="731" y="221"/>
                  <a:pt x="748" y="273"/>
                </a:cubicBezTo>
                <a:cubicBezTo>
                  <a:pt x="728" y="280"/>
                  <a:pt x="707" y="286"/>
                  <a:pt x="687" y="293"/>
                </a:cubicBezTo>
                <a:cubicBezTo>
                  <a:pt x="677" y="296"/>
                  <a:pt x="657" y="303"/>
                  <a:pt x="657" y="303"/>
                </a:cubicBezTo>
                <a:cubicBezTo>
                  <a:pt x="596" y="283"/>
                  <a:pt x="570" y="232"/>
                  <a:pt x="536" y="182"/>
                </a:cubicBezTo>
                <a:cubicBezTo>
                  <a:pt x="522" y="161"/>
                  <a:pt x="463" y="99"/>
                  <a:pt x="445" y="81"/>
                </a:cubicBezTo>
                <a:cubicBezTo>
                  <a:pt x="422" y="89"/>
                  <a:pt x="390" y="82"/>
                  <a:pt x="374" y="101"/>
                </a:cubicBezTo>
                <a:cubicBezTo>
                  <a:pt x="360" y="117"/>
                  <a:pt x="354" y="161"/>
                  <a:pt x="354" y="161"/>
                </a:cubicBezTo>
                <a:cubicBezTo>
                  <a:pt x="369" y="250"/>
                  <a:pt x="367" y="228"/>
                  <a:pt x="455" y="242"/>
                </a:cubicBezTo>
                <a:cubicBezTo>
                  <a:pt x="485" y="273"/>
                  <a:pt x="487" y="295"/>
                  <a:pt x="516" y="323"/>
                </a:cubicBezTo>
                <a:cubicBezTo>
                  <a:pt x="527" y="356"/>
                  <a:pt x="535" y="391"/>
                  <a:pt x="546" y="424"/>
                </a:cubicBezTo>
                <a:cubicBezTo>
                  <a:pt x="536" y="431"/>
                  <a:pt x="528" y="442"/>
                  <a:pt x="516" y="444"/>
                </a:cubicBezTo>
                <a:cubicBezTo>
                  <a:pt x="474" y="450"/>
                  <a:pt x="459" y="406"/>
                  <a:pt x="425" y="384"/>
                </a:cubicBezTo>
                <a:cubicBezTo>
                  <a:pt x="412" y="343"/>
                  <a:pt x="385" y="307"/>
                  <a:pt x="344" y="293"/>
                </a:cubicBezTo>
                <a:cubicBezTo>
                  <a:pt x="334" y="300"/>
                  <a:pt x="317" y="301"/>
                  <a:pt x="314" y="313"/>
                </a:cubicBezTo>
                <a:cubicBezTo>
                  <a:pt x="302" y="366"/>
                  <a:pt x="331" y="411"/>
                  <a:pt x="364" y="444"/>
                </a:cubicBezTo>
                <a:cubicBezTo>
                  <a:pt x="375" y="477"/>
                  <a:pt x="394" y="502"/>
                  <a:pt x="405" y="535"/>
                </a:cubicBezTo>
                <a:cubicBezTo>
                  <a:pt x="412" y="555"/>
                  <a:pt x="425" y="596"/>
                  <a:pt x="425" y="596"/>
                </a:cubicBezTo>
                <a:cubicBezTo>
                  <a:pt x="415" y="603"/>
                  <a:pt x="406" y="614"/>
                  <a:pt x="394" y="616"/>
                </a:cubicBezTo>
                <a:cubicBezTo>
                  <a:pt x="379" y="618"/>
                  <a:pt x="342" y="593"/>
                  <a:pt x="334" y="586"/>
                </a:cubicBezTo>
                <a:cubicBezTo>
                  <a:pt x="294" y="551"/>
                  <a:pt x="266" y="514"/>
                  <a:pt x="223" y="485"/>
                </a:cubicBezTo>
                <a:cubicBezTo>
                  <a:pt x="196" y="400"/>
                  <a:pt x="234" y="501"/>
                  <a:pt x="192" y="434"/>
                </a:cubicBezTo>
                <a:cubicBezTo>
                  <a:pt x="167" y="394"/>
                  <a:pt x="187" y="382"/>
                  <a:pt x="132" y="364"/>
                </a:cubicBezTo>
                <a:cubicBezTo>
                  <a:pt x="91" y="377"/>
                  <a:pt x="84" y="394"/>
                  <a:pt x="71" y="434"/>
                </a:cubicBezTo>
                <a:cubicBezTo>
                  <a:pt x="84" y="501"/>
                  <a:pt x="101" y="572"/>
                  <a:pt x="172" y="596"/>
                </a:cubicBezTo>
                <a:cubicBezTo>
                  <a:pt x="175" y="606"/>
                  <a:pt x="174" y="619"/>
                  <a:pt x="182" y="626"/>
                </a:cubicBezTo>
                <a:cubicBezTo>
                  <a:pt x="190" y="634"/>
                  <a:pt x="210" y="626"/>
                  <a:pt x="213" y="636"/>
                </a:cubicBezTo>
                <a:cubicBezTo>
                  <a:pt x="230" y="687"/>
                  <a:pt x="200" y="688"/>
                  <a:pt x="172" y="697"/>
                </a:cubicBezTo>
                <a:cubicBezTo>
                  <a:pt x="162" y="694"/>
                  <a:pt x="151" y="692"/>
                  <a:pt x="142" y="687"/>
                </a:cubicBezTo>
                <a:cubicBezTo>
                  <a:pt x="111" y="670"/>
                  <a:pt x="0" y="602"/>
                  <a:pt x="0" y="556"/>
                </a:cubicBezTo>
              </a:path>
            </a:pathLst>
          </a:custGeom>
          <a:noFill/>
          <a:ln w="38100" cmpd="sng">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6" name="Text Box 20"/>
          <p:cNvSpPr txBox="1">
            <a:spLocks noChangeArrowheads="1"/>
          </p:cNvSpPr>
          <p:nvPr/>
        </p:nvSpPr>
        <p:spPr bwMode="auto">
          <a:xfrm>
            <a:off x="3352800" y="1828800"/>
            <a:ext cx="243840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charset="0"/>
                <a:ea typeface="+mn-ea"/>
                <a:cs typeface="+mn-cs"/>
              </a:rPr>
              <a:t>Cell Organelle</a:t>
            </a:r>
          </a:p>
        </p:txBody>
      </p:sp>
      <p:sp>
        <p:nvSpPr>
          <p:cNvPr id="152597" name="Line 21"/>
          <p:cNvSpPr>
            <a:spLocks noChangeShapeType="1"/>
          </p:cNvSpPr>
          <p:nvPr/>
        </p:nvSpPr>
        <p:spPr bwMode="auto">
          <a:xfrm>
            <a:off x="4953000" y="1676400"/>
            <a:ext cx="1066800" cy="762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0"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990600"/>
            <a:ext cx="1343025" cy="17526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599" name="Text Box 23"/>
          <p:cNvSpPr txBox="1">
            <a:spLocks noChangeArrowheads="1"/>
          </p:cNvSpPr>
          <p:nvPr/>
        </p:nvSpPr>
        <p:spPr bwMode="auto">
          <a:xfrm>
            <a:off x="7162800" y="3810000"/>
            <a:ext cx="1600200" cy="57943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charset="0"/>
                <a:ea typeface="+mn-ea"/>
                <a:cs typeface="+mn-cs"/>
              </a:rPr>
              <a:t>Cell</a:t>
            </a:r>
          </a:p>
        </p:txBody>
      </p:sp>
      <p:sp>
        <p:nvSpPr>
          <p:cNvPr id="152600" name="Line 24"/>
          <p:cNvSpPr>
            <a:spLocks noChangeShapeType="1"/>
          </p:cNvSpPr>
          <p:nvPr/>
        </p:nvSpPr>
        <p:spPr bwMode="auto">
          <a:xfrm>
            <a:off x="7086600" y="2895600"/>
            <a:ext cx="76200" cy="5334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3"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3581400"/>
            <a:ext cx="1676400" cy="131445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2" name="Text Box 26"/>
          <p:cNvSpPr txBox="1">
            <a:spLocks noChangeArrowheads="1"/>
          </p:cNvSpPr>
          <p:nvPr/>
        </p:nvSpPr>
        <p:spPr bwMode="auto">
          <a:xfrm>
            <a:off x="7391400" y="2971800"/>
            <a:ext cx="17526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Tissue</a:t>
            </a:r>
          </a:p>
        </p:txBody>
      </p:sp>
      <p:sp>
        <p:nvSpPr>
          <p:cNvPr id="152603" name="Line 27"/>
          <p:cNvSpPr>
            <a:spLocks noChangeShapeType="1"/>
          </p:cNvSpPr>
          <p:nvPr/>
        </p:nvSpPr>
        <p:spPr bwMode="auto">
          <a:xfrm flipH="1">
            <a:off x="6934200" y="5029200"/>
            <a:ext cx="685800" cy="2286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6" name="Picture 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4495800"/>
            <a:ext cx="1384300" cy="1933575"/>
          </a:xfrm>
          <a:prstGeom prst="rect">
            <a:avLst/>
          </a:prstGeom>
          <a:noFill/>
          <a:ln w="5715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5" name="Text Box 29"/>
          <p:cNvSpPr txBox="1">
            <a:spLocks noChangeArrowheads="1"/>
          </p:cNvSpPr>
          <p:nvPr/>
        </p:nvSpPr>
        <p:spPr bwMode="auto">
          <a:xfrm>
            <a:off x="5334000" y="3733800"/>
            <a:ext cx="1752600" cy="64633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a:t>
            </a:r>
          </a:p>
        </p:txBody>
      </p:sp>
      <p:sp>
        <p:nvSpPr>
          <p:cNvPr id="152606" name="Line 30"/>
          <p:cNvSpPr>
            <a:spLocks noChangeShapeType="1"/>
          </p:cNvSpPr>
          <p:nvPr/>
        </p:nvSpPr>
        <p:spPr bwMode="auto">
          <a:xfrm flipH="1">
            <a:off x="2286000" y="4800600"/>
            <a:ext cx="609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9" name="Picture 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4267200"/>
            <a:ext cx="1498600" cy="161925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8" name="Text Box 32"/>
          <p:cNvSpPr txBox="1">
            <a:spLocks noChangeArrowheads="1"/>
          </p:cNvSpPr>
          <p:nvPr/>
        </p:nvSpPr>
        <p:spPr bwMode="auto">
          <a:xfrm>
            <a:off x="2743200" y="3124200"/>
            <a:ext cx="2057400" cy="120032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 System</a:t>
            </a:r>
          </a:p>
        </p:txBody>
      </p:sp>
      <p:sp>
        <p:nvSpPr>
          <p:cNvPr id="152609" name="Oval 33"/>
          <p:cNvSpPr>
            <a:spLocks noChangeArrowheads="1"/>
          </p:cNvSpPr>
          <p:nvPr/>
        </p:nvSpPr>
        <p:spPr bwMode="auto">
          <a:xfrm>
            <a:off x="1905000" y="14478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610" name="Text Box 34"/>
          <p:cNvSpPr txBox="1">
            <a:spLocks noChangeArrowheads="1"/>
          </p:cNvSpPr>
          <p:nvPr/>
        </p:nvSpPr>
        <p:spPr bwMode="auto">
          <a:xfrm>
            <a:off x="7772400" y="1066800"/>
            <a:ext cx="13716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Cell</a:t>
            </a:r>
          </a:p>
        </p:txBody>
      </p:sp>
      <p:sp>
        <p:nvSpPr>
          <p:cNvPr id="152611" name="Line 35"/>
          <p:cNvSpPr>
            <a:spLocks noChangeShapeType="1"/>
          </p:cNvSpPr>
          <p:nvPr/>
        </p:nvSpPr>
        <p:spPr bwMode="auto">
          <a:xfrm flipH="1">
            <a:off x="4648200" y="5029200"/>
            <a:ext cx="609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612" name="Text Box 37"/>
          <p:cNvSpPr txBox="1">
            <a:spLocks noChangeArrowheads="1"/>
          </p:cNvSpPr>
          <p:nvPr/>
        </p:nvSpPr>
        <p:spPr bwMode="auto">
          <a:xfrm>
            <a:off x="0" y="3200400"/>
            <a:ext cx="2514600" cy="64633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Organism</a:t>
            </a:r>
          </a:p>
        </p:txBody>
      </p:sp>
      <p:sp>
        <p:nvSpPr>
          <p:cNvPr id="152613" name="Freeform 38"/>
          <p:cNvSpPr>
            <a:spLocks/>
          </p:cNvSpPr>
          <p:nvPr/>
        </p:nvSpPr>
        <p:spPr bwMode="auto">
          <a:xfrm>
            <a:off x="6954838" y="1252538"/>
            <a:ext cx="139700" cy="142875"/>
          </a:xfrm>
          <a:custGeom>
            <a:avLst/>
            <a:gdLst>
              <a:gd name="T0" fmla="*/ 2147483647 w 88"/>
              <a:gd name="T1" fmla="*/ 2147483647 h 90"/>
              <a:gd name="T2" fmla="*/ 2147483647 w 88"/>
              <a:gd name="T3" fmla="*/ 2147483647 h 90"/>
              <a:gd name="T4" fmla="*/ 2147483647 w 88"/>
              <a:gd name="T5" fmla="*/ 2147483647 h 90"/>
              <a:gd name="T6" fmla="*/ 2147483647 w 88"/>
              <a:gd name="T7" fmla="*/ 2147483647 h 90"/>
              <a:gd name="T8" fmla="*/ 2147483647 w 88"/>
              <a:gd name="T9" fmla="*/ 2147483647 h 90"/>
              <a:gd name="T10" fmla="*/ 2147483647 w 88"/>
              <a:gd name="T11" fmla="*/ 2147483647 h 90"/>
              <a:gd name="T12" fmla="*/ 2147483647 w 88"/>
              <a:gd name="T13" fmla="*/ 2147483647 h 90"/>
              <a:gd name="T14" fmla="*/ 0 60000 65536"/>
              <a:gd name="T15" fmla="*/ 0 60000 65536"/>
              <a:gd name="T16" fmla="*/ 0 60000 65536"/>
              <a:gd name="T17" fmla="*/ 0 60000 65536"/>
              <a:gd name="T18" fmla="*/ 0 60000 65536"/>
              <a:gd name="T19" fmla="*/ 0 60000 65536"/>
              <a:gd name="T20" fmla="*/ 0 60000 65536"/>
              <a:gd name="T21" fmla="*/ 0 w 88"/>
              <a:gd name="T22" fmla="*/ 0 h 90"/>
              <a:gd name="T23" fmla="*/ 88 w 88"/>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90">
                <a:moveTo>
                  <a:pt x="75" y="60"/>
                </a:moveTo>
                <a:cubicBezTo>
                  <a:pt x="72" y="43"/>
                  <a:pt x="78" y="20"/>
                  <a:pt x="65" y="9"/>
                </a:cubicBezTo>
                <a:cubicBezTo>
                  <a:pt x="54" y="0"/>
                  <a:pt x="30" y="6"/>
                  <a:pt x="25" y="19"/>
                </a:cubicBezTo>
                <a:cubicBezTo>
                  <a:pt x="0" y="78"/>
                  <a:pt x="34" y="80"/>
                  <a:pt x="65" y="90"/>
                </a:cubicBezTo>
                <a:cubicBezTo>
                  <a:pt x="72" y="83"/>
                  <a:pt x="84" y="80"/>
                  <a:pt x="86" y="70"/>
                </a:cubicBezTo>
                <a:cubicBezTo>
                  <a:pt x="88" y="56"/>
                  <a:pt x="85" y="39"/>
                  <a:pt x="75" y="30"/>
                </a:cubicBezTo>
                <a:cubicBezTo>
                  <a:pt x="68" y="23"/>
                  <a:pt x="75" y="50"/>
                  <a:pt x="75" y="60"/>
                </a:cubicBezTo>
                <a:close/>
              </a:path>
            </a:pathLst>
          </a:custGeom>
          <a:solidFill>
            <a:srgbClr val="FF66CC"/>
          </a:solidFill>
          <a:ln w="952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26" name="Picture 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3886200"/>
            <a:ext cx="1905000" cy="21812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831528" name="Rectangle 4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pic>
        <p:nvPicPr>
          <p:cNvPr id="345128" name="Picture 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990600"/>
            <a:ext cx="1371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ounded Rectangle 41"/>
          <p:cNvSpPr/>
          <p:nvPr/>
        </p:nvSpPr>
        <p:spPr>
          <a:xfrm>
            <a:off x="7467600" y="1143000"/>
            <a:ext cx="1447800" cy="457200"/>
          </a:xfrm>
          <a:prstGeom prst="roundRect">
            <a:avLst/>
          </a:prstGeom>
          <a:solidFill>
            <a:schemeClr val="bg2">
              <a:lumMod val="50000"/>
            </a:schemeClr>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3" name="Rounded Rectangle 42"/>
          <p:cNvSpPr/>
          <p:nvPr/>
        </p:nvSpPr>
        <p:spPr>
          <a:xfrm>
            <a:off x="7467600" y="3048000"/>
            <a:ext cx="1447800" cy="609600"/>
          </a:xfrm>
          <a:prstGeom prst="roundRect">
            <a:avLst/>
          </a:prstGeom>
          <a:solidFill>
            <a:schemeClr val="bg2">
              <a:lumMod val="50000"/>
            </a:schemeClr>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4" name="Rounded Rectangle 43"/>
          <p:cNvSpPr/>
          <p:nvPr/>
        </p:nvSpPr>
        <p:spPr>
          <a:xfrm>
            <a:off x="5334000" y="3733800"/>
            <a:ext cx="1447800" cy="609600"/>
          </a:xfrm>
          <a:prstGeom prst="roundRect">
            <a:avLst/>
          </a:prstGeom>
          <a:solidFill>
            <a:schemeClr val="bg2">
              <a:lumMod val="50000"/>
            </a:schemeClr>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5" name="Rectangle 44"/>
          <p:cNvSpPr/>
          <p:nvPr/>
        </p:nvSpPr>
        <p:spPr>
          <a:xfrm>
            <a:off x="3657600" y="1143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46" name="Rectangle 45"/>
          <p:cNvSpPr/>
          <p:nvPr/>
        </p:nvSpPr>
        <p:spPr>
          <a:xfrm>
            <a:off x="6324600" y="17526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47" name="Rectangle 46"/>
          <p:cNvSpPr/>
          <p:nvPr/>
        </p:nvSpPr>
        <p:spPr>
          <a:xfrm>
            <a:off x="7239000" y="41148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48" name="Rectangle 47"/>
          <p:cNvSpPr/>
          <p:nvPr/>
        </p:nvSpPr>
        <p:spPr>
          <a:xfrm>
            <a:off x="5486400" y="5410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D</a:t>
            </a:r>
          </a:p>
        </p:txBody>
      </p:sp>
      <p:sp>
        <p:nvSpPr>
          <p:cNvPr id="49" name="Rectangle 48"/>
          <p:cNvSpPr/>
          <p:nvPr/>
        </p:nvSpPr>
        <p:spPr>
          <a:xfrm>
            <a:off x="7391400" y="51054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idx="4294967295"/>
          </p:nvPr>
        </p:nvSpPr>
        <p:spPr>
          <a:xfrm>
            <a:off x="457200" y="381000"/>
            <a:ext cx="8229600" cy="5745163"/>
          </a:xfrm>
        </p:spPr>
        <p:txBody>
          <a:bodyPr/>
          <a:lstStyle/>
          <a:p>
            <a:pPr eaLnBrk="1" hangingPunct="1"/>
            <a:r>
              <a:rPr lang="en-US" dirty="0"/>
              <a:t>Louis Pasteur's experiments (1860' s) showed that micro-organisms are even carried in the air.</a:t>
            </a:r>
            <a:endParaRPr lang="en-US" sz="2000" dirty="0"/>
          </a:p>
          <a:p>
            <a:pPr eaLnBrk="1" hangingPunct="1"/>
            <a:r>
              <a:rPr lang="en-US" sz="2000" dirty="0">
                <a:solidFill>
                  <a:srgbClr val="FF99FF"/>
                </a:solidFill>
              </a:rPr>
              <a:t>Both flasks boiled to </a:t>
            </a:r>
            <a:r>
              <a:rPr lang="en-US" sz="2000" dirty="0">
                <a:solidFill>
                  <a:schemeClr val="hlink"/>
                </a:solidFill>
              </a:rPr>
              <a:t>sterilize</a:t>
            </a:r>
            <a:r>
              <a:rPr lang="en-US" dirty="0">
                <a:solidFill>
                  <a:schemeClr val="hlink"/>
                </a:solidFill>
              </a:rPr>
              <a:t>       </a:t>
            </a:r>
            <a:r>
              <a:rPr lang="en-US" sz="2000" dirty="0">
                <a:solidFill>
                  <a:schemeClr val="hlink"/>
                </a:solidFill>
              </a:rPr>
              <a:t>Micro-organisms trapped in swan</a:t>
            </a:r>
            <a:r>
              <a:rPr lang="en-US" sz="2000" dirty="0"/>
              <a:t> </a:t>
            </a:r>
            <a:endParaRPr lang="en-US" dirty="0"/>
          </a:p>
          <a:p>
            <a:pPr eaLnBrk="1" hangingPunct="1"/>
            <a:r>
              <a:rPr lang="en-US" sz="2000" dirty="0">
                <a:solidFill>
                  <a:srgbClr val="663300"/>
                </a:solidFill>
              </a:rPr>
              <a:t>Open to air (broth spoils).</a:t>
            </a:r>
            <a:r>
              <a:rPr lang="en-US" sz="2000" dirty="0"/>
              <a:t>	     </a:t>
            </a:r>
            <a:r>
              <a:rPr lang="en-US" sz="2000" dirty="0">
                <a:solidFill>
                  <a:srgbClr val="FF9900"/>
                </a:solidFill>
              </a:rPr>
              <a:t>and broth does not spoil.</a:t>
            </a:r>
          </a:p>
          <a:p>
            <a:pPr eaLnBrk="1" hangingPunct="1"/>
            <a:endParaRPr lang="en-US" sz="2000" dirty="0">
              <a:solidFill>
                <a:srgbClr val="FF9900"/>
              </a:solidFill>
            </a:endParaRPr>
          </a:p>
          <a:p>
            <a:pPr lvl="4" eaLnBrk="1" hangingPunct="1">
              <a:buFontTx/>
              <a:buNone/>
            </a:pPr>
            <a:r>
              <a:rPr lang="en-US" dirty="0"/>
              <a:t>                                </a:t>
            </a:r>
          </a:p>
        </p:txBody>
      </p:sp>
      <p:sp>
        <p:nvSpPr>
          <p:cNvPr id="1005572" name="Line 4"/>
          <p:cNvSpPr>
            <a:spLocks noChangeShapeType="1"/>
          </p:cNvSpPr>
          <p:nvPr/>
        </p:nvSpPr>
        <p:spPr bwMode="auto">
          <a:xfrm flipH="1">
            <a:off x="4191000" y="1981200"/>
            <a:ext cx="0" cy="4648200"/>
          </a:xfrm>
          <a:prstGeom prst="line">
            <a:avLst/>
          </a:prstGeom>
          <a:noFill/>
          <a:ln w="76200">
            <a:solidFill>
              <a:schemeClr val="bg1"/>
            </a:solidFill>
            <a:round/>
            <a:headEnd/>
            <a:tailEnd/>
          </a:ln>
        </p:spPr>
        <p:txBody>
          <a:bodyPr/>
          <a:lstStyle/>
          <a:p>
            <a:pPr>
              <a:defRPr/>
            </a:pPr>
            <a:endParaRPr lang="en-US"/>
          </a:p>
        </p:txBody>
      </p:sp>
      <p:sp>
        <p:nvSpPr>
          <p:cNvPr id="1686534"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Font typeface="Wingdings" pitchFamily="2" charset="2"/>
              <a:buNone/>
              <a:defRPr/>
            </a:pPr>
            <a:r>
              <a:rPr lang="en-US" sz="800" b="1" dirty="0">
                <a:effectLst/>
                <a:latin typeface="Verdana" pitchFamily="34" charset="0"/>
              </a:rPr>
              <a:t>Copyright © 2024 SlideSpark .LLC</a:t>
            </a:r>
            <a:endParaRPr lang="en-US" dirty="0">
              <a:effectLst>
                <a:outerShdw blurRad="38100" dist="38100" dir="2700000" algn="tl">
                  <a:srgbClr val="336699"/>
                </a:outerShdw>
              </a:effectLst>
            </a:endParaRPr>
          </a:p>
        </p:txBody>
      </p:sp>
      <p:pic>
        <p:nvPicPr>
          <p:cNvPr id="63490" name="Picture 2" descr="http://1.bp.blogspot.com/-xvzqiodW17A/TtuJZ8OgyhI/AAAAAAAAAe4/WfKrs79YUX4/s1600/flask%2B1.jpeg"/>
          <p:cNvPicPr>
            <a:picLocks noChangeAspect="1" noChangeArrowheads="1"/>
          </p:cNvPicPr>
          <p:nvPr/>
        </p:nvPicPr>
        <p:blipFill>
          <a:blip r:embed="rId2" cstate="print"/>
          <a:srcRect/>
          <a:stretch>
            <a:fillRect/>
          </a:stretch>
        </p:blipFill>
        <p:spPr bwMode="auto">
          <a:xfrm>
            <a:off x="4343400" y="3124200"/>
            <a:ext cx="4572000" cy="3448050"/>
          </a:xfrm>
          <a:prstGeom prst="rect">
            <a:avLst/>
          </a:prstGeom>
          <a:noFill/>
          <a:ln>
            <a:solidFill>
              <a:schemeClr val="bg1"/>
            </a:solidFill>
          </a:ln>
        </p:spPr>
      </p:pic>
      <p:pic>
        <p:nvPicPr>
          <p:cNvPr id="63492" name="Picture 4" descr="http://upload.wikimedia.org/wikipedia/commons/thumb/3/31/Louis_Pasteur_by_Pierre_Lamy_Petit.jpg/220px-Louis_Pasteur_by_Pierre_Lamy_Petit.jpg"/>
          <p:cNvPicPr>
            <a:picLocks noChangeAspect="1" noChangeArrowheads="1"/>
          </p:cNvPicPr>
          <p:nvPr/>
        </p:nvPicPr>
        <p:blipFill>
          <a:blip r:embed="rId3" cstate="print"/>
          <a:srcRect/>
          <a:stretch>
            <a:fillRect/>
          </a:stretch>
        </p:blipFill>
        <p:spPr bwMode="auto">
          <a:xfrm>
            <a:off x="228600" y="3124200"/>
            <a:ext cx="3810000" cy="3429000"/>
          </a:xfrm>
          <a:prstGeom prst="rect">
            <a:avLst/>
          </a:prstGeom>
          <a:noFill/>
          <a:ln>
            <a:solidFill>
              <a:schemeClr val="bg1"/>
            </a:solidFill>
          </a:ln>
        </p:spPr>
      </p:pic>
      <p:sp>
        <p:nvSpPr>
          <p:cNvPr id="11" name="Rectangle 10"/>
          <p:cNvSpPr/>
          <p:nvPr/>
        </p:nvSpPr>
        <p:spPr>
          <a:xfrm>
            <a:off x="8077200" y="14478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5</a:t>
            </a:r>
          </a:p>
        </p:txBody>
      </p:sp>
      <p:sp>
        <p:nvSpPr>
          <p:cNvPr id="9" name="Rounded Rectangle 8"/>
          <p:cNvSpPr/>
          <p:nvPr/>
        </p:nvSpPr>
        <p:spPr>
          <a:xfrm>
            <a:off x="838200" y="457200"/>
            <a:ext cx="2514600" cy="457200"/>
          </a:xfrm>
          <a:prstGeom prst="roundRect">
            <a:avLst/>
          </a:prstGeom>
          <a:solidFill>
            <a:schemeClr val="tx1">
              <a:lumMod val="85000"/>
              <a:lumOff val="15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idx="1"/>
          </p:nvPr>
        </p:nvSpPr>
        <p:spPr>
          <a:xfrm>
            <a:off x="0" y="228600"/>
            <a:ext cx="9372600" cy="5897563"/>
          </a:xfrm>
        </p:spPr>
        <p:txBody>
          <a:bodyPr/>
          <a:lstStyle/>
          <a:p>
            <a:pPr eaLnBrk="1" hangingPunct="1"/>
            <a:r>
              <a:rPr lang="en-US" dirty="0">
                <a:solidFill>
                  <a:srgbClr val="9966FF"/>
                </a:solidFill>
              </a:rPr>
              <a:t>Name, A, B, C, and D?</a:t>
            </a:r>
          </a:p>
        </p:txBody>
      </p:sp>
      <p:sp>
        <p:nvSpPr>
          <p:cNvPr id="152579" name="Oval 3"/>
          <p:cNvSpPr>
            <a:spLocks noChangeArrowheads="1"/>
          </p:cNvSpPr>
          <p:nvPr/>
        </p:nvSpPr>
        <p:spPr bwMode="auto">
          <a:xfrm>
            <a:off x="4572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0" name="Text Box 4"/>
          <p:cNvSpPr txBox="1">
            <a:spLocks noChangeArrowheads="1"/>
          </p:cNvSpPr>
          <p:nvPr/>
        </p:nvSpPr>
        <p:spPr bwMode="auto">
          <a:xfrm>
            <a:off x="228600" y="1828800"/>
            <a:ext cx="1295400" cy="64633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Atom</a:t>
            </a:r>
          </a:p>
        </p:txBody>
      </p:sp>
      <p:sp>
        <p:nvSpPr>
          <p:cNvPr id="152581" name="Line 5"/>
          <p:cNvSpPr>
            <a:spLocks noChangeShapeType="1"/>
          </p:cNvSpPr>
          <p:nvPr/>
        </p:nvSpPr>
        <p:spPr bwMode="auto">
          <a:xfrm>
            <a:off x="685800" y="1600200"/>
            <a:ext cx="7620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2" name="Oval 6"/>
          <p:cNvSpPr>
            <a:spLocks noChangeArrowheads="1"/>
          </p:cNvSpPr>
          <p:nvPr/>
        </p:nvSpPr>
        <p:spPr bwMode="auto">
          <a:xfrm>
            <a:off x="18288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3" name="Oval 7"/>
          <p:cNvSpPr>
            <a:spLocks noChangeArrowheads="1"/>
          </p:cNvSpPr>
          <p:nvPr/>
        </p:nvSpPr>
        <p:spPr bwMode="auto">
          <a:xfrm>
            <a:off x="1752600" y="16764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4" name="Oval 8"/>
          <p:cNvSpPr>
            <a:spLocks noChangeArrowheads="1"/>
          </p:cNvSpPr>
          <p:nvPr/>
        </p:nvSpPr>
        <p:spPr bwMode="auto">
          <a:xfrm>
            <a:off x="1905000" y="1524000"/>
            <a:ext cx="76200" cy="76200"/>
          </a:xfrm>
          <a:prstGeom prst="ellipse">
            <a:avLst/>
          </a:prstGeom>
          <a:solidFill>
            <a:srgbClr val="FF33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5" name="Oval 9"/>
          <p:cNvSpPr>
            <a:spLocks noChangeArrowheads="1"/>
          </p:cNvSpPr>
          <p:nvPr/>
        </p:nvSpPr>
        <p:spPr bwMode="auto">
          <a:xfrm>
            <a:off x="18288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6" name="Oval 10"/>
          <p:cNvSpPr>
            <a:spLocks noChangeArrowheads="1"/>
          </p:cNvSpPr>
          <p:nvPr/>
        </p:nvSpPr>
        <p:spPr bwMode="auto">
          <a:xfrm>
            <a:off x="19050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7" name="Oval 11"/>
          <p:cNvSpPr>
            <a:spLocks noChangeArrowheads="1"/>
          </p:cNvSpPr>
          <p:nvPr/>
        </p:nvSpPr>
        <p:spPr bwMode="auto">
          <a:xfrm>
            <a:off x="1752600" y="15240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8" name="Oval 12"/>
          <p:cNvSpPr>
            <a:spLocks noChangeArrowheads="1"/>
          </p:cNvSpPr>
          <p:nvPr/>
        </p:nvSpPr>
        <p:spPr bwMode="auto">
          <a:xfrm>
            <a:off x="1752600" y="1447800"/>
            <a:ext cx="76200" cy="76200"/>
          </a:xfrm>
          <a:prstGeom prst="ellipse">
            <a:avLst/>
          </a:prstGeom>
          <a:solidFill>
            <a:srgbClr val="FF33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9" name="Oval 13"/>
          <p:cNvSpPr>
            <a:spLocks noChangeArrowheads="1"/>
          </p:cNvSpPr>
          <p:nvPr/>
        </p:nvSpPr>
        <p:spPr bwMode="auto">
          <a:xfrm>
            <a:off x="17526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0" name="Oval 14"/>
          <p:cNvSpPr>
            <a:spLocks noChangeArrowheads="1"/>
          </p:cNvSpPr>
          <p:nvPr/>
        </p:nvSpPr>
        <p:spPr bwMode="auto">
          <a:xfrm>
            <a:off x="1905000" y="14478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1" name="Oval 15"/>
          <p:cNvSpPr>
            <a:spLocks noChangeArrowheads="1"/>
          </p:cNvSpPr>
          <p:nvPr/>
        </p:nvSpPr>
        <p:spPr bwMode="auto">
          <a:xfrm>
            <a:off x="16764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2" name="Text Box 16"/>
          <p:cNvSpPr txBox="1">
            <a:spLocks noChangeArrowheads="1"/>
          </p:cNvSpPr>
          <p:nvPr/>
        </p:nvSpPr>
        <p:spPr bwMode="auto">
          <a:xfrm>
            <a:off x="1524000" y="1828800"/>
            <a:ext cx="24384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Molecule</a:t>
            </a:r>
          </a:p>
        </p:txBody>
      </p:sp>
      <p:sp>
        <p:nvSpPr>
          <p:cNvPr id="152593" name="Line 17"/>
          <p:cNvSpPr>
            <a:spLocks noChangeShapeType="1"/>
          </p:cNvSpPr>
          <p:nvPr/>
        </p:nvSpPr>
        <p:spPr bwMode="auto">
          <a:xfrm>
            <a:off x="2209800" y="1600200"/>
            <a:ext cx="1371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4" name="Freeform 18"/>
          <p:cNvSpPr>
            <a:spLocks/>
          </p:cNvSpPr>
          <p:nvPr/>
        </p:nvSpPr>
        <p:spPr bwMode="auto">
          <a:xfrm>
            <a:off x="3810000" y="838200"/>
            <a:ext cx="1219200" cy="1066800"/>
          </a:xfrm>
          <a:custGeom>
            <a:avLst/>
            <a:gdLst>
              <a:gd name="T0" fmla="*/ 2147483647 w 933"/>
              <a:gd name="T1" fmla="*/ 2147483647 h 870"/>
              <a:gd name="T2" fmla="*/ 2147483647 w 933"/>
              <a:gd name="T3" fmla="*/ 2147483647 h 870"/>
              <a:gd name="T4" fmla="*/ 2147483647 w 933"/>
              <a:gd name="T5" fmla="*/ 2147483647 h 870"/>
              <a:gd name="T6" fmla="*/ 2147483647 w 933"/>
              <a:gd name="T7" fmla="*/ 2147483647 h 870"/>
              <a:gd name="T8" fmla="*/ 2147483647 w 933"/>
              <a:gd name="T9" fmla="*/ 2147483647 h 870"/>
              <a:gd name="T10" fmla="*/ 2147483647 w 933"/>
              <a:gd name="T11" fmla="*/ 2147483647 h 870"/>
              <a:gd name="T12" fmla="*/ 2147483647 w 933"/>
              <a:gd name="T13" fmla="*/ 2147483647 h 870"/>
              <a:gd name="T14" fmla="*/ 2147483647 w 933"/>
              <a:gd name="T15" fmla="*/ 2147483647 h 870"/>
              <a:gd name="T16" fmla="*/ 2147483647 w 933"/>
              <a:gd name="T17" fmla="*/ 2147483647 h 870"/>
              <a:gd name="T18" fmla="*/ 2147483647 w 933"/>
              <a:gd name="T19" fmla="*/ 2147483647 h 870"/>
              <a:gd name="T20" fmla="*/ 2147483647 w 933"/>
              <a:gd name="T21" fmla="*/ 2147483647 h 870"/>
              <a:gd name="T22" fmla="*/ 2147483647 w 933"/>
              <a:gd name="T23" fmla="*/ 2147483647 h 870"/>
              <a:gd name="T24" fmla="*/ 2147483647 w 933"/>
              <a:gd name="T25" fmla="*/ 2147483647 h 870"/>
              <a:gd name="T26" fmla="*/ 2147483647 w 933"/>
              <a:gd name="T27" fmla="*/ 2147483647 h 870"/>
              <a:gd name="T28" fmla="*/ 2147483647 w 933"/>
              <a:gd name="T29" fmla="*/ 2147483647 h 870"/>
              <a:gd name="T30" fmla="*/ 2147483647 w 933"/>
              <a:gd name="T31" fmla="*/ 2147483647 h 870"/>
              <a:gd name="T32" fmla="*/ 2147483647 w 933"/>
              <a:gd name="T33" fmla="*/ 2147483647 h 870"/>
              <a:gd name="T34" fmla="*/ 2147483647 w 933"/>
              <a:gd name="T35" fmla="*/ 2147483647 h 870"/>
              <a:gd name="T36" fmla="*/ 2147483647 w 933"/>
              <a:gd name="T37" fmla="*/ 0 h 870"/>
              <a:gd name="T38" fmla="*/ 2147483647 w 933"/>
              <a:gd name="T39" fmla="*/ 2147483647 h 870"/>
              <a:gd name="T40" fmla="*/ 2147483647 w 933"/>
              <a:gd name="T41" fmla="*/ 2147483647 h 870"/>
              <a:gd name="T42" fmla="*/ 2147483647 w 933"/>
              <a:gd name="T43" fmla="*/ 2147483647 h 870"/>
              <a:gd name="T44" fmla="*/ 2147483647 w 933"/>
              <a:gd name="T45" fmla="*/ 2147483647 h 870"/>
              <a:gd name="T46" fmla="*/ 2147483647 w 933"/>
              <a:gd name="T47" fmla="*/ 2147483647 h 870"/>
              <a:gd name="T48" fmla="*/ 2147483647 w 933"/>
              <a:gd name="T49" fmla="*/ 2147483647 h 870"/>
              <a:gd name="T50" fmla="*/ 2147483647 w 933"/>
              <a:gd name="T51" fmla="*/ 2147483647 h 870"/>
              <a:gd name="T52" fmla="*/ 2147483647 w 933"/>
              <a:gd name="T53" fmla="*/ 2147483647 h 870"/>
              <a:gd name="T54" fmla="*/ 2147483647 w 933"/>
              <a:gd name="T55" fmla="*/ 2147483647 h 8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33"/>
              <a:gd name="T85" fmla="*/ 0 h 870"/>
              <a:gd name="T86" fmla="*/ 933 w 933"/>
              <a:gd name="T87" fmla="*/ 870 h 8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33" h="870">
                <a:moveTo>
                  <a:pt x="386" y="283"/>
                </a:moveTo>
                <a:cubicBezTo>
                  <a:pt x="328" y="339"/>
                  <a:pt x="224" y="339"/>
                  <a:pt x="153" y="374"/>
                </a:cubicBezTo>
                <a:cubicBezTo>
                  <a:pt x="112" y="394"/>
                  <a:pt x="96" y="430"/>
                  <a:pt x="52" y="445"/>
                </a:cubicBezTo>
                <a:cubicBezTo>
                  <a:pt x="28" y="517"/>
                  <a:pt x="50" y="494"/>
                  <a:pt x="2" y="526"/>
                </a:cubicBezTo>
                <a:cubicBezTo>
                  <a:pt x="10" y="646"/>
                  <a:pt x="0" y="700"/>
                  <a:pt x="93" y="768"/>
                </a:cubicBezTo>
                <a:cubicBezTo>
                  <a:pt x="159" y="870"/>
                  <a:pt x="110" y="814"/>
                  <a:pt x="375" y="789"/>
                </a:cubicBezTo>
                <a:cubicBezTo>
                  <a:pt x="453" y="782"/>
                  <a:pt x="499" y="729"/>
                  <a:pt x="557" y="687"/>
                </a:cubicBezTo>
                <a:cubicBezTo>
                  <a:pt x="579" y="671"/>
                  <a:pt x="605" y="662"/>
                  <a:pt x="628" y="647"/>
                </a:cubicBezTo>
                <a:cubicBezTo>
                  <a:pt x="641" y="609"/>
                  <a:pt x="639" y="575"/>
                  <a:pt x="669" y="546"/>
                </a:cubicBezTo>
                <a:cubicBezTo>
                  <a:pt x="689" y="468"/>
                  <a:pt x="735" y="440"/>
                  <a:pt x="810" y="425"/>
                </a:cubicBezTo>
                <a:cubicBezTo>
                  <a:pt x="817" y="415"/>
                  <a:pt x="821" y="403"/>
                  <a:pt x="830" y="394"/>
                </a:cubicBezTo>
                <a:cubicBezTo>
                  <a:pt x="839" y="385"/>
                  <a:pt x="853" y="383"/>
                  <a:pt x="861" y="374"/>
                </a:cubicBezTo>
                <a:cubicBezTo>
                  <a:pt x="877" y="356"/>
                  <a:pt x="901" y="314"/>
                  <a:pt x="901" y="314"/>
                </a:cubicBezTo>
                <a:cubicBezTo>
                  <a:pt x="908" y="294"/>
                  <a:pt x="914" y="273"/>
                  <a:pt x="921" y="253"/>
                </a:cubicBezTo>
                <a:cubicBezTo>
                  <a:pt x="924" y="243"/>
                  <a:pt x="931" y="223"/>
                  <a:pt x="931" y="223"/>
                </a:cubicBezTo>
                <a:cubicBezTo>
                  <a:pt x="928" y="179"/>
                  <a:pt x="933" y="133"/>
                  <a:pt x="921" y="91"/>
                </a:cubicBezTo>
                <a:cubicBezTo>
                  <a:pt x="918" y="81"/>
                  <a:pt x="899" y="88"/>
                  <a:pt x="891" y="81"/>
                </a:cubicBezTo>
                <a:cubicBezTo>
                  <a:pt x="861" y="57"/>
                  <a:pt x="883" y="48"/>
                  <a:pt x="850" y="31"/>
                </a:cubicBezTo>
                <a:cubicBezTo>
                  <a:pt x="840" y="26"/>
                  <a:pt x="780" y="7"/>
                  <a:pt x="759" y="0"/>
                </a:cubicBezTo>
                <a:cubicBezTo>
                  <a:pt x="712" y="3"/>
                  <a:pt x="665" y="4"/>
                  <a:pt x="618" y="10"/>
                </a:cubicBezTo>
                <a:cubicBezTo>
                  <a:pt x="565" y="16"/>
                  <a:pt x="608" y="21"/>
                  <a:pt x="567" y="41"/>
                </a:cubicBezTo>
                <a:cubicBezTo>
                  <a:pt x="545" y="52"/>
                  <a:pt x="520" y="53"/>
                  <a:pt x="497" y="61"/>
                </a:cubicBezTo>
                <a:cubicBezTo>
                  <a:pt x="487" y="71"/>
                  <a:pt x="479" y="84"/>
                  <a:pt x="466" y="91"/>
                </a:cubicBezTo>
                <a:cubicBezTo>
                  <a:pt x="448" y="101"/>
                  <a:pt x="406" y="111"/>
                  <a:pt x="406" y="111"/>
                </a:cubicBezTo>
                <a:cubicBezTo>
                  <a:pt x="403" y="121"/>
                  <a:pt x="397" y="131"/>
                  <a:pt x="396" y="142"/>
                </a:cubicBezTo>
                <a:cubicBezTo>
                  <a:pt x="390" y="192"/>
                  <a:pt x="395" y="243"/>
                  <a:pt x="386" y="293"/>
                </a:cubicBezTo>
                <a:cubicBezTo>
                  <a:pt x="384" y="303"/>
                  <a:pt x="365" y="324"/>
                  <a:pt x="365" y="314"/>
                </a:cubicBezTo>
                <a:cubicBezTo>
                  <a:pt x="365" y="302"/>
                  <a:pt x="379" y="293"/>
                  <a:pt x="386" y="283"/>
                </a:cubicBezTo>
                <a:close/>
              </a:path>
            </a:pathLst>
          </a:custGeom>
          <a:solidFill>
            <a:srgbClr val="FF66CC"/>
          </a:solidFill>
          <a:ln w="76200" cmpd="sng">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5" name="Freeform 19"/>
          <p:cNvSpPr>
            <a:spLocks/>
          </p:cNvSpPr>
          <p:nvPr/>
        </p:nvSpPr>
        <p:spPr bwMode="auto">
          <a:xfrm>
            <a:off x="4038600" y="990600"/>
            <a:ext cx="947738" cy="685800"/>
          </a:xfrm>
          <a:custGeom>
            <a:avLst/>
            <a:gdLst>
              <a:gd name="T0" fmla="*/ 2147483647 w 789"/>
              <a:gd name="T1" fmla="*/ 2147483647 h 697"/>
              <a:gd name="T2" fmla="*/ 2147483647 w 789"/>
              <a:gd name="T3" fmla="*/ 2147483647 h 697"/>
              <a:gd name="T4" fmla="*/ 2147483647 w 789"/>
              <a:gd name="T5" fmla="*/ 0 h 697"/>
              <a:gd name="T6" fmla="*/ 2147483647 w 789"/>
              <a:gd name="T7" fmla="*/ 2147483647 h 697"/>
              <a:gd name="T8" fmla="*/ 2147483647 w 789"/>
              <a:gd name="T9" fmla="*/ 2147483647 h 697"/>
              <a:gd name="T10" fmla="*/ 2147483647 w 789"/>
              <a:gd name="T11" fmla="*/ 2147483647 h 697"/>
              <a:gd name="T12" fmla="*/ 2147483647 w 789"/>
              <a:gd name="T13" fmla="*/ 2147483647 h 697"/>
              <a:gd name="T14" fmla="*/ 2147483647 w 789"/>
              <a:gd name="T15" fmla="*/ 2147483647 h 697"/>
              <a:gd name="T16" fmla="*/ 2147483647 w 789"/>
              <a:gd name="T17" fmla="*/ 2147483647 h 697"/>
              <a:gd name="T18" fmla="*/ 2147483647 w 789"/>
              <a:gd name="T19" fmla="*/ 2147483647 h 697"/>
              <a:gd name="T20" fmla="*/ 2147483647 w 789"/>
              <a:gd name="T21" fmla="*/ 2147483647 h 697"/>
              <a:gd name="T22" fmla="*/ 2147483647 w 789"/>
              <a:gd name="T23" fmla="*/ 2147483647 h 697"/>
              <a:gd name="T24" fmla="*/ 2147483647 w 789"/>
              <a:gd name="T25" fmla="*/ 2147483647 h 697"/>
              <a:gd name="T26" fmla="*/ 2147483647 w 789"/>
              <a:gd name="T27" fmla="*/ 2147483647 h 697"/>
              <a:gd name="T28" fmla="*/ 2147483647 w 789"/>
              <a:gd name="T29" fmla="*/ 2147483647 h 697"/>
              <a:gd name="T30" fmla="*/ 2147483647 w 789"/>
              <a:gd name="T31" fmla="*/ 2147483647 h 697"/>
              <a:gd name="T32" fmla="*/ 2147483647 w 789"/>
              <a:gd name="T33" fmla="*/ 2147483647 h 697"/>
              <a:gd name="T34" fmla="*/ 2147483647 w 789"/>
              <a:gd name="T35" fmla="*/ 2147483647 h 697"/>
              <a:gd name="T36" fmla="*/ 2147483647 w 789"/>
              <a:gd name="T37" fmla="*/ 2147483647 h 697"/>
              <a:gd name="T38" fmla="*/ 2147483647 w 789"/>
              <a:gd name="T39" fmla="*/ 2147483647 h 697"/>
              <a:gd name="T40" fmla="*/ 2147483647 w 789"/>
              <a:gd name="T41" fmla="*/ 2147483647 h 697"/>
              <a:gd name="T42" fmla="*/ 2147483647 w 789"/>
              <a:gd name="T43" fmla="*/ 2147483647 h 697"/>
              <a:gd name="T44" fmla="*/ 2147483647 w 789"/>
              <a:gd name="T45" fmla="*/ 2147483647 h 697"/>
              <a:gd name="T46" fmla="*/ 2147483647 w 789"/>
              <a:gd name="T47" fmla="*/ 2147483647 h 697"/>
              <a:gd name="T48" fmla="*/ 2147483647 w 789"/>
              <a:gd name="T49" fmla="*/ 2147483647 h 697"/>
              <a:gd name="T50" fmla="*/ 2147483647 w 789"/>
              <a:gd name="T51" fmla="*/ 2147483647 h 697"/>
              <a:gd name="T52" fmla="*/ 2147483647 w 789"/>
              <a:gd name="T53" fmla="*/ 2147483647 h 697"/>
              <a:gd name="T54" fmla="*/ 2147483647 w 789"/>
              <a:gd name="T55" fmla="*/ 2147483647 h 697"/>
              <a:gd name="T56" fmla="*/ 2147483647 w 789"/>
              <a:gd name="T57" fmla="*/ 2147483647 h 697"/>
              <a:gd name="T58" fmla="*/ 2147483647 w 789"/>
              <a:gd name="T59" fmla="*/ 2147483647 h 697"/>
              <a:gd name="T60" fmla="*/ 2147483647 w 789"/>
              <a:gd name="T61" fmla="*/ 2147483647 h 697"/>
              <a:gd name="T62" fmla="*/ 2147483647 w 789"/>
              <a:gd name="T63" fmla="*/ 2147483647 h 697"/>
              <a:gd name="T64" fmla="*/ 2147483647 w 789"/>
              <a:gd name="T65" fmla="*/ 2147483647 h 697"/>
              <a:gd name="T66" fmla="*/ 2147483647 w 789"/>
              <a:gd name="T67" fmla="*/ 2147483647 h 697"/>
              <a:gd name="T68" fmla="*/ 0 w 789"/>
              <a:gd name="T69" fmla="*/ 2147483647 h 6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89"/>
              <a:gd name="T106" fmla="*/ 0 h 697"/>
              <a:gd name="T107" fmla="*/ 789 w 789"/>
              <a:gd name="T108" fmla="*/ 697 h 6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89" h="697">
                <a:moveTo>
                  <a:pt x="789" y="182"/>
                </a:moveTo>
                <a:cubicBezTo>
                  <a:pt x="774" y="139"/>
                  <a:pt x="746" y="136"/>
                  <a:pt x="718" y="101"/>
                </a:cubicBezTo>
                <a:cubicBezTo>
                  <a:pt x="663" y="34"/>
                  <a:pt x="642" y="14"/>
                  <a:pt x="556" y="0"/>
                </a:cubicBezTo>
                <a:cubicBezTo>
                  <a:pt x="540" y="49"/>
                  <a:pt x="543" y="13"/>
                  <a:pt x="566" y="60"/>
                </a:cubicBezTo>
                <a:cubicBezTo>
                  <a:pt x="571" y="70"/>
                  <a:pt x="570" y="82"/>
                  <a:pt x="576" y="91"/>
                </a:cubicBezTo>
                <a:cubicBezTo>
                  <a:pt x="593" y="120"/>
                  <a:pt x="650" y="130"/>
                  <a:pt x="677" y="141"/>
                </a:cubicBezTo>
                <a:cubicBezTo>
                  <a:pt x="708" y="187"/>
                  <a:pt x="731" y="221"/>
                  <a:pt x="748" y="273"/>
                </a:cubicBezTo>
                <a:cubicBezTo>
                  <a:pt x="728" y="280"/>
                  <a:pt x="707" y="286"/>
                  <a:pt x="687" y="293"/>
                </a:cubicBezTo>
                <a:cubicBezTo>
                  <a:pt x="677" y="296"/>
                  <a:pt x="657" y="303"/>
                  <a:pt x="657" y="303"/>
                </a:cubicBezTo>
                <a:cubicBezTo>
                  <a:pt x="596" y="283"/>
                  <a:pt x="570" y="232"/>
                  <a:pt x="536" y="182"/>
                </a:cubicBezTo>
                <a:cubicBezTo>
                  <a:pt x="522" y="161"/>
                  <a:pt x="463" y="99"/>
                  <a:pt x="445" y="81"/>
                </a:cubicBezTo>
                <a:cubicBezTo>
                  <a:pt x="422" y="89"/>
                  <a:pt x="390" y="82"/>
                  <a:pt x="374" y="101"/>
                </a:cubicBezTo>
                <a:cubicBezTo>
                  <a:pt x="360" y="117"/>
                  <a:pt x="354" y="161"/>
                  <a:pt x="354" y="161"/>
                </a:cubicBezTo>
                <a:cubicBezTo>
                  <a:pt x="369" y="250"/>
                  <a:pt x="367" y="228"/>
                  <a:pt x="455" y="242"/>
                </a:cubicBezTo>
                <a:cubicBezTo>
                  <a:pt x="485" y="273"/>
                  <a:pt x="487" y="295"/>
                  <a:pt x="516" y="323"/>
                </a:cubicBezTo>
                <a:cubicBezTo>
                  <a:pt x="527" y="356"/>
                  <a:pt x="535" y="391"/>
                  <a:pt x="546" y="424"/>
                </a:cubicBezTo>
                <a:cubicBezTo>
                  <a:pt x="536" y="431"/>
                  <a:pt x="528" y="442"/>
                  <a:pt x="516" y="444"/>
                </a:cubicBezTo>
                <a:cubicBezTo>
                  <a:pt x="474" y="450"/>
                  <a:pt x="459" y="406"/>
                  <a:pt x="425" y="384"/>
                </a:cubicBezTo>
                <a:cubicBezTo>
                  <a:pt x="412" y="343"/>
                  <a:pt x="385" y="307"/>
                  <a:pt x="344" y="293"/>
                </a:cubicBezTo>
                <a:cubicBezTo>
                  <a:pt x="334" y="300"/>
                  <a:pt x="317" y="301"/>
                  <a:pt x="314" y="313"/>
                </a:cubicBezTo>
                <a:cubicBezTo>
                  <a:pt x="302" y="366"/>
                  <a:pt x="331" y="411"/>
                  <a:pt x="364" y="444"/>
                </a:cubicBezTo>
                <a:cubicBezTo>
                  <a:pt x="375" y="477"/>
                  <a:pt x="394" y="502"/>
                  <a:pt x="405" y="535"/>
                </a:cubicBezTo>
                <a:cubicBezTo>
                  <a:pt x="412" y="555"/>
                  <a:pt x="425" y="596"/>
                  <a:pt x="425" y="596"/>
                </a:cubicBezTo>
                <a:cubicBezTo>
                  <a:pt x="415" y="603"/>
                  <a:pt x="406" y="614"/>
                  <a:pt x="394" y="616"/>
                </a:cubicBezTo>
                <a:cubicBezTo>
                  <a:pt x="379" y="618"/>
                  <a:pt x="342" y="593"/>
                  <a:pt x="334" y="586"/>
                </a:cubicBezTo>
                <a:cubicBezTo>
                  <a:pt x="294" y="551"/>
                  <a:pt x="266" y="514"/>
                  <a:pt x="223" y="485"/>
                </a:cubicBezTo>
                <a:cubicBezTo>
                  <a:pt x="196" y="400"/>
                  <a:pt x="234" y="501"/>
                  <a:pt x="192" y="434"/>
                </a:cubicBezTo>
                <a:cubicBezTo>
                  <a:pt x="167" y="394"/>
                  <a:pt x="187" y="382"/>
                  <a:pt x="132" y="364"/>
                </a:cubicBezTo>
                <a:cubicBezTo>
                  <a:pt x="91" y="377"/>
                  <a:pt x="84" y="394"/>
                  <a:pt x="71" y="434"/>
                </a:cubicBezTo>
                <a:cubicBezTo>
                  <a:pt x="84" y="501"/>
                  <a:pt x="101" y="572"/>
                  <a:pt x="172" y="596"/>
                </a:cubicBezTo>
                <a:cubicBezTo>
                  <a:pt x="175" y="606"/>
                  <a:pt x="174" y="619"/>
                  <a:pt x="182" y="626"/>
                </a:cubicBezTo>
                <a:cubicBezTo>
                  <a:pt x="190" y="634"/>
                  <a:pt x="210" y="626"/>
                  <a:pt x="213" y="636"/>
                </a:cubicBezTo>
                <a:cubicBezTo>
                  <a:pt x="230" y="687"/>
                  <a:pt x="200" y="688"/>
                  <a:pt x="172" y="697"/>
                </a:cubicBezTo>
                <a:cubicBezTo>
                  <a:pt x="162" y="694"/>
                  <a:pt x="151" y="692"/>
                  <a:pt x="142" y="687"/>
                </a:cubicBezTo>
                <a:cubicBezTo>
                  <a:pt x="111" y="670"/>
                  <a:pt x="0" y="602"/>
                  <a:pt x="0" y="556"/>
                </a:cubicBezTo>
              </a:path>
            </a:pathLst>
          </a:custGeom>
          <a:noFill/>
          <a:ln w="38100" cmpd="sng">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6" name="Text Box 20"/>
          <p:cNvSpPr txBox="1">
            <a:spLocks noChangeArrowheads="1"/>
          </p:cNvSpPr>
          <p:nvPr/>
        </p:nvSpPr>
        <p:spPr bwMode="auto">
          <a:xfrm>
            <a:off x="3352800" y="1828800"/>
            <a:ext cx="243840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charset="0"/>
                <a:ea typeface="+mn-ea"/>
                <a:cs typeface="+mn-cs"/>
              </a:rPr>
              <a:t>Cell Organelle</a:t>
            </a:r>
          </a:p>
        </p:txBody>
      </p:sp>
      <p:sp>
        <p:nvSpPr>
          <p:cNvPr id="152597" name="Line 21"/>
          <p:cNvSpPr>
            <a:spLocks noChangeShapeType="1"/>
          </p:cNvSpPr>
          <p:nvPr/>
        </p:nvSpPr>
        <p:spPr bwMode="auto">
          <a:xfrm>
            <a:off x="4953000" y="1676400"/>
            <a:ext cx="1066800" cy="762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0"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990600"/>
            <a:ext cx="1343025" cy="17526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599" name="Text Box 23"/>
          <p:cNvSpPr txBox="1">
            <a:spLocks noChangeArrowheads="1"/>
          </p:cNvSpPr>
          <p:nvPr/>
        </p:nvSpPr>
        <p:spPr bwMode="auto">
          <a:xfrm>
            <a:off x="7162800" y="3810000"/>
            <a:ext cx="1600200" cy="57943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charset="0"/>
                <a:ea typeface="+mn-ea"/>
                <a:cs typeface="+mn-cs"/>
              </a:rPr>
              <a:t>Cell</a:t>
            </a:r>
          </a:p>
        </p:txBody>
      </p:sp>
      <p:sp>
        <p:nvSpPr>
          <p:cNvPr id="152600" name="Line 24"/>
          <p:cNvSpPr>
            <a:spLocks noChangeShapeType="1"/>
          </p:cNvSpPr>
          <p:nvPr/>
        </p:nvSpPr>
        <p:spPr bwMode="auto">
          <a:xfrm>
            <a:off x="7086600" y="2895600"/>
            <a:ext cx="76200" cy="5334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3"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3581400"/>
            <a:ext cx="1676400" cy="131445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2" name="Text Box 26"/>
          <p:cNvSpPr txBox="1">
            <a:spLocks noChangeArrowheads="1"/>
          </p:cNvSpPr>
          <p:nvPr/>
        </p:nvSpPr>
        <p:spPr bwMode="auto">
          <a:xfrm>
            <a:off x="7391400" y="2971800"/>
            <a:ext cx="17526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Tissue</a:t>
            </a:r>
          </a:p>
        </p:txBody>
      </p:sp>
      <p:sp>
        <p:nvSpPr>
          <p:cNvPr id="152603" name="Line 27"/>
          <p:cNvSpPr>
            <a:spLocks noChangeShapeType="1"/>
          </p:cNvSpPr>
          <p:nvPr/>
        </p:nvSpPr>
        <p:spPr bwMode="auto">
          <a:xfrm flipH="1">
            <a:off x="6934200" y="5029200"/>
            <a:ext cx="685800" cy="2286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6" name="Picture 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4495800"/>
            <a:ext cx="1384300" cy="1933575"/>
          </a:xfrm>
          <a:prstGeom prst="rect">
            <a:avLst/>
          </a:prstGeom>
          <a:noFill/>
          <a:ln w="5715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5" name="Text Box 29"/>
          <p:cNvSpPr txBox="1">
            <a:spLocks noChangeArrowheads="1"/>
          </p:cNvSpPr>
          <p:nvPr/>
        </p:nvSpPr>
        <p:spPr bwMode="auto">
          <a:xfrm>
            <a:off x="5334000" y="3733800"/>
            <a:ext cx="1752600" cy="64633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a:t>
            </a:r>
          </a:p>
        </p:txBody>
      </p:sp>
      <p:sp>
        <p:nvSpPr>
          <p:cNvPr id="152606" name="Line 30"/>
          <p:cNvSpPr>
            <a:spLocks noChangeShapeType="1"/>
          </p:cNvSpPr>
          <p:nvPr/>
        </p:nvSpPr>
        <p:spPr bwMode="auto">
          <a:xfrm flipH="1">
            <a:off x="2286000" y="4800600"/>
            <a:ext cx="609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9" name="Picture 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4267200"/>
            <a:ext cx="1498600" cy="161925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8" name="Text Box 32"/>
          <p:cNvSpPr txBox="1">
            <a:spLocks noChangeArrowheads="1"/>
          </p:cNvSpPr>
          <p:nvPr/>
        </p:nvSpPr>
        <p:spPr bwMode="auto">
          <a:xfrm>
            <a:off x="2743200" y="3124200"/>
            <a:ext cx="2057400" cy="120032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 System</a:t>
            </a:r>
          </a:p>
        </p:txBody>
      </p:sp>
      <p:sp>
        <p:nvSpPr>
          <p:cNvPr id="152609" name="Oval 33"/>
          <p:cNvSpPr>
            <a:spLocks noChangeArrowheads="1"/>
          </p:cNvSpPr>
          <p:nvPr/>
        </p:nvSpPr>
        <p:spPr bwMode="auto">
          <a:xfrm>
            <a:off x="1905000" y="14478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610" name="Text Box 34"/>
          <p:cNvSpPr txBox="1">
            <a:spLocks noChangeArrowheads="1"/>
          </p:cNvSpPr>
          <p:nvPr/>
        </p:nvSpPr>
        <p:spPr bwMode="auto">
          <a:xfrm>
            <a:off x="7772400" y="1066800"/>
            <a:ext cx="13716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Cell</a:t>
            </a:r>
          </a:p>
        </p:txBody>
      </p:sp>
      <p:sp>
        <p:nvSpPr>
          <p:cNvPr id="152611" name="Line 35"/>
          <p:cNvSpPr>
            <a:spLocks noChangeShapeType="1"/>
          </p:cNvSpPr>
          <p:nvPr/>
        </p:nvSpPr>
        <p:spPr bwMode="auto">
          <a:xfrm flipH="1">
            <a:off x="4648200" y="5029200"/>
            <a:ext cx="609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612" name="Text Box 37"/>
          <p:cNvSpPr txBox="1">
            <a:spLocks noChangeArrowheads="1"/>
          </p:cNvSpPr>
          <p:nvPr/>
        </p:nvSpPr>
        <p:spPr bwMode="auto">
          <a:xfrm>
            <a:off x="0" y="3200400"/>
            <a:ext cx="2514600" cy="64633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Organism</a:t>
            </a:r>
          </a:p>
        </p:txBody>
      </p:sp>
      <p:sp>
        <p:nvSpPr>
          <p:cNvPr id="152613" name="Freeform 38"/>
          <p:cNvSpPr>
            <a:spLocks/>
          </p:cNvSpPr>
          <p:nvPr/>
        </p:nvSpPr>
        <p:spPr bwMode="auto">
          <a:xfrm>
            <a:off x="6954838" y="1252538"/>
            <a:ext cx="139700" cy="142875"/>
          </a:xfrm>
          <a:custGeom>
            <a:avLst/>
            <a:gdLst>
              <a:gd name="T0" fmla="*/ 2147483647 w 88"/>
              <a:gd name="T1" fmla="*/ 2147483647 h 90"/>
              <a:gd name="T2" fmla="*/ 2147483647 w 88"/>
              <a:gd name="T3" fmla="*/ 2147483647 h 90"/>
              <a:gd name="T4" fmla="*/ 2147483647 w 88"/>
              <a:gd name="T5" fmla="*/ 2147483647 h 90"/>
              <a:gd name="T6" fmla="*/ 2147483647 w 88"/>
              <a:gd name="T7" fmla="*/ 2147483647 h 90"/>
              <a:gd name="T8" fmla="*/ 2147483647 w 88"/>
              <a:gd name="T9" fmla="*/ 2147483647 h 90"/>
              <a:gd name="T10" fmla="*/ 2147483647 w 88"/>
              <a:gd name="T11" fmla="*/ 2147483647 h 90"/>
              <a:gd name="T12" fmla="*/ 2147483647 w 88"/>
              <a:gd name="T13" fmla="*/ 2147483647 h 90"/>
              <a:gd name="T14" fmla="*/ 0 60000 65536"/>
              <a:gd name="T15" fmla="*/ 0 60000 65536"/>
              <a:gd name="T16" fmla="*/ 0 60000 65536"/>
              <a:gd name="T17" fmla="*/ 0 60000 65536"/>
              <a:gd name="T18" fmla="*/ 0 60000 65536"/>
              <a:gd name="T19" fmla="*/ 0 60000 65536"/>
              <a:gd name="T20" fmla="*/ 0 60000 65536"/>
              <a:gd name="T21" fmla="*/ 0 w 88"/>
              <a:gd name="T22" fmla="*/ 0 h 90"/>
              <a:gd name="T23" fmla="*/ 88 w 88"/>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90">
                <a:moveTo>
                  <a:pt x="75" y="60"/>
                </a:moveTo>
                <a:cubicBezTo>
                  <a:pt x="72" y="43"/>
                  <a:pt x="78" y="20"/>
                  <a:pt x="65" y="9"/>
                </a:cubicBezTo>
                <a:cubicBezTo>
                  <a:pt x="54" y="0"/>
                  <a:pt x="30" y="6"/>
                  <a:pt x="25" y="19"/>
                </a:cubicBezTo>
                <a:cubicBezTo>
                  <a:pt x="0" y="78"/>
                  <a:pt x="34" y="80"/>
                  <a:pt x="65" y="90"/>
                </a:cubicBezTo>
                <a:cubicBezTo>
                  <a:pt x="72" y="83"/>
                  <a:pt x="84" y="80"/>
                  <a:pt x="86" y="70"/>
                </a:cubicBezTo>
                <a:cubicBezTo>
                  <a:pt x="88" y="56"/>
                  <a:pt x="85" y="39"/>
                  <a:pt x="75" y="30"/>
                </a:cubicBezTo>
                <a:cubicBezTo>
                  <a:pt x="68" y="23"/>
                  <a:pt x="75" y="50"/>
                  <a:pt x="75" y="60"/>
                </a:cubicBezTo>
                <a:close/>
              </a:path>
            </a:pathLst>
          </a:custGeom>
          <a:solidFill>
            <a:srgbClr val="FF66CC"/>
          </a:solidFill>
          <a:ln w="952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26" name="Picture 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3886200"/>
            <a:ext cx="1905000" cy="21812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831528" name="Rectangle 4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pic>
        <p:nvPicPr>
          <p:cNvPr id="345128" name="Picture 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990600"/>
            <a:ext cx="1371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ounded Rectangle 41"/>
          <p:cNvSpPr/>
          <p:nvPr/>
        </p:nvSpPr>
        <p:spPr>
          <a:xfrm>
            <a:off x="7467600" y="1143000"/>
            <a:ext cx="1447800" cy="457200"/>
          </a:xfrm>
          <a:prstGeom prst="roundRect">
            <a:avLst/>
          </a:prstGeom>
          <a:solidFill>
            <a:schemeClr val="bg2">
              <a:lumMod val="50000"/>
            </a:schemeClr>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3" name="Rounded Rectangle 42"/>
          <p:cNvSpPr/>
          <p:nvPr/>
        </p:nvSpPr>
        <p:spPr>
          <a:xfrm>
            <a:off x="7467600" y="3048000"/>
            <a:ext cx="1447800" cy="609600"/>
          </a:xfrm>
          <a:prstGeom prst="roundRect">
            <a:avLst/>
          </a:prstGeom>
          <a:solidFill>
            <a:schemeClr val="bg2">
              <a:lumMod val="50000"/>
            </a:schemeClr>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4" name="Rounded Rectangle 43"/>
          <p:cNvSpPr/>
          <p:nvPr/>
        </p:nvSpPr>
        <p:spPr>
          <a:xfrm>
            <a:off x="5334000" y="3733800"/>
            <a:ext cx="1447800" cy="609600"/>
          </a:xfrm>
          <a:prstGeom prst="roundRect">
            <a:avLst/>
          </a:prstGeom>
          <a:solidFill>
            <a:schemeClr val="bg2">
              <a:lumMod val="50000"/>
            </a:schemeClr>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5" name="Rectangle 44"/>
          <p:cNvSpPr/>
          <p:nvPr/>
        </p:nvSpPr>
        <p:spPr>
          <a:xfrm>
            <a:off x="3657600" y="1143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46" name="Rectangle 45"/>
          <p:cNvSpPr/>
          <p:nvPr/>
        </p:nvSpPr>
        <p:spPr>
          <a:xfrm>
            <a:off x="6324600" y="17526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47" name="Rectangle 46"/>
          <p:cNvSpPr/>
          <p:nvPr/>
        </p:nvSpPr>
        <p:spPr>
          <a:xfrm>
            <a:off x="7239000" y="41148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48" name="Rectangle 47"/>
          <p:cNvSpPr/>
          <p:nvPr/>
        </p:nvSpPr>
        <p:spPr>
          <a:xfrm>
            <a:off x="5486400" y="5410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D</a:t>
            </a:r>
          </a:p>
        </p:txBody>
      </p:sp>
      <p:sp>
        <p:nvSpPr>
          <p:cNvPr id="49" name="Rectangle 48"/>
          <p:cNvSpPr/>
          <p:nvPr/>
        </p:nvSpPr>
        <p:spPr>
          <a:xfrm>
            <a:off x="7391400" y="51054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idx="1"/>
          </p:nvPr>
        </p:nvSpPr>
        <p:spPr>
          <a:xfrm>
            <a:off x="0" y="228600"/>
            <a:ext cx="9372600" cy="5897563"/>
          </a:xfrm>
        </p:spPr>
        <p:txBody>
          <a:bodyPr/>
          <a:lstStyle/>
          <a:p>
            <a:pPr eaLnBrk="1" hangingPunct="1"/>
            <a:r>
              <a:rPr lang="en-US" dirty="0">
                <a:solidFill>
                  <a:srgbClr val="9966FF"/>
                </a:solidFill>
              </a:rPr>
              <a:t>Name, A, B, C, and D?</a:t>
            </a:r>
          </a:p>
        </p:txBody>
      </p:sp>
      <p:sp>
        <p:nvSpPr>
          <p:cNvPr id="152579" name="Oval 3"/>
          <p:cNvSpPr>
            <a:spLocks noChangeArrowheads="1"/>
          </p:cNvSpPr>
          <p:nvPr/>
        </p:nvSpPr>
        <p:spPr bwMode="auto">
          <a:xfrm>
            <a:off x="4572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0" name="Text Box 4"/>
          <p:cNvSpPr txBox="1">
            <a:spLocks noChangeArrowheads="1"/>
          </p:cNvSpPr>
          <p:nvPr/>
        </p:nvSpPr>
        <p:spPr bwMode="auto">
          <a:xfrm>
            <a:off x="228600" y="1828800"/>
            <a:ext cx="1295400" cy="64633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Atom</a:t>
            </a:r>
          </a:p>
        </p:txBody>
      </p:sp>
      <p:sp>
        <p:nvSpPr>
          <p:cNvPr id="152581" name="Line 5"/>
          <p:cNvSpPr>
            <a:spLocks noChangeShapeType="1"/>
          </p:cNvSpPr>
          <p:nvPr/>
        </p:nvSpPr>
        <p:spPr bwMode="auto">
          <a:xfrm>
            <a:off x="685800" y="1600200"/>
            <a:ext cx="7620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2" name="Oval 6"/>
          <p:cNvSpPr>
            <a:spLocks noChangeArrowheads="1"/>
          </p:cNvSpPr>
          <p:nvPr/>
        </p:nvSpPr>
        <p:spPr bwMode="auto">
          <a:xfrm>
            <a:off x="18288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3" name="Oval 7"/>
          <p:cNvSpPr>
            <a:spLocks noChangeArrowheads="1"/>
          </p:cNvSpPr>
          <p:nvPr/>
        </p:nvSpPr>
        <p:spPr bwMode="auto">
          <a:xfrm>
            <a:off x="1752600" y="16764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4" name="Oval 8"/>
          <p:cNvSpPr>
            <a:spLocks noChangeArrowheads="1"/>
          </p:cNvSpPr>
          <p:nvPr/>
        </p:nvSpPr>
        <p:spPr bwMode="auto">
          <a:xfrm>
            <a:off x="1905000" y="1524000"/>
            <a:ext cx="76200" cy="76200"/>
          </a:xfrm>
          <a:prstGeom prst="ellipse">
            <a:avLst/>
          </a:prstGeom>
          <a:solidFill>
            <a:srgbClr val="FF33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5" name="Oval 9"/>
          <p:cNvSpPr>
            <a:spLocks noChangeArrowheads="1"/>
          </p:cNvSpPr>
          <p:nvPr/>
        </p:nvSpPr>
        <p:spPr bwMode="auto">
          <a:xfrm>
            <a:off x="18288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6" name="Oval 10"/>
          <p:cNvSpPr>
            <a:spLocks noChangeArrowheads="1"/>
          </p:cNvSpPr>
          <p:nvPr/>
        </p:nvSpPr>
        <p:spPr bwMode="auto">
          <a:xfrm>
            <a:off x="19050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7" name="Oval 11"/>
          <p:cNvSpPr>
            <a:spLocks noChangeArrowheads="1"/>
          </p:cNvSpPr>
          <p:nvPr/>
        </p:nvSpPr>
        <p:spPr bwMode="auto">
          <a:xfrm>
            <a:off x="1752600" y="15240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8" name="Oval 12"/>
          <p:cNvSpPr>
            <a:spLocks noChangeArrowheads="1"/>
          </p:cNvSpPr>
          <p:nvPr/>
        </p:nvSpPr>
        <p:spPr bwMode="auto">
          <a:xfrm>
            <a:off x="1752600" y="1447800"/>
            <a:ext cx="76200" cy="76200"/>
          </a:xfrm>
          <a:prstGeom prst="ellipse">
            <a:avLst/>
          </a:prstGeom>
          <a:solidFill>
            <a:srgbClr val="FF33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9" name="Oval 13"/>
          <p:cNvSpPr>
            <a:spLocks noChangeArrowheads="1"/>
          </p:cNvSpPr>
          <p:nvPr/>
        </p:nvSpPr>
        <p:spPr bwMode="auto">
          <a:xfrm>
            <a:off x="17526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0" name="Oval 14"/>
          <p:cNvSpPr>
            <a:spLocks noChangeArrowheads="1"/>
          </p:cNvSpPr>
          <p:nvPr/>
        </p:nvSpPr>
        <p:spPr bwMode="auto">
          <a:xfrm>
            <a:off x="1905000" y="14478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1" name="Oval 15"/>
          <p:cNvSpPr>
            <a:spLocks noChangeArrowheads="1"/>
          </p:cNvSpPr>
          <p:nvPr/>
        </p:nvSpPr>
        <p:spPr bwMode="auto">
          <a:xfrm>
            <a:off x="16764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2" name="Text Box 16"/>
          <p:cNvSpPr txBox="1">
            <a:spLocks noChangeArrowheads="1"/>
          </p:cNvSpPr>
          <p:nvPr/>
        </p:nvSpPr>
        <p:spPr bwMode="auto">
          <a:xfrm>
            <a:off x="1524000" y="1828800"/>
            <a:ext cx="24384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Molecule</a:t>
            </a:r>
          </a:p>
        </p:txBody>
      </p:sp>
      <p:sp>
        <p:nvSpPr>
          <p:cNvPr id="152593" name="Line 17"/>
          <p:cNvSpPr>
            <a:spLocks noChangeShapeType="1"/>
          </p:cNvSpPr>
          <p:nvPr/>
        </p:nvSpPr>
        <p:spPr bwMode="auto">
          <a:xfrm>
            <a:off x="2209800" y="1600200"/>
            <a:ext cx="1371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4" name="Freeform 18"/>
          <p:cNvSpPr>
            <a:spLocks/>
          </p:cNvSpPr>
          <p:nvPr/>
        </p:nvSpPr>
        <p:spPr bwMode="auto">
          <a:xfrm>
            <a:off x="3810000" y="838200"/>
            <a:ext cx="1219200" cy="1066800"/>
          </a:xfrm>
          <a:custGeom>
            <a:avLst/>
            <a:gdLst>
              <a:gd name="T0" fmla="*/ 2147483647 w 933"/>
              <a:gd name="T1" fmla="*/ 2147483647 h 870"/>
              <a:gd name="T2" fmla="*/ 2147483647 w 933"/>
              <a:gd name="T3" fmla="*/ 2147483647 h 870"/>
              <a:gd name="T4" fmla="*/ 2147483647 w 933"/>
              <a:gd name="T5" fmla="*/ 2147483647 h 870"/>
              <a:gd name="T6" fmla="*/ 2147483647 w 933"/>
              <a:gd name="T7" fmla="*/ 2147483647 h 870"/>
              <a:gd name="T8" fmla="*/ 2147483647 w 933"/>
              <a:gd name="T9" fmla="*/ 2147483647 h 870"/>
              <a:gd name="T10" fmla="*/ 2147483647 w 933"/>
              <a:gd name="T11" fmla="*/ 2147483647 h 870"/>
              <a:gd name="T12" fmla="*/ 2147483647 w 933"/>
              <a:gd name="T13" fmla="*/ 2147483647 h 870"/>
              <a:gd name="T14" fmla="*/ 2147483647 w 933"/>
              <a:gd name="T15" fmla="*/ 2147483647 h 870"/>
              <a:gd name="T16" fmla="*/ 2147483647 w 933"/>
              <a:gd name="T17" fmla="*/ 2147483647 h 870"/>
              <a:gd name="T18" fmla="*/ 2147483647 w 933"/>
              <a:gd name="T19" fmla="*/ 2147483647 h 870"/>
              <a:gd name="T20" fmla="*/ 2147483647 w 933"/>
              <a:gd name="T21" fmla="*/ 2147483647 h 870"/>
              <a:gd name="T22" fmla="*/ 2147483647 w 933"/>
              <a:gd name="T23" fmla="*/ 2147483647 h 870"/>
              <a:gd name="T24" fmla="*/ 2147483647 w 933"/>
              <a:gd name="T25" fmla="*/ 2147483647 h 870"/>
              <a:gd name="T26" fmla="*/ 2147483647 w 933"/>
              <a:gd name="T27" fmla="*/ 2147483647 h 870"/>
              <a:gd name="T28" fmla="*/ 2147483647 w 933"/>
              <a:gd name="T29" fmla="*/ 2147483647 h 870"/>
              <a:gd name="T30" fmla="*/ 2147483647 w 933"/>
              <a:gd name="T31" fmla="*/ 2147483647 h 870"/>
              <a:gd name="T32" fmla="*/ 2147483647 w 933"/>
              <a:gd name="T33" fmla="*/ 2147483647 h 870"/>
              <a:gd name="T34" fmla="*/ 2147483647 w 933"/>
              <a:gd name="T35" fmla="*/ 2147483647 h 870"/>
              <a:gd name="T36" fmla="*/ 2147483647 w 933"/>
              <a:gd name="T37" fmla="*/ 0 h 870"/>
              <a:gd name="T38" fmla="*/ 2147483647 w 933"/>
              <a:gd name="T39" fmla="*/ 2147483647 h 870"/>
              <a:gd name="T40" fmla="*/ 2147483647 w 933"/>
              <a:gd name="T41" fmla="*/ 2147483647 h 870"/>
              <a:gd name="T42" fmla="*/ 2147483647 w 933"/>
              <a:gd name="T43" fmla="*/ 2147483647 h 870"/>
              <a:gd name="T44" fmla="*/ 2147483647 w 933"/>
              <a:gd name="T45" fmla="*/ 2147483647 h 870"/>
              <a:gd name="T46" fmla="*/ 2147483647 w 933"/>
              <a:gd name="T47" fmla="*/ 2147483647 h 870"/>
              <a:gd name="T48" fmla="*/ 2147483647 w 933"/>
              <a:gd name="T49" fmla="*/ 2147483647 h 870"/>
              <a:gd name="T50" fmla="*/ 2147483647 w 933"/>
              <a:gd name="T51" fmla="*/ 2147483647 h 870"/>
              <a:gd name="T52" fmla="*/ 2147483647 w 933"/>
              <a:gd name="T53" fmla="*/ 2147483647 h 870"/>
              <a:gd name="T54" fmla="*/ 2147483647 w 933"/>
              <a:gd name="T55" fmla="*/ 2147483647 h 8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33"/>
              <a:gd name="T85" fmla="*/ 0 h 870"/>
              <a:gd name="T86" fmla="*/ 933 w 933"/>
              <a:gd name="T87" fmla="*/ 870 h 8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33" h="870">
                <a:moveTo>
                  <a:pt x="386" y="283"/>
                </a:moveTo>
                <a:cubicBezTo>
                  <a:pt x="328" y="339"/>
                  <a:pt x="224" y="339"/>
                  <a:pt x="153" y="374"/>
                </a:cubicBezTo>
                <a:cubicBezTo>
                  <a:pt x="112" y="394"/>
                  <a:pt x="96" y="430"/>
                  <a:pt x="52" y="445"/>
                </a:cubicBezTo>
                <a:cubicBezTo>
                  <a:pt x="28" y="517"/>
                  <a:pt x="50" y="494"/>
                  <a:pt x="2" y="526"/>
                </a:cubicBezTo>
                <a:cubicBezTo>
                  <a:pt x="10" y="646"/>
                  <a:pt x="0" y="700"/>
                  <a:pt x="93" y="768"/>
                </a:cubicBezTo>
                <a:cubicBezTo>
                  <a:pt x="159" y="870"/>
                  <a:pt x="110" y="814"/>
                  <a:pt x="375" y="789"/>
                </a:cubicBezTo>
                <a:cubicBezTo>
                  <a:pt x="453" y="782"/>
                  <a:pt x="499" y="729"/>
                  <a:pt x="557" y="687"/>
                </a:cubicBezTo>
                <a:cubicBezTo>
                  <a:pt x="579" y="671"/>
                  <a:pt x="605" y="662"/>
                  <a:pt x="628" y="647"/>
                </a:cubicBezTo>
                <a:cubicBezTo>
                  <a:pt x="641" y="609"/>
                  <a:pt x="639" y="575"/>
                  <a:pt x="669" y="546"/>
                </a:cubicBezTo>
                <a:cubicBezTo>
                  <a:pt x="689" y="468"/>
                  <a:pt x="735" y="440"/>
                  <a:pt x="810" y="425"/>
                </a:cubicBezTo>
                <a:cubicBezTo>
                  <a:pt x="817" y="415"/>
                  <a:pt x="821" y="403"/>
                  <a:pt x="830" y="394"/>
                </a:cubicBezTo>
                <a:cubicBezTo>
                  <a:pt x="839" y="385"/>
                  <a:pt x="853" y="383"/>
                  <a:pt x="861" y="374"/>
                </a:cubicBezTo>
                <a:cubicBezTo>
                  <a:pt x="877" y="356"/>
                  <a:pt x="901" y="314"/>
                  <a:pt x="901" y="314"/>
                </a:cubicBezTo>
                <a:cubicBezTo>
                  <a:pt x="908" y="294"/>
                  <a:pt x="914" y="273"/>
                  <a:pt x="921" y="253"/>
                </a:cubicBezTo>
                <a:cubicBezTo>
                  <a:pt x="924" y="243"/>
                  <a:pt x="931" y="223"/>
                  <a:pt x="931" y="223"/>
                </a:cubicBezTo>
                <a:cubicBezTo>
                  <a:pt x="928" y="179"/>
                  <a:pt x="933" y="133"/>
                  <a:pt x="921" y="91"/>
                </a:cubicBezTo>
                <a:cubicBezTo>
                  <a:pt x="918" y="81"/>
                  <a:pt x="899" y="88"/>
                  <a:pt x="891" y="81"/>
                </a:cubicBezTo>
                <a:cubicBezTo>
                  <a:pt x="861" y="57"/>
                  <a:pt x="883" y="48"/>
                  <a:pt x="850" y="31"/>
                </a:cubicBezTo>
                <a:cubicBezTo>
                  <a:pt x="840" y="26"/>
                  <a:pt x="780" y="7"/>
                  <a:pt x="759" y="0"/>
                </a:cubicBezTo>
                <a:cubicBezTo>
                  <a:pt x="712" y="3"/>
                  <a:pt x="665" y="4"/>
                  <a:pt x="618" y="10"/>
                </a:cubicBezTo>
                <a:cubicBezTo>
                  <a:pt x="565" y="16"/>
                  <a:pt x="608" y="21"/>
                  <a:pt x="567" y="41"/>
                </a:cubicBezTo>
                <a:cubicBezTo>
                  <a:pt x="545" y="52"/>
                  <a:pt x="520" y="53"/>
                  <a:pt x="497" y="61"/>
                </a:cubicBezTo>
                <a:cubicBezTo>
                  <a:pt x="487" y="71"/>
                  <a:pt x="479" y="84"/>
                  <a:pt x="466" y="91"/>
                </a:cubicBezTo>
                <a:cubicBezTo>
                  <a:pt x="448" y="101"/>
                  <a:pt x="406" y="111"/>
                  <a:pt x="406" y="111"/>
                </a:cubicBezTo>
                <a:cubicBezTo>
                  <a:pt x="403" y="121"/>
                  <a:pt x="397" y="131"/>
                  <a:pt x="396" y="142"/>
                </a:cubicBezTo>
                <a:cubicBezTo>
                  <a:pt x="390" y="192"/>
                  <a:pt x="395" y="243"/>
                  <a:pt x="386" y="293"/>
                </a:cubicBezTo>
                <a:cubicBezTo>
                  <a:pt x="384" y="303"/>
                  <a:pt x="365" y="324"/>
                  <a:pt x="365" y="314"/>
                </a:cubicBezTo>
                <a:cubicBezTo>
                  <a:pt x="365" y="302"/>
                  <a:pt x="379" y="293"/>
                  <a:pt x="386" y="283"/>
                </a:cubicBezTo>
                <a:close/>
              </a:path>
            </a:pathLst>
          </a:custGeom>
          <a:solidFill>
            <a:srgbClr val="FF66CC"/>
          </a:solidFill>
          <a:ln w="76200" cmpd="sng">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5" name="Freeform 19"/>
          <p:cNvSpPr>
            <a:spLocks/>
          </p:cNvSpPr>
          <p:nvPr/>
        </p:nvSpPr>
        <p:spPr bwMode="auto">
          <a:xfrm>
            <a:off x="4038600" y="990600"/>
            <a:ext cx="947738" cy="685800"/>
          </a:xfrm>
          <a:custGeom>
            <a:avLst/>
            <a:gdLst>
              <a:gd name="T0" fmla="*/ 2147483647 w 789"/>
              <a:gd name="T1" fmla="*/ 2147483647 h 697"/>
              <a:gd name="T2" fmla="*/ 2147483647 w 789"/>
              <a:gd name="T3" fmla="*/ 2147483647 h 697"/>
              <a:gd name="T4" fmla="*/ 2147483647 w 789"/>
              <a:gd name="T5" fmla="*/ 0 h 697"/>
              <a:gd name="T6" fmla="*/ 2147483647 w 789"/>
              <a:gd name="T7" fmla="*/ 2147483647 h 697"/>
              <a:gd name="T8" fmla="*/ 2147483647 w 789"/>
              <a:gd name="T9" fmla="*/ 2147483647 h 697"/>
              <a:gd name="T10" fmla="*/ 2147483647 w 789"/>
              <a:gd name="T11" fmla="*/ 2147483647 h 697"/>
              <a:gd name="T12" fmla="*/ 2147483647 w 789"/>
              <a:gd name="T13" fmla="*/ 2147483647 h 697"/>
              <a:gd name="T14" fmla="*/ 2147483647 w 789"/>
              <a:gd name="T15" fmla="*/ 2147483647 h 697"/>
              <a:gd name="T16" fmla="*/ 2147483647 w 789"/>
              <a:gd name="T17" fmla="*/ 2147483647 h 697"/>
              <a:gd name="T18" fmla="*/ 2147483647 w 789"/>
              <a:gd name="T19" fmla="*/ 2147483647 h 697"/>
              <a:gd name="T20" fmla="*/ 2147483647 w 789"/>
              <a:gd name="T21" fmla="*/ 2147483647 h 697"/>
              <a:gd name="T22" fmla="*/ 2147483647 w 789"/>
              <a:gd name="T23" fmla="*/ 2147483647 h 697"/>
              <a:gd name="T24" fmla="*/ 2147483647 w 789"/>
              <a:gd name="T25" fmla="*/ 2147483647 h 697"/>
              <a:gd name="T26" fmla="*/ 2147483647 w 789"/>
              <a:gd name="T27" fmla="*/ 2147483647 h 697"/>
              <a:gd name="T28" fmla="*/ 2147483647 w 789"/>
              <a:gd name="T29" fmla="*/ 2147483647 h 697"/>
              <a:gd name="T30" fmla="*/ 2147483647 w 789"/>
              <a:gd name="T31" fmla="*/ 2147483647 h 697"/>
              <a:gd name="T32" fmla="*/ 2147483647 w 789"/>
              <a:gd name="T33" fmla="*/ 2147483647 h 697"/>
              <a:gd name="T34" fmla="*/ 2147483647 w 789"/>
              <a:gd name="T35" fmla="*/ 2147483647 h 697"/>
              <a:gd name="T36" fmla="*/ 2147483647 w 789"/>
              <a:gd name="T37" fmla="*/ 2147483647 h 697"/>
              <a:gd name="T38" fmla="*/ 2147483647 w 789"/>
              <a:gd name="T39" fmla="*/ 2147483647 h 697"/>
              <a:gd name="T40" fmla="*/ 2147483647 w 789"/>
              <a:gd name="T41" fmla="*/ 2147483647 h 697"/>
              <a:gd name="T42" fmla="*/ 2147483647 w 789"/>
              <a:gd name="T43" fmla="*/ 2147483647 h 697"/>
              <a:gd name="T44" fmla="*/ 2147483647 w 789"/>
              <a:gd name="T45" fmla="*/ 2147483647 h 697"/>
              <a:gd name="T46" fmla="*/ 2147483647 w 789"/>
              <a:gd name="T47" fmla="*/ 2147483647 h 697"/>
              <a:gd name="T48" fmla="*/ 2147483647 w 789"/>
              <a:gd name="T49" fmla="*/ 2147483647 h 697"/>
              <a:gd name="T50" fmla="*/ 2147483647 w 789"/>
              <a:gd name="T51" fmla="*/ 2147483647 h 697"/>
              <a:gd name="T52" fmla="*/ 2147483647 w 789"/>
              <a:gd name="T53" fmla="*/ 2147483647 h 697"/>
              <a:gd name="T54" fmla="*/ 2147483647 w 789"/>
              <a:gd name="T55" fmla="*/ 2147483647 h 697"/>
              <a:gd name="T56" fmla="*/ 2147483647 w 789"/>
              <a:gd name="T57" fmla="*/ 2147483647 h 697"/>
              <a:gd name="T58" fmla="*/ 2147483647 w 789"/>
              <a:gd name="T59" fmla="*/ 2147483647 h 697"/>
              <a:gd name="T60" fmla="*/ 2147483647 w 789"/>
              <a:gd name="T61" fmla="*/ 2147483647 h 697"/>
              <a:gd name="T62" fmla="*/ 2147483647 w 789"/>
              <a:gd name="T63" fmla="*/ 2147483647 h 697"/>
              <a:gd name="T64" fmla="*/ 2147483647 w 789"/>
              <a:gd name="T65" fmla="*/ 2147483647 h 697"/>
              <a:gd name="T66" fmla="*/ 2147483647 w 789"/>
              <a:gd name="T67" fmla="*/ 2147483647 h 697"/>
              <a:gd name="T68" fmla="*/ 0 w 789"/>
              <a:gd name="T69" fmla="*/ 2147483647 h 6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89"/>
              <a:gd name="T106" fmla="*/ 0 h 697"/>
              <a:gd name="T107" fmla="*/ 789 w 789"/>
              <a:gd name="T108" fmla="*/ 697 h 6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89" h="697">
                <a:moveTo>
                  <a:pt x="789" y="182"/>
                </a:moveTo>
                <a:cubicBezTo>
                  <a:pt x="774" y="139"/>
                  <a:pt x="746" y="136"/>
                  <a:pt x="718" y="101"/>
                </a:cubicBezTo>
                <a:cubicBezTo>
                  <a:pt x="663" y="34"/>
                  <a:pt x="642" y="14"/>
                  <a:pt x="556" y="0"/>
                </a:cubicBezTo>
                <a:cubicBezTo>
                  <a:pt x="540" y="49"/>
                  <a:pt x="543" y="13"/>
                  <a:pt x="566" y="60"/>
                </a:cubicBezTo>
                <a:cubicBezTo>
                  <a:pt x="571" y="70"/>
                  <a:pt x="570" y="82"/>
                  <a:pt x="576" y="91"/>
                </a:cubicBezTo>
                <a:cubicBezTo>
                  <a:pt x="593" y="120"/>
                  <a:pt x="650" y="130"/>
                  <a:pt x="677" y="141"/>
                </a:cubicBezTo>
                <a:cubicBezTo>
                  <a:pt x="708" y="187"/>
                  <a:pt x="731" y="221"/>
                  <a:pt x="748" y="273"/>
                </a:cubicBezTo>
                <a:cubicBezTo>
                  <a:pt x="728" y="280"/>
                  <a:pt x="707" y="286"/>
                  <a:pt x="687" y="293"/>
                </a:cubicBezTo>
                <a:cubicBezTo>
                  <a:pt x="677" y="296"/>
                  <a:pt x="657" y="303"/>
                  <a:pt x="657" y="303"/>
                </a:cubicBezTo>
                <a:cubicBezTo>
                  <a:pt x="596" y="283"/>
                  <a:pt x="570" y="232"/>
                  <a:pt x="536" y="182"/>
                </a:cubicBezTo>
                <a:cubicBezTo>
                  <a:pt x="522" y="161"/>
                  <a:pt x="463" y="99"/>
                  <a:pt x="445" y="81"/>
                </a:cubicBezTo>
                <a:cubicBezTo>
                  <a:pt x="422" y="89"/>
                  <a:pt x="390" y="82"/>
                  <a:pt x="374" y="101"/>
                </a:cubicBezTo>
                <a:cubicBezTo>
                  <a:pt x="360" y="117"/>
                  <a:pt x="354" y="161"/>
                  <a:pt x="354" y="161"/>
                </a:cubicBezTo>
                <a:cubicBezTo>
                  <a:pt x="369" y="250"/>
                  <a:pt x="367" y="228"/>
                  <a:pt x="455" y="242"/>
                </a:cubicBezTo>
                <a:cubicBezTo>
                  <a:pt x="485" y="273"/>
                  <a:pt x="487" y="295"/>
                  <a:pt x="516" y="323"/>
                </a:cubicBezTo>
                <a:cubicBezTo>
                  <a:pt x="527" y="356"/>
                  <a:pt x="535" y="391"/>
                  <a:pt x="546" y="424"/>
                </a:cubicBezTo>
                <a:cubicBezTo>
                  <a:pt x="536" y="431"/>
                  <a:pt x="528" y="442"/>
                  <a:pt x="516" y="444"/>
                </a:cubicBezTo>
                <a:cubicBezTo>
                  <a:pt x="474" y="450"/>
                  <a:pt x="459" y="406"/>
                  <a:pt x="425" y="384"/>
                </a:cubicBezTo>
                <a:cubicBezTo>
                  <a:pt x="412" y="343"/>
                  <a:pt x="385" y="307"/>
                  <a:pt x="344" y="293"/>
                </a:cubicBezTo>
                <a:cubicBezTo>
                  <a:pt x="334" y="300"/>
                  <a:pt x="317" y="301"/>
                  <a:pt x="314" y="313"/>
                </a:cubicBezTo>
                <a:cubicBezTo>
                  <a:pt x="302" y="366"/>
                  <a:pt x="331" y="411"/>
                  <a:pt x="364" y="444"/>
                </a:cubicBezTo>
                <a:cubicBezTo>
                  <a:pt x="375" y="477"/>
                  <a:pt x="394" y="502"/>
                  <a:pt x="405" y="535"/>
                </a:cubicBezTo>
                <a:cubicBezTo>
                  <a:pt x="412" y="555"/>
                  <a:pt x="425" y="596"/>
                  <a:pt x="425" y="596"/>
                </a:cubicBezTo>
                <a:cubicBezTo>
                  <a:pt x="415" y="603"/>
                  <a:pt x="406" y="614"/>
                  <a:pt x="394" y="616"/>
                </a:cubicBezTo>
                <a:cubicBezTo>
                  <a:pt x="379" y="618"/>
                  <a:pt x="342" y="593"/>
                  <a:pt x="334" y="586"/>
                </a:cubicBezTo>
                <a:cubicBezTo>
                  <a:pt x="294" y="551"/>
                  <a:pt x="266" y="514"/>
                  <a:pt x="223" y="485"/>
                </a:cubicBezTo>
                <a:cubicBezTo>
                  <a:pt x="196" y="400"/>
                  <a:pt x="234" y="501"/>
                  <a:pt x="192" y="434"/>
                </a:cubicBezTo>
                <a:cubicBezTo>
                  <a:pt x="167" y="394"/>
                  <a:pt x="187" y="382"/>
                  <a:pt x="132" y="364"/>
                </a:cubicBezTo>
                <a:cubicBezTo>
                  <a:pt x="91" y="377"/>
                  <a:pt x="84" y="394"/>
                  <a:pt x="71" y="434"/>
                </a:cubicBezTo>
                <a:cubicBezTo>
                  <a:pt x="84" y="501"/>
                  <a:pt x="101" y="572"/>
                  <a:pt x="172" y="596"/>
                </a:cubicBezTo>
                <a:cubicBezTo>
                  <a:pt x="175" y="606"/>
                  <a:pt x="174" y="619"/>
                  <a:pt x="182" y="626"/>
                </a:cubicBezTo>
                <a:cubicBezTo>
                  <a:pt x="190" y="634"/>
                  <a:pt x="210" y="626"/>
                  <a:pt x="213" y="636"/>
                </a:cubicBezTo>
                <a:cubicBezTo>
                  <a:pt x="230" y="687"/>
                  <a:pt x="200" y="688"/>
                  <a:pt x="172" y="697"/>
                </a:cubicBezTo>
                <a:cubicBezTo>
                  <a:pt x="162" y="694"/>
                  <a:pt x="151" y="692"/>
                  <a:pt x="142" y="687"/>
                </a:cubicBezTo>
                <a:cubicBezTo>
                  <a:pt x="111" y="670"/>
                  <a:pt x="0" y="602"/>
                  <a:pt x="0" y="556"/>
                </a:cubicBezTo>
              </a:path>
            </a:pathLst>
          </a:custGeom>
          <a:noFill/>
          <a:ln w="38100" cmpd="sng">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6" name="Text Box 20"/>
          <p:cNvSpPr txBox="1">
            <a:spLocks noChangeArrowheads="1"/>
          </p:cNvSpPr>
          <p:nvPr/>
        </p:nvSpPr>
        <p:spPr bwMode="auto">
          <a:xfrm>
            <a:off x="3352800" y="1828800"/>
            <a:ext cx="243840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charset="0"/>
                <a:ea typeface="+mn-ea"/>
                <a:cs typeface="+mn-cs"/>
              </a:rPr>
              <a:t>Cell Organelle</a:t>
            </a:r>
          </a:p>
        </p:txBody>
      </p:sp>
      <p:sp>
        <p:nvSpPr>
          <p:cNvPr id="152597" name="Line 21"/>
          <p:cNvSpPr>
            <a:spLocks noChangeShapeType="1"/>
          </p:cNvSpPr>
          <p:nvPr/>
        </p:nvSpPr>
        <p:spPr bwMode="auto">
          <a:xfrm>
            <a:off x="4953000" y="1676400"/>
            <a:ext cx="1066800" cy="762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0"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990600"/>
            <a:ext cx="1343025" cy="17526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599" name="Text Box 23"/>
          <p:cNvSpPr txBox="1">
            <a:spLocks noChangeArrowheads="1"/>
          </p:cNvSpPr>
          <p:nvPr/>
        </p:nvSpPr>
        <p:spPr bwMode="auto">
          <a:xfrm>
            <a:off x="7162800" y="3810000"/>
            <a:ext cx="1600200" cy="57943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charset="0"/>
                <a:ea typeface="+mn-ea"/>
                <a:cs typeface="+mn-cs"/>
              </a:rPr>
              <a:t>Cell</a:t>
            </a:r>
          </a:p>
        </p:txBody>
      </p:sp>
      <p:sp>
        <p:nvSpPr>
          <p:cNvPr id="152600" name="Line 24"/>
          <p:cNvSpPr>
            <a:spLocks noChangeShapeType="1"/>
          </p:cNvSpPr>
          <p:nvPr/>
        </p:nvSpPr>
        <p:spPr bwMode="auto">
          <a:xfrm>
            <a:off x="7086600" y="2895600"/>
            <a:ext cx="76200" cy="5334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3"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3581400"/>
            <a:ext cx="1676400" cy="131445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2" name="Text Box 26"/>
          <p:cNvSpPr txBox="1">
            <a:spLocks noChangeArrowheads="1"/>
          </p:cNvSpPr>
          <p:nvPr/>
        </p:nvSpPr>
        <p:spPr bwMode="auto">
          <a:xfrm>
            <a:off x="7391400" y="2971800"/>
            <a:ext cx="17526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Tissue</a:t>
            </a:r>
          </a:p>
        </p:txBody>
      </p:sp>
      <p:sp>
        <p:nvSpPr>
          <p:cNvPr id="152603" name="Line 27"/>
          <p:cNvSpPr>
            <a:spLocks noChangeShapeType="1"/>
          </p:cNvSpPr>
          <p:nvPr/>
        </p:nvSpPr>
        <p:spPr bwMode="auto">
          <a:xfrm flipH="1">
            <a:off x="6934200" y="5029200"/>
            <a:ext cx="685800" cy="2286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6" name="Picture 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4495800"/>
            <a:ext cx="1384300" cy="1933575"/>
          </a:xfrm>
          <a:prstGeom prst="rect">
            <a:avLst/>
          </a:prstGeom>
          <a:noFill/>
          <a:ln w="5715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5" name="Text Box 29"/>
          <p:cNvSpPr txBox="1">
            <a:spLocks noChangeArrowheads="1"/>
          </p:cNvSpPr>
          <p:nvPr/>
        </p:nvSpPr>
        <p:spPr bwMode="auto">
          <a:xfrm>
            <a:off x="5334000" y="3733800"/>
            <a:ext cx="1752600" cy="64633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a:t>
            </a:r>
          </a:p>
        </p:txBody>
      </p:sp>
      <p:sp>
        <p:nvSpPr>
          <p:cNvPr id="152606" name="Line 30"/>
          <p:cNvSpPr>
            <a:spLocks noChangeShapeType="1"/>
          </p:cNvSpPr>
          <p:nvPr/>
        </p:nvSpPr>
        <p:spPr bwMode="auto">
          <a:xfrm flipH="1">
            <a:off x="2286000" y="4800600"/>
            <a:ext cx="609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9" name="Picture 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4267200"/>
            <a:ext cx="1498600" cy="161925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8" name="Text Box 32"/>
          <p:cNvSpPr txBox="1">
            <a:spLocks noChangeArrowheads="1"/>
          </p:cNvSpPr>
          <p:nvPr/>
        </p:nvSpPr>
        <p:spPr bwMode="auto">
          <a:xfrm>
            <a:off x="2743200" y="3124200"/>
            <a:ext cx="2057400" cy="120032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 System</a:t>
            </a:r>
          </a:p>
        </p:txBody>
      </p:sp>
      <p:sp>
        <p:nvSpPr>
          <p:cNvPr id="152609" name="Oval 33"/>
          <p:cNvSpPr>
            <a:spLocks noChangeArrowheads="1"/>
          </p:cNvSpPr>
          <p:nvPr/>
        </p:nvSpPr>
        <p:spPr bwMode="auto">
          <a:xfrm>
            <a:off x="1905000" y="14478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610" name="Text Box 34"/>
          <p:cNvSpPr txBox="1">
            <a:spLocks noChangeArrowheads="1"/>
          </p:cNvSpPr>
          <p:nvPr/>
        </p:nvSpPr>
        <p:spPr bwMode="auto">
          <a:xfrm>
            <a:off x="7772400" y="1066800"/>
            <a:ext cx="13716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C000"/>
                </a:solidFill>
                <a:effectLst/>
                <a:uLnTx/>
                <a:uFillTx/>
                <a:latin typeface="Arial" charset="0"/>
                <a:ea typeface="+mn-ea"/>
                <a:cs typeface="+mn-cs"/>
              </a:rPr>
              <a:t>Cell</a:t>
            </a:r>
          </a:p>
        </p:txBody>
      </p:sp>
      <p:sp>
        <p:nvSpPr>
          <p:cNvPr id="152611" name="Line 35"/>
          <p:cNvSpPr>
            <a:spLocks noChangeShapeType="1"/>
          </p:cNvSpPr>
          <p:nvPr/>
        </p:nvSpPr>
        <p:spPr bwMode="auto">
          <a:xfrm flipH="1">
            <a:off x="4648200" y="5029200"/>
            <a:ext cx="609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612" name="Text Box 37"/>
          <p:cNvSpPr txBox="1">
            <a:spLocks noChangeArrowheads="1"/>
          </p:cNvSpPr>
          <p:nvPr/>
        </p:nvSpPr>
        <p:spPr bwMode="auto">
          <a:xfrm>
            <a:off x="0" y="3200400"/>
            <a:ext cx="2514600" cy="64633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Organism</a:t>
            </a:r>
          </a:p>
        </p:txBody>
      </p:sp>
      <p:sp>
        <p:nvSpPr>
          <p:cNvPr id="152613" name="Freeform 38"/>
          <p:cNvSpPr>
            <a:spLocks/>
          </p:cNvSpPr>
          <p:nvPr/>
        </p:nvSpPr>
        <p:spPr bwMode="auto">
          <a:xfrm>
            <a:off x="6954838" y="1252538"/>
            <a:ext cx="139700" cy="142875"/>
          </a:xfrm>
          <a:custGeom>
            <a:avLst/>
            <a:gdLst>
              <a:gd name="T0" fmla="*/ 2147483647 w 88"/>
              <a:gd name="T1" fmla="*/ 2147483647 h 90"/>
              <a:gd name="T2" fmla="*/ 2147483647 w 88"/>
              <a:gd name="T3" fmla="*/ 2147483647 h 90"/>
              <a:gd name="T4" fmla="*/ 2147483647 w 88"/>
              <a:gd name="T5" fmla="*/ 2147483647 h 90"/>
              <a:gd name="T6" fmla="*/ 2147483647 w 88"/>
              <a:gd name="T7" fmla="*/ 2147483647 h 90"/>
              <a:gd name="T8" fmla="*/ 2147483647 w 88"/>
              <a:gd name="T9" fmla="*/ 2147483647 h 90"/>
              <a:gd name="T10" fmla="*/ 2147483647 w 88"/>
              <a:gd name="T11" fmla="*/ 2147483647 h 90"/>
              <a:gd name="T12" fmla="*/ 2147483647 w 88"/>
              <a:gd name="T13" fmla="*/ 2147483647 h 90"/>
              <a:gd name="T14" fmla="*/ 0 60000 65536"/>
              <a:gd name="T15" fmla="*/ 0 60000 65536"/>
              <a:gd name="T16" fmla="*/ 0 60000 65536"/>
              <a:gd name="T17" fmla="*/ 0 60000 65536"/>
              <a:gd name="T18" fmla="*/ 0 60000 65536"/>
              <a:gd name="T19" fmla="*/ 0 60000 65536"/>
              <a:gd name="T20" fmla="*/ 0 60000 65536"/>
              <a:gd name="T21" fmla="*/ 0 w 88"/>
              <a:gd name="T22" fmla="*/ 0 h 90"/>
              <a:gd name="T23" fmla="*/ 88 w 88"/>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90">
                <a:moveTo>
                  <a:pt x="75" y="60"/>
                </a:moveTo>
                <a:cubicBezTo>
                  <a:pt x="72" y="43"/>
                  <a:pt x="78" y="20"/>
                  <a:pt x="65" y="9"/>
                </a:cubicBezTo>
                <a:cubicBezTo>
                  <a:pt x="54" y="0"/>
                  <a:pt x="30" y="6"/>
                  <a:pt x="25" y="19"/>
                </a:cubicBezTo>
                <a:cubicBezTo>
                  <a:pt x="0" y="78"/>
                  <a:pt x="34" y="80"/>
                  <a:pt x="65" y="90"/>
                </a:cubicBezTo>
                <a:cubicBezTo>
                  <a:pt x="72" y="83"/>
                  <a:pt x="84" y="80"/>
                  <a:pt x="86" y="70"/>
                </a:cubicBezTo>
                <a:cubicBezTo>
                  <a:pt x="88" y="56"/>
                  <a:pt x="85" y="39"/>
                  <a:pt x="75" y="30"/>
                </a:cubicBezTo>
                <a:cubicBezTo>
                  <a:pt x="68" y="23"/>
                  <a:pt x="75" y="50"/>
                  <a:pt x="75" y="60"/>
                </a:cubicBezTo>
                <a:close/>
              </a:path>
            </a:pathLst>
          </a:custGeom>
          <a:solidFill>
            <a:srgbClr val="FF66CC"/>
          </a:solidFill>
          <a:ln w="952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26" name="Picture 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3886200"/>
            <a:ext cx="1905000" cy="21812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831528" name="Rectangle 4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pic>
        <p:nvPicPr>
          <p:cNvPr id="345128" name="Picture 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990600"/>
            <a:ext cx="1371600" cy="1752600"/>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43" name="Rounded Rectangle 42"/>
          <p:cNvSpPr/>
          <p:nvPr/>
        </p:nvSpPr>
        <p:spPr>
          <a:xfrm>
            <a:off x="7467600" y="3048000"/>
            <a:ext cx="1447800" cy="609600"/>
          </a:xfrm>
          <a:prstGeom prst="roundRect">
            <a:avLst/>
          </a:prstGeom>
          <a:solidFill>
            <a:schemeClr val="bg2">
              <a:lumMod val="50000"/>
            </a:schemeClr>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4" name="Rounded Rectangle 43"/>
          <p:cNvSpPr/>
          <p:nvPr/>
        </p:nvSpPr>
        <p:spPr>
          <a:xfrm>
            <a:off x="5334000" y="3733800"/>
            <a:ext cx="1447800" cy="609600"/>
          </a:xfrm>
          <a:prstGeom prst="roundRect">
            <a:avLst/>
          </a:prstGeom>
          <a:solidFill>
            <a:schemeClr val="bg2">
              <a:lumMod val="50000"/>
            </a:schemeClr>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5" name="Rectangle 44"/>
          <p:cNvSpPr/>
          <p:nvPr/>
        </p:nvSpPr>
        <p:spPr>
          <a:xfrm>
            <a:off x="3657600" y="1143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46" name="Rectangle 45"/>
          <p:cNvSpPr/>
          <p:nvPr/>
        </p:nvSpPr>
        <p:spPr>
          <a:xfrm>
            <a:off x="6324600" y="17526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47" name="Rectangle 46"/>
          <p:cNvSpPr/>
          <p:nvPr/>
        </p:nvSpPr>
        <p:spPr>
          <a:xfrm>
            <a:off x="7239000" y="41148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48" name="Rectangle 47"/>
          <p:cNvSpPr/>
          <p:nvPr/>
        </p:nvSpPr>
        <p:spPr>
          <a:xfrm>
            <a:off x="5486400" y="5410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D</a:t>
            </a:r>
          </a:p>
        </p:txBody>
      </p:sp>
      <p:sp>
        <p:nvSpPr>
          <p:cNvPr id="49" name="Rectangle 48"/>
          <p:cNvSpPr/>
          <p:nvPr/>
        </p:nvSpPr>
        <p:spPr>
          <a:xfrm>
            <a:off x="7391400" y="51054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idx="1"/>
          </p:nvPr>
        </p:nvSpPr>
        <p:spPr>
          <a:xfrm>
            <a:off x="0" y="228600"/>
            <a:ext cx="9372600" cy="5897563"/>
          </a:xfrm>
        </p:spPr>
        <p:txBody>
          <a:bodyPr/>
          <a:lstStyle/>
          <a:p>
            <a:pPr eaLnBrk="1" hangingPunct="1"/>
            <a:r>
              <a:rPr lang="en-US" dirty="0">
                <a:solidFill>
                  <a:srgbClr val="9966FF"/>
                </a:solidFill>
              </a:rPr>
              <a:t>Name, A, B, C, and D?</a:t>
            </a:r>
          </a:p>
        </p:txBody>
      </p:sp>
      <p:sp>
        <p:nvSpPr>
          <p:cNvPr id="152579" name="Oval 3"/>
          <p:cNvSpPr>
            <a:spLocks noChangeArrowheads="1"/>
          </p:cNvSpPr>
          <p:nvPr/>
        </p:nvSpPr>
        <p:spPr bwMode="auto">
          <a:xfrm>
            <a:off x="4572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0" name="Text Box 4"/>
          <p:cNvSpPr txBox="1">
            <a:spLocks noChangeArrowheads="1"/>
          </p:cNvSpPr>
          <p:nvPr/>
        </p:nvSpPr>
        <p:spPr bwMode="auto">
          <a:xfrm>
            <a:off x="228600" y="1828800"/>
            <a:ext cx="1295400" cy="64633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Atom</a:t>
            </a:r>
          </a:p>
        </p:txBody>
      </p:sp>
      <p:sp>
        <p:nvSpPr>
          <p:cNvPr id="152581" name="Line 5"/>
          <p:cNvSpPr>
            <a:spLocks noChangeShapeType="1"/>
          </p:cNvSpPr>
          <p:nvPr/>
        </p:nvSpPr>
        <p:spPr bwMode="auto">
          <a:xfrm>
            <a:off x="685800" y="1600200"/>
            <a:ext cx="7620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2" name="Oval 6"/>
          <p:cNvSpPr>
            <a:spLocks noChangeArrowheads="1"/>
          </p:cNvSpPr>
          <p:nvPr/>
        </p:nvSpPr>
        <p:spPr bwMode="auto">
          <a:xfrm>
            <a:off x="18288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3" name="Oval 7"/>
          <p:cNvSpPr>
            <a:spLocks noChangeArrowheads="1"/>
          </p:cNvSpPr>
          <p:nvPr/>
        </p:nvSpPr>
        <p:spPr bwMode="auto">
          <a:xfrm>
            <a:off x="1752600" y="16764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4" name="Oval 8"/>
          <p:cNvSpPr>
            <a:spLocks noChangeArrowheads="1"/>
          </p:cNvSpPr>
          <p:nvPr/>
        </p:nvSpPr>
        <p:spPr bwMode="auto">
          <a:xfrm>
            <a:off x="1905000" y="1524000"/>
            <a:ext cx="76200" cy="76200"/>
          </a:xfrm>
          <a:prstGeom prst="ellipse">
            <a:avLst/>
          </a:prstGeom>
          <a:solidFill>
            <a:srgbClr val="FF33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5" name="Oval 9"/>
          <p:cNvSpPr>
            <a:spLocks noChangeArrowheads="1"/>
          </p:cNvSpPr>
          <p:nvPr/>
        </p:nvSpPr>
        <p:spPr bwMode="auto">
          <a:xfrm>
            <a:off x="18288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6" name="Oval 10"/>
          <p:cNvSpPr>
            <a:spLocks noChangeArrowheads="1"/>
          </p:cNvSpPr>
          <p:nvPr/>
        </p:nvSpPr>
        <p:spPr bwMode="auto">
          <a:xfrm>
            <a:off x="19050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7" name="Oval 11"/>
          <p:cNvSpPr>
            <a:spLocks noChangeArrowheads="1"/>
          </p:cNvSpPr>
          <p:nvPr/>
        </p:nvSpPr>
        <p:spPr bwMode="auto">
          <a:xfrm>
            <a:off x="1752600" y="15240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8" name="Oval 12"/>
          <p:cNvSpPr>
            <a:spLocks noChangeArrowheads="1"/>
          </p:cNvSpPr>
          <p:nvPr/>
        </p:nvSpPr>
        <p:spPr bwMode="auto">
          <a:xfrm>
            <a:off x="1752600" y="1447800"/>
            <a:ext cx="76200" cy="76200"/>
          </a:xfrm>
          <a:prstGeom prst="ellipse">
            <a:avLst/>
          </a:prstGeom>
          <a:solidFill>
            <a:srgbClr val="FF33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9" name="Oval 13"/>
          <p:cNvSpPr>
            <a:spLocks noChangeArrowheads="1"/>
          </p:cNvSpPr>
          <p:nvPr/>
        </p:nvSpPr>
        <p:spPr bwMode="auto">
          <a:xfrm>
            <a:off x="17526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0" name="Oval 14"/>
          <p:cNvSpPr>
            <a:spLocks noChangeArrowheads="1"/>
          </p:cNvSpPr>
          <p:nvPr/>
        </p:nvSpPr>
        <p:spPr bwMode="auto">
          <a:xfrm>
            <a:off x="1905000" y="14478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1" name="Oval 15"/>
          <p:cNvSpPr>
            <a:spLocks noChangeArrowheads="1"/>
          </p:cNvSpPr>
          <p:nvPr/>
        </p:nvSpPr>
        <p:spPr bwMode="auto">
          <a:xfrm>
            <a:off x="16764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2" name="Text Box 16"/>
          <p:cNvSpPr txBox="1">
            <a:spLocks noChangeArrowheads="1"/>
          </p:cNvSpPr>
          <p:nvPr/>
        </p:nvSpPr>
        <p:spPr bwMode="auto">
          <a:xfrm>
            <a:off x="1524000" y="1828800"/>
            <a:ext cx="24384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Molecule</a:t>
            </a:r>
          </a:p>
        </p:txBody>
      </p:sp>
      <p:sp>
        <p:nvSpPr>
          <p:cNvPr id="152593" name="Line 17"/>
          <p:cNvSpPr>
            <a:spLocks noChangeShapeType="1"/>
          </p:cNvSpPr>
          <p:nvPr/>
        </p:nvSpPr>
        <p:spPr bwMode="auto">
          <a:xfrm>
            <a:off x="2209800" y="1600200"/>
            <a:ext cx="1371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4" name="Freeform 18"/>
          <p:cNvSpPr>
            <a:spLocks/>
          </p:cNvSpPr>
          <p:nvPr/>
        </p:nvSpPr>
        <p:spPr bwMode="auto">
          <a:xfrm>
            <a:off x="3810000" y="838200"/>
            <a:ext cx="1219200" cy="1066800"/>
          </a:xfrm>
          <a:custGeom>
            <a:avLst/>
            <a:gdLst>
              <a:gd name="T0" fmla="*/ 2147483647 w 933"/>
              <a:gd name="T1" fmla="*/ 2147483647 h 870"/>
              <a:gd name="T2" fmla="*/ 2147483647 w 933"/>
              <a:gd name="T3" fmla="*/ 2147483647 h 870"/>
              <a:gd name="T4" fmla="*/ 2147483647 w 933"/>
              <a:gd name="T5" fmla="*/ 2147483647 h 870"/>
              <a:gd name="T6" fmla="*/ 2147483647 w 933"/>
              <a:gd name="T7" fmla="*/ 2147483647 h 870"/>
              <a:gd name="T8" fmla="*/ 2147483647 w 933"/>
              <a:gd name="T9" fmla="*/ 2147483647 h 870"/>
              <a:gd name="T10" fmla="*/ 2147483647 w 933"/>
              <a:gd name="T11" fmla="*/ 2147483647 h 870"/>
              <a:gd name="T12" fmla="*/ 2147483647 w 933"/>
              <a:gd name="T13" fmla="*/ 2147483647 h 870"/>
              <a:gd name="T14" fmla="*/ 2147483647 w 933"/>
              <a:gd name="T15" fmla="*/ 2147483647 h 870"/>
              <a:gd name="T16" fmla="*/ 2147483647 w 933"/>
              <a:gd name="T17" fmla="*/ 2147483647 h 870"/>
              <a:gd name="T18" fmla="*/ 2147483647 w 933"/>
              <a:gd name="T19" fmla="*/ 2147483647 h 870"/>
              <a:gd name="T20" fmla="*/ 2147483647 w 933"/>
              <a:gd name="T21" fmla="*/ 2147483647 h 870"/>
              <a:gd name="T22" fmla="*/ 2147483647 w 933"/>
              <a:gd name="T23" fmla="*/ 2147483647 h 870"/>
              <a:gd name="T24" fmla="*/ 2147483647 w 933"/>
              <a:gd name="T25" fmla="*/ 2147483647 h 870"/>
              <a:gd name="T26" fmla="*/ 2147483647 w 933"/>
              <a:gd name="T27" fmla="*/ 2147483647 h 870"/>
              <a:gd name="T28" fmla="*/ 2147483647 w 933"/>
              <a:gd name="T29" fmla="*/ 2147483647 h 870"/>
              <a:gd name="T30" fmla="*/ 2147483647 w 933"/>
              <a:gd name="T31" fmla="*/ 2147483647 h 870"/>
              <a:gd name="T32" fmla="*/ 2147483647 w 933"/>
              <a:gd name="T33" fmla="*/ 2147483647 h 870"/>
              <a:gd name="T34" fmla="*/ 2147483647 w 933"/>
              <a:gd name="T35" fmla="*/ 2147483647 h 870"/>
              <a:gd name="T36" fmla="*/ 2147483647 w 933"/>
              <a:gd name="T37" fmla="*/ 0 h 870"/>
              <a:gd name="T38" fmla="*/ 2147483647 w 933"/>
              <a:gd name="T39" fmla="*/ 2147483647 h 870"/>
              <a:gd name="T40" fmla="*/ 2147483647 w 933"/>
              <a:gd name="T41" fmla="*/ 2147483647 h 870"/>
              <a:gd name="T42" fmla="*/ 2147483647 w 933"/>
              <a:gd name="T43" fmla="*/ 2147483647 h 870"/>
              <a:gd name="T44" fmla="*/ 2147483647 w 933"/>
              <a:gd name="T45" fmla="*/ 2147483647 h 870"/>
              <a:gd name="T46" fmla="*/ 2147483647 w 933"/>
              <a:gd name="T47" fmla="*/ 2147483647 h 870"/>
              <a:gd name="T48" fmla="*/ 2147483647 w 933"/>
              <a:gd name="T49" fmla="*/ 2147483647 h 870"/>
              <a:gd name="T50" fmla="*/ 2147483647 w 933"/>
              <a:gd name="T51" fmla="*/ 2147483647 h 870"/>
              <a:gd name="T52" fmla="*/ 2147483647 w 933"/>
              <a:gd name="T53" fmla="*/ 2147483647 h 870"/>
              <a:gd name="T54" fmla="*/ 2147483647 w 933"/>
              <a:gd name="T55" fmla="*/ 2147483647 h 8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33"/>
              <a:gd name="T85" fmla="*/ 0 h 870"/>
              <a:gd name="T86" fmla="*/ 933 w 933"/>
              <a:gd name="T87" fmla="*/ 870 h 8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33" h="870">
                <a:moveTo>
                  <a:pt x="386" y="283"/>
                </a:moveTo>
                <a:cubicBezTo>
                  <a:pt x="328" y="339"/>
                  <a:pt x="224" y="339"/>
                  <a:pt x="153" y="374"/>
                </a:cubicBezTo>
                <a:cubicBezTo>
                  <a:pt x="112" y="394"/>
                  <a:pt x="96" y="430"/>
                  <a:pt x="52" y="445"/>
                </a:cubicBezTo>
                <a:cubicBezTo>
                  <a:pt x="28" y="517"/>
                  <a:pt x="50" y="494"/>
                  <a:pt x="2" y="526"/>
                </a:cubicBezTo>
                <a:cubicBezTo>
                  <a:pt x="10" y="646"/>
                  <a:pt x="0" y="700"/>
                  <a:pt x="93" y="768"/>
                </a:cubicBezTo>
                <a:cubicBezTo>
                  <a:pt x="159" y="870"/>
                  <a:pt x="110" y="814"/>
                  <a:pt x="375" y="789"/>
                </a:cubicBezTo>
                <a:cubicBezTo>
                  <a:pt x="453" y="782"/>
                  <a:pt x="499" y="729"/>
                  <a:pt x="557" y="687"/>
                </a:cubicBezTo>
                <a:cubicBezTo>
                  <a:pt x="579" y="671"/>
                  <a:pt x="605" y="662"/>
                  <a:pt x="628" y="647"/>
                </a:cubicBezTo>
                <a:cubicBezTo>
                  <a:pt x="641" y="609"/>
                  <a:pt x="639" y="575"/>
                  <a:pt x="669" y="546"/>
                </a:cubicBezTo>
                <a:cubicBezTo>
                  <a:pt x="689" y="468"/>
                  <a:pt x="735" y="440"/>
                  <a:pt x="810" y="425"/>
                </a:cubicBezTo>
                <a:cubicBezTo>
                  <a:pt x="817" y="415"/>
                  <a:pt x="821" y="403"/>
                  <a:pt x="830" y="394"/>
                </a:cubicBezTo>
                <a:cubicBezTo>
                  <a:pt x="839" y="385"/>
                  <a:pt x="853" y="383"/>
                  <a:pt x="861" y="374"/>
                </a:cubicBezTo>
                <a:cubicBezTo>
                  <a:pt x="877" y="356"/>
                  <a:pt x="901" y="314"/>
                  <a:pt x="901" y="314"/>
                </a:cubicBezTo>
                <a:cubicBezTo>
                  <a:pt x="908" y="294"/>
                  <a:pt x="914" y="273"/>
                  <a:pt x="921" y="253"/>
                </a:cubicBezTo>
                <a:cubicBezTo>
                  <a:pt x="924" y="243"/>
                  <a:pt x="931" y="223"/>
                  <a:pt x="931" y="223"/>
                </a:cubicBezTo>
                <a:cubicBezTo>
                  <a:pt x="928" y="179"/>
                  <a:pt x="933" y="133"/>
                  <a:pt x="921" y="91"/>
                </a:cubicBezTo>
                <a:cubicBezTo>
                  <a:pt x="918" y="81"/>
                  <a:pt x="899" y="88"/>
                  <a:pt x="891" y="81"/>
                </a:cubicBezTo>
                <a:cubicBezTo>
                  <a:pt x="861" y="57"/>
                  <a:pt x="883" y="48"/>
                  <a:pt x="850" y="31"/>
                </a:cubicBezTo>
                <a:cubicBezTo>
                  <a:pt x="840" y="26"/>
                  <a:pt x="780" y="7"/>
                  <a:pt x="759" y="0"/>
                </a:cubicBezTo>
                <a:cubicBezTo>
                  <a:pt x="712" y="3"/>
                  <a:pt x="665" y="4"/>
                  <a:pt x="618" y="10"/>
                </a:cubicBezTo>
                <a:cubicBezTo>
                  <a:pt x="565" y="16"/>
                  <a:pt x="608" y="21"/>
                  <a:pt x="567" y="41"/>
                </a:cubicBezTo>
                <a:cubicBezTo>
                  <a:pt x="545" y="52"/>
                  <a:pt x="520" y="53"/>
                  <a:pt x="497" y="61"/>
                </a:cubicBezTo>
                <a:cubicBezTo>
                  <a:pt x="487" y="71"/>
                  <a:pt x="479" y="84"/>
                  <a:pt x="466" y="91"/>
                </a:cubicBezTo>
                <a:cubicBezTo>
                  <a:pt x="448" y="101"/>
                  <a:pt x="406" y="111"/>
                  <a:pt x="406" y="111"/>
                </a:cubicBezTo>
                <a:cubicBezTo>
                  <a:pt x="403" y="121"/>
                  <a:pt x="397" y="131"/>
                  <a:pt x="396" y="142"/>
                </a:cubicBezTo>
                <a:cubicBezTo>
                  <a:pt x="390" y="192"/>
                  <a:pt x="395" y="243"/>
                  <a:pt x="386" y="293"/>
                </a:cubicBezTo>
                <a:cubicBezTo>
                  <a:pt x="384" y="303"/>
                  <a:pt x="365" y="324"/>
                  <a:pt x="365" y="314"/>
                </a:cubicBezTo>
                <a:cubicBezTo>
                  <a:pt x="365" y="302"/>
                  <a:pt x="379" y="293"/>
                  <a:pt x="386" y="283"/>
                </a:cubicBezTo>
                <a:close/>
              </a:path>
            </a:pathLst>
          </a:custGeom>
          <a:solidFill>
            <a:srgbClr val="FF66CC"/>
          </a:solidFill>
          <a:ln w="76200" cmpd="sng">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5" name="Freeform 19"/>
          <p:cNvSpPr>
            <a:spLocks/>
          </p:cNvSpPr>
          <p:nvPr/>
        </p:nvSpPr>
        <p:spPr bwMode="auto">
          <a:xfrm>
            <a:off x="4038600" y="990600"/>
            <a:ext cx="947738" cy="685800"/>
          </a:xfrm>
          <a:custGeom>
            <a:avLst/>
            <a:gdLst>
              <a:gd name="T0" fmla="*/ 2147483647 w 789"/>
              <a:gd name="T1" fmla="*/ 2147483647 h 697"/>
              <a:gd name="T2" fmla="*/ 2147483647 w 789"/>
              <a:gd name="T3" fmla="*/ 2147483647 h 697"/>
              <a:gd name="T4" fmla="*/ 2147483647 w 789"/>
              <a:gd name="T5" fmla="*/ 0 h 697"/>
              <a:gd name="T6" fmla="*/ 2147483647 w 789"/>
              <a:gd name="T7" fmla="*/ 2147483647 h 697"/>
              <a:gd name="T8" fmla="*/ 2147483647 w 789"/>
              <a:gd name="T9" fmla="*/ 2147483647 h 697"/>
              <a:gd name="T10" fmla="*/ 2147483647 w 789"/>
              <a:gd name="T11" fmla="*/ 2147483647 h 697"/>
              <a:gd name="T12" fmla="*/ 2147483647 w 789"/>
              <a:gd name="T13" fmla="*/ 2147483647 h 697"/>
              <a:gd name="T14" fmla="*/ 2147483647 w 789"/>
              <a:gd name="T15" fmla="*/ 2147483647 h 697"/>
              <a:gd name="T16" fmla="*/ 2147483647 w 789"/>
              <a:gd name="T17" fmla="*/ 2147483647 h 697"/>
              <a:gd name="T18" fmla="*/ 2147483647 w 789"/>
              <a:gd name="T19" fmla="*/ 2147483647 h 697"/>
              <a:gd name="T20" fmla="*/ 2147483647 w 789"/>
              <a:gd name="T21" fmla="*/ 2147483647 h 697"/>
              <a:gd name="T22" fmla="*/ 2147483647 w 789"/>
              <a:gd name="T23" fmla="*/ 2147483647 h 697"/>
              <a:gd name="T24" fmla="*/ 2147483647 w 789"/>
              <a:gd name="T25" fmla="*/ 2147483647 h 697"/>
              <a:gd name="T26" fmla="*/ 2147483647 w 789"/>
              <a:gd name="T27" fmla="*/ 2147483647 h 697"/>
              <a:gd name="T28" fmla="*/ 2147483647 w 789"/>
              <a:gd name="T29" fmla="*/ 2147483647 h 697"/>
              <a:gd name="T30" fmla="*/ 2147483647 w 789"/>
              <a:gd name="T31" fmla="*/ 2147483647 h 697"/>
              <a:gd name="T32" fmla="*/ 2147483647 w 789"/>
              <a:gd name="T33" fmla="*/ 2147483647 h 697"/>
              <a:gd name="T34" fmla="*/ 2147483647 w 789"/>
              <a:gd name="T35" fmla="*/ 2147483647 h 697"/>
              <a:gd name="T36" fmla="*/ 2147483647 w 789"/>
              <a:gd name="T37" fmla="*/ 2147483647 h 697"/>
              <a:gd name="T38" fmla="*/ 2147483647 w 789"/>
              <a:gd name="T39" fmla="*/ 2147483647 h 697"/>
              <a:gd name="T40" fmla="*/ 2147483647 w 789"/>
              <a:gd name="T41" fmla="*/ 2147483647 h 697"/>
              <a:gd name="T42" fmla="*/ 2147483647 w 789"/>
              <a:gd name="T43" fmla="*/ 2147483647 h 697"/>
              <a:gd name="T44" fmla="*/ 2147483647 w 789"/>
              <a:gd name="T45" fmla="*/ 2147483647 h 697"/>
              <a:gd name="T46" fmla="*/ 2147483647 w 789"/>
              <a:gd name="T47" fmla="*/ 2147483647 h 697"/>
              <a:gd name="T48" fmla="*/ 2147483647 w 789"/>
              <a:gd name="T49" fmla="*/ 2147483647 h 697"/>
              <a:gd name="T50" fmla="*/ 2147483647 w 789"/>
              <a:gd name="T51" fmla="*/ 2147483647 h 697"/>
              <a:gd name="T52" fmla="*/ 2147483647 w 789"/>
              <a:gd name="T53" fmla="*/ 2147483647 h 697"/>
              <a:gd name="T54" fmla="*/ 2147483647 w 789"/>
              <a:gd name="T55" fmla="*/ 2147483647 h 697"/>
              <a:gd name="T56" fmla="*/ 2147483647 w 789"/>
              <a:gd name="T57" fmla="*/ 2147483647 h 697"/>
              <a:gd name="T58" fmla="*/ 2147483647 w 789"/>
              <a:gd name="T59" fmla="*/ 2147483647 h 697"/>
              <a:gd name="T60" fmla="*/ 2147483647 w 789"/>
              <a:gd name="T61" fmla="*/ 2147483647 h 697"/>
              <a:gd name="T62" fmla="*/ 2147483647 w 789"/>
              <a:gd name="T63" fmla="*/ 2147483647 h 697"/>
              <a:gd name="T64" fmla="*/ 2147483647 w 789"/>
              <a:gd name="T65" fmla="*/ 2147483647 h 697"/>
              <a:gd name="T66" fmla="*/ 2147483647 w 789"/>
              <a:gd name="T67" fmla="*/ 2147483647 h 697"/>
              <a:gd name="T68" fmla="*/ 0 w 789"/>
              <a:gd name="T69" fmla="*/ 2147483647 h 6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89"/>
              <a:gd name="T106" fmla="*/ 0 h 697"/>
              <a:gd name="T107" fmla="*/ 789 w 789"/>
              <a:gd name="T108" fmla="*/ 697 h 6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89" h="697">
                <a:moveTo>
                  <a:pt x="789" y="182"/>
                </a:moveTo>
                <a:cubicBezTo>
                  <a:pt x="774" y="139"/>
                  <a:pt x="746" y="136"/>
                  <a:pt x="718" y="101"/>
                </a:cubicBezTo>
                <a:cubicBezTo>
                  <a:pt x="663" y="34"/>
                  <a:pt x="642" y="14"/>
                  <a:pt x="556" y="0"/>
                </a:cubicBezTo>
                <a:cubicBezTo>
                  <a:pt x="540" y="49"/>
                  <a:pt x="543" y="13"/>
                  <a:pt x="566" y="60"/>
                </a:cubicBezTo>
                <a:cubicBezTo>
                  <a:pt x="571" y="70"/>
                  <a:pt x="570" y="82"/>
                  <a:pt x="576" y="91"/>
                </a:cubicBezTo>
                <a:cubicBezTo>
                  <a:pt x="593" y="120"/>
                  <a:pt x="650" y="130"/>
                  <a:pt x="677" y="141"/>
                </a:cubicBezTo>
                <a:cubicBezTo>
                  <a:pt x="708" y="187"/>
                  <a:pt x="731" y="221"/>
                  <a:pt x="748" y="273"/>
                </a:cubicBezTo>
                <a:cubicBezTo>
                  <a:pt x="728" y="280"/>
                  <a:pt x="707" y="286"/>
                  <a:pt x="687" y="293"/>
                </a:cubicBezTo>
                <a:cubicBezTo>
                  <a:pt x="677" y="296"/>
                  <a:pt x="657" y="303"/>
                  <a:pt x="657" y="303"/>
                </a:cubicBezTo>
                <a:cubicBezTo>
                  <a:pt x="596" y="283"/>
                  <a:pt x="570" y="232"/>
                  <a:pt x="536" y="182"/>
                </a:cubicBezTo>
                <a:cubicBezTo>
                  <a:pt x="522" y="161"/>
                  <a:pt x="463" y="99"/>
                  <a:pt x="445" y="81"/>
                </a:cubicBezTo>
                <a:cubicBezTo>
                  <a:pt x="422" y="89"/>
                  <a:pt x="390" y="82"/>
                  <a:pt x="374" y="101"/>
                </a:cubicBezTo>
                <a:cubicBezTo>
                  <a:pt x="360" y="117"/>
                  <a:pt x="354" y="161"/>
                  <a:pt x="354" y="161"/>
                </a:cubicBezTo>
                <a:cubicBezTo>
                  <a:pt x="369" y="250"/>
                  <a:pt x="367" y="228"/>
                  <a:pt x="455" y="242"/>
                </a:cubicBezTo>
                <a:cubicBezTo>
                  <a:pt x="485" y="273"/>
                  <a:pt x="487" y="295"/>
                  <a:pt x="516" y="323"/>
                </a:cubicBezTo>
                <a:cubicBezTo>
                  <a:pt x="527" y="356"/>
                  <a:pt x="535" y="391"/>
                  <a:pt x="546" y="424"/>
                </a:cubicBezTo>
                <a:cubicBezTo>
                  <a:pt x="536" y="431"/>
                  <a:pt x="528" y="442"/>
                  <a:pt x="516" y="444"/>
                </a:cubicBezTo>
                <a:cubicBezTo>
                  <a:pt x="474" y="450"/>
                  <a:pt x="459" y="406"/>
                  <a:pt x="425" y="384"/>
                </a:cubicBezTo>
                <a:cubicBezTo>
                  <a:pt x="412" y="343"/>
                  <a:pt x="385" y="307"/>
                  <a:pt x="344" y="293"/>
                </a:cubicBezTo>
                <a:cubicBezTo>
                  <a:pt x="334" y="300"/>
                  <a:pt x="317" y="301"/>
                  <a:pt x="314" y="313"/>
                </a:cubicBezTo>
                <a:cubicBezTo>
                  <a:pt x="302" y="366"/>
                  <a:pt x="331" y="411"/>
                  <a:pt x="364" y="444"/>
                </a:cubicBezTo>
                <a:cubicBezTo>
                  <a:pt x="375" y="477"/>
                  <a:pt x="394" y="502"/>
                  <a:pt x="405" y="535"/>
                </a:cubicBezTo>
                <a:cubicBezTo>
                  <a:pt x="412" y="555"/>
                  <a:pt x="425" y="596"/>
                  <a:pt x="425" y="596"/>
                </a:cubicBezTo>
                <a:cubicBezTo>
                  <a:pt x="415" y="603"/>
                  <a:pt x="406" y="614"/>
                  <a:pt x="394" y="616"/>
                </a:cubicBezTo>
                <a:cubicBezTo>
                  <a:pt x="379" y="618"/>
                  <a:pt x="342" y="593"/>
                  <a:pt x="334" y="586"/>
                </a:cubicBezTo>
                <a:cubicBezTo>
                  <a:pt x="294" y="551"/>
                  <a:pt x="266" y="514"/>
                  <a:pt x="223" y="485"/>
                </a:cubicBezTo>
                <a:cubicBezTo>
                  <a:pt x="196" y="400"/>
                  <a:pt x="234" y="501"/>
                  <a:pt x="192" y="434"/>
                </a:cubicBezTo>
                <a:cubicBezTo>
                  <a:pt x="167" y="394"/>
                  <a:pt x="187" y="382"/>
                  <a:pt x="132" y="364"/>
                </a:cubicBezTo>
                <a:cubicBezTo>
                  <a:pt x="91" y="377"/>
                  <a:pt x="84" y="394"/>
                  <a:pt x="71" y="434"/>
                </a:cubicBezTo>
                <a:cubicBezTo>
                  <a:pt x="84" y="501"/>
                  <a:pt x="101" y="572"/>
                  <a:pt x="172" y="596"/>
                </a:cubicBezTo>
                <a:cubicBezTo>
                  <a:pt x="175" y="606"/>
                  <a:pt x="174" y="619"/>
                  <a:pt x="182" y="626"/>
                </a:cubicBezTo>
                <a:cubicBezTo>
                  <a:pt x="190" y="634"/>
                  <a:pt x="210" y="626"/>
                  <a:pt x="213" y="636"/>
                </a:cubicBezTo>
                <a:cubicBezTo>
                  <a:pt x="230" y="687"/>
                  <a:pt x="200" y="688"/>
                  <a:pt x="172" y="697"/>
                </a:cubicBezTo>
                <a:cubicBezTo>
                  <a:pt x="162" y="694"/>
                  <a:pt x="151" y="692"/>
                  <a:pt x="142" y="687"/>
                </a:cubicBezTo>
                <a:cubicBezTo>
                  <a:pt x="111" y="670"/>
                  <a:pt x="0" y="602"/>
                  <a:pt x="0" y="556"/>
                </a:cubicBezTo>
              </a:path>
            </a:pathLst>
          </a:custGeom>
          <a:noFill/>
          <a:ln w="38100" cmpd="sng">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6" name="Text Box 20"/>
          <p:cNvSpPr txBox="1">
            <a:spLocks noChangeArrowheads="1"/>
          </p:cNvSpPr>
          <p:nvPr/>
        </p:nvSpPr>
        <p:spPr bwMode="auto">
          <a:xfrm>
            <a:off x="3352800" y="1828800"/>
            <a:ext cx="243840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charset="0"/>
                <a:ea typeface="+mn-ea"/>
                <a:cs typeface="+mn-cs"/>
              </a:rPr>
              <a:t>Cell Organelle</a:t>
            </a:r>
          </a:p>
        </p:txBody>
      </p:sp>
      <p:sp>
        <p:nvSpPr>
          <p:cNvPr id="152597" name="Line 21"/>
          <p:cNvSpPr>
            <a:spLocks noChangeShapeType="1"/>
          </p:cNvSpPr>
          <p:nvPr/>
        </p:nvSpPr>
        <p:spPr bwMode="auto">
          <a:xfrm>
            <a:off x="4953000" y="1676400"/>
            <a:ext cx="1066800" cy="762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0"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990600"/>
            <a:ext cx="1343025" cy="17526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599" name="Text Box 23"/>
          <p:cNvSpPr txBox="1">
            <a:spLocks noChangeArrowheads="1"/>
          </p:cNvSpPr>
          <p:nvPr/>
        </p:nvSpPr>
        <p:spPr bwMode="auto">
          <a:xfrm>
            <a:off x="7162800" y="3810000"/>
            <a:ext cx="1600200" cy="57943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charset="0"/>
                <a:ea typeface="+mn-ea"/>
                <a:cs typeface="+mn-cs"/>
              </a:rPr>
              <a:t>Cell</a:t>
            </a:r>
          </a:p>
        </p:txBody>
      </p:sp>
      <p:sp>
        <p:nvSpPr>
          <p:cNvPr id="152600" name="Line 24"/>
          <p:cNvSpPr>
            <a:spLocks noChangeShapeType="1"/>
          </p:cNvSpPr>
          <p:nvPr/>
        </p:nvSpPr>
        <p:spPr bwMode="auto">
          <a:xfrm>
            <a:off x="7086600" y="2895600"/>
            <a:ext cx="76200" cy="5334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3"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3581400"/>
            <a:ext cx="1676400" cy="131445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52602" name="Text Box 26"/>
          <p:cNvSpPr txBox="1">
            <a:spLocks noChangeArrowheads="1"/>
          </p:cNvSpPr>
          <p:nvPr/>
        </p:nvSpPr>
        <p:spPr bwMode="auto">
          <a:xfrm>
            <a:off x="7391400" y="2971800"/>
            <a:ext cx="17526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Tissue</a:t>
            </a:r>
          </a:p>
        </p:txBody>
      </p:sp>
      <p:sp>
        <p:nvSpPr>
          <p:cNvPr id="152603" name="Line 27"/>
          <p:cNvSpPr>
            <a:spLocks noChangeShapeType="1"/>
          </p:cNvSpPr>
          <p:nvPr/>
        </p:nvSpPr>
        <p:spPr bwMode="auto">
          <a:xfrm flipH="1">
            <a:off x="6934200" y="5029200"/>
            <a:ext cx="685800" cy="2286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6" name="Picture 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4495800"/>
            <a:ext cx="1384300" cy="1933575"/>
          </a:xfrm>
          <a:prstGeom prst="rect">
            <a:avLst/>
          </a:prstGeom>
          <a:noFill/>
          <a:ln w="5715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5" name="Text Box 29"/>
          <p:cNvSpPr txBox="1">
            <a:spLocks noChangeArrowheads="1"/>
          </p:cNvSpPr>
          <p:nvPr/>
        </p:nvSpPr>
        <p:spPr bwMode="auto">
          <a:xfrm>
            <a:off x="5334000" y="3733800"/>
            <a:ext cx="1752600" cy="64633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a:t>
            </a:r>
          </a:p>
        </p:txBody>
      </p:sp>
      <p:sp>
        <p:nvSpPr>
          <p:cNvPr id="152606" name="Line 30"/>
          <p:cNvSpPr>
            <a:spLocks noChangeShapeType="1"/>
          </p:cNvSpPr>
          <p:nvPr/>
        </p:nvSpPr>
        <p:spPr bwMode="auto">
          <a:xfrm flipH="1">
            <a:off x="2286000" y="4800600"/>
            <a:ext cx="609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9" name="Picture 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4267200"/>
            <a:ext cx="1498600" cy="161925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8" name="Text Box 32"/>
          <p:cNvSpPr txBox="1">
            <a:spLocks noChangeArrowheads="1"/>
          </p:cNvSpPr>
          <p:nvPr/>
        </p:nvSpPr>
        <p:spPr bwMode="auto">
          <a:xfrm>
            <a:off x="2743200" y="3124200"/>
            <a:ext cx="2057400" cy="120032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 System</a:t>
            </a:r>
          </a:p>
        </p:txBody>
      </p:sp>
      <p:sp>
        <p:nvSpPr>
          <p:cNvPr id="152609" name="Oval 33"/>
          <p:cNvSpPr>
            <a:spLocks noChangeArrowheads="1"/>
          </p:cNvSpPr>
          <p:nvPr/>
        </p:nvSpPr>
        <p:spPr bwMode="auto">
          <a:xfrm>
            <a:off x="1905000" y="14478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610" name="Text Box 34"/>
          <p:cNvSpPr txBox="1">
            <a:spLocks noChangeArrowheads="1"/>
          </p:cNvSpPr>
          <p:nvPr/>
        </p:nvSpPr>
        <p:spPr bwMode="auto">
          <a:xfrm>
            <a:off x="7772400" y="1066800"/>
            <a:ext cx="13716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C000"/>
                </a:solidFill>
                <a:effectLst/>
                <a:uLnTx/>
                <a:uFillTx/>
                <a:latin typeface="Arial" charset="0"/>
                <a:ea typeface="+mn-ea"/>
                <a:cs typeface="+mn-cs"/>
              </a:rPr>
              <a:t>Cell</a:t>
            </a:r>
          </a:p>
        </p:txBody>
      </p:sp>
      <p:sp>
        <p:nvSpPr>
          <p:cNvPr id="152611" name="Line 35"/>
          <p:cNvSpPr>
            <a:spLocks noChangeShapeType="1"/>
          </p:cNvSpPr>
          <p:nvPr/>
        </p:nvSpPr>
        <p:spPr bwMode="auto">
          <a:xfrm flipH="1">
            <a:off x="4648200" y="5029200"/>
            <a:ext cx="609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612" name="Text Box 37"/>
          <p:cNvSpPr txBox="1">
            <a:spLocks noChangeArrowheads="1"/>
          </p:cNvSpPr>
          <p:nvPr/>
        </p:nvSpPr>
        <p:spPr bwMode="auto">
          <a:xfrm>
            <a:off x="0" y="3200400"/>
            <a:ext cx="2514600" cy="64633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Organism</a:t>
            </a:r>
          </a:p>
        </p:txBody>
      </p:sp>
      <p:sp>
        <p:nvSpPr>
          <p:cNvPr id="152613" name="Freeform 38"/>
          <p:cNvSpPr>
            <a:spLocks/>
          </p:cNvSpPr>
          <p:nvPr/>
        </p:nvSpPr>
        <p:spPr bwMode="auto">
          <a:xfrm>
            <a:off x="6954838" y="1252538"/>
            <a:ext cx="139700" cy="142875"/>
          </a:xfrm>
          <a:custGeom>
            <a:avLst/>
            <a:gdLst>
              <a:gd name="T0" fmla="*/ 2147483647 w 88"/>
              <a:gd name="T1" fmla="*/ 2147483647 h 90"/>
              <a:gd name="T2" fmla="*/ 2147483647 w 88"/>
              <a:gd name="T3" fmla="*/ 2147483647 h 90"/>
              <a:gd name="T4" fmla="*/ 2147483647 w 88"/>
              <a:gd name="T5" fmla="*/ 2147483647 h 90"/>
              <a:gd name="T6" fmla="*/ 2147483647 w 88"/>
              <a:gd name="T7" fmla="*/ 2147483647 h 90"/>
              <a:gd name="T8" fmla="*/ 2147483647 w 88"/>
              <a:gd name="T9" fmla="*/ 2147483647 h 90"/>
              <a:gd name="T10" fmla="*/ 2147483647 w 88"/>
              <a:gd name="T11" fmla="*/ 2147483647 h 90"/>
              <a:gd name="T12" fmla="*/ 2147483647 w 88"/>
              <a:gd name="T13" fmla="*/ 2147483647 h 90"/>
              <a:gd name="T14" fmla="*/ 0 60000 65536"/>
              <a:gd name="T15" fmla="*/ 0 60000 65536"/>
              <a:gd name="T16" fmla="*/ 0 60000 65536"/>
              <a:gd name="T17" fmla="*/ 0 60000 65536"/>
              <a:gd name="T18" fmla="*/ 0 60000 65536"/>
              <a:gd name="T19" fmla="*/ 0 60000 65536"/>
              <a:gd name="T20" fmla="*/ 0 60000 65536"/>
              <a:gd name="T21" fmla="*/ 0 w 88"/>
              <a:gd name="T22" fmla="*/ 0 h 90"/>
              <a:gd name="T23" fmla="*/ 88 w 88"/>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90">
                <a:moveTo>
                  <a:pt x="75" y="60"/>
                </a:moveTo>
                <a:cubicBezTo>
                  <a:pt x="72" y="43"/>
                  <a:pt x="78" y="20"/>
                  <a:pt x="65" y="9"/>
                </a:cubicBezTo>
                <a:cubicBezTo>
                  <a:pt x="54" y="0"/>
                  <a:pt x="30" y="6"/>
                  <a:pt x="25" y="19"/>
                </a:cubicBezTo>
                <a:cubicBezTo>
                  <a:pt x="0" y="78"/>
                  <a:pt x="34" y="80"/>
                  <a:pt x="65" y="90"/>
                </a:cubicBezTo>
                <a:cubicBezTo>
                  <a:pt x="72" y="83"/>
                  <a:pt x="84" y="80"/>
                  <a:pt x="86" y="70"/>
                </a:cubicBezTo>
                <a:cubicBezTo>
                  <a:pt x="88" y="56"/>
                  <a:pt x="85" y="39"/>
                  <a:pt x="75" y="30"/>
                </a:cubicBezTo>
                <a:cubicBezTo>
                  <a:pt x="68" y="23"/>
                  <a:pt x="75" y="50"/>
                  <a:pt x="75" y="60"/>
                </a:cubicBezTo>
                <a:close/>
              </a:path>
            </a:pathLst>
          </a:custGeom>
          <a:solidFill>
            <a:srgbClr val="FF66CC"/>
          </a:solidFill>
          <a:ln w="952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26" name="Picture 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3886200"/>
            <a:ext cx="1905000" cy="21812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831528" name="Rectangle 4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pic>
        <p:nvPicPr>
          <p:cNvPr id="345128" name="Picture 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990600"/>
            <a:ext cx="1371600" cy="1752600"/>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43" name="Rounded Rectangle 42"/>
          <p:cNvSpPr/>
          <p:nvPr/>
        </p:nvSpPr>
        <p:spPr>
          <a:xfrm>
            <a:off x="7467600" y="3048000"/>
            <a:ext cx="1447800" cy="609600"/>
          </a:xfrm>
          <a:prstGeom prst="roundRect">
            <a:avLst/>
          </a:prstGeom>
          <a:solidFill>
            <a:schemeClr val="bg2">
              <a:lumMod val="50000"/>
            </a:schemeClr>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4" name="Rounded Rectangle 43"/>
          <p:cNvSpPr/>
          <p:nvPr/>
        </p:nvSpPr>
        <p:spPr>
          <a:xfrm>
            <a:off x="5334000" y="3733800"/>
            <a:ext cx="1447800" cy="609600"/>
          </a:xfrm>
          <a:prstGeom prst="roundRect">
            <a:avLst/>
          </a:prstGeom>
          <a:solidFill>
            <a:schemeClr val="bg2">
              <a:lumMod val="50000"/>
            </a:schemeClr>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5" name="Rectangle 44"/>
          <p:cNvSpPr/>
          <p:nvPr/>
        </p:nvSpPr>
        <p:spPr>
          <a:xfrm>
            <a:off x="3657600" y="1143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46" name="Rectangle 45"/>
          <p:cNvSpPr/>
          <p:nvPr/>
        </p:nvSpPr>
        <p:spPr>
          <a:xfrm>
            <a:off x="6324600" y="17526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47" name="Rectangle 46"/>
          <p:cNvSpPr/>
          <p:nvPr/>
        </p:nvSpPr>
        <p:spPr>
          <a:xfrm>
            <a:off x="7239000" y="41148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48" name="Rectangle 47"/>
          <p:cNvSpPr/>
          <p:nvPr/>
        </p:nvSpPr>
        <p:spPr>
          <a:xfrm>
            <a:off x="5486400" y="5410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D</a:t>
            </a:r>
          </a:p>
        </p:txBody>
      </p:sp>
      <p:sp>
        <p:nvSpPr>
          <p:cNvPr id="49" name="Rectangle 48"/>
          <p:cNvSpPr/>
          <p:nvPr/>
        </p:nvSpPr>
        <p:spPr>
          <a:xfrm>
            <a:off x="7391400" y="51054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idx="1"/>
          </p:nvPr>
        </p:nvSpPr>
        <p:spPr>
          <a:xfrm>
            <a:off x="0" y="228600"/>
            <a:ext cx="9372600" cy="5897563"/>
          </a:xfrm>
        </p:spPr>
        <p:txBody>
          <a:bodyPr/>
          <a:lstStyle/>
          <a:p>
            <a:pPr eaLnBrk="1" hangingPunct="1"/>
            <a:r>
              <a:rPr lang="en-US" dirty="0">
                <a:solidFill>
                  <a:srgbClr val="9966FF"/>
                </a:solidFill>
              </a:rPr>
              <a:t>Name, A, B, C, and D?</a:t>
            </a:r>
          </a:p>
        </p:txBody>
      </p:sp>
      <p:sp>
        <p:nvSpPr>
          <p:cNvPr id="152579" name="Oval 3"/>
          <p:cNvSpPr>
            <a:spLocks noChangeArrowheads="1"/>
          </p:cNvSpPr>
          <p:nvPr/>
        </p:nvSpPr>
        <p:spPr bwMode="auto">
          <a:xfrm>
            <a:off x="4572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0" name="Text Box 4"/>
          <p:cNvSpPr txBox="1">
            <a:spLocks noChangeArrowheads="1"/>
          </p:cNvSpPr>
          <p:nvPr/>
        </p:nvSpPr>
        <p:spPr bwMode="auto">
          <a:xfrm>
            <a:off x="228600" y="1828800"/>
            <a:ext cx="1295400" cy="64633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Atom</a:t>
            </a:r>
          </a:p>
        </p:txBody>
      </p:sp>
      <p:sp>
        <p:nvSpPr>
          <p:cNvPr id="152581" name="Line 5"/>
          <p:cNvSpPr>
            <a:spLocks noChangeShapeType="1"/>
          </p:cNvSpPr>
          <p:nvPr/>
        </p:nvSpPr>
        <p:spPr bwMode="auto">
          <a:xfrm>
            <a:off x="685800" y="1600200"/>
            <a:ext cx="7620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2" name="Oval 6"/>
          <p:cNvSpPr>
            <a:spLocks noChangeArrowheads="1"/>
          </p:cNvSpPr>
          <p:nvPr/>
        </p:nvSpPr>
        <p:spPr bwMode="auto">
          <a:xfrm>
            <a:off x="18288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3" name="Oval 7"/>
          <p:cNvSpPr>
            <a:spLocks noChangeArrowheads="1"/>
          </p:cNvSpPr>
          <p:nvPr/>
        </p:nvSpPr>
        <p:spPr bwMode="auto">
          <a:xfrm>
            <a:off x="1752600" y="16764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4" name="Oval 8"/>
          <p:cNvSpPr>
            <a:spLocks noChangeArrowheads="1"/>
          </p:cNvSpPr>
          <p:nvPr/>
        </p:nvSpPr>
        <p:spPr bwMode="auto">
          <a:xfrm>
            <a:off x="1905000" y="1524000"/>
            <a:ext cx="76200" cy="76200"/>
          </a:xfrm>
          <a:prstGeom prst="ellipse">
            <a:avLst/>
          </a:prstGeom>
          <a:solidFill>
            <a:srgbClr val="FF33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5" name="Oval 9"/>
          <p:cNvSpPr>
            <a:spLocks noChangeArrowheads="1"/>
          </p:cNvSpPr>
          <p:nvPr/>
        </p:nvSpPr>
        <p:spPr bwMode="auto">
          <a:xfrm>
            <a:off x="18288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6" name="Oval 10"/>
          <p:cNvSpPr>
            <a:spLocks noChangeArrowheads="1"/>
          </p:cNvSpPr>
          <p:nvPr/>
        </p:nvSpPr>
        <p:spPr bwMode="auto">
          <a:xfrm>
            <a:off x="19050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7" name="Oval 11"/>
          <p:cNvSpPr>
            <a:spLocks noChangeArrowheads="1"/>
          </p:cNvSpPr>
          <p:nvPr/>
        </p:nvSpPr>
        <p:spPr bwMode="auto">
          <a:xfrm>
            <a:off x="1752600" y="15240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8" name="Oval 12"/>
          <p:cNvSpPr>
            <a:spLocks noChangeArrowheads="1"/>
          </p:cNvSpPr>
          <p:nvPr/>
        </p:nvSpPr>
        <p:spPr bwMode="auto">
          <a:xfrm>
            <a:off x="1752600" y="1447800"/>
            <a:ext cx="76200" cy="76200"/>
          </a:xfrm>
          <a:prstGeom prst="ellipse">
            <a:avLst/>
          </a:prstGeom>
          <a:solidFill>
            <a:srgbClr val="FF33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9" name="Oval 13"/>
          <p:cNvSpPr>
            <a:spLocks noChangeArrowheads="1"/>
          </p:cNvSpPr>
          <p:nvPr/>
        </p:nvSpPr>
        <p:spPr bwMode="auto">
          <a:xfrm>
            <a:off x="17526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0" name="Oval 14"/>
          <p:cNvSpPr>
            <a:spLocks noChangeArrowheads="1"/>
          </p:cNvSpPr>
          <p:nvPr/>
        </p:nvSpPr>
        <p:spPr bwMode="auto">
          <a:xfrm>
            <a:off x="1905000" y="14478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1" name="Oval 15"/>
          <p:cNvSpPr>
            <a:spLocks noChangeArrowheads="1"/>
          </p:cNvSpPr>
          <p:nvPr/>
        </p:nvSpPr>
        <p:spPr bwMode="auto">
          <a:xfrm>
            <a:off x="16764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2" name="Text Box 16"/>
          <p:cNvSpPr txBox="1">
            <a:spLocks noChangeArrowheads="1"/>
          </p:cNvSpPr>
          <p:nvPr/>
        </p:nvSpPr>
        <p:spPr bwMode="auto">
          <a:xfrm>
            <a:off x="1524000" y="1828800"/>
            <a:ext cx="24384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Molecule</a:t>
            </a:r>
          </a:p>
        </p:txBody>
      </p:sp>
      <p:sp>
        <p:nvSpPr>
          <p:cNvPr id="152593" name="Line 17"/>
          <p:cNvSpPr>
            <a:spLocks noChangeShapeType="1"/>
          </p:cNvSpPr>
          <p:nvPr/>
        </p:nvSpPr>
        <p:spPr bwMode="auto">
          <a:xfrm>
            <a:off x="2209800" y="1600200"/>
            <a:ext cx="1371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4" name="Freeform 18"/>
          <p:cNvSpPr>
            <a:spLocks/>
          </p:cNvSpPr>
          <p:nvPr/>
        </p:nvSpPr>
        <p:spPr bwMode="auto">
          <a:xfrm>
            <a:off x="3810000" y="838200"/>
            <a:ext cx="1219200" cy="1066800"/>
          </a:xfrm>
          <a:custGeom>
            <a:avLst/>
            <a:gdLst>
              <a:gd name="T0" fmla="*/ 2147483647 w 933"/>
              <a:gd name="T1" fmla="*/ 2147483647 h 870"/>
              <a:gd name="T2" fmla="*/ 2147483647 w 933"/>
              <a:gd name="T3" fmla="*/ 2147483647 h 870"/>
              <a:gd name="T4" fmla="*/ 2147483647 w 933"/>
              <a:gd name="T5" fmla="*/ 2147483647 h 870"/>
              <a:gd name="T6" fmla="*/ 2147483647 w 933"/>
              <a:gd name="T7" fmla="*/ 2147483647 h 870"/>
              <a:gd name="T8" fmla="*/ 2147483647 w 933"/>
              <a:gd name="T9" fmla="*/ 2147483647 h 870"/>
              <a:gd name="T10" fmla="*/ 2147483647 w 933"/>
              <a:gd name="T11" fmla="*/ 2147483647 h 870"/>
              <a:gd name="T12" fmla="*/ 2147483647 w 933"/>
              <a:gd name="T13" fmla="*/ 2147483647 h 870"/>
              <a:gd name="T14" fmla="*/ 2147483647 w 933"/>
              <a:gd name="T15" fmla="*/ 2147483647 h 870"/>
              <a:gd name="T16" fmla="*/ 2147483647 w 933"/>
              <a:gd name="T17" fmla="*/ 2147483647 h 870"/>
              <a:gd name="T18" fmla="*/ 2147483647 w 933"/>
              <a:gd name="T19" fmla="*/ 2147483647 h 870"/>
              <a:gd name="T20" fmla="*/ 2147483647 w 933"/>
              <a:gd name="T21" fmla="*/ 2147483647 h 870"/>
              <a:gd name="T22" fmla="*/ 2147483647 w 933"/>
              <a:gd name="T23" fmla="*/ 2147483647 h 870"/>
              <a:gd name="T24" fmla="*/ 2147483647 w 933"/>
              <a:gd name="T25" fmla="*/ 2147483647 h 870"/>
              <a:gd name="T26" fmla="*/ 2147483647 w 933"/>
              <a:gd name="T27" fmla="*/ 2147483647 h 870"/>
              <a:gd name="T28" fmla="*/ 2147483647 w 933"/>
              <a:gd name="T29" fmla="*/ 2147483647 h 870"/>
              <a:gd name="T30" fmla="*/ 2147483647 w 933"/>
              <a:gd name="T31" fmla="*/ 2147483647 h 870"/>
              <a:gd name="T32" fmla="*/ 2147483647 w 933"/>
              <a:gd name="T33" fmla="*/ 2147483647 h 870"/>
              <a:gd name="T34" fmla="*/ 2147483647 w 933"/>
              <a:gd name="T35" fmla="*/ 2147483647 h 870"/>
              <a:gd name="T36" fmla="*/ 2147483647 w 933"/>
              <a:gd name="T37" fmla="*/ 0 h 870"/>
              <a:gd name="T38" fmla="*/ 2147483647 w 933"/>
              <a:gd name="T39" fmla="*/ 2147483647 h 870"/>
              <a:gd name="T40" fmla="*/ 2147483647 w 933"/>
              <a:gd name="T41" fmla="*/ 2147483647 h 870"/>
              <a:gd name="T42" fmla="*/ 2147483647 w 933"/>
              <a:gd name="T43" fmla="*/ 2147483647 h 870"/>
              <a:gd name="T44" fmla="*/ 2147483647 w 933"/>
              <a:gd name="T45" fmla="*/ 2147483647 h 870"/>
              <a:gd name="T46" fmla="*/ 2147483647 w 933"/>
              <a:gd name="T47" fmla="*/ 2147483647 h 870"/>
              <a:gd name="T48" fmla="*/ 2147483647 w 933"/>
              <a:gd name="T49" fmla="*/ 2147483647 h 870"/>
              <a:gd name="T50" fmla="*/ 2147483647 w 933"/>
              <a:gd name="T51" fmla="*/ 2147483647 h 870"/>
              <a:gd name="T52" fmla="*/ 2147483647 w 933"/>
              <a:gd name="T53" fmla="*/ 2147483647 h 870"/>
              <a:gd name="T54" fmla="*/ 2147483647 w 933"/>
              <a:gd name="T55" fmla="*/ 2147483647 h 8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33"/>
              <a:gd name="T85" fmla="*/ 0 h 870"/>
              <a:gd name="T86" fmla="*/ 933 w 933"/>
              <a:gd name="T87" fmla="*/ 870 h 8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33" h="870">
                <a:moveTo>
                  <a:pt x="386" y="283"/>
                </a:moveTo>
                <a:cubicBezTo>
                  <a:pt x="328" y="339"/>
                  <a:pt x="224" y="339"/>
                  <a:pt x="153" y="374"/>
                </a:cubicBezTo>
                <a:cubicBezTo>
                  <a:pt x="112" y="394"/>
                  <a:pt x="96" y="430"/>
                  <a:pt x="52" y="445"/>
                </a:cubicBezTo>
                <a:cubicBezTo>
                  <a:pt x="28" y="517"/>
                  <a:pt x="50" y="494"/>
                  <a:pt x="2" y="526"/>
                </a:cubicBezTo>
                <a:cubicBezTo>
                  <a:pt x="10" y="646"/>
                  <a:pt x="0" y="700"/>
                  <a:pt x="93" y="768"/>
                </a:cubicBezTo>
                <a:cubicBezTo>
                  <a:pt x="159" y="870"/>
                  <a:pt x="110" y="814"/>
                  <a:pt x="375" y="789"/>
                </a:cubicBezTo>
                <a:cubicBezTo>
                  <a:pt x="453" y="782"/>
                  <a:pt x="499" y="729"/>
                  <a:pt x="557" y="687"/>
                </a:cubicBezTo>
                <a:cubicBezTo>
                  <a:pt x="579" y="671"/>
                  <a:pt x="605" y="662"/>
                  <a:pt x="628" y="647"/>
                </a:cubicBezTo>
                <a:cubicBezTo>
                  <a:pt x="641" y="609"/>
                  <a:pt x="639" y="575"/>
                  <a:pt x="669" y="546"/>
                </a:cubicBezTo>
                <a:cubicBezTo>
                  <a:pt x="689" y="468"/>
                  <a:pt x="735" y="440"/>
                  <a:pt x="810" y="425"/>
                </a:cubicBezTo>
                <a:cubicBezTo>
                  <a:pt x="817" y="415"/>
                  <a:pt x="821" y="403"/>
                  <a:pt x="830" y="394"/>
                </a:cubicBezTo>
                <a:cubicBezTo>
                  <a:pt x="839" y="385"/>
                  <a:pt x="853" y="383"/>
                  <a:pt x="861" y="374"/>
                </a:cubicBezTo>
                <a:cubicBezTo>
                  <a:pt x="877" y="356"/>
                  <a:pt x="901" y="314"/>
                  <a:pt x="901" y="314"/>
                </a:cubicBezTo>
                <a:cubicBezTo>
                  <a:pt x="908" y="294"/>
                  <a:pt x="914" y="273"/>
                  <a:pt x="921" y="253"/>
                </a:cubicBezTo>
                <a:cubicBezTo>
                  <a:pt x="924" y="243"/>
                  <a:pt x="931" y="223"/>
                  <a:pt x="931" y="223"/>
                </a:cubicBezTo>
                <a:cubicBezTo>
                  <a:pt x="928" y="179"/>
                  <a:pt x="933" y="133"/>
                  <a:pt x="921" y="91"/>
                </a:cubicBezTo>
                <a:cubicBezTo>
                  <a:pt x="918" y="81"/>
                  <a:pt x="899" y="88"/>
                  <a:pt x="891" y="81"/>
                </a:cubicBezTo>
                <a:cubicBezTo>
                  <a:pt x="861" y="57"/>
                  <a:pt x="883" y="48"/>
                  <a:pt x="850" y="31"/>
                </a:cubicBezTo>
                <a:cubicBezTo>
                  <a:pt x="840" y="26"/>
                  <a:pt x="780" y="7"/>
                  <a:pt x="759" y="0"/>
                </a:cubicBezTo>
                <a:cubicBezTo>
                  <a:pt x="712" y="3"/>
                  <a:pt x="665" y="4"/>
                  <a:pt x="618" y="10"/>
                </a:cubicBezTo>
                <a:cubicBezTo>
                  <a:pt x="565" y="16"/>
                  <a:pt x="608" y="21"/>
                  <a:pt x="567" y="41"/>
                </a:cubicBezTo>
                <a:cubicBezTo>
                  <a:pt x="545" y="52"/>
                  <a:pt x="520" y="53"/>
                  <a:pt x="497" y="61"/>
                </a:cubicBezTo>
                <a:cubicBezTo>
                  <a:pt x="487" y="71"/>
                  <a:pt x="479" y="84"/>
                  <a:pt x="466" y="91"/>
                </a:cubicBezTo>
                <a:cubicBezTo>
                  <a:pt x="448" y="101"/>
                  <a:pt x="406" y="111"/>
                  <a:pt x="406" y="111"/>
                </a:cubicBezTo>
                <a:cubicBezTo>
                  <a:pt x="403" y="121"/>
                  <a:pt x="397" y="131"/>
                  <a:pt x="396" y="142"/>
                </a:cubicBezTo>
                <a:cubicBezTo>
                  <a:pt x="390" y="192"/>
                  <a:pt x="395" y="243"/>
                  <a:pt x="386" y="293"/>
                </a:cubicBezTo>
                <a:cubicBezTo>
                  <a:pt x="384" y="303"/>
                  <a:pt x="365" y="324"/>
                  <a:pt x="365" y="314"/>
                </a:cubicBezTo>
                <a:cubicBezTo>
                  <a:pt x="365" y="302"/>
                  <a:pt x="379" y="293"/>
                  <a:pt x="386" y="283"/>
                </a:cubicBezTo>
                <a:close/>
              </a:path>
            </a:pathLst>
          </a:custGeom>
          <a:solidFill>
            <a:srgbClr val="FF66CC"/>
          </a:solidFill>
          <a:ln w="76200" cmpd="sng">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5" name="Freeform 19"/>
          <p:cNvSpPr>
            <a:spLocks/>
          </p:cNvSpPr>
          <p:nvPr/>
        </p:nvSpPr>
        <p:spPr bwMode="auto">
          <a:xfrm>
            <a:off x="4038600" y="990600"/>
            <a:ext cx="947738" cy="685800"/>
          </a:xfrm>
          <a:custGeom>
            <a:avLst/>
            <a:gdLst>
              <a:gd name="T0" fmla="*/ 2147483647 w 789"/>
              <a:gd name="T1" fmla="*/ 2147483647 h 697"/>
              <a:gd name="T2" fmla="*/ 2147483647 w 789"/>
              <a:gd name="T3" fmla="*/ 2147483647 h 697"/>
              <a:gd name="T4" fmla="*/ 2147483647 w 789"/>
              <a:gd name="T5" fmla="*/ 0 h 697"/>
              <a:gd name="T6" fmla="*/ 2147483647 w 789"/>
              <a:gd name="T7" fmla="*/ 2147483647 h 697"/>
              <a:gd name="T8" fmla="*/ 2147483647 w 789"/>
              <a:gd name="T9" fmla="*/ 2147483647 h 697"/>
              <a:gd name="T10" fmla="*/ 2147483647 w 789"/>
              <a:gd name="T11" fmla="*/ 2147483647 h 697"/>
              <a:gd name="T12" fmla="*/ 2147483647 w 789"/>
              <a:gd name="T13" fmla="*/ 2147483647 h 697"/>
              <a:gd name="T14" fmla="*/ 2147483647 w 789"/>
              <a:gd name="T15" fmla="*/ 2147483647 h 697"/>
              <a:gd name="T16" fmla="*/ 2147483647 w 789"/>
              <a:gd name="T17" fmla="*/ 2147483647 h 697"/>
              <a:gd name="T18" fmla="*/ 2147483647 w 789"/>
              <a:gd name="T19" fmla="*/ 2147483647 h 697"/>
              <a:gd name="T20" fmla="*/ 2147483647 w 789"/>
              <a:gd name="T21" fmla="*/ 2147483647 h 697"/>
              <a:gd name="T22" fmla="*/ 2147483647 w 789"/>
              <a:gd name="T23" fmla="*/ 2147483647 h 697"/>
              <a:gd name="T24" fmla="*/ 2147483647 w 789"/>
              <a:gd name="T25" fmla="*/ 2147483647 h 697"/>
              <a:gd name="T26" fmla="*/ 2147483647 w 789"/>
              <a:gd name="T27" fmla="*/ 2147483647 h 697"/>
              <a:gd name="T28" fmla="*/ 2147483647 w 789"/>
              <a:gd name="T29" fmla="*/ 2147483647 h 697"/>
              <a:gd name="T30" fmla="*/ 2147483647 w 789"/>
              <a:gd name="T31" fmla="*/ 2147483647 h 697"/>
              <a:gd name="T32" fmla="*/ 2147483647 w 789"/>
              <a:gd name="T33" fmla="*/ 2147483647 h 697"/>
              <a:gd name="T34" fmla="*/ 2147483647 w 789"/>
              <a:gd name="T35" fmla="*/ 2147483647 h 697"/>
              <a:gd name="T36" fmla="*/ 2147483647 w 789"/>
              <a:gd name="T37" fmla="*/ 2147483647 h 697"/>
              <a:gd name="T38" fmla="*/ 2147483647 w 789"/>
              <a:gd name="T39" fmla="*/ 2147483647 h 697"/>
              <a:gd name="T40" fmla="*/ 2147483647 w 789"/>
              <a:gd name="T41" fmla="*/ 2147483647 h 697"/>
              <a:gd name="T42" fmla="*/ 2147483647 w 789"/>
              <a:gd name="T43" fmla="*/ 2147483647 h 697"/>
              <a:gd name="T44" fmla="*/ 2147483647 w 789"/>
              <a:gd name="T45" fmla="*/ 2147483647 h 697"/>
              <a:gd name="T46" fmla="*/ 2147483647 w 789"/>
              <a:gd name="T47" fmla="*/ 2147483647 h 697"/>
              <a:gd name="T48" fmla="*/ 2147483647 w 789"/>
              <a:gd name="T49" fmla="*/ 2147483647 h 697"/>
              <a:gd name="T50" fmla="*/ 2147483647 w 789"/>
              <a:gd name="T51" fmla="*/ 2147483647 h 697"/>
              <a:gd name="T52" fmla="*/ 2147483647 w 789"/>
              <a:gd name="T53" fmla="*/ 2147483647 h 697"/>
              <a:gd name="T54" fmla="*/ 2147483647 w 789"/>
              <a:gd name="T55" fmla="*/ 2147483647 h 697"/>
              <a:gd name="T56" fmla="*/ 2147483647 w 789"/>
              <a:gd name="T57" fmla="*/ 2147483647 h 697"/>
              <a:gd name="T58" fmla="*/ 2147483647 w 789"/>
              <a:gd name="T59" fmla="*/ 2147483647 h 697"/>
              <a:gd name="T60" fmla="*/ 2147483647 w 789"/>
              <a:gd name="T61" fmla="*/ 2147483647 h 697"/>
              <a:gd name="T62" fmla="*/ 2147483647 w 789"/>
              <a:gd name="T63" fmla="*/ 2147483647 h 697"/>
              <a:gd name="T64" fmla="*/ 2147483647 w 789"/>
              <a:gd name="T65" fmla="*/ 2147483647 h 697"/>
              <a:gd name="T66" fmla="*/ 2147483647 w 789"/>
              <a:gd name="T67" fmla="*/ 2147483647 h 697"/>
              <a:gd name="T68" fmla="*/ 0 w 789"/>
              <a:gd name="T69" fmla="*/ 2147483647 h 6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89"/>
              <a:gd name="T106" fmla="*/ 0 h 697"/>
              <a:gd name="T107" fmla="*/ 789 w 789"/>
              <a:gd name="T108" fmla="*/ 697 h 6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89" h="697">
                <a:moveTo>
                  <a:pt x="789" y="182"/>
                </a:moveTo>
                <a:cubicBezTo>
                  <a:pt x="774" y="139"/>
                  <a:pt x="746" y="136"/>
                  <a:pt x="718" y="101"/>
                </a:cubicBezTo>
                <a:cubicBezTo>
                  <a:pt x="663" y="34"/>
                  <a:pt x="642" y="14"/>
                  <a:pt x="556" y="0"/>
                </a:cubicBezTo>
                <a:cubicBezTo>
                  <a:pt x="540" y="49"/>
                  <a:pt x="543" y="13"/>
                  <a:pt x="566" y="60"/>
                </a:cubicBezTo>
                <a:cubicBezTo>
                  <a:pt x="571" y="70"/>
                  <a:pt x="570" y="82"/>
                  <a:pt x="576" y="91"/>
                </a:cubicBezTo>
                <a:cubicBezTo>
                  <a:pt x="593" y="120"/>
                  <a:pt x="650" y="130"/>
                  <a:pt x="677" y="141"/>
                </a:cubicBezTo>
                <a:cubicBezTo>
                  <a:pt x="708" y="187"/>
                  <a:pt x="731" y="221"/>
                  <a:pt x="748" y="273"/>
                </a:cubicBezTo>
                <a:cubicBezTo>
                  <a:pt x="728" y="280"/>
                  <a:pt x="707" y="286"/>
                  <a:pt x="687" y="293"/>
                </a:cubicBezTo>
                <a:cubicBezTo>
                  <a:pt x="677" y="296"/>
                  <a:pt x="657" y="303"/>
                  <a:pt x="657" y="303"/>
                </a:cubicBezTo>
                <a:cubicBezTo>
                  <a:pt x="596" y="283"/>
                  <a:pt x="570" y="232"/>
                  <a:pt x="536" y="182"/>
                </a:cubicBezTo>
                <a:cubicBezTo>
                  <a:pt x="522" y="161"/>
                  <a:pt x="463" y="99"/>
                  <a:pt x="445" y="81"/>
                </a:cubicBezTo>
                <a:cubicBezTo>
                  <a:pt x="422" y="89"/>
                  <a:pt x="390" y="82"/>
                  <a:pt x="374" y="101"/>
                </a:cubicBezTo>
                <a:cubicBezTo>
                  <a:pt x="360" y="117"/>
                  <a:pt x="354" y="161"/>
                  <a:pt x="354" y="161"/>
                </a:cubicBezTo>
                <a:cubicBezTo>
                  <a:pt x="369" y="250"/>
                  <a:pt x="367" y="228"/>
                  <a:pt x="455" y="242"/>
                </a:cubicBezTo>
                <a:cubicBezTo>
                  <a:pt x="485" y="273"/>
                  <a:pt x="487" y="295"/>
                  <a:pt x="516" y="323"/>
                </a:cubicBezTo>
                <a:cubicBezTo>
                  <a:pt x="527" y="356"/>
                  <a:pt x="535" y="391"/>
                  <a:pt x="546" y="424"/>
                </a:cubicBezTo>
                <a:cubicBezTo>
                  <a:pt x="536" y="431"/>
                  <a:pt x="528" y="442"/>
                  <a:pt x="516" y="444"/>
                </a:cubicBezTo>
                <a:cubicBezTo>
                  <a:pt x="474" y="450"/>
                  <a:pt x="459" y="406"/>
                  <a:pt x="425" y="384"/>
                </a:cubicBezTo>
                <a:cubicBezTo>
                  <a:pt x="412" y="343"/>
                  <a:pt x="385" y="307"/>
                  <a:pt x="344" y="293"/>
                </a:cubicBezTo>
                <a:cubicBezTo>
                  <a:pt x="334" y="300"/>
                  <a:pt x="317" y="301"/>
                  <a:pt x="314" y="313"/>
                </a:cubicBezTo>
                <a:cubicBezTo>
                  <a:pt x="302" y="366"/>
                  <a:pt x="331" y="411"/>
                  <a:pt x="364" y="444"/>
                </a:cubicBezTo>
                <a:cubicBezTo>
                  <a:pt x="375" y="477"/>
                  <a:pt x="394" y="502"/>
                  <a:pt x="405" y="535"/>
                </a:cubicBezTo>
                <a:cubicBezTo>
                  <a:pt x="412" y="555"/>
                  <a:pt x="425" y="596"/>
                  <a:pt x="425" y="596"/>
                </a:cubicBezTo>
                <a:cubicBezTo>
                  <a:pt x="415" y="603"/>
                  <a:pt x="406" y="614"/>
                  <a:pt x="394" y="616"/>
                </a:cubicBezTo>
                <a:cubicBezTo>
                  <a:pt x="379" y="618"/>
                  <a:pt x="342" y="593"/>
                  <a:pt x="334" y="586"/>
                </a:cubicBezTo>
                <a:cubicBezTo>
                  <a:pt x="294" y="551"/>
                  <a:pt x="266" y="514"/>
                  <a:pt x="223" y="485"/>
                </a:cubicBezTo>
                <a:cubicBezTo>
                  <a:pt x="196" y="400"/>
                  <a:pt x="234" y="501"/>
                  <a:pt x="192" y="434"/>
                </a:cubicBezTo>
                <a:cubicBezTo>
                  <a:pt x="167" y="394"/>
                  <a:pt x="187" y="382"/>
                  <a:pt x="132" y="364"/>
                </a:cubicBezTo>
                <a:cubicBezTo>
                  <a:pt x="91" y="377"/>
                  <a:pt x="84" y="394"/>
                  <a:pt x="71" y="434"/>
                </a:cubicBezTo>
                <a:cubicBezTo>
                  <a:pt x="84" y="501"/>
                  <a:pt x="101" y="572"/>
                  <a:pt x="172" y="596"/>
                </a:cubicBezTo>
                <a:cubicBezTo>
                  <a:pt x="175" y="606"/>
                  <a:pt x="174" y="619"/>
                  <a:pt x="182" y="626"/>
                </a:cubicBezTo>
                <a:cubicBezTo>
                  <a:pt x="190" y="634"/>
                  <a:pt x="210" y="626"/>
                  <a:pt x="213" y="636"/>
                </a:cubicBezTo>
                <a:cubicBezTo>
                  <a:pt x="230" y="687"/>
                  <a:pt x="200" y="688"/>
                  <a:pt x="172" y="697"/>
                </a:cubicBezTo>
                <a:cubicBezTo>
                  <a:pt x="162" y="694"/>
                  <a:pt x="151" y="692"/>
                  <a:pt x="142" y="687"/>
                </a:cubicBezTo>
                <a:cubicBezTo>
                  <a:pt x="111" y="670"/>
                  <a:pt x="0" y="602"/>
                  <a:pt x="0" y="556"/>
                </a:cubicBezTo>
              </a:path>
            </a:pathLst>
          </a:custGeom>
          <a:noFill/>
          <a:ln w="38100" cmpd="sng">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6" name="Text Box 20"/>
          <p:cNvSpPr txBox="1">
            <a:spLocks noChangeArrowheads="1"/>
          </p:cNvSpPr>
          <p:nvPr/>
        </p:nvSpPr>
        <p:spPr bwMode="auto">
          <a:xfrm>
            <a:off x="3352800" y="1828800"/>
            <a:ext cx="243840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charset="0"/>
                <a:ea typeface="+mn-ea"/>
                <a:cs typeface="+mn-cs"/>
              </a:rPr>
              <a:t>Cell Organelle</a:t>
            </a:r>
          </a:p>
        </p:txBody>
      </p:sp>
      <p:sp>
        <p:nvSpPr>
          <p:cNvPr id="152597" name="Line 21"/>
          <p:cNvSpPr>
            <a:spLocks noChangeShapeType="1"/>
          </p:cNvSpPr>
          <p:nvPr/>
        </p:nvSpPr>
        <p:spPr bwMode="auto">
          <a:xfrm>
            <a:off x="4953000" y="1676400"/>
            <a:ext cx="1066800" cy="762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0"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990600"/>
            <a:ext cx="1343025" cy="17526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599" name="Text Box 23"/>
          <p:cNvSpPr txBox="1">
            <a:spLocks noChangeArrowheads="1"/>
          </p:cNvSpPr>
          <p:nvPr/>
        </p:nvSpPr>
        <p:spPr bwMode="auto">
          <a:xfrm>
            <a:off x="7162800" y="3810000"/>
            <a:ext cx="1600200" cy="57943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charset="0"/>
                <a:ea typeface="+mn-ea"/>
                <a:cs typeface="+mn-cs"/>
              </a:rPr>
              <a:t>Cell</a:t>
            </a:r>
          </a:p>
        </p:txBody>
      </p:sp>
      <p:sp>
        <p:nvSpPr>
          <p:cNvPr id="152600" name="Line 24"/>
          <p:cNvSpPr>
            <a:spLocks noChangeShapeType="1"/>
          </p:cNvSpPr>
          <p:nvPr/>
        </p:nvSpPr>
        <p:spPr bwMode="auto">
          <a:xfrm>
            <a:off x="7086600" y="2895600"/>
            <a:ext cx="76200" cy="5334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3"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3581400"/>
            <a:ext cx="1676400" cy="1314450"/>
          </a:xfrm>
          <a:prstGeom prst="rect">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152602" name="Text Box 26"/>
          <p:cNvSpPr txBox="1">
            <a:spLocks noChangeArrowheads="1"/>
          </p:cNvSpPr>
          <p:nvPr/>
        </p:nvSpPr>
        <p:spPr bwMode="auto">
          <a:xfrm>
            <a:off x="7391400" y="2971800"/>
            <a:ext cx="17526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Tissue</a:t>
            </a:r>
          </a:p>
        </p:txBody>
      </p:sp>
      <p:sp>
        <p:nvSpPr>
          <p:cNvPr id="152603" name="Line 27"/>
          <p:cNvSpPr>
            <a:spLocks noChangeShapeType="1"/>
          </p:cNvSpPr>
          <p:nvPr/>
        </p:nvSpPr>
        <p:spPr bwMode="auto">
          <a:xfrm flipH="1">
            <a:off x="6934200" y="5029200"/>
            <a:ext cx="685800" cy="2286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6" name="Picture 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4495800"/>
            <a:ext cx="1384300" cy="1933575"/>
          </a:xfrm>
          <a:prstGeom prst="rect">
            <a:avLst/>
          </a:prstGeom>
          <a:noFill/>
          <a:ln w="5715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5" name="Text Box 29"/>
          <p:cNvSpPr txBox="1">
            <a:spLocks noChangeArrowheads="1"/>
          </p:cNvSpPr>
          <p:nvPr/>
        </p:nvSpPr>
        <p:spPr bwMode="auto">
          <a:xfrm>
            <a:off x="5334000" y="3733800"/>
            <a:ext cx="1752600" cy="64633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a:t>
            </a:r>
          </a:p>
        </p:txBody>
      </p:sp>
      <p:sp>
        <p:nvSpPr>
          <p:cNvPr id="152606" name="Line 30"/>
          <p:cNvSpPr>
            <a:spLocks noChangeShapeType="1"/>
          </p:cNvSpPr>
          <p:nvPr/>
        </p:nvSpPr>
        <p:spPr bwMode="auto">
          <a:xfrm flipH="1">
            <a:off x="2286000" y="4800600"/>
            <a:ext cx="609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9" name="Picture 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4267200"/>
            <a:ext cx="1498600" cy="161925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8" name="Text Box 32"/>
          <p:cNvSpPr txBox="1">
            <a:spLocks noChangeArrowheads="1"/>
          </p:cNvSpPr>
          <p:nvPr/>
        </p:nvSpPr>
        <p:spPr bwMode="auto">
          <a:xfrm>
            <a:off x="2743200" y="3124200"/>
            <a:ext cx="2057400" cy="120032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 System</a:t>
            </a:r>
          </a:p>
        </p:txBody>
      </p:sp>
      <p:sp>
        <p:nvSpPr>
          <p:cNvPr id="152609" name="Oval 33"/>
          <p:cNvSpPr>
            <a:spLocks noChangeArrowheads="1"/>
          </p:cNvSpPr>
          <p:nvPr/>
        </p:nvSpPr>
        <p:spPr bwMode="auto">
          <a:xfrm>
            <a:off x="1905000" y="14478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610" name="Text Box 34"/>
          <p:cNvSpPr txBox="1">
            <a:spLocks noChangeArrowheads="1"/>
          </p:cNvSpPr>
          <p:nvPr/>
        </p:nvSpPr>
        <p:spPr bwMode="auto">
          <a:xfrm>
            <a:off x="7772400" y="1066800"/>
            <a:ext cx="13716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C000"/>
                </a:solidFill>
                <a:effectLst/>
                <a:uLnTx/>
                <a:uFillTx/>
                <a:latin typeface="Arial" charset="0"/>
                <a:ea typeface="+mn-ea"/>
                <a:cs typeface="+mn-cs"/>
              </a:rPr>
              <a:t>Cell</a:t>
            </a:r>
          </a:p>
        </p:txBody>
      </p:sp>
      <p:sp>
        <p:nvSpPr>
          <p:cNvPr id="152611" name="Line 35"/>
          <p:cNvSpPr>
            <a:spLocks noChangeShapeType="1"/>
          </p:cNvSpPr>
          <p:nvPr/>
        </p:nvSpPr>
        <p:spPr bwMode="auto">
          <a:xfrm flipH="1">
            <a:off x="4648200" y="5029200"/>
            <a:ext cx="609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612" name="Text Box 37"/>
          <p:cNvSpPr txBox="1">
            <a:spLocks noChangeArrowheads="1"/>
          </p:cNvSpPr>
          <p:nvPr/>
        </p:nvSpPr>
        <p:spPr bwMode="auto">
          <a:xfrm>
            <a:off x="0" y="3200400"/>
            <a:ext cx="2514600" cy="64633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Organism</a:t>
            </a:r>
          </a:p>
        </p:txBody>
      </p:sp>
      <p:sp>
        <p:nvSpPr>
          <p:cNvPr id="152613" name="Freeform 38"/>
          <p:cNvSpPr>
            <a:spLocks/>
          </p:cNvSpPr>
          <p:nvPr/>
        </p:nvSpPr>
        <p:spPr bwMode="auto">
          <a:xfrm>
            <a:off x="6954838" y="1252538"/>
            <a:ext cx="139700" cy="142875"/>
          </a:xfrm>
          <a:custGeom>
            <a:avLst/>
            <a:gdLst>
              <a:gd name="T0" fmla="*/ 2147483647 w 88"/>
              <a:gd name="T1" fmla="*/ 2147483647 h 90"/>
              <a:gd name="T2" fmla="*/ 2147483647 w 88"/>
              <a:gd name="T3" fmla="*/ 2147483647 h 90"/>
              <a:gd name="T4" fmla="*/ 2147483647 w 88"/>
              <a:gd name="T5" fmla="*/ 2147483647 h 90"/>
              <a:gd name="T6" fmla="*/ 2147483647 w 88"/>
              <a:gd name="T7" fmla="*/ 2147483647 h 90"/>
              <a:gd name="T8" fmla="*/ 2147483647 w 88"/>
              <a:gd name="T9" fmla="*/ 2147483647 h 90"/>
              <a:gd name="T10" fmla="*/ 2147483647 w 88"/>
              <a:gd name="T11" fmla="*/ 2147483647 h 90"/>
              <a:gd name="T12" fmla="*/ 2147483647 w 88"/>
              <a:gd name="T13" fmla="*/ 2147483647 h 90"/>
              <a:gd name="T14" fmla="*/ 0 60000 65536"/>
              <a:gd name="T15" fmla="*/ 0 60000 65536"/>
              <a:gd name="T16" fmla="*/ 0 60000 65536"/>
              <a:gd name="T17" fmla="*/ 0 60000 65536"/>
              <a:gd name="T18" fmla="*/ 0 60000 65536"/>
              <a:gd name="T19" fmla="*/ 0 60000 65536"/>
              <a:gd name="T20" fmla="*/ 0 60000 65536"/>
              <a:gd name="T21" fmla="*/ 0 w 88"/>
              <a:gd name="T22" fmla="*/ 0 h 90"/>
              <a:gd name="T23" fmla="*/ 88 w 88"/>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90">
                <a:moveTo>
                  <a:pt x="75" y="60"/>
                </a:moveTo>
                <a:cubicBezTo>
                  <a:pt x="72" y="43"/>
                  <a:pt x="78" y="20"/>
                  <a:pt x="65" y="9"/>
                </a:cubicBezTo>
                <a:cubicBezTo>
                  <a:pt x="54" y="0"/>
                  <a:pt x="30" y="6"/>
                  <a:pt x="25" y="19"/>
                </a:cubicBezTo>
                <a:cubicBezTo>
                  <a:pt x="0" y="78"/>
                  <a:pt x="34" y="80"/>
                  <a:pt x="65" y="90"/>
                </a:cubicBezTo>
                <a:cubicBezTo>
                  <a:pt x="72" y="83"/>
                  <a:pt x="84" y="80"/>
                  <a:pt x="86" y="70"/>
                </a:cubicBezTo>
                <a:cubicBezTo>
                  <a:pt x="88" y="56"/>
                  <a:pt x="85" y="39"/>
                  <a:pt x="75" y="30"/>
                </a:cubicBezTo>
                <a:cubicBezTo>
                  <a:pt x="68" y="23"/>
                  <a:pt x="75" y="50"/>
                  <a:pt x="75" y="60"/>
                </a:cubicBezTo>
                <a:close/>
              </a:path>
            </a:pathLst>
          </a:custGeom>
          <a:solidFill>
            <a:srgbClr val="FF66CC"/>
          </a:solidFill>
          <a:ln w="952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26" name="Picture 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3886200"/>
            <a:ext cx="1905000" cy="21812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831528" name="Rectangle 4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pic>
        <p:nvPicPr>
          <p:cNvPr id="345128" name="Picture 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990600"/>
            <a:ext cx="1371600" cy="1752600"/>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44" name="Rounded Rectangle 43"/>
          <p:cNvSpPr/>
          <p:nvPr/>
        </p:nvSpPr>
        <p:spPr>
          <a:xfrm>
            <a:off x="5334000" y="3733800"/>
            <a:ext cx="1447800" cy="609600"/>
          </a:xfrm>
          <a:prstGeom prst="roundRect">
            <a:avLst/>
          </a:prstGeom>
          <a:solidFill>
            <a:schemeClr val="bg2">
              <a:lumMod val="50000"/>
            </a:schemeClr>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5" name="Rectangle 44"/>
          <p:cNvSpPr/>
          <p:nvPr/>
        </p:nvSpPr>
        <p:spPr>
          <a:xfrm>
            <a:off x="3657600" y="1143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46" name="Rectangle 45"/>
          <p:cNvSpPr/>
          <p:nvPr/>
        </p:nvSpPr>
        <p:spPr>
          <a:xfrm>
            <a:off x="6324600" y="17526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47" name="Rectangle 46"/>
          <p:cNvSpPr/>
          <p:nvPr/>
        </p:nvSpPr>
        <p:spPr>
          <a:xfrm>
            <a:off x="7239000" y="41148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48" name="Rectangle 47"/>
          <p:cNvSpPr/>
          <p:nvPr/>
        </p:nvSpPr>
        <p:spPr>
          <a:xfrm>
            <a:off x="5486400" y="5410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D</a:t>
            </a:r>
          </a:p>
        </p:txBody>
      </p:sp>
      <p:sp>
        <p:nvSpPr>
          <p:cNvPr id="49" name="Rectangle 48"/>
          <p:cNvSpPr/>
          <p:nvPr/>
        </p:nvSpPr>
        <p:spPr>
          <a:xfrm>
            <a:off x="7391400" y="51054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idx="1"/>
          </p:nvPr>
        </p:nvSpPr>
        <p:spPr>
          <a:xfrm>
            <a:off x="0" y="228600"/>
            <a:ext cx="9372600" cy="5897563"/>
          </a:xfrm>
        </p:spPr>
        <p:txBody>
          <a:bodyPr/>
          <a:lstStyle/>
          <a:p>
            <a:pPr eaLnBrk="1" hangingPunct="1"/>
            <a:r>
              <a:rPr lang="en-US" dirty="0">
                <a:solidFill>
                  <a:srgbClr val="9966FF"/>
                </a:solidFill>
              </a:rPr>
              <a:t>Name, A, B, C, and D?</a:t>
            </a:r>
          </a:p>
        </p:txBody>
      </p:sp>
      <p:sp>
        <p:nvSpPr>
          <p:cNvPr id="152579" name="Oval 3"/>
          <p:cNvSpPr>
            <a:spLocks noChangeArrowheads="1"/>
          </p:cNvSpPr>
          <p:nvPr/>
        </p:nvSpPr>
        <p:spPr bwMode="auto">
          <a:xfrm>
            <a:off x="4572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0" name="Text Box 4"/>
          <p:cNvSpPr txBox="1">
            <a:spLocks noChangeArrowheads="1"/>
          </p:cNvSpPr>
          <p:nvPr/>
        </p:nvSpPr>
        <p:spPr bwMode="auto">
          <a:xfrm>
            <a:off x="228600" y="1828800"/>
            <a:ext cx="1295400" cy="64633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Atom</a:t>
            </a:r>
          </a:p>
        </p:txBody>
      </p:sp>
      <p:sp>
        <p:nvSpPr>
          <p:cNvPr id="152581" name="Line 5"/>
          <p:cNvSpPr>
            <a:spLocks noChangeShapeType="1"/>
          </p:cNvSpPr>
          <p:nvPr/>
        </p:nvSpPr>
        <p:spPr bwMode="auto">
          <a:xfrm>
            <a:off x="685800" y="1600200"/>
            <a:ext cx="7620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2" name="Oval 6"/>
          <p:cNvSpPr>
            <a:spLocks noChangeArrowheads="1"/>
          </p:cNvSpPr>
          <p:nvPr/>
        </p:nvSpPr>
        <p:spPr bwMode="auto">
          <a:xfrm>
            <a:off x="18288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3" name="Oval 7"/>
          <p:cNvSpPr>
            <a:spLocks noChangeArrowheads="1"/>
          </p:cNvSpPr>
          <p:nvPr/>
        </p:nvSpPr>
        <p:spPr bwMode="auto">
          <a:xfrm>
            <a:off x="1752600" y="16764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4" name="Oval 8"/>
          <p:cNvSpPr>
            <a:spLocks noChangeArrowheads="1"/>
          </p:cNvSpPr>
          <p:nvPr/>
        </p:nvSpPr>
        <p:spPr bwMode="auto">
          <a:xfrm>
            <a:off x="1905000" y="1524000"/>
            <a:ext cx="76200" cy="76200"/>
          </a:xfrm>
          <a:prstGeom prst="ellipse">
            <a:avLst/>
          </a:prstGeom>
          <a:solidFill>
            <a:srgbClr val="FF33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5" name="Oval 9"/>
          <p:cNvSpPr>
            <a:spLocks noChangeArrowheads="1"/>
          </p:cNvSpPr>
          <p:nvPr/>
        </p:nvSpPr>
        <p:spPr bwMode="auto">
          <a:xfrm>
            <a:off x="18288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6" name="Oval 10"/>
          <p:cNvSpPr>
            <a:spLocks noChangeArrowheads="1"/>
          </p:cNvSpPr>
          <p:nvPr/>
        </p:nvSpPr>
        <p:spPr bwMode="auto">
          <a:xfrm>
            <a:off x="19050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7" name="Oval 11"/>
          <p:cNvSpPr>
            <a:spLocks noChangeArrowheads="1"/>
          </p:cNvSpPr>
          <p:nvPr/>
        </p:nvSpPr>
        <p:spPr bwMode="auto">
          <a:xfrm>
            <a:off x="1752600" y="15240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8" name="Oval 12"/>
          <p:cNvSpPr>
            <a:spLocks noChangeArrowheads="1"/>
          </p:cNvSpPr>
          <p:nvPr/>
        </p:nvSpPr>
        <p:spPr bwMode="auto">
          <a:xfrm>
            <a:off x="1752600" y="1447800"/>
            <a:ext cx="76200" cy="76200"/>
          </a:xfrm>
          <a:prstGeom prst="ellipse">
            <a:avLst/>
          </a:prstGeom>
          <a:solidFill>
            <a:srgbClr val="FF33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9" name="Oval 13"/>
          <p:cNvSpPr>
            <a:spLocks noChangeArrowheads="1"/>
          </p:cNvSpPr>
          <p:nvPr/>
        </p:nvSpPr>
        <p:spPr bwMode="auto">
          <a:xfrm>
            <a:off x="17526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0" name="Oval 14"/>
          <p:cNvSpPr>
            <a:spLocks noChangeArrowheads="1"/>
          </p:cNvSpPr>
          <p:nvPr/>
        </p:nvSpPr>
        <p:spPr bwMode="auto">
          <a:xfrm>
            <a:off x="1905000" y="14478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1" name="Oval 15"/>
          <p:cNvSpPr>
            <a:spLocks noChangeArrowheads="1"/>
          </p:cNvSpPr>
          <p:nvPr/>
        </p:nvSpPr>
        <p:spPr bwMode="auto">
          <a:xfrm>
            <a:off x="16764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2" name="Text Box 16"/>
          <p:cNvSpPr txBox="1">
            <a:spLocks noChangeArrowheads="1"/>
          </p:cNvSpPr>
          <p:nvPr/>
        </p:nvSpPr>
        <p:spPr bwMode="auto">
          <a:xfrm>
            <a:off x="1524000" y="1828800"/>
            <a:ext cx="24384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Molecule</a:t>
            </a:r>
          </a:p>
        </p:txBody>
      </p:sp>
      <p:sp>
        <p:nvSpPr>
          <p:cNvPr id="152593" name="Line 17"/>
          <p:cNvSpPr>
            <a:spLocks noChangeShapeType="1"/>
          </p:cNvSpPr>
          <p:nvPr/>
        </p:nvSpPr>
        <p:spPr bwMode="auto">
          <a:xfrm>
            <a:off x="2209800" y="1600200"/>
            <a:ext cx="1371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4" name="Freeform 18"/>
          <p:cNvSpPr>
            <a:spLocks/>
          </p:cNvSpPr>
          <p:nvPr/>
        </p:nvSpPr>
        <p:spPr bwMode="auto">
          <a:xfrm>
            <a:off x="3810000" y="838200"/>
            <a:ext cx="1219200" cy="1066800"/>
          </a:xfrm>
          <a:custGeom>
            <a:avLst/>
            <a:gdLst>
              <a:gd name="T0" fmla="*/ 2147483647 w 933"/>
              <a:gd name="T1" fmla="*/ 2147483647 h 870"/>
              <a:gd name="T2" fmla="*/ 2147483647 w 933"/>
              <a:gd name="T3" fmla="*/ 2147483647 h 870"/>
              <a:gd name="T4" fmla="*/ 2147483647 w 933"/>
              <a:gd name="T5" fmla="*/ 2147483647 h 870"/>
              <a:gd name="T6" fmla="*/ 2147483647 w 933"/>
              <a:gd name="T7" fmla="*/ 2147483647 h 870"/>
              <a:gd name="T8" fmla="*/ 2147483647 w 933"/>
              <a:gd name="T9" fmla="*/ 2147483647 h 870"/>
              <a:gd name="T10" fmla="*/ 2147483647 w 933"/>
              <a:gd name="T11" fmla="*/ 2147483647 h 870"/>
              <a:gd name="T12" fmla="*/ 2147483647 w 933"/>
              <a:gd name="T13" fmla="*/ 2147483647 h 870"/>
              <a:gd name="T14" fmla="*/ 2147483647 w 933"/>
              <a:gd name="T15" fmla="*/ 2147483647 h 870"/>
              <a:gd name="T16" fmla="*/ 2147483647 w 933"/>
              <a:gd name="T17" fmla="*/ 2147483647 h 870"/>
              <a:gd name="T18" fmla="*/ 2147483647 w 933"/>
              <a:gd name="T19" fmla="*/ 2147483647 h 870"/>
              <a:gd name="T20" fmla="*/ 2147483647 w 933"/>
              <a:gd name="T21" fmla="*/ 2147483647 h 870"/>
              <a:gd name="T22" fmla="*/ 2147483647 w 933"/>
              <a:gd name="T23" fmla="*/ 2147483647 h 870"/>
              <a:gd name="T24" fmla="*/ 2147483647 w 933"/>
              <a:gd name="T25" fmla="*/ 2147483647 h 870"/>
              <a:gd name="T26" fmla="*/ 2147483647 w 933"/>
              <a:gd name="T27" fmla="*/ 2147483647 h 870"/>
              <a:gd name="T28" fmla="*/ 2147483647 w 933"/>
              <a:gd name="T29" fmla="*/ 2147483647 h 870"/>
              <a:gd name="T30" fmla="*/ 2147483647 w 933"/>
              <a:gd name="T31" fmla="*/ 2147483647 h 870"/>
              <a:gd name="T32" fmla="*/ 2147483647 w 933"/>
              <a:gd name="T33" fmla="*/ 2147483647 h 870"/>
              <a:gd name="T34" fmla="*/ 2147483647 w 933"/>
              <a:gd name="T35" fmla="*/ 2147483647 h 870"/>
              <a:gd name="T36" fmla="*/ 2147483647 w 933"/>
              <a:gd name="T37" fmla="*/ 0 h 870"/>
              <a:gd name="T38" fmla="*/ 2147483647 w 933"/>
              <a:gd name="T39" fmla="*/ 2147483647 h 870"/>
              <a:gd name="T40" fmla="*/ 2147483647 w 933"/>
              <a:gd name="T41" fmla="*/ 2147483647 h 870"/>
              <a:gd name="T42" fmla="*/ 2147483647 w 933"/>
              <a:gd name="T43" fmla="*/ 2147483647 h 870"/>
              <a:gd name="T44" fmla="*/ 2147483647 w 933"/>
              <a:gd name="T45" fmla="*/ 2147483647 h 870"/>
              <a:gd name="T46" fmla="*/ 2147483647 w 933"/>
              <a:gd name="T47" fmla="*/ 2147483647 h 870"/>
              <a:gd name="T48" fmla="*/ 2147483647 w 933"/>
              <a:gd name="T49" fmla="*/ 2147483647 h 870"/>
              <a:gd name="T50" fmla="*/ 2147483647 w 933"/>
              <a:gd name="T51" fmla="*/ 2147483647 h 870"/>
              <a:gd name="T52" fmla="*/ 2147483647 w 933"/>
              <a:gd name="T53" fmla="*/ 2147483647 h 870"/>
              <a:gd name="T54" fmla="*/ 2147483647 w 933"/>
              <a:gd name="T55" fmla="*/ 2147483647 h 8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33"/>
              <a:gd name="T85" fmla="*/ 0 h 870"/>
              <a:gd name="T86" fmla="*/ 933 w 933"/>
              <a:gd name="T87" fmla="*/ 870 h 8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33" h="870">
                <a:moveTo>
                  <a:pt x="386" y="283"/>
                </a:moveTo>
                <a:cubicBezTo>
                  <a:pt x="328" y="339"/>
                  <a:pt x="224" y="339"/>
                  <a:pt x="153" y="374"/>
                </a:cubicBezTo>
                <a:cubicBezTo>
                  <a:pt x="112" y="394"/>
                  <a:pt x="96" y="430"/>
                  <a:pt x="52" y="445"/>
                </a:cubicBezTo>
                <a:cubicBezTo>
                  <a:pt x="28" y="517"/>
                  <a:pt x="50" y="494"/>
                  <a:pt x="2" y="526"/>
                </a:cubicBezTo>
                <a:cubicBezTo>
                  <a:pt x="10" y="646"/>
                  <a:pt x="0" y="700"/>
                  <a:pt x="93" y="768"/>
                </a:cubicBezTo>
                <a:cubicBezTo>
                  <a:pt x="159" y="870"/>
                  <a:pt x="110" y="814"/>
                  <a:pt x="375" y="789"/>
                </a:cubicBezTo>
                <a:cubicBezTo>
                  <a:pt x="453" y="782"/>
                  <a:pt x="499" y="729"/>
                  <a:pt x="557" y="687"/>
                </a:cubicBezTo>
                <a:cubicBezTo>
                  <a:pt x="579" y="671"/>
                  <a:pt x="605" y="662"/>
                  <a:pt x="628" y="647"/>
                </a:cubicBezTo>
                <a:cubicBezTo>
                  <a:pt x="641" y="609"/>
                  <a:pt x="639" y="575"/>
                  <a:pt x="669" y="546"/>
                </a:cubicBezTo>
                <a:cubicBezTo>
                  <a:pt x="689" y="468"/>
                  <a:pt x="735" y="440"/>
                  <a:pt x="810" y="425"/>
                </a:cubicBezTo>
                <a:cubicBezTo>
                  <a:pt x="817" y="415"/>
                  <a:pt x="821" y="403"/>
                  <a:pt x="830" y="394"/>
                </a:cubicBezTo>
                <a:cubicBezTo>
                  <a:pt x="839" y="385"/>
                  <a:pt x="853" y="383"/>
                  <a:pt x="861" y="374"/>
                </a:cubicBezTo>
                <a:cubicBezTo>
                  <a:pt x="877" y="356"/>
                  <a:pt x="901" y="314"/>
                  <a:pt x="901" y="314"/>
                </a:cubicBezTo>
                <a:cubicBezTo>
                  <a:pt x="908" y="294"/>
                  <a:pt x="914" y="273"/>
                  <a:pt x="921" y="253"/>
                </a:cubicBezTo>
                <a:cubicBezTo>
                  <a:pt x="924" y="243"/>
                  <a:pt x="931" y="223"/>
                  <a:pt x="931" y="223"/>
                </a:cubicBezTo>
                <a:cubicBezTo>
                  <a:pt x="928" y="179"/>
                  <a:pt x="933" y="133"/>
                  <a:pt x="921" y="91"/>
                </a:cubicBezTo>
                <a:cubicBezTo>
                  <a:pt x="918" y="81"/>
                  <a:pt x="899" y="88"/>
                  <a:pt x="891" y="81"/>
                </a:cubicBezTo>
                <a:cubicBezTo>
                  <a:pt x="861" y="57"/>
                  <a:pt x="883" y="48"/>
                  <a:pt x="850" y="31"/>
                </a:cubicBezTo>
                <a:cubicBezTo>
                  <a:pt x="840" y="26"/>
                  <a:pt x="780" y="7"/>
                  <a:pt x="759" y="0"/>
                </a:cubicBezTo>
                <a:cubicBezTo>
                  <a:pt x="712" y="3"/>
                  <a:pt x="665" y="4"/>
                  <a:pt x="618" y="10"/>
                </a:cubicBezTo>
                <a:cubicBezTo>
                  <a:pt x="565" y="16"/>
                  <a:pt x="608" y="21"/>
                  <a:pt x="567" y="41"/>
                </a:cubicBezTo>
                <a:cubicBezTo>
                  <a:pt x="545" y="52"/>
                  <a:pt x="520" y="53"/>
                  <a:pt x="497" y="61"/>
                </a:cubicBezTo>
                <a:cubicBezTo>
                  <a:pt x="487" y="71"/>
                  <a:pt x="479" y="84"/>
                  <a:pt x="466" y="91"/>
                </a:cubicBezTo>
                <a:cubicBezTo>
                  <a:pt x="448" y="101"/>
                  <a:pt x="406" y="111"/>
                  <a:pt x="406" y="111"/>
                </a:cubicBezTo>
                <a:cubicBezTo>
                  <a:pt x="403" y="121"/>
                  <a:pt x="397" y="131"/>
                  <a:pt x="396" y="142"/>
                </a:cubicBezTo>
                <a:cubicBezTo>
                  <a:pt x="390" y="192"/>
                  <a:pt x="395" y="243"/>
                  <a:pt x="386" y="293"/>
                </a:cubicBezTo>
                <a:cubicBezTo>
                  <a:pt x="384" y="303"/>
                  <a:pt x="365" y="324"/>
                  <a:pt x="365" y="314"/>
                </a:cubicBezTo>
                <a:cubicBezTo>
                  <a:pt x="365" y="302"/>
                  <a:pt x="379" y="293"/>
                  <a:pt x="386" y="283"/>
                </a:cubicBezTo>
                <a:close/>
              </a:path>
            </a:pathLst>
          </a:custGeom>
          <a:solidFill>
            <a:srgbClr val="FF66CC"/>
          </a:solidFill>
          <a:ln w="76200" cmpd="sng">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5" name="Freeform 19"/>
          <p:cNvSpPr>
            <a:spLocks/>
          </p:cNvSpPr>
          <p:nvPr/>
        </p:nvSpPr>
        <p:spPr bwMode="auto">
          <a:xfrm>
            <a:off x="4038600" y="990600"/>
            <a:ext cx="947738" cy="685800"/>
          </a:xfrm>
          <a:custGeom>
            <a:avLst/>
            <a:gdLst>
              <a:gd name="T0" fmla="*/ 2147483647 w 789"/>
              <a:gd name="T1" fmla="*/ 2147483647 h 697"/>
              <a:gd name="T2" fmla="*/ 2147483647 w 789"/>
              <a:gd name="T3" fmla="*/ 2147483647 h 697"/>
              <a:gd name="T4" fmla="*/ 2147483647 w 789"/>
              <a:gd name="T5" fmla="*/ 0 h 697"/>
              <a:gd name="T6" fmla="*/ 2147483647 w 789"/>
              <a:gd name="T7" fmla="*/ 2147483647 h 697"/>
              <a:gd name="T8" fmla="*/ 2147483647 w 789"/>
              <a:gd name="T9" fmla="*/ 2147483647 h 697"/>
              <a:gd name="T10" fmla="*/ 2147483647 w 789"/>
              <a:gd name="T11" fmla="*/ 2147483647 h 697"/>
              <a:gd name="T12" fmla="*/ 2147483647 w 789"/>
              <a:gd name="T13" fmla="*/ 2147483647 h 697"/>
              <a:gd name="T14" fmla="*/ 2147483647 w 789"/>
              <a:gd name="T15" fmla="*/ 2147483647 h 697"/>
              <a:gd name="T16" fmla="*/ 2147483647 w 789"/>
              <a:gd name="T17" fmla="*/ 2147483647 h 697"/>
              <a:gd name="T18" fmla="*/ 2147483647 w 789"/>
              <a:gd name="T19" fmla="*/ 2147483647 h 697"/>
              <a:gd name="T20" fmla="*/ 2147483647 w 789"/>
              <a:gd name="T21" fmla="*/ 2147483647 h 697"/>
              <a:gd name="T22" fmla="*/ 2147483647 w 789"/>
              <a:gd name="T23" fmla="*/ 2147483647 h 697"/>
              <a:gd name="T24" fmla="*/ 2147483647 w 789"/>
              <a:gd name="T25" fmla="*/ 2147483647 h 697"/>
              <a:gd name="T26" fmla="*/ 2147483647 w 789"/>
              <a:gd name="T27" fmla="*/ 2147483647 h 697"/>
              <a:gd name="T28" fmla="*/ 2147483647 w 789"/>
              <a:gd name="T29" fmla="*/ 2147483647 h 697"/>
              <a:gd name="T30" fmla="*/ 2147483647 w 789"/>
              <a:gd name="T31" fmla="*/ 2147483647 h 697"/>
              <a:gd name="T32" fmla="*/ 2147483647 w 789"/>
              <a:gd name="T33" fmla="*/ 2147483647 h 697"/>
              <a:gd name="T34" fmla="*/ 2147483647 w 789"/>
              <a:gd name="T35" fmla="*/ 2147483647 h 697"/>
              <a:gd name="T36" fmla="*/ 2147483647 w 789"/>
              <a:gd name="T37" fmla="*/ 2147483647 h 697"/>
              <a:gd name="T38" fmla="*/ 2147483647 w 789"/>
              <a:gd name="T39" fmla="*/ 2147483647 h 697"/>
              <a:gd name="T40" fmla="*/ 2147483647 w 789"/>
              <a:gd name="T41" fmla="*/ 2147483647 h 697"/>
              <a:gd name="T42" fmla="*/ 2147483647 w 789"/>
              <a:gd name="T43" fmla="*/ 2147483647 h 697"/>
              <a:gd name="T44" fmla="*/ 2147483647 w 789"/>
              <a:gd name="T45" fmla="*/ 2147483647 h 697"/>
              <a:gd name="T46" fmla="*/ 2147483647 w 789"/>
              <a:gd name="T47" fmla="*/ 2147483647 h 697"/>
              <a:gd name="T48" fmla="*/ 2147483647 w 789"/>
              <a:gd name="T49" fmla="*/ 2147483647 h 697"/>
              <a:gd name="T50" fmla="*/ 2147483647 w 789"/>
              <a:gd name="T51" fmla="*/ 2147483647 h 697"/>
              <a:gd name="T52" fmla="*/ 2147483647 w 789"/>
              <a:gd name="T53" fmla="*/ 2147483647 h 697"/>
              <a:gd name="T54" fmla="*/ 2147483647 w 789"/>
              <a:gd name="T55" fmla="*/ 2147483647 h 697"/>
              <a:gd name="T56" fmla="*/ 2147483647 w 789"/>
              <a:gd name="T57" fmla="*/ 2147483647 h 697"/>
              <a:gd name="T58" fmla="*/ 2147483647 w 789"/>
              <a:gd name="T59" fmla="*/ 2147483647 h 697"/>
              <a:gd name="T60" fmla="*/ 2147483647 w 789"/>
              <a:gd name="T61" fmla="*/ 2147483647 h 697"/>
              <a:gd name="T62" fmla="*/ 2147483647 w 789"/>
              <a:gd name="T63" fmla="*/ 2147483647 h 697"/>
              <a:gd name="T64" fmla="*/ 2147483647 w 789"/>
              <a:gd name="T65" fmla="*/ 2147483647 h 697"/>
              <a:gd name="T66" fmla="*/ 2147483647 w 789"/>
              <a:gd name="T67" fmla="*/ 2147483647 h 697"/>
              <a:gd name="T68" fmla="*/ 0 w 789"/>
              <a:gd name="T69" fmla="*/ 2147483647 h 6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89"/>
              <a:gd name="T106" fmla="*/ 0 h 697"/>
              <a:gd name="T107" fmla="*/ 789 w 789"/>
              <a:gd name="T108" fmla="*/ 697 h 6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89" h="697">
                <a:moveTo>
                  <a:pt x="789" y="182"/>
                </a:moveTo>
                <a:cubicBezTo>
                  <a:pt x="774" y="139"/>
                  <a:pt x="746" y="136"/>
                  <a:pt x="718" y="101"/>
                </a:cubicBezTo>
                <a:cubicBezTo>
                  <a:pt x="663" y="34"/>
                  <a:pt x="642" y="14"/>
                  <a:pt x="556" y="0"/>
                </a:cubicBezTo>
                <a:cubicBezTo>
                  <a:pt x="540" y="49"/>
                  <a:pt x="543" y="13"/>
                  <a:pt x="566" y="60"/>
                </a:cubicBezTo>
                <a:cubicBezTo>
                  <a:pt x="571" y="70"/>
                  <a:pt x="570" y="82"/>
                  <a:pt x="576" y="91"/>
                </a:cubicBezTo>
                <a:cubicBezTo>
                  <a:pt x="593" y="120"/>
                  <a:pt x="650" y="130"/>
                  <a:pt x="677" y="141"/>
                </a:cubicBezTo>
                <a:cubicBezTo>
                  <a:pt x="708" y="187"/>
                  <a:pt x="731" y="221"/>
                  <a:pt x="748" y="273"/>
                </a:cubicBezTo>
                <a:cubicBezTo>
                  <a:pt x="728" y="280"/>
                  <a:pt x="707" y="286"/>
                  <a:pt x="687" y="293"/>
                </a:cubicBezTo>
                <a:cubicBezTo>
                  <a:pt x="677" y="296"/>
                  <a:pt x="657" y="303"/>
                  <a:pt x="657" y="303"/>
                </a:cubicBezTo>
                <a:cubicBezTo>
                  <a:pt x="596" y="283"/>
                  <a:pt x="570" y="232"/>
                  <a:pt x="536" y="182"/>
                </a:cubicBezTo>
                <a:cubicBezTo>
                  <a:pt x="522" y="161"/>
                  <a:pt x="463" y="99"/>
                  <a:pt x="445" y="81"/>
                </a:cubicBezTo>
                <a:cubicBezTo>
                  <a:pt x="422" y="89"/>
                  <a:pt x="390" y="82"/>
                  <a:pt x="374" y="101"/>
                </a:cubicBezTo>
                <a:cubicBezTo>
                  <a:pt x="360" y="117"/>
                  <a:pt x="354" y="161"/>
                  <a:pt x="354" y="161"/>
                </a:cubicBezTo>
                <a:cubicBezTo>
                  <a:pt x="369" y="250"/>
                  <a:pt x="367" y="228"/>
                  <a:pt x="455" y="242"/>
                </a:cubicBezTo>
                <a:cubicBezTo>
                  <a:pt x="485" y="273"/>
                  <a:pt x="487" y="295"/>
                  <a:pt x="516" y="323"/>
                </a:cubicBezTo>
                <a:cubicBezTo>
                  <a:pt x="527" y="356"/>
                  <a:pt x="535" y="391"/>
                  <a:pt x="546" y="424"/>
                </a:cubicBezTo>
                <a:cubicBezTo>
                  <a:pt x="536" y="431"/>
                  <a:pt x="528" y="442"/>
                  <a:pt x="516" y="444"/>
                </a:cubicBezTo>
                <a:cubicBezTo>
                  <a:pt x="474" y="450"/>
                  <a:pt x="459" y="406"/>
                  <a:pt x="425" y="384"/>
                </a:cubicBezTo>
                <a:cubicBezTo>
                  <a:pt x="412" y="343"/>
                  <a:pt x="385" y="307"/>
                  <a:pt x="344" y="293"/>
                </a:cubicBezTo>
                <a:cubicBezTo>
                  <a:pt x="334" y="300"/>
                  <a:pt x="317" y="301"/>
                  <a:pt x="314" y="313"/>
                </a:cubicBezTo>
                <a:cubicBezTo>
                  <a:pt x="302" y="366"/>
                  <a:pt x="331" y="411"/>
                  <a:pt x="364" y="444"/>
                </a:cubicBezTo>
                <a:cubicBezTo>
                  <a:pt x="375" y="477"/>
                  <a:pt x="394" y="502"/>
                  <a:pt x="405" y="535"/>
                </a:cubicBezTo>
                <a:cubicBezTo>
                  <a:pt x="412" y="555"/>
                  <a:pt x="425" y="596"/>
                  <a:pt x="425" y="596"/>
                </a:cubicBezTo>
                <a:cubicBezTo>
                  <a:pt x="415" y="603"/>
                  <a:pt x="406" y="614"/>
                  <a:pt x="394" y="616"/>
                </a:cubicBezTo>
                <a:cubicBezTo>
                  <a:pt x="379" y="618"/>
                  <a:pt x="342" y="593"/>
                  <a:pt x="334" y="586"/>
                </a:cubicBezTo>
                <a:cubicBezTo>
                  <a:pt x="294" y="551"/>
                  <a:pt x="266" y="514"/>
                  <a:pt x="223" y="485"/>
                </a:cubicBezTo>
                <a:cubicBezTo>
                  <a:pt x="196" y="400"/>
                  <a:pt x="234" y="501"/>
                  <a:pt x="192" y="434"/>
                </a:cubicBezTo>
                <a:cubicBezTo>
                  <a:pt x="167" y="394"/>
                  <a:pt x="187" y="382"/>
                  <a:pt x="132" y="364"/>
                </a:cubicBezTo>
                <a:cubicBezTo>
                  <a:pt x="91" y="377"/>
                  <a:pt x="84" y="394"/>
                  <a:pt x="71" y="434"/>
                </a:cubicBezTo>
                <a:cubicBezTo>
                  <a:pt x="84" y="501"/>
                  <a:pt x="101" y="572"/>
                  <a:pt x="172" y="596"/>
                </a:cubicBezTo>
                <a:cubicBezTo>
                  <a:pt x="175" y="606"/>
                  <a:pt x="174" y="619"/>
                  <a:pt x="182" y="626"/>
                </a:cubicBezTo>
                <a:cubicBezTo>
                  <a:pt x="190" y="634"/>
                  <a:pt x="210" y="626"/>
                  <a:pt x="213" y="636"/>
                </a:cubicBezTo>
                <a:cubicBezTo>
                  <a:pt x="230" y="687"/>
                  <a:pt x="200" y="688"/>
                  <a:pt x="172" y="697"/>
                </a:cubicBezTo>
                <a:cubicBezTo>
                  <a:pt x="162" y="694"/>
                  <a:pt x="151" y="692"/>
                  <a:pt x="142" y="687"/>
                </a:cubicBezTo>
                <a:cubicBezTo>
                  <a:pt x="111" y="670"/>
                  <a:pt x="0" y="602"/>
                  <a:pt x="0" y="556"/>
                </a:cubicBezTo>
              </a:path>
            </a:pathLst>
          </a:custGeom>
          <a:noFill/>
          <a:ln w="38100" cmpd="sng">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6" name="Text Box 20"/>
          <p:cNvSpPr txBox="1">
            <a:spLocks noChangeArrowheads="1"/>
          </p:cNvSpPr>
          <p:nvPr/>
        </p:nvSpPr>
        <p:spPr bwMode="auto">
          <a:xfrm>
            <a:off x="3352800" y="1828800"/>
            <a:ext cx="243840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charset="0"/>
                <a:ea typeface="+mn-ea"/>
                <a:cs typeface="+mn-cs"/>
              </a:rPr>
              <a:t>Cell Organelle</a:t>
            </a:r>
          </a:p>
        </p:txBody>
      </p:sp>
      <p:sp>
        <p:nvSpPr>
          <p:cNvPr id="152597" name="Line 21"/>
          <p:cNvSpPr>
            <a:spLocks noChangeShapeType="1"/>
          </p:cNvSpPr>
          <p:nvPr/>
        </p:nvSpPr>
        <p:spPr bwMode="auto">
          <a:xfrm>
            <a:off x="4953000" y="1676400"/>
            <a:ext cx="1066800" cy="762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0"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990600"/>
            <a:ext cx="1343025" cy="17526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599" name="Text Box 23"/>
          <p:cNvSpPr txBox="1">
            <a:spLocks noChangeArrowheads="1"/>
          </p:cNvSpPr>
          <p:nvPr/>
        </p:nvSpPr>
        <p:spPr bwMode="auto">
          <a:xfrm>
            <a:off x="7162800" y="3810000"/>
            <a:ext cx="1600200" cy="57943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charset="0"/>
                <a:ea typeface="+mn-ea"/>
                <a:cs typeface="+mn-cs"/>
              </a:rPr>
              <a:t>Cell</a:t>
            </a:r>
          </a:p>
        </p:txBody>
      </p:sp>
      <p:sp>
        <p:nvSpPr>
          <p:cNvPr id="152600" name="Line 24"/>
          <p:cNvSpPr>
            <a:spLocks noChangeShapeType="1"/>
          </p:cNvSpPr>
          <p:nvPr/>
        </p:nvSpPr>
        <p:spPr bwMode="auto">
          <a:xfrm>
            <a:off x="7086600" y="2895600"/>
            <a:ext cx="76200" cy="5334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3"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3581400"/>
            <a:ext cx="1676400" cy="1314450"/>
          </a:xfrm>
          <a:prstGeom prst="rect">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152602" name="Text Box 26"/>
          <p:cNvSpPr txBox="1">
            <a:spLocks noChangeArrowheads="1"/>
          </p:cNvSpPr>
          <p:nvPr/>
        </p:nvSpPr>
        <p:spPr bwMode="auto">
          <a:xfrm>
            <a:off x="7391400" y="2971800"/>
            <a:ext cx="17526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Tissue</a:t>
            </a:r>
          </a:p>
        </p:txBody>
      </p:sp>
      <p:sp>
        <p:nvSpPr>
          <p:cNvPr id="152603" name="Line 27"/>
          <p:cNvSpPr>
            <a:spLocks noChangeShapeType="1"/>
          </p:cNvSpPr>
          <p:nvPr/>
        </p:nvSpPr>
        <p:spPr bwMode="auto">
          <a:xfrm flipH="1">
            <a:off x="6934200" y="5029200"/>
            <a:ext cx="685800" cy="2286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6" name="Picture 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4495800"/>
            <a:ext cx="1384300" cy="1933575"/>
          </a:xfrm>
          <a:prstGeom prst="rect">
            <a:avLst/>
          </a:prstGeom>
          <a:noFill/>
          <a:ln w="5715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5" name="Text Box 29"/>
          <p:cNvSpPr txBox="1">
            <a:spLocks noChangeArrowheads="1"/>
          </p:cNvSpPr>
          <p:nvPr/>
        </p:nvSpPr>
        <p:spPr bwMode="auto">
          <a:xfrm>
            <a:off x="5334000" y="3733800"/>
            <a:ext cx="1752600" cy="64633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a:t>
            </a:r>
          </a:p>
        </p:txBody>
      </p:sp>
      <p:sp>
        <p:nvSpPr>
          <p:cNvPr id="152606" name="Line 30"/>
          <p:cNvSpPr>
            <a:spLocks noChangeShapeType="1"/>
          </p:cNvSpPr>
          <p:nvPr/>
        </p:nvSpPr>
        <p:spPr bwMode="auto">
          <a:xfrm flipH="1">
            <a:off x="2286000" y="4800600"/>
            <a:ext cx="609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9" name="Picture 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4267200"/>
            <a:ext cx="1498600" cy="161925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8" name="Text Box 32"/>
          <p:cNvSpPr txBox="1">
            <a:spLocks noChangeArrowheads="1"/>
          </p:cNvSpPr>
          <p:nvPr/>
        </p:nvSpPr>
        <p:spPr bwMode="auto">
          <a:xfrm>
            <a:off x="2743200" y="3124200"/>
            <a:ext cx="2057400" cy="120032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 System</a:t>
            </a:r>
          </a:p>
        </p:txBody>
      </p:sp>
      <p:sp>
        <p:nvSpPr>
          <p:cNvPr id="152609" name="Oval 33"/>
          <p:cNvSpPr>
            <a:spLocks noChangeArrowheads="1"/>
          </p:cNvSpPr>
          <p:nvPr/>
        </p:nvSpPr>
        <p:spPr bwMode="auto">
          <a:xfrm>
            <a:off x="1905000" y="14478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610" name="Text Box 34"/>
          <p:cNvSpPr txBox="1">
            <a:spLocks noChangeArrowheads="1"/>
          </p:cNvSpPr>
          <p:nvPr/>
        </p:nvSpPr>
        <p:spPr bwMode="auto">
          <a:xfrm>
            <a:off x="7772400" y="1066800"/>
            <a:ext cx="13716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C000"/>
                </a:solidFill>
                <a:effectLst/>
                <a:uLnTx/>
                <a:uFillTx/>
                <a:latin typeface="Arial" charset="0"/>
                <a:ea typeface="+mn-ea"/>
                <a:cs typeface="+mn-cs"/>
              </a:rPr>
              <a:t>Cell</a:t>
            </a:r>
          </a:p>
        </p:txBody>
      </p:sp>
      <p:sp>
        <p:nvSpPr>
          <p:cNvPr id="152611" name="Line 35"/>
          <p:cNvSpPr>
            <a:spLocks noChangeShapeType="1"/>
          </p:cNvSpPr>
          <p:nvPr/>
        </p:nvSpPr>
        <p:spPr bwMode="auto">
          <a:xfrm flipH="1">
            <a:off x="4648200" y="5029200"/>
            <a:ext cx="609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612" name="Text Box 37"/>
          <p:cNvSpPr txBox="1">
            <a:spLocks noChangeArrowheads="1"/>
          </p:cNvSpPr>
          <p:nvPr/>
        </p:nvSpPr>
        <p:spPr bwMode="auto">
          <a:xfrm>
            <a:off x="0" y="3200400"/>
            <a:ext cx="2514600" cy="64633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Organism</a:t>
            </a:r>
          </a:p>
        </p:txBody>
      </p:sp>
      <p:sp>
        <p:nvSpPr>
          <p:cNvPr id="152613" name="Freeform 38"/>
          <p:cNvSpPr>
            <a:spLocks/>
          </p:cNvSpPr>
          <p:nvPr/>
        </p:nvSpPr>
        <p:spPr bwMode="auto">
          <a:xfrm>
            <a:off x="6954838" y="1252538"/>
            <a:ext cx="139700" cy="142875"/>
          </a:xfrm>
          <a:custGeom>
            <a:avLst/>
            <a:gdLst>
              <a:gd name="T0" fmla="*/ 2147483647 w 88"/>
              <a:gd name="T1" fmla="*/ 2147483647 h 90"/>
              <a:gd name="T2" fmla="*/ 2147483647 w 88"/>
              <a:gd name="T3" fmla="*/ 2147483647 h 90"/>
              <a:gd name="T4" fmla="*/ 2147483647 w 88"/>
              <a:gd name="T5" fmla="*/ 2147483647 h 90"/>
              <a:gd name="T6" fmla="*/ 2147483647 w 88"/>
              <a:gd name="T7" fmla="*/ 2147483647 h 90"/>
              <a:gd name="T8" fmla="*/ 2147483647 w 88"/>
              <a:gd name="T9" fmla="*/ 2147483647 h 90"/>
              <a:gd name="T10" fmla="*/ 2147483647 w 88"/>
              <a:gd name="T11" fmla="*/ 2147483647 h 90"/>
              <a:gd name="T12" fmla="*/ 2147483647 w 88"/>
              <a:gd name="T13" fmla="*/ 2147483647 h 90"/>
              <a:gd name="T14" fmla="*/ 0 60000 65536"/>
              <a:gd name="T15" fmla="*/ 0 60000 65536"/>
              <a:gd name="T16" fmla="*/ 0 60000 65536"/>
              <a:gd name="T17" fmla="*/ 0 60000 65536"/>
              <a:gd name="T18" fmla="*/ 0 60000 65536"/>
              <a:gd name="T19" fmla="*/ 0 60000 65536"/>
              <a:gd name="T20" fmla="*/ 0 60000 65536"/>
              <a:gd name="T21" fmla="*/ 0 w 88"/>
              <a:gd name="T22" fmla="*/ 0 h 90"/>
              <a:gd name="T23" fmla="*/ 88 w 88"/>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90">
                <a:moveTo>
                  <a:pt x="75" y="60"/>
                </a:moveTo>
                <a:cubicBezTo>
                  <a:pt x="72" y="43"/>
                  <a:pt x="78" y="20"/>
                  <a:pt x="65" y="9"/>
                </a:cubicBezTo>
                <a:cubicBezTo>
                  <a:pt x="54" y="0"/>
                  <a:pt x="30" y="6"/>
                  <a:pt x="25" y="19"/>
                </a:cubicBezTo>
                <a:cubicBezTo>
                  <a:pt x="0" y="78"/>
                  <a:pt x="34" y="80"/>
                  <a:pt x="65" y="90"/>
                </a:cubicBezTo>
                <a:cubicBezTo>
                  <a:pt x="72" y="83"/>
                  <a:pt x="84" y="80"/>
                  <a:pt x="86" y="70"/>
                </a:cubicBezTo>
                <a:cubicBezTo>
                  <a:pt x="88" y="56"/>
                  <a:pt x="85" y="39"/>
                  <a:pt x="75" y="30"/>
                </a:cubicBezTo>
                <a:cubicBezTo>
                  <a:pt x="68" y="23"/>
                  <a:pt x="75" y="50"/>
                  <a:pt x="75" y="60"/>
                </a:cubicBezTo>
                <a:close/>
              </a:path>
            </a:pathLst>
          </a:custGeom>
          <a:solidFill>
            <a:srgbClr val="FF66CC"/>
          </a:solidFill>
          <a:ln w="952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26" name="Picture 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3886200"/>
            <a:ext cx="1905000" cy="21812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831528" name="Rectangle 4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pic>
        <p:nvPicPr>
          <p:cNvPr id="345128" name="Picture 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990600"/>
            <a:ext cx="1371600" cy="1752600"/>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44" name="Rounded Rectangle 43"/>
          <p:cNvSpPr/>
          <p:nvPr/>
        </p:nvSpPr>
        <p:spPr>
          <a:xfrm>
            <a:off x="5334000" y="3733800"/>
            <a:ext cx="1447800" cy="609600"/>
          </a:xfrm>
          <a:prstGeom prst="roundRect">
            <a:avLst/>
          </a:prstGeom>
          <a:solidFill>
            <a:schemeClr val="bg2">
              <a:lumMod val="5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5" name="Rectangle 44"/>
          <p:cNvSpPr/>
          <p:nvPr/>
        </p:nvSpPr>
        <p:spPr>
          <a:xfrm>
            <a:off x="3657600" y="1143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46" name="Rectangle 45"/>
          <p:cNvSpPr/>
          <p:nvPr/>
        </p:nvSpPr>
        <p:spPr>
          <a:xfrm>
            <a:off x="6324600" y="17526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47" name="Rectangle 46"/>
          <p:cNvSpPr/>
          <p:nvPr/>
        </p:nvSpPr>
        <p:spPr>
          <a:xfrm>
            <a:off x="7239000" y="41148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48" name="Rectangle 47"/>
          <p:cNvSpPr/>
          <p:nvPr/>
        </p:nvSpPr>
        <p:spPr>
          <a:xfrm>
            <a:off x="5486400" y="5410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D</a:t>
            </a:r>
          </a:p>
        </p:txBody>
      </p:sp>
      <p:sp>
        <p:nvSpPr>
          <p:cNvPr id="49" name="Rectangle 48"/>
          <p:cNvSpPr/>
          <p:nvPr/>
        </p:nvSpPr>
        <p:spPr>
          <a:xfrm>
            <a:off x="7391400" y="51054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idx="1"/>
          </p:nvPr>
        </p:nvSpPr>
        <p:spPr>
          <a:xfrm>
            <a:off x="0" y="228600"/>
            <a:ext cx="9372600" cy="5897563"/>
          </a:xfrm>
        </p:spPr>
        <p:txBody>
          <a:bodyPr/>
          <a:lstStyle/>
          <a:p>
            <a:pPr eaLnBrk="1" hangingPunct="1"/>
            <a:r>
              <a:rPr lang="en-US" dirty="0">
                <a:solidFill>
                  <a:srgbClr val="9966FF"/>
                </a:solidFill>
              </a:rPr>
              <a:t>Name, A, B, C, and D?</a:t>
            </a:r>
          </a:p>
        </p:txBody>
      </p:sp>
      <p:sp>
        <p:nvSpPr>
          <p:cNvPr id="152579" name="Oval 3"/>
          <p:cNvSpPr>
            <a:spLocks noChangeArrowheads="1"/>
          </p:cNvSpPr>
          <p:nvPr/>
        </p:nvSpPr>
        <p:spPr bwMode="auto">
          <a:xfrm>
            <a:off x="4572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0" name="Text Box 4"/>
          <p:cNvSpPr txBox="1">
            <a:spLocks noChangeArrowheads="1"/>
          </p:cNvSpPr>
          <p:nvPr/>
        </p:nvSpPr>
        <p:spPr bwMode="auto">
          <a:xfrm>
            <a:off x="228600" y="1828800"/>
            <a:ext cx="1295400" cy="64633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Atom</a:t>
            </a:r>
          </a:p>
        </p:txBody>
      </p:sp>
      <p:sp>
        <p:nvSpPr>
          <p:cNvPr id="152581" name="Line 5"/>
          <p:cNvSpPr>
            <a:spLocks noChangeShapeType="1"/>
          </p:cNvSpPr>
          <p:nvPr/>
        </p:nvSpPr>
        <p:spPr bwMode="auto">
          <a:xfrm>
            <a:off x="685800" y="1600200"/>
            <a:ext cx="7620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2" name="Oval 6"/>
          <p:cNvSpPr>
            <a:spLocks noChangeArrowheads="1"/>
          </p:cNvSpPr>
          <p:nvPr/>
        </p:nvSpPr>
        <p:spPr bwMode="auto">
          <a:xfrm>
            <a:off x="18288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3" name="Oval 7"/>
          <p:cNvSpPr>
            <a:spLocks noChangeArrowheads="1"/>
          </p:cNvSpPr>
          <p:nvPr/>
        </p:nvSpPr>
        <p:spPr bwMode="auto">
          <a:xfrm>
            <a:off x="1752600" y="16764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4" name="Oval 8"/>
          <p:cNvSpPr>
            <a:spLocks noChangeArrowheads="1"/>
          </p:cNvSpPr>
          <p:nvPr/>
        </p:nvSpPr>
        <p:spPr bwMode="auto">
          <a:xfrm>
            <a:off x="1905000" y="1524000"/>
            <a:ext cx="76200" cy="76200"/>
          </a:xfrm>
          <a:prstGeom prst="ellipse">
            <a:avLst/>
          </a:prstGeom>
          <a:solidFill>
            <a:srgbClr val="FF33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5" name="Oval 9"/>
          <p:cNvSpPr>
            <a:spLocks noChangeArrowheads="1"/>
          </p:cNvSpPr>
          <p:nvPr/>
        </p:nvSpPr>
        <p:spPr bwMode="auto">
          <a:xfrm>
            <a:off x="18288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6" name="Oval 10"/>
          <p:cNvSpPr>
            <a:spLocks noChangeArrowheads="1"/>
          </p:cNvSpPr>
          <p:nvPr/>
        </p:nvSpPr>
        <p:spPr bwMode="auto">
          <a:xfrm>
            <a:off x="19050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7" name="Oval 11"/>
          <p:cNvSpPr>
            <a:spLocks noChangeArrowheads="1"/>
          </p:cNvSpPr>
          <p:nvPr/>
        </p:nvSpPr>
        <p:spPr bwMode="auto">
          <a:xfrm>
            <a:off x="1752600" y="15240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8" name="Oval 12"/>
          <p:cNvSpPr>
            <a:spLocks noChangeArrowheads="1"/>
          </p:cNvSpPr>
          <p:nvPr/>
        </p:nvSpPr>
        <p:spPr bwMode="auto">
          <a:xfrm>
            <a:off x="1752600" y="1447800"/>
            <a:ext cx="76200" cy="76200"/>
          </a:xfrm>
          <a:prstGeom prst="ellipse">
            <a:avLst/>
          </a:prstGeom>
          <a:solidFill>
            <a:srgbClr val="FF33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9" name="Oval 13"/>
          <p:cNvSpPr>
            <a:spLocks noChangeArrowheads="1"/>
          </p:cNvSpPr>
          <p:nvPr/>
        </p:nvSpPr>
        <p:spPr bwMode="auto">
          <a:xfrm>
            <a:off x="1752600" y="16002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0" name="Oval 14"/>
          <p:cNvSpPr>
            <a:spLocks noChangeArrowheads="1"/>
          </p:cNvSpPr>
          <p:nvPr/>
        </p:nvSpPr>
        <p:spPr bwMode="auto">
          <a:xfrm>
            <a:off x="1905000" y="1447800"/>
            <a:ext cx="76200" cy="76200"/>
          </a:xfrm>
          <a:prstGeom prst="ellipse">
            <a:avLst/>
          </a:prstGeom>
          <a:solidFill>
            <a:srgbClr val="FFFF00"/>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1" name="Oval 15"/>
          <p:cNvSpPr>
            <a:spLocks noChangeArrowheads="1"/>
          </p:cNvSpPr>
          <p:nvPr/>
        </p:nvSpPr>
        <p:spPr bwMode="auto">
          <a:xfrm>
            <a:off x="1676400" y="15240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2" name="Text Box 16"/>
          <p:cNvSpPr txBox="1">
            <a:spLocks noChangeArrowheads="1"/>
          </p:cNvSpPr>
          <p:nvPr/>
        </p:nvSpPr>
        <p:spPr bwMode="auto">
          <a:xfrm>
            <a:off x="1524000" y="1828800"/>
            <a:ext cx="24384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Molecule</a:t>
            </a:r>
          </a:p>
        </p:txBody>
      </p:sp>
      <p:sp>
        <p:nvSpPr>
          <p:cNvPr id="152593" name="Line 17"/>
          <p:cNvSpPr>
            <a:spLocks noChangeShapeType="1"/>
          </p:cNvSpPr>
          <p:nvPr/>
        </p:nvSpPr>
        <p:spPr bwMode="auto">
          <a:xfrm>
            <a:off x="2209800" y="1600200"/>
            <a:ext cx="1371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4" name="Freeform 18"/>
          <p:cNvSpPr>
            <a:spLocks/>
          </p:cNvSpPr>
          <p:nvPr/>
        </p:nvSpPr>
        <p:spPr bwMode="auto">
          <a:xfrm>
            <a:off x="3810000" y="838200"/>
            <a:ext cx="1219200" cy="1066800"/>
          </a:xfrm>
          <a:custGeom>
            <a:avLst/>
            <a:gdLst>
              <a:gd name="T0" fmla="*/ 2147483647 w 933"/>
              <a:gd name="T1" fmla="*/ 2147483647 h 870"/>
              <a:gd name="T2" fmla="*/ 2147483647 w 933"/>
              <a:gd name="T3" fmla="*/ 2147483647 h 870"/>
              <a:gd name="T4" fmla="*/ 2147483647 w 933"/>
              <a:gd name="T5" fmla="*/ 2147483647 h 870"/>
              <a:gd name="T6" fmla="*/ 2147483647 w 933"/>
              <a:gd name="T7" fmla="*/ 2147483647 h 870"/>
              <a:gd name="T8" fmla="*/ 2147483647 w 933"/>
              <a:gd name="T9" fmla="*/ 2147483647 h 870"/>
              <a:gd name="T10" fmla="*/ 2147483647 w 933"/>
              <a:gd name="T11" fmla="*/ 2147483647 h 870"/>
              <a:gd name="T12" fmla="*/ 2147483647 w 933"/>
              <a:gd name="T13" fmla="*/ 2147483647 h 870"/>
              <a:gd name="T14" fmla="*/ 2147483647 w 933"/>
              <a:gd name="T15" fmla="*/ 2147483647 h 870"/>
              <a:gd name="T16" fmla="*/ 2147483647 w 933"/>
              <a:gd name="T17" fmla="*/ 2147483647 h 870"/>
              <a:gd name="T18" fmla="*/ 2147483647 w 933"/>
              <a:gd name="T19" fmla="*/ 2147483647 h 870"/>
              <a:gd name="T20" fmla="*/ 2147483647 w 933"/>
              <a:gd name="T21" fmla="*/ 2147483647 h 870"/>
              <a:gd name="T22" fmla="*/ 2147483647 w 933"/>
              <a:gd name="T23" fmla="*/ 2147483647 h 870"/>
              <a:gd name="T24" fmla="*/ 2147483647 w 933"/>
              <a:gd name="T25" fmla="*/ 2147483647 h 870"/>
              <a:gd name="T26" fmla="*/ 2147483647 w 933"/>
              <a:gd name="T27" fmla="*/ 2147483647 h 870"/>
              <a:gd name="T28" fmla="*/ 2147483647 w 933"/>
              <a:gd name="T29" fmla="*/ 2147483647 h 870"/>
              <a:gd name="T30" fmla="*/ 2147483647 w 933"/>
              <a:gd name="T31" fmla="*/ 2147483647 h 870"/>
              <a:gd name="T32" fmla="*/ 2147483647 w 933"/>
              <a:gd name="T33" fmla="*/ 2147483647 h 870"/>
              <a:gd name="T34" fmla="*/ 2147483647 w 933"/>
              <a:gd name="T35" fmla="*/ 2147483647 h 870"/>
              <a:gd name="T36" fmla="*/ 2147483647 w 933"/>
              <a:gd name="T37" fmla="*/ 0 h 870"/>
              <a:gd name="T38" fmla="*/ 2147483647 w 933"/>
              <a:gd name="T39" fmla="*/ 2147483647 h 870"/>
              <a:gd name="T40" fmla="*/ 2147483647 w 933"/>
              <a:gd name="T41" fmla="*/ 2147483647 h 870"/>
              <a:gd name="T42" fmla="*/ 2147483647 w 933"/>
              <a:gd name="T43" fmla="*/ 2147483647 h 870"/>
              <a:gd name="T44" fmla="*/ 2147483647 w 933"/>
              <a:gd name="T45" fmla="*/ 2147483647 h 870"/>
              <a:gd name="T46" fmla="*/ 2147483647 w 933"/>
              <a:gd name="T47" fmla="*/ 2147483647 h 870"/>
              <a:gd name="T48" fmla="*/ 2147483647 w 933"/>
              <a:gd name="T49" fmla="*/ 2147483647 h 870"/>
              <a:gd name="T50" fmla="*/ 2147483647 w 933"/>
              <a:gd name="T51" fmla="*/ 2147483647 h 870"/>
              <a:gd name="T52" fmla="*/ 2147483647 w 933"/>
              <a:gd name="T53" fmla="*/ 2147483647 h 870"/>
              <a:gd name="T54" fmla="*/ 2147483647 w 933"/>
              <a:gd name="T55" fmla="*/ 2147483647 h 8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33"/>
              <a:gd name="T85" fmla="*/ 0 h 870"/>
              <a:gd name="T86" fmla="*/ 933 w 933"/>
              <a:gd name="T87" fmla="*/ 870 h 8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33" h="870">
                <a:moveTo>
                  <a:pt x="386" y="283"/>
                </a:moveTo>
                <a:cubicBezTo>
                  <a:pt x="328" y="339"/>
                  <a:pt x="224" y="339"/>
                  <a:pt x="153" y="374"/>
                </a:cubicBezTo>
                <a:cubicBezTo>
                  <a:pt x="112" y="394"/>
                  <a:pt x="96" y="430"/>
                  <a:pt x="52" y="445"/>
                </a:cubicBezTo>
                <a:cubicBezTo>
                  <a:pt x="28" y="517"/>
                  <a:pt x="50" y="494"/>
                  <a:pt x="2" y="526"/>
                </a:cubicBezTo>
                <a:cubicBezTo>
                  <a:pt x="10" y="646"/>
                  <a:pt x="0" y="700"/>
                  <a:pt x="93" y="768"/>
                </a:cubicBezTo>
                <a:cubicBezTo>
                  <a:pt x="159" y="870"/>
                  <a:pt x="110" y="814"/>
                  <a:pt x="375" y="789"/>
                </a:cubicBezTo>
                <a:cubicBezTo>
                  <a:pt x="453" y="782"/>
                  <a:pt x="499" y="729"/>
                  <a:pt x="557" y="687"/>
                </a:cubicBezTo>
                <a:cubicBezTo>
                  <a:pt x="579" y="671"/>
                  <a:pt x="605" y="662"/>
                  <a:pt x="628" y="647"/>
                </a:cubicBezTo>
                <a:cubicBezTo>
                  <a:pt x="641" y="609"/>
                  <a:pt x="639" y="575"/>
                  <a:pt x="669" y="546"/>
                </a:cubicBezTo>
                <a:cubicBezTo>
                  <a:pt x="689" y="468"/>
                  <a:pt x="735" y="440"/>
                  <a:pt x="810" y="425"/>
                </a:cubicBezTo>
                <a:cubicBezTo>
                  <a:pt x="817" y="415"/>
                  <a:pt x="821" y="403"/>
                  <a:pt x="830" y="394"/>
                </a:cubicBezTo>
                <a:cubicBezTo>
                  <a:pt x="839" y="385"/>
                  <a:pt x="853" y="383"/>
                  <a:pt x="861" y="374"/>
                </a:cubicBezTo>
                <a:cubicBezTo>
                  <a:pt x="877" y="356"/>
                  <a:pt x="901" y="314"/>
                  <a:pt x="901" y="314"/>
                </a:cubicBezTo>
                <a:cubicBezTo>
                  <a:pt x="908" y="294"/>
                  <a:pt x="914" y="273"/>
                  <a:pt x="921" y="253"/>
                </a:cubicBezTo>
                <a:cubicBezTo>
                  <a:pt x="924" y="243"/>
                  <a:pt x="931" y="223"/>
                  <a:pt x="931" y="223"/>
                </a:cubicBezTo>
                <a:cubicBezTo>
                  <a:pt x="928" y="179"/>
                  <a:pt x="933" y="133"/>
                  <a:pt x="921" y="91"/>
                </a:cubicBezTo>
                <a:cubicBezTo>
                  <a:pt x="918" y="81"/>
                  <a:pt x="899" y="88"/>
                  <a:pt x="891" y="81"/>
                </a:cubicBezTo>
                <a:cubicBezTo>
                  <a:pt x="861" y="57"/>
                  <a:pt x="883" y="48"/>
                  <a:pt x="850" y="31"/>
                </a:cubicBezTo>
                <a:cubicBezTo>
                  <a:pt x="840" y="26"/>
                  <a:pt x="780" y="7"/>
                  <a:pt x="759" y="0"/>
                </a:cubicBezTo>
                <a:cubicBezTo>
                  <a:pt x="712" y="3"/>
                  <a:pt x="665" y="4"/>
                  <a:pt x="618" y="10"/>
                </a:cubicBezTo>
                <a:cubicBezTo>
                  <a:pt x="565" y="16"/>
                  <a:pt x="608" y="21"/>
                  <a:pt x="567" y="41"/>
                </a:cubicBezTo>
                <a:cubicBezTo>
                  <a:pt x="545" y="52"/>
                  <a:pt x="520" y="53"/>
                  <a:pt x="497" y="61"/>
                </a:cubicBezTo>
                <a:cubicBezTo>
                  <a:pt x="487" y="71"/>
                  <a:pt x="479" y="84"/>
                  <a:pt x="466" y="91"/>
                </a:cubicBezTo>
                <a:cubicBezTo>
                  <a:pt x="448" y="101"/>
                  <a:pt x="406" y="111"/>
                  <a:pt x="406" y="111"/>
                </a:cubicBezTo>
                <a:cubicBezTo>
                  <a:pt x="403" y="121"/>
                  <a:pt x="397" y="131"/>
                  <a:pt x="396" y="142"/>
                </a:cubicBezTo>
                <a:cubicBezTo>
                  <a:pt x="390" y="192"/>
                  <a:pt x="395" y="243"/>
                  <a:pt x="386" y="293"/>
                </a:cubicBezTo>
                <a:cubicBezTo>
                  <a:pt x="384" y="303"/>
                  <a:pt x="365" y="324"/>
                  <a:pt x="365" y="314"/>
                </a:cubicBezTo>
                <a:cubicBezTo>
                  <a:pt x="365" y="302"/>
                  <a:pt x="379" y="293"/>
                  <a:pt x="386" y="283"/>
                </a:cubicBezTo>
                <a:close/>
              </a:path>
            </a:pathLst>
          </a:custGeom>
          <a:solidFill>
            <a:srgbClr val="FF66CC"/>
          </a:solidFill>
          <a:ln w="76200" cmpd="sng">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5" name="Freeform 19"/>
          <p:cNvSpPr>
            <a:spLocks/>
          </p:cNvSpPr>
          <p:nvPr/>
        </p:nvSpPr>
        <p:spPr bwMode="auto">
          <a:xfrm>
            <a:off x="4038600" y="990600"/>
            <a:ext cx="947738" cy="685800"/>
          </a:xfrm>
          <a:custGeom>
            <a:avLst/>
            <a:gdLst>
              <a:gd name="T0" fmla="*/ 2147483647 w 789"/>
              <a:gd name="T1" fmla="*/ 2147483647 h 697"/>
              <a:gd name="T2" fmla="*/ 2147483647 w 789"/>
              <a:gd name="T3" fmla="*/ 2147483647 h 697"/>
              <a:gd name="T4" fmla="*/ 2147483647 w 789"/>
              <a:gd name="T5" fmla="*/ 0 h 697"/>
              <a:gd name="T6" fmla="*/ 2147483647 w 789"/>
              <a:gd name="T7" fmla="*/ 2147483647 h 697"/>
              <a:gd name="T8" fmla="*/ 2147483647 w 789"/>
              <a:gd name="T9" fmla="*/ 2147483647 h 697"/>
              <a:gd name="T10" fmla="*/ 2147483647 w 789"/>
              <a:gd name="T11" fmla="*/ 2147483647 h 697"/>
              <a:gd name="T12" fmla="*/ 2147483647 w 789"/>
              <a:gd name="T13" fmla="*/ 2147483647 h 697"/>
              <a:gd name="T14" fmla="*/ 2147483647 w 789"/>
              <a:gd name="T15" fmla="*/ 2147483647 h 697"/>
              <a:gd name="T16" fmla="*/ 2147483647 w 789"/>
              <a:gd name="T17" fmla="*/ 2147483647 h 697"/>
              <a:gd name="T18" fmla="*/ 2147483647 w 789"/>
              <a:gd name="T19" fmla="*/ 2147483647 h 697"/>
              <a:gd name="T20" fmla="*/ 2147483647 w 789"/>
              <a:gd name="T21" fmla="*/ 2147483647 h 697"/>
              <a:gd name="T22" fmla="*/ 2147483647 w 789"/>
              <a:gd name="T23" fmla="*/ 2147483647 h 697"/>
              <a:gd name="T24" fmla="*/ 2147483647 w 789"/>
              <a:gd name="T25" fmla="*/ 2147483647 h 697"/>
              <a:gd name="T26" fmla="*/ 2147483647 w 789"/>
              <a:gd name="T27" fmla="*/ 2147483647 h 697"/>
              <a:gd name="T28" fmla="*/ 2147483647 w 789"/>
              <a:gd name="T29" fmla="*/ 2147483647 h 697"/>
              <a:gd name="T30" fmla="*/ 2147483647 w 789"/>
              <a:gd name="T31" fmla="*/ 2147483647 h 697"/>
              <a:gd name="T32" fmla="*/ 2147483647 w 789"/>
              <a:gd name="T33" fmla="*/ 2147483647 h 697"/>
              <a:gd name="T34" fmla="*/ 2147483647 w 789"/>
              <a:gd name="T35" fmla="*/ 2147483647 h 697"/>
              <a:gd name="T36" fmla="*/ 2147483647 w 789"/>
              <a:gd name="T37" fmla="*/ 2147483647 h 697"/>
              <a:gd name="T38" fmla="*/ 2147483647 w 789"/>
              <a:gd name="T39" fmla="*/ 2147483647 h 697"/>
              <a:gd name="T40" fmla="*/ 2147483647 w 789"/>
              <a:gd name="T41" fmla="*/ 2147483647 h 697"/>
              <a:gd name="T42" fmla="*/ 2147483647 w 789"/>
              <a:gd name="T43" fmla="*/ 2147483647 h 697"/>
              <a:gd name="T44" fmla="*/ 2147483647 w 789"/>
              <a:gd name="T45" fmla="*/ 2147483647 h 697"/>
              <a:gd name="T46" fmla="*/ 2147483647 w 789"/>
              <a:gd name="T47" fmla="*/ 2147483647 h 697"/>
              <a:gd name="T48" fmla="*/ 2147483647 w 789"/>
              <a:gd name="T49" fmla="*/ 2147483647 h 697"/>
              <a:gd name="T50" fmla="*/ 2147483647 w 789"/>
              <a:gd name="T51" fmla="*/ 2147483647 h 697"/>
              <a:gd name="T52" fmla="*/ 2147483647 w 789"/>
              <a:gd name="T53" fmla="*/ 2147483647 h 697"/>
              <a:gd name="T54" fmla="*/ 2147483647 w 789"/>
              <a:gd name="T55" fmla="*/ 2147483647 h 697"/>
              <a:gd name="T56" fmla="*/ 2147483647 w 789"/>
              <a:gd name="T57" fmla="*/ 2147483647 h 697"/>
              <a:gd name="T58" fmla="*/ 2147483647 w 789"/>
              <a:gd name="T59" fmla="*/ 2147483647 h 697"/>
              <a:gd name="T60" fmla="*/ 2147483647 w 789"/>
              <a:gd name="T61" fmla="*/ 2147483647 h 697"/>
              <a:gd name="T62" fmla="*/ 2147483647 w 789"/>
              <a:gd name="T63" fmla="*/ 2147483647 h 697"/>
              <a:gd name="T64" fmla="*/ 2147483647 w 789"/>
              <a:gd name="T65" fmla="*/ 2147483647 h 697"/>
              <a:gd name="T66" fmla="*/ 2147483647 w 789"/>
              <a:gd name="T67" fmla="*/ 2147483647 h 697"/>
              <a:gd name="T68" fmla="*/ 0 w 789"/>
              <a:gd name="T69" fmla="*/ 2147483647 h 6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89"/>
              <a:gd name="T106" fmla="*/ 0 h 697"/>
              <a:gd name="T107" fmla="*/ 789 w 789"/>
              <a:gd name="T108" fmla="*/ 697 h 6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89" h="697">
                <a:moveTo>
                  <a:pt x="789" y="182"/>
                </a:moveTo>
                <a:cubicBezTo>
                  <a:pt x="774" y="139"/>
                  <a:pt x="746" y="136"/>
                  <a:pt x="718" y="101"/>
                </a:cubicBezTo>
                <a:cubicBezTo>
                  <a:pt x="663" y="34"/>
                  <a:pt x="642" y="14"/>
                  <a:pt x="556" y="0"/>
                </a:cubicBezTo>
                <a:cubicBezTo>
                  <a:pt x="540" y="49"/>
                  <a:pt x="543" y="13"/>
                  <a:pt x="566" y="60"/>
                </a:cubicBezTo>
                <a:cubicBezTo>
                  <a:pt x="571" y="70"/>
                  <a:pt x="570" y="82"/>
                  <a:pt x="576" y="91"/>
                </a:cubicBezTo>
                <a:cubicBezTo>
                  <a:pt x="593" y="120"/>
                  <a:pt x="650" y="130"/>
                  <a:pt x="677" y="141"/>
                </a:cubicBezTo>
                <a:cubicBezTo>
                  <a:pt x="708" y="187"/>
                  <a:pt x="731" y="221"/>
                  <a:pt x="748" y="273"/>
                </a:cubicBezTo>
                <a:cubicBezTo>
                  <a:pt x="728" y="280"/>
                  <a:pt x="707" y="286"/>
                  <a:pt x="687" y="293"/>
                </a:cubicBezTo>
                <a:cubicBezTo>
                  <a:pt x="677" y="296"/>
                  <a:pt x="657" y="303"/>
                  <a:pt x="657" y="303"/>
                </a:cubicBezTo>
                <a:cubicBezTo>
                  <a:pt x="596" y="283"/>
                  <a:pt x="570" y="232"/>
                  <a:pt x="536" y="182"/>
                </a:cubicBezTo>
                <a:cubicBezTo>
                  <a:pt x="522" y="161"/>
                  <a:pt x="463" y="99"/>
                  <a:pt x="445" y="81"/>
                </a:cubicBezTo>
                <a:cubicBezTo>
                  <a:pt x="422" y="89"/>
                  <a:pt x="390" y="82"/>
                  <a:pt x="374" y="101"/>
                </a:cubicBezTo>
                <a:cubicBezTo>
                  <a:pt x="360" y="117"/>
                  <a:pt x="354" y="161"/>
                  <a:pt x="354" y="161"/>
                </a:cubicBezTo>
                <a:cubicBezTo>
                  <a:pt x="369" y="250"/>
                  <a:pt x="367" y="228"/>
                  <a:pt x="455" y="242"/>
                </a:cubicBezTo>
                <a:cubicBezTo>
                  <a:pt x="485" y="273"/>
                  <a:pt x="487" y="295"/>
                  <a:pt x="516" y="323"/>
                </a:cubicBezTo>
                <a:cubicBezTo>
                  <a:pt x="527" y="356"/>
                  <a:pt x="535" y="391"/>
                  <a:pt x="546" y="424"/>
                </a:cubicBezTo>
                <a:cubicBezTo>
                  <a:pt x="536" y="431"/>
                  <a:pt x="528" y="442"/>
                  <a:pt x="516" y="444"/>
                </a:cubicBezTo>
                <a:cubicBezTo>
                  <a:pt x="474" y="450"/>
                  <a:pt x="459" y="406"/>
                  <a:pt x="425" y="384"/>
                </a:cubicBezTo>
                <a:cubicBezTo>
                  <a:pt x="412" y="343"/>
                  <a:pt x="385" y="307"/>
                  <a:pt x="344" y="293"/>
                </a:cubicBezTo>
                <a:cubicBezTo>
                  <a:pt x="334" y="300"/>
                  <a:pt x="317" y="301"/>
                  <a:pt x="314" y="313"/>
                </a:cubicBezTo>
                <a:cubicBezTo>
                  <a:pt x="302" y="366"/>
                  <a:pt x="331" y="411"/>
                  <a:pt x="364" y="444"/>
                </a:cubicBezTo>
                <a:cubicBezTo>
                  <a:pt x="375" y="477"/>
                  <a:pt x="394" y="502"/>
                  <a:pt x="405" y="535"/>
                </a:cubicBezTo>
                <a:cubicBezTo>
                  <a:pt x="412" y="555"/>
                  <a:pt x="425" y="596"/>
                  <a:pt x="425" y="596"/>
                </a:cubicBezTo>
                <a:cubicBezTo>
                  <a:pt x="415" y="603"/>
                  <a:pt x="406" y="614"/>
                  <a:pt x="394" y="616"/>
                </a:cubicBezTo>
                <a:cubicBezTo>
                  <a:pt x="379" y="618"/>
                  <a:pt x="342" y="593"/>
                  <a:pt x="334" y="586"/>
                </a:cubicBezTo>
                <a:cubicBezTo>
                  <a:pt x="294" y="551"/>
                  <a:pt x="266" y="514"/>
                  <a:pt x="223" y="485"/>
                </a:cubicBezTo>
                <a:cubicBezTo>
                  <a:pt x="196" y="400"/>
                  <a:pt x="234" y="501"/>
                  <a:pt x="192" y="434"/>
                </a:cubicBezTo>
                <a:cubicBezTo>
                  <a:pt x="167" y="394"/>
                  <a:pt x="187" y="382"/>
                  <a:pt x="132" y="364"/>
                </a:cubicBezTo>
                <a:cubicBezTo>
                  <a:pt x="91" y="377"/>
                  <a:pt x="84" y="394"/>
                  <a:pt x="71" y="434"/>
                </a:cubicBezTo>
                <a:cubicBezTo>
                  <a:pt x="84" y="501"/>
                  <a:pt x="101" y="572"/>
                  <a:pt x="172" y="596"/>
                </a:cubicBezTo>
                <a:cubicBezTo>
                  <a:pt x="175" y="606"/>
                  <a:pt x="174" y="619"/>
                  <a:pt x="182" y="626"/>
                </a:cubicBezTo>
                <a:cubicBezTo>
                  <a:pt x="190" y="634"/>
                  <a:pt x="210" y="626"/>
                  <a:pt x="213" y="636"/>
                </a:cubicBezTo>
                <a:cubicBezTo>
                  <a:pt x="230" y="687"/>
                  <a:pt x="200" y="688"/>
                  <a:pt x="172" y="697"/>
                </a:cubicBezTo>
                <a:cubicBezTo>
                  <a:pt x="162" y="694"/>
                  <a:pt x="151" y="692"/>
                  <a:pt x="142" y="687"/>
                </a:cubicBezTo>
                <a:cubicBezTo>
                  <a:pt x="111" y="670"/>
                  <a:pt x="0" y="602"/>
                  <a:pt x="0" y="556"/>
                </a:cubicBezTo>
              </a:path>
            </a:pathLst>
          </a:custGeom>
          <a:noFill/>
          <a:ln w="38100" cmpd="sng">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96" name="Text Box 20"/>
          <p:cNvSpPr txBox="1">
            <a:spLocks noChangeArrowheads="1"/>
          </p:cNvSpPr>
          <p:nvPr/>
        </p:nvSpPr>
        <p:spPr bwMode="auto">
          <a:xfrm>
            <a:off x="3352800" y="1828800"/>
            <a:ext cx="243840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charset="0"/>
                <a:ea typeface="+mn-ea"/>
                <a:cs typeface="+mn-cs"/>
              </a:rPr>
              <a:t>Cell Organelle</a:t>
            </a:r>
          </a:p>
        </p:txBody>
      </p:sp>
      <p:sp>
        <p:nvSpPr>
          <p:cNvPr id="152597" name="Line 21"/>
          <p:cNvSpPr>
            <a:spLocks noChangeShapeType="1"/>
          </p:cNvSpPr>
          <p:nvPr/>
        </p:nvSpPr>
        <p:spPr bwMode="auto">
          <a:xfrm>
            <a:off x="4953000" y="1676400"/>
            <a:ext cx="1066800" cy="762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0"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990600"/>
            <a:ext cx="1343025" cy="17526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599" name="Text Box 23"/>
          <p:cNvSpPr txBox="1">
            <a:spLocks noChangeArrowheads="1"/>
          </p:cNvSpPr>
          <p:nvPr/>
        </p:nvSpPr>
        <p:spPr bwMode="auto">
          <a:xfrm>
            <a:off x="7162800" y="3810000"/>
            <a:ext cx="1600200" cy="57943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charset="0"/>
                <a:ea typeface="+mn-ea"/>
                <a:cs typeface="+mn-cs"/>
              </a:rPr>
              <a:t>Cell</a:t>
            </a:r>
          </a:p>
        </p:txBody>
      </p:sp>
      <p:sp>
        <p:nvSpPr>
          <p:cNvPr id="152600" name="Line 24"/>
          <p:cNvSpPr>
            <a:spLocks noChangeShapeType="1"/>
          </p:cNvSpPr>
          <p:nvPr/>
        </p:nvSpPr>
        <p:spPr bwMode="auto">
          <a:xfrm>
            <a:off x="7086600" y="2895600"/>
            <a:ext cx="76200" cy="5334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3"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3581400"/>
            <a:ext cx="1676400" cy="1314450"/>
          </a:xfrm>
          <a:prstGeom prst="rect">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152602" name="Text Box 26"/>
          <p:cNvSpPr txBox="1">
            <a:spLocks noChangeArrowheads="1"/>
          </p:cNvSpPr>
          <p:nvPr/>
        </p:nvSpPr>
        <p:spPr bwMode="auto">
          <a:xfrm>
            <a:off x="7391400" y="2971800"/>
            <a:ext cx="17526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Tissue</a:t>
            </a:r>
          </a:p>
        </p:txBody>
      </p:sp>
      <p:sp>
        <p:nvSpPr>
          <p:cNvPr id="152603" name="Line 27"/>
          <p:cNvSpPr>
            <a:spLocks noChangeShapeType="1"/>
          </p:cNvSpPr>
          <p:nvPr/>
        </p:nvSpPr>
        <p:spPr bwMode="auto">
          <a:xfrm flipH="1">
            <a:off x="6934200" y="5029200"/>
            <a:ext cx="685800" cy="22860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6" name="Picture 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4495800"/>
            <a:ext cx="1384300" cy="1933575"/>
          </a:xfrm>
          <a:prstGeom prst="rect">
            <a:avLst/>
          </a:prstGeom>
          <a:noFill/>
          <a:ln w="57150">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152605" name="Text Box 29"/>
          <p:cNvSpPr txBox="1">
            <a:spLocks noChangeArrowheads="1"/>
          </p:cNvSpPr>
          <p:nvPr/>
        </p:nvSpPr>
        <p:spPr bwMode="auto">
          <a:xfrm>
            <a:off x="5334000" y="3733800"/>
            <a:ext cx="1752600" cy="64633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FF66"/>
                </a:solidFill>
                <a:effectLst/>
                <a:uLnTx/>
                <a:uFillTx/>
                <a:latin typeface="Arial" charset="0"/>
                <a:ea typeface="+mn-ea"/>
                <a:cs typeface="+mn-cs"/>
              </a:rPr>
              <a:t>Organ</a:t>
            </a:r>
          </a:p>
        </p:txBody>
      </p:sp>
      <p:sp>
        <p:nvSpPr>
          <p:cNvPr id="152606" name="Line 30"/>
          <p:cNvSpPr>
            <a:spLocks noChangeShapeType="1"/>
          </p:cNvSpPr>
          <p:nvPr/>
        </p:nvSpPr>
        <p:spPr bwMode="auto">
          <a:xfrm flipH="1">
            <a:off x="2286000" y="4800600"/>
            <a:ext cx="609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19" name="Picture 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4267200"/>
            <a:ext cx="1498600" cy="161925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8" name="Text Box 32"/>
          <p:cNvSpPr txBox="1">
            <a:spLocks noChangeArrowheads="1"/>
          </p:cNvSpPr>
          <p:nvPr/>
        </p:nvSpPr>
        <p:spPr bwMode="auto">
          <a:xfrm>
            <a:off x="2743200" y="3124200"/>
            <a:ext cx="2057400" cy="120032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 System</a:t>
            </a:r>
          </a:p>
        </p:txBody>
      </p:sp>
      <p:sp>
        <p:nvSpPr>
          <p:cNvPr id="152609" name="Oval 33"/>
          <p:cNvSpPr>
            <a:spLocks noChangeArrowheads="1"/>
          </p:cNvSpPr>
          <p:nvPr/>
        </p:nvSpPr>
        <p:spPr bwMode="auto">
          <a:xfrm>
            <a:off x="1905000" y="1447800"/>
            <a:ext cx="76200" cy="76200"/>
          </a:xfrm>
          <a:prstGeom prst="ellipse">
            <a:avLst/>
          </a:prstGeom>
          <a:solidFill>
            <a:srgbClr val="0066FF"/>
          </a:solid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610" name="Text Box 34"/>
          <p:cNvSpPr txBox="1">
            <a:spLocks noChangeArrowheads="1"/>
          </p:cNvSpPr>
          <p:nvPr/>
        </p:nvSpPr>
        <p:spPr bwMode="auto">
          <a:xfrm>
            <a:off x="7772400" y="1066800"/>
            <a:ext cx="1371600" cy="64633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C000"/>
                </a:solidFill>
                <a:effectLst/>
                <a:uLnTx/>
                <a:uFillTx/>
                <a:latin typeface="Arial" charset="0"/>
                <a:ea typeface="+mn-ea"/>
                <a:cs typeface="+mn-cs"/>
              </a:rPr>
              <a:t>Cell</a:t>
            </a:r>
          </a:p>
        </p:txBody>
      </p:sp>
      <p:sp>
        <p:nvSpPr>
          <p:cNvPr id="152611" name="Line 35"/>
          <p:cNvSpPr>
            <a:spLocks noChangeShapeType="1"/>
          </p:cNvSpPr>
          <p:nvPr/>
        </p:nvSpPr>
        <p:spPr bwMode="auto">
          <a:xfrm flipH="1">
            <a:off x="4648200" y="5029200"/>
            <a:ext cx="609600" cy="0"/>
          </a:xfrm>
          <a:prstGeom prst="line">
            <a:avLst/>
          </a:prstGeom>
          <a:noFill/>
          <a:ln w="38100">
            <a:solidFill>
              <a:srgbClr val="9966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612" name="Text Box 37"/>
          <p:cNvSpPr txBox="1">
            <a:spLocks noChangeArrowheads="1"/>
          </p:cNvSpPr>
          <p:nvPr/>
        </p:nvSpPr>
        <p:spPr bwMode="auto">
          <a:xfrm>
            <a:off x="0" y="3200400"/>
            <a:ext cx="2514600" cy="64633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00FF"/>
                </a:solidFill>
                <a:effectLst/>
                <a:uLnTx/>
                <a:uFillTx/>
                <a:latin typeface="Arial" charset="0"/>
                <a:ea typeface="+mn-ea"/>
                <a:cs typeface="+mn-cs"/>
              </a:rPr>
              <a:t>Organism</a:t>
            </a:r>
          </a:p>
        </p:txBody>
      </p:sp>
      <p:sp>
        <p:nvSpPr>
          <p:cNvPr id="152613" name="Freeform 38"/>
          <p:cNvSpPr>
            <a:spLocks/>
          </p:cNvSpPr>
          <p:nvPr/>
        </p:nvSpPr>
        <p:spPr bwMode="auto">
          <a:xfrm>
            <a:off x="6954838" y="1252538"/>
            <a:ext cx="139700" cy="142875"/>
          </a:xfrm>
          <a:custGeom>
            <a:avLst/>
            <a:gdLst>
              <a:gd name="T0" fmla="*/ 2147483647 w 88"/>
              <a:gd name="T1" fmla="*/ 2147483647 h 90"/>
              <a:gd name="T2" fmla="*/ 2147483647 w 88"/>
              <a:gd name="T3" fmla="*/ 2147483647 h 90"/>
              <a:gd name="T4" fmla="*/ 2147483647 w 88"/>
              <a:gd name="T5" fmla="*/ 2147483647 h 90"/>
              <a:gd name="T6" fmla="*/ 2147483647 w 88"/>
              <a:gd name="T7" fmla="*/ 2147483647 h 90"/>
              <a:gd name="T8" fmla="*/ 2147483647 w 88"/>
              <a:gd name="T9" fmla="*/ 2147483647 h 90"/>
              <a:gd name="T10" fmla="*/ 2147483647 w 88"/>
              <a:gd name="T11" fmla="*/ 2147483647 h 90"/>
              <a:gd name="T12" fmla="*/ 2147483647 w 88"/>
              <a:gd name="T13" fmla="*/ 2147483647 h 90"/>
              <a:gd name="T14" fmla="*/ 0 60000 65536"/>
              <a:gd name="T15" fmla="*/ 0 60000 65536"/>
              <a:gd name="T16" fmla="*/ 0 60000 65536"/>
              <a:gd name="T17" fmla="*/ 0 60000 65536"/>
              <a:gd name="T18" fmla="*/ 0 60000 65536"/>
              <a:gd name="T19" fmla="*/ 0 60000 65536"/>
              <a:gd name="T20" fmla="*/ 0 60000 65536"/>
              <a:gd name="T21" fmla="*/ 0 w 88"/>
              <a:gd name="T22" fmla="*/ 0 h 90"/>
              <a:gd name="T23" fmla="*/ 88 w 88"/>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90">
                <a:moveTo>
                  <a:pt x="75" y="60"/>
                </a:moveTo>
                <a:cubicBezTo>
                  <a:pt x="72" y="43"/>
                  <a:pt x="78" y="20"/>
                  <a:pt x="65" y="9"/>
                </a:cubicBezTo>
                <a:cubicBezTo>
                  <a:pt x="54" y="0"/>
                  <a:pt x="30" y="6"/>
                  <a:pt x="25" y="19"/>
                </a:cubicBezTo>
                <a:cubicBezTo>
                  <a:pt x="0" y="78"/>
                  <a:pt x="34" y="80"/>
                  <a:pt x="65" y="90"/>
                </a:cubicBezTo>
                <a:cubicBezTo>
                  <a:pt x="72" y="83"/>
                  <a:pt x="84" y="80"/>
                  <a:pt x="86" y="70"/>
                </a:cubicBezTo>
                <a:cubicBezTo>
                  <a:pt x="88" y="56"/>
                  <a:pt x="85" y="39"/>
                  <a:pt x="75" y="30"/>
                </a:cubicBezTo>
                <a:cubicBezTo>
                  <a:pt x="68" y="23"/>
                  <a:pt x="75" y="50"/>
                  <a:pt x="75" y="60"/>
                </a:cubicBezTo>
                <a:close/>
              </a:path>
            </a:pathLst>
          </a:custGeom>
          <a:solidFill>
            <a:srgbClr val="FF66CC"/>
          </a:solidFill>
          <a:ln w="952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45126" name="Picture 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3886200"/>
            <a:ext cx="1905000" cy="21812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831528" name="Rectangle 4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pic>
        <p:nvPicPr>
          <p:cNvPr id="345128" name="Picture 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990600"/>
            <a:ext cx="1371600" cy="1752600"/>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45" name="Rectangle 44"/>
          <p:cNvSpPr/>
          <p:nvPr/>
        </p:nvSpPr>
        <p:spPr>
          <a:xfrm>
            <a:off x="3657600" y="1143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46" name="Rectangle 45"/>
          <p:cNvSpPr/>
          <p:nvPr/>
        </p:nvSpPr>
        <p:spPr>
          <a:xfrm>
            <a:off x="6324600" y="17526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47" name="Rectangle 46"/>
          <p:cNvSpPr/>
          <p:nvPr/>
        </p:nvSpPr>
        <p:spPr>
          <a:xfrm>
            <a:off x="7239000" y="41148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48" name="Rectangle 47"/>
          <p:cNvSpPr/>
          <p:nvPr/>
        </p:nvSpPr>
        <p:spPr>
          <a:xfrm>
            <a:off x="5486400" y="5410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D</a:t>
            </a:r>
          </a:p>
        </p:txBody>
      </p:sp>
      <p:sp>
        <p:nvSpPr>
          <p:cNvPr id="49" name="Rectangle 48"/>
          <p:cNvSpPr/>
          <p:nvPr/>
        </p:nvSpPr>
        <p:spPr>
          <a:xfrm>
            <a:off x="7391400" y="51054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Content Placeholder 2"/>
          <p:cNvSpPr>
            <a:spLocks noGrp="1"/>
          </p:cNvSpPr>
          <p:nvPr>
            <p:ph idx="1"/>
          </p:nvPr>
        </p:nvSpPr>
        <p:spPr>
          <a:xfrm>
            <a:off x="457200" y="228600"/>
            <a:ext cx="8153400" cy="5897563"/>
          </a:xfrm>
        </p:spPr>
        <p:txBody>
          <a:bodyPr/>
          <a:lstStyle/>
          <a:p>
            <a:r>
              <a:rPr lang="en-US" dirty="0">
                <a:solidFill>
                  <a:srgbClr val="6699FF"/>
                </a:solidFill>
                <a:latin typeface="Verdana" pitchFamily="34" charset="0"/>
              </a:rPr>
              <a:t>Anton van Leeuwenhoek</a:t>
            </a:r>
          </a:p>
          <a:p>
            <a:pPr lvl="1"/>
            <a:r>
              <a:rPr lang="en-US" dirty="0">
                <a:solidFill>
                  <a:srgbClr val="6699FF"/>
                </a:solidFill>
                <a:latin typeface="Verdana" pitchFamily="34" charset="0"/>
              </a:rPr>
              <a:t>Looked at the first living cells.</a:t>
            </a:r>
          </a:p>
          <a:p>
            <a:pPr lvl="1"/>
            <a:r>
              <a:rPr lang="en-US" dirty="0">
                <a:solidFill>
                  <a:srgbClr val="6699FF"/>
                </a:solidFill>
                <a:latin typeface="Verdana" pitchFamily="34" charset="0"/>
              </a:rPr>
              <a:t>Advanced early microscopes and work.</a:t>
            </a:r>
            <a:endParaRPr lang="en-US" dirty="0"/>
          </a:p>
        </p:txBody>
      </p:sp>
      <p:pic>
        <p:nvPicPr>
          <p:cNvPr id="398340" name="Picture 4" descr="CHuygen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057400"/>
            <a:ext cx="8534400" cy="4495800"/>
          </a:xfrm>
          <a:prstGeom prst="rect">
            <a:avLst/>
          </a:prstGeom>
          <a:noFill/>
          <a:ln w="28575">
            <a:solidFill>
              <a:schemeClr val="bg1">
                <a:lumMod val="9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98341"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7" name="Rounded Rectangle 6"/>
          <p:cNvSpPr/>
          <p:nvPr/>
        </p:nvSpPr>
        <p:spPr>
          <a:xfrm>
            <a:off x="838200" y="304800"/>
            <a:ext cx="12954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ounded Rectangle 7"/>
          <p:cNvSpPr/>
          <p:nvPr/>
        </p:nvSpPr>
        <p:spPr>
          <a:xfrm>
            <a:off x="2209800" y="304800"/>
            <a:ext cx="8382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ounded Rectangle 8"/>
          <p:cNvSpPr/>
          <p:nvPr/>
        </p:nvSpPr>
        <p:spPr>
          <a:xfrm>
            <a:off x="3124200" y="304800"/>
            <a:ext cx="29718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ectangle 9"/>
          <p:cNvSpPr/>
          <p:nvPr/>
        </p:nvSpPr>
        <p:spPr>
          <a:xfrm>
            <a:off x="7086600" y="2133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14</a:t>
            </a:r>
          </a:p>
        </p:txBody>
      </p:sp>
      <p:pic>
        <p:nvPicPr>
          <p:cNvPr id="107524" name="Picture 4" descr="https://encrypted-tbn0.gstatic.com/images?q=tbn:ANd9GcQPkkD3_7DmcZEvt6h5aLL0AY73mkf6V0QTgp0vajE0GSaYa0aQbA"/>
          <p:cNvPicPr>
            <a:picLocks noChangeAspect="1" noChangeArrowheads="1"/>
          </p:cNvPicPr>
          <p:nvPr/>
        </p:nvPicPr>
        <p:blipFill>
          <a:blip r:embed="rId3" cstate="print"/>
          <a:srcRect/>
          <a:stretch>
            <a:fillRect/>
          </a:stretch>
        </p:blipFill>
        <p:spPr bwMode="auto">
          <a:xfrm>
            <a:off x="533400" y="4343400"/>
            <a:ext cx="3733800" cy="2000251"/>
          </a:xfrm>
          <a:prstGeom prst="rect">
            <a:avLst/>
          </a:prstGeom>
          <a:noFill/>
          <a:ln w="38100">
            <a:solidFill>
              <a:schemeClr val="tx1"/>
            </a:solidFill>
          </a:ln>
        </p:spPr>
      </p:pic>
      <p:pic>
        <p:nvPicPr>
          <p:cNvPr id="12" name="Picture 4" descr="http://www.clker.com/cliparts/9/a/e/e/12154415151126295659lemmling_Cartoon_owl.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4911436"/>
            <a:ext cx="152400" cy="1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Content Placeholder 2"/>
          <p:cNvSpPr>
            <a:spLocks noGrp="1"/>
          </p:cNvSpPr>
          <p:nvPr>
            <p:ph idx="1"/>
          </p:nvPr>
        </p:nvSpPr>
        <p:spPr>
          <a:xfrm>
            <a:off x="457200" y="228600"/>
            <a:ext cx="8153400" cy="5897563"/>
          </a:xfrm>
        </p:spPr>
        <p:txBody>
          <a:bodyPr/>
          <a:lstStyle/>
          <a:p>
            <a:r>
              <a:rPr lang="en-US" dirty="0">
                <a:solidFill>
                  <a:srgbClr val="6699FF"/>
                </a:solidFill>
                <a:latin typeface="Verdana" pitchFamily="34" charset="0"/>
              </a:rPr>
              <a:t>Anton van Leeuwenhoek</a:t>
            </a:r>
          </a:p>
          <a:p>
            <a:pPr lvl="1"/>
            <a:r>
              <a:rPr lang="en-US" dirty="0">
                <a:solidFill>
                  <a:srgbClr val="6699FF"/>
                </a:solidFill>
                <a:latin typeface="Verdana" pitchFamily="34" charset="0"/>
              </a:rPr>
              <a:t>Looked at the first living cells.</a:t>
            </a:r>
          </a:p>
          <a:p>
            <a:pPr lvl="1"/>
            <a:r>
              <a:rPr lang="en-US" dirty="0">
                <a:solidFill>
                  <a:srgbClr val="6699FF"/>
                </a:solidFill>
                <a:latin typeface="Verdana" pitchFamily="34" charset="0"/>
              </a:rPr>
              <a:t>Advanced early microscopes and work.</a:t>
            </a:r>
            <a:endParaRPr lang="en-US" dirty="0"/>
          </a:p>
        </p:txBody>
      </p:sp>
      <p:pic>
        <p:nvPicPr>
          <p:cNvPr id="398340" name="Picture 4" descr="CHuygen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057400"/>
            <a:ext cx="8534400" cy="4495800"/>
          </a:xfrm>
          <a:prstGeom prst="rect">
            <a:avLst/>
          </a:prstGeom>
          <a:noFill/>
          <a:ln w="28575">
            <a:solidFill>
              <a:schemeClr val="bg1">
                <a:lumMod val="9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98341"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7" name="Rounded Rectangle 6"/>
          <p:cNvSpPr/>
          <p:nvPr/>
        </p:nvSpPr>
        <p:spPr>
          <a:xfrm>
            <a:off x="838200" y="304800"/>
            <a:ext cx="1295400" cy="457200"/>
          </a:xfrm>
          <a:prstGeom prst="roundRect">
            <a:avLst/>
          </a:prstGeom>
          <a:solidFill>
            <a:schemeClr val="bg2">
              <a:lumMod val="50000"/>
            </a:scheme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ounded Rectangle 7"/>
          <p:cNvSpPr/>
          <p:nvPr/>
        </p:nvSpPr>
        <p:spPr>
          <a:xfrm>
            <a:off x="2209800" y="304800"/>
            <a:ext cx="8382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ounded Rectangle 8"/>
          <p:cNvSpPr/>
          <p:nvPr/>
        </p:nvSpPr>
        <p:spPr>
          <a:xfrm>
            <a:off x="3124200" y="304800"/>
            <a:ext cx="29718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ectangle 9"/>
          <p:cNvSpPr/>
          <p:nvPr/>
        </p:nvSpPr>
        <p:spPr>
          <a:xfrm>
            <a:off x="7086600" y="2133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14</a:t>
            </a:r>
          </a:p>
        </p:txBody>
      </p:sp>
      <p:pic>
        <p:nvPicPr>
          <p:cNvPr id="107524" name="Picture 4" descr="https://encrypted-tbn0.gstatic.com/images?q=tbn:ANd9GcQPkkD3_7DmcZEvt6h5aLL0AY73mkf6V0QTgp0vajE0GSaYa0aQbA"/>
          <p:cNvPicPr>
            <a:picLocks noChangeAspect="1" noChangeArrowheads="1"/>
          </p:cNvPicPr>
          <p:nvPr/>
        </p:nvPicPr>
        <p:blipFill>
          <a:blip r:embed="rId3" cstate="print"/>
          <a:srcRect/>
          <a:stretch>
            <a:fillRect/>
          </a:stretch>
        </p:blipFill>
        <p:spPr bwMode="auto">
          <a:xfrm>
            <a:off x="533400" y="4343400"/>
            <a:ext cx="3733800" cy="2000251"/>
          </a:xfrm>
          <a:prstGeom prst="rect">
            <a:avLst/>
          </a:prstGeom>
          <a:noFill/>
          <a:ln w="38100">
            <a:solidFill>
              <a:schemeClr val="tx1"/>
            </a:solidFill>
          </a:ln>
        </p:spPr>
      </p:pic>
      <p:pic>
        <p:nvPicPr>
          <p:cNvPr id="11" name="Picture 4" descr="http://www.clker.com/cliparts/9/a/e/e/12154415151126295659lemmling_Cartoon_owl.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4911436"/>
            <a:ext cx="152400" cy="1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Content Placeholder 2"/>
          <p:cNvSpPr>
            <a:spLocks noGrp="1"/>
          </p:cNvSpPr>
          <p:nvPr>
            <p:ph idx="1"/>
          </p:nvPr>
        </p:nvSpPr>
        <p:spPr>
          <a:xfrm>
            <a:off x="457200" y="228600"/>
            <a:ext cx="8153400" cy="5897563"/>
          </a:xfrm>
        </p:spPr>
        <p:txBody>
          <a:bodyPr/>
          <a:lstStyle/>
          <a:p>
            <a:r>
              <a:rPr lang="en-US" dirty="0">
                <a:solidFill>
                  <a:srgbClr val="FF00FF"/>
                </a:solidFill>
                <a:latin typeface="Verdana" pitchFamily="34" charset="0"/>
              </a:rPr>
              <a:t>Anton</a:t>
            </a:r>
            <a:r>
              <a:rPr lang="en-US" dirty="0">
                <a:solidFill>
                  <a:srgbClr val="6699FF"/>
                </a:solidFill>
                <a:latin typeface="Verdana" pitchFamily="34" charset="0"/>
              </a:rPr>
              <a:t> van Leeuwenhoek</a:t>
            </a:r>
          </a:p>
          <a:p>
            <a:pPr lvl="1"/>
            <a:r>
              <a:rPr lang="en-US" dirty="0">
                <a:solidFill>
                  <a:srgbClr val="6699FF"/>
                </a:solidFill>
                <a:latin typeface="Verdana" pitchFamily="34" charset="0"/>
              </a:rPr>
              <a:t>Looked at the first living cells.</a:t>
            </a:r>
          </a:p>
          <a:p>
            <a:pPr lvl="1"/>
            <a:r>
              <a:rPr lang="en-US" dirty="0">
                <a:solidFill>
                  <a:srgbClr val="6699FF"/>
                </a:solidFill>
                <a:latin typeface="Verdana" pitchFamily="34" charset="0"/>
              </a:rPr>
              <a:t>Advanced early microscopes and work.</a:t>
            </a:r>
            <a:endParaRPr lang="en-US" dirty="0"/>
          </a:p>
        </p:txBody>
      </p:sp>
      <p:pic>
        <p:nvPicPr>
          <p:cNvPr id="398340" name="Picture 4" descr="CHuygen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057400"/>
            <a:ext cx="8534400" cy="4495800"/>
          </a:xfrm>
          <a:prstGeom prst="rect">
            <a:avLst/>
          </a:prstGeom>
          <a:noFill/>
          <a:ln w="28575">
            <a:solidFill>
              <a:schemeClr val="bg1">
                <a:lumMod val="9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98341"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8" name="Rounded Rectangle 7"/>
          <p:cNvSpPr/>
          <p:nvPr/>
        </p:nvSpPr>
        <p:spPr>
          <a:xfrm>
            <a:off x="2209800" y="304800"/>
            <a:ext cx="8382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ounded Rectangle 8"/>
          <p:cNvSpPr/>
          <p:nvPr/>
        </p:nvSpPr>
        <p:spPr>
          <a:xfrm>
            <a:off x="3124200" y="304800"/>
            <a:ext cx="29718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ectangle 9"/>
          <p:cNvSpPr/>
          <p:nvPr/>
        </p:nvSpPr>
        <p:spPr>
          <a:xfrm>
            <a:off x="7086600" y="2133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14</a:t>
            </a:r>
          </a:p>
        </p:txBody>
      </p:sp>
      <p:pic>
        <p:nvPicPr>
          <p:cNvPr id="107524" name="Picture 4" descr="https://encrypted-tbn0.gstatic.com/images?q=tbn:ANd9GcQPkkD3_7DmcZEvt6h5aLL0AY73mkf6V0QTgp0vajE0GSaYa0aQbA"/>
          <p:cNvPicPr>
            <a:picLocks noChangeAspect="1" noChangeArrowheads="1"/>
          </p:cNvPicPr>
          <p:nvPr/>
        </p:nvPicPr>
        <p:blipFill>
          <a:blip r:embed="rId3" cstate="print"/>
          <a:srcRect/>
          <a:stretch>
            <a:fillRect/>
          </a:stretch>
        </p:blipFill>
        <p:spPr bwMode="auto">
          <a:xfrm>
            <a:off x="533400" y="4343400"/>
            <a:ext cx="3733800" cy="2000251"/>
          </a:xfrm>
          <a:prstGeom prst="rect">
            <a:avLst/>
          </a:prstGeom>
          <a:noFill/>
          <a:ln w="38100">
            <a:solidFill>
              <a:schemeClr val="tx1"/>
            </a:solidFill>
          </a:ln>
        </p:spPr>
      </p:pic>
      <p:pic>
        <p:nvPicPr>
          <p:cNvPr id="11" name="Picture 4" descr="http://www.clker.com/cliparts/9/a/e/e/12154415151126295659lemmling_Cartoon_owl.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4911436"/>
            <a:ext cx="152400" cy="1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Content Placeholder 2"/>
          <p:cNvSpPr>
            <a:spLocks noGrp="1"/>
          </p:cNvSpPr>
          <p:nvPr>
            <p:ph idx="1"/>
          </p:nvPr>
        </p:nvSpPr>
        <p:spPr>
          <a:xfrm>
            <a:off x="457200" y="228600"/>
            <a:ext cx="8153400" cy="5897563"/>
          </a:xfrm>
        </p:spPr>
        <p:txBody>
          <a:bodyPr/>
          <a:lstStyle/>
          <a:p>
            <a:r>
              <a:rPr lang="en-US" dirty="0">
                <a:solidFill>
                  <a:srgbClr val="FF00FF"/>
                </a:solidFill>
                <a:latin typeface="Verdana" pitchFamily="34" charset="0"/>
              </a:rPr>
              <a:t>Anton</a:t>
            </a:r>
            <a:r>
              <a:rPr lang="en-US" dirty="0">
                <a:solidFill>
                  <a:srgbClr val="6699FF"/>
                </a:solidFill>
                <a:latin typeface="Verdana" pitchFamily="34" charset="0"/>
              </a:rPr>
              <a:t> van Leeuwenhoek</a:t>
            </a:r>
          </a:p>
          <a:p>
            <a:pPr lvl="1"/>
            <a:r>
              <a:rPr lang="en-US" dirty="0">
                <a:solidFill>
                  <a:srgbClr val="6699FF"/>
                </a:solidFill>
                <a:latin typeface="Verdana" pitchFamily="34" charset="0"/>
              </a:rPr>
              <a:t>Looked at the first living cells.</a:t>
            </a:r>
          </a:p>
          <a:p>
            <a:pPr lvl="1"/>
            <a:r>
              <a:rPr lang="en-US" dirty="0">
                <a:solidFill>
                  <a:srgbClr val="6699FF"/>
                </a:solidFill>
                <a:latin typeface="Verdana" pitchFamily="34" charset="0"/>
              </a:rPr>
              <a:t>Advanced early microscopes and work.</a:t>
            </a:r>
            <a:endParaRPr lang="en-US" dirty="0"/>
          </a:p>
        </p:txBody>
      </p:sp>
      <p:pic>
        <p:nvPicPr>
          <p:cNvPr id="398340" name="Picture 4" descr="CHuygen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057400"/>
            <a:ext cx="8534400" cy="4495800"/>
          </a:xfrm>
          <a:prstGeom prst="rect">
            <a:avLst/>
          </a:prstGeom>
          <a:noFill/>
          <a:ln w="28575">
            <a:solidFill>
              <a:schemeClr val="bg1">
                <a:lumMod val="9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98341"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8" name="Rounded Rectangle 7"/>
          <p:cNvSpPr/>
          <p:nvPr/>
        </p:nvSpPr>
        <p:spPr>
          <a:xfrm>
            <a:off x="2209800" y="304800"/>
            <a:ext cx="838200" cy="457200"/>
          </a:xfrm>
          <a:prstGeom prst="roundRect">
            <a:avLst/>
          </a:prstGeom>
          <a:solidFill>
            <a:schemeClr val="bg2">
              <a:lumMod val="50000"/>
            </a:schemeClr>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ounded Rectangle 8"/>
          <p:cNvSpPr/>
          <p:nvPr/>
        </p:nvSpPr>
        <p:spPr>
          <a:xfrm>
            <a:off x="3124200" y="304800"/>
            <a:ext cx="29718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ectangle 9"/>
          <p:cNvSpPr/>
          <p:nvPr/>
        </p:nvSpPr>
        <p:spPr>
          <a:xfrm>
            <a:off x="7086600" y="2133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14</a:t>
            </a:r>
          </a:p>
        </p:txBody>
      </p:sp>
      <p:pic>
        <p:nvPicPr>
          <p:cNvPr id="107524" name="Picture 4" descr="https://encrypted-tbn0.gstatic.com/images?q=tbn:ANd9GcQPkkD3_7DmcZEvt6h5aLL0AY73mkf6V0QTgp0vajE0GSaYa0aQbA"/>
          <p:cNvPicPr>
            <a:picLocks noChangeAspect="1" noChangeArrowheads="1"/>
          </p:cNvPicPr>
          <p:nvPr/>
        </p:nvPicPr>
        <p:blipFill>
          <a:blip r:embed="rId3" cstate="print"/>
          <a:srcRect/>
          <a:stretch>
            <a:fillRect/>
          </a:stretch>
        </p:blipFill>
        <p:spPr bwMode="auto">
          <a:xfrm>
            <a:off x="533400" y="4343400"/>
            <a:ext cx="3733800" cy="2000251"/>
          </a:xfrm>
          <a:prstGeom prst="rect">
            <a:avLst/>
          </a:prstGeom>
          <a:noFill/>
          <a:ln w="38100">
            <a:solidFill>
              <a:schemeClr val="tx1"/>
            </a:solidFill>
          </a:ln>
        </p:spPr>
      </p:pic>
      <p:pic>
        <p:nvPicPr>
          <p:cNvPr id="11" name="Picture 4" descr="http://www.clker.com/cliparts/9/a/e/e/12154415151126295659lemmling_Cartoon_owl.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4911436"/>
            <a:ext cx="152400" cy="1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nvGraphicFramePr>
        <p:xfrm>
          <a:off x="228600" y="838200"/>
          <a:ext cx="8686800" cy="5553077"/>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CAME FROM THE SEWER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IT’S ALIVE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LEVEL UP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SCHLEID ON TIME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CELL</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BLOCK</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-BONUS-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a:solidFill>
                  <a:schemeClr val="bg1"/>
                </a:solidFill>
              </a:rPr>
              <a:t>Cellular Biology Review Game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Content Placeholder 2"/>
          <p:cNvSpPr>
            <a:spLocks noGrp="1"/>
          </p:cNvSpPr>
          <p:nvPr>
            <p:ph idx="1"/>
          </p:nvPr>
        </p:nvSpPr>
        <p:spPr>
          <a:xfrm>
            <a:off x="457200" y="228600"/>
            <a:ext cx="8153400" cy="5897563"/>
          </a:xfrm>
        </p:spPr>
        <p:txBody>
          <a:bodyPr/>
          <a:lstStyle/>
          <a:p>
            <a:r>
              <a:rPr lang="en-US" dirty="0">
                <a:solidFill>
                  <a:srgbClr val="FF00FF"/>
                </a:solidFill>
                <a:latin typeface="Verdana" pitchFamily="34" charset="0"/>
              </a:rPr>
              <a:t>Anton</a:t>
            </a:r>
            <a:r>
              <a:rPr lang="en-US" dirty="0">
                <a:solidFill>
                  <a:srgbClr val="6699FF"/>
                </a:solidFill>
                <a:latin typeface="Verdana" pitchFamily="34" charset="0"/>
              </a:rPr>
              <a:t> </a:t>
            </a:r>
            <a:r>
              <a:rPr lang="en-US" dirty="0">
                <a:solidFill>
                  <a:srgbClr val="FF99FF"/>
                </a:solidFill>
                <a:latin typeface="Verdana" pitchFamily="34" charset="0"/>
              </a:rPr>
              <a:t>van</a:t>
            </a:r>
            <a:r>
              <a:rPr lang="en-US" dirty="0">
                <a:solidFill>
                  <a:srgbClr val="6699FF"/>
                </a:solidFill>
                <a:latin typeface="Verdana" pitchFamily="34" charset="0"/>
              </a:rPr>
              <a:t> Leeuwenhoek</a:t>
            </a:r>
          </a:p>
          <a:p>
            <a:pPr lvl="1"/>
            <a:r>
              <a:rPr lang="en-US" dirty="0">
                <a:solidFill>
                  <a:srgbClr val="6699FF"/>
                </a:solidFill>
                <a:latin typeface="Verdana" pitchFamily="34" charset="0"/>
              </a:rPr>
              <a:t>Looked at the first living cells.</a:t>
            </a:r>
          </a:p>
          <a:p>
            <a:pPr lvl="1"/>
            <a:r>
              <a:rPr lang="en-US" dirty="0">
                <a:solidFill>
                  <a:srgbClr val="6699FF"/>
                </a:solidFill>
                <a:latin typeface="Verdana" pitchFamily="34" charset="0"/>
              </a:rPr>
              <a:t>Advanced early microscopes and work.</a:t>
            </a:r>
            <a:endParaRPr lang="en-US" dirty="0"/>
          </a:p>
        </p:txBody>
      </p:sp>
      <p:pic>
        <p:nvPicPr>
          <p:cNvPr id="398340" name="Picture 4" descr="CHuygen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057400"/>
            <a:ext cx="8534400" cy="4495800"/>
          </a:xfrm>
          <a:prstGeom prst="rect">
            <a:avLst/>
          </a:prstGeom>
          <a:noFill/>
          <a:ln w="28575">
            <a:solidFill>
              <a:schemeClr val="bg1">
                <a:lumMod val="9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98341"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9" name="Rounded Rectangle 8"/>
          <p:cNvSpPr/>
          <p:nvPr/>
        </p:nvSpPr>
        <p:spPr>
          <a:xfrm>
            <a:off x="3124200" y="304800"/>
            <a:ext cx="29718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ectangle 9"/>
          <p:cNvSpPr/>
          <p:nvPr/>
        </p:nvSpPr>
        <p:spPr>
          <a:xfrm>
            <a:off x="7086600" y="2133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14</a:t>
            </a:r>
          </a:p>
        </p:txBody>
      </p:sp>
      <p:pic>
        <p:nvPicPr>
          <p:cNvPr id="107524" name="Picture 4" descr="https://encrypted-tbn0.gstatic.com/images?q=tbn:ANd9GcQPkkD3_7DmcZEvt6h5aLL0AY73mkf6V0QTgp0vajE0GSaYa0aQbA"/>
          <p:cNvPicPr>
            <a:picLocks noChangeAspect="1" noChangeArrowheads="1"/>
          </p:cNvPicPr>
          <p:nvPr/>
        </p:nvPicPr>
        <p:blipFill>
          <a:blip r:embed="rId3" cstate="print"/>
          <a:srcRect/>
          <a:stretch>
            <a:fillRect/>
          </a:stretch>
        </p:blipFill>
        <p:spPr bwMode="auto">
          <a:xfrm>
            <a:off x="533400" y="4343400"/>
            <a:ext cx="3733800" cy="2000251"/>
          </a:xfrm>
          <a:prstGeom prst="rect">
            <a:avLst/>
          </a:prstGeom>
          <a:noFill/>
          <a:ln w="38100">
            <a:solidFill>
              <a:schemeClr val="tx1"/>
            </a:solidFill>
          </a:ln>
        </p:spPr>
      </p:pic>
      <p:pic>
        <p:nvPicPr>
          <p:cNvPr id="11" name="Picture 4" descr="http://www.clker.com/cliparts/9/a/e/e/12154415151126295659lemmling_Cartoon_owl.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4911436"/>
            <a:ext cx="152400" cy="1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Content Placeholder 2"/>
          <p:cNvSpPr>
            <a:spLocks noGrp="1"/>
          </p:cNvSpPr>
          <p:nvPr>
            <p:ph idx="1"/>
          </p:nvPr>
        </p:nvSpPr>
        <p:spPr>
          <a:xfrm>
            <a:off x="457200" y="228600"/>
            <a:ext cx="8153400" cy="5897563"/>
          </a:xfrm>
        </p:spPr>
        <p:txBody>
          <a:bodyPr/>
          <a:lstStyle/>
          <a:p>
            <a:r>
              <a:rPr lang="en-US" dirty="0">
                <a:solidFill>
                  <a:srgbClr val="FF00FF"/>
                </a:solidFill>
                <a:latin typeface="Verdana" pitchFamily="34" charset="0"/>
              </a:rPr>
              <a:t>Anton</a:t>
            </a:r>
            <a:r>
              <a:rPr lang="en-US" dirty="0">
                <a:solidFill>
                  <a:srgbClr val="6699FF"/>
                </a:solidFill>
                <a:latin typeface="Verdana" pitchFamily="34" charset="0"/>
              </a:rPr>
              <a:t> </a:t>
            </a:r>
            <a:r>
              <a:rPr lang="en-US" dirty="0">
                <a:solidFill>
                  <a:srgbClr val="FF99FF"/>
                </a:solidFill>
                <a:latin typeface="Verdana" pitchFamily="34" charset="0"/>
              </a:rPr>
              <a:t>van</a:t>
            </a:r>
            <a:r>
              <a:rPr lang="en-US" dirty="0">
                <a:solidFill>
                  <a:srgbClr val="6699FF"/>
                </a:solidFill>
                <a:latin typeface="Verdana" pitchFamily="34" charset="0"/>
              </a:rPr>
              <a:t> Leeuwenhoek</a:t>
            </a:r>
          </a:p>
          <a:p>
            <a:pPr lvl="1"/>
            <a:r>
              <a:rPr lang="en-US" dirty="0">
                <a:solidFill>
                  <a:srgbClr val="6699FF"/>
                </a:solidFill>
                <a:latin typeface="Verdana" pitchFamily="34" charset="0"/>
              </a:rPr>
              <a:t>Looked at the first living cells.</a:t>
            </a:r>
          </a:p>
          <a:p>
            <a:pPr lvl="1"/>
            <a:r>
              <a:rPr lang="en-US" dirty="0">
                <a:solidFill>
                  <a:srgbClr val="6699FF"/>
                </a:solidFill>
                <a:latin typeface="Verdana" pitchFamily="34" charset="0"/>
              </a:rPr>
              <a:t>Advanced early microscopes and work.</a:t>
            </a:r>
            <a:endParaRPr lang="en-US" dirty="0"/>
          </a:p>
        </p:txBody>
      </p:sp>
      <p:pic>
        <p:nvPicPr>
          <p:cNvPr id="398340" name="Picture 4" descr="CHuygen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057400"/>
            <a:ext cx="8534400" cy="4495800"/>
          </a:xfrm>
          <a:prstGeom prst="rect">
            <a:avLst/>
          </a:prstGeom>
          <a:noFill/>
          <a:ln w="28575">
            <a:solidFill>
              <a:schemeClr val="bg1">
                <a:lumMod val="9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98341"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9" name="Rounded Rectangle 8"/>
          <p:cNvSpPr/>
          <p:nvPr/>
        </p:nvSpPr>
        <p:spPr>
          <a:xfrm>
            <a:off x="3124200" y="304800"/>
            <a:ext cx="2971800" cy="457200"/>
          </a:xfrm>
          <a:prstGeom prst="roundRect">
            <a:avLst/>
          </a:prstGeom>
          <a:solidFill>
            <a:schemeClr val="bg2">
              <a:lumMod val="50000"/>
            </a:scheme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ectangle 9"/>
          <p:cNvSpPr/>
          <p:nvPr/>
        </p:nvSpPr>
        <p:spPr>
          <a:xfrm>
            <a:off x="7086600" y="2133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14</a:t>
            </a:r>
          </a:p>
        </p:txBody>
      </p:sp>
      <p:pic>
        <p:nvPicPr>
          <p:cNvPr id="107524" name="Picture 4" descr="https://encrypted-tbn0.gstatic.com/images?q=tbn:ANd9GcQPkkD3_7DmcZEvt6h5aLL0AY73mkf6V0QTgp0vajE0GSaYa0aQbA"/>
          <p:cNvPicPr>
            <a:picLocks noChangeAspect="1" noChangeArrowheads="1"/>
          </p:cNvPicPr>
          <p:nvPr/>
        </p:nvPicPr>
        <p:blipFill>
          <a:blip r:embed="rId3" cstate="print"/>
          <a:srcRect/>
          <a:stretch>
            <a:fillRect/>
          </a:stretch>
        </p:blipFill>
        <p:spPr bwMode="auto">
          <a:xfrm>
            <a:off x="533400" y="4343400"/>
            <a:ext cx="3733800" cy="2000251"/>
          </a:xfrm>
          <a:prstGeom prst="rect">
            <a:avLst/>
          </a:prstGeom>
          <a:noFill/>
          <a:ln w="38100">
            <a:solidFill>
              <a:schemeClr val="tx1"/>
            </a:solidFill>
          </a:ln>
        </p:spPr>
      </p:pic>
      <p:pic>
        <p:nvPicPr>
          <p:cNvPr id="8" name="Picture 4" descr="http://www.clker.com/cliparts/9/a/e/e/12154415151126295659lemmling_Cartoon_owl.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4911436"/>
            <a:ext cx="152400" cy="1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Content Placeholder 2"/>
          <p:cNvSpPr>
            <a:spLocks noGrp="1"/>
          </p:cNvSpPr>
          <p:nvPr>
            <p:ph idx="1"/>
          </p:nvPr>
        </p:nvSpPr>
        <p:spPr>
          <a:xfrm>
            <a:off x="457200" y="228600"/>
            <a:ext cx="8153400" cy="5897563"/>
          </a:xfrm>
        </p:spPr>
        <p:txBody>
          <a:bodyPr/>
          <a:lstStyle/>
          <a:p>
            <a:r>
              <a:rPr lang="en-US" dirty="0">
                <a:solidFill>
                  <a:srgbClr val="FF00FF"/>
                </a:solidFill>
                <a:latin typeface="Verdana" pitchFamily="34" charset="0"/>
              </a:rPr>
              <a:t>Anton</a:t>
            </a:r>
            <a:r>
              <a:rPr lang="en-US" dirty="0">
                <a:solidFill>
                  <a:srgbClr val="6699FF"/>
                </a:solidFill>
                <a:latin typeface="Verdana" pitchFamily="34" charset="0"/>
              </a:rPr>
              <a:t> </a:t>
            </a:r>
            <a:r>
              <a:rPr lang="en-US" dirty="0">
                <a:solidFill>
                  <a:srgbClr val="FF99FF"/>
                </a:solidFill>
                <a:latin typeface="Verdana" pitchFamily="34" charset="0"/>
              </a:rPr>
              <a:t>van</a:t>
            </a:r>
            <a:r>
              <a:rPr lang="en-US" dirty="0">
                <a:solidFill>
                  <a:srgbClr val="6699FF"/>
                </a:solidFill>
                <a:latin typeface="Verdana" pitchFamily="34" charset="0"/>
              </a:rPr>
              <a:t> </a:t>
            </a:r>
            <a:r>
              <a:rPr lang="en-US" dirty="0">
                <a:solidFill>
                  <a:srgbClr val="FFCCFF"/>
                </a:solidFill>
                <a:latin typeface="Verdana" pitchFamily="34" charset="0"/>
              </a:rPr>
              <a:t>Leeuwenhoek</a:t>
            </a:r>
          </a:p>
          <a:p>
            <a:pPr lvl="1"/>
            <a:r>
              <a:rPr lang="en-US" dirty="0">
                <a:solidFill>
                  <a:srgbClr val="6699FF"/>
                </a:solidFill>
                <a:latin typeface="Verdana" pitchFamily="34" charset="0"/>
              </a:rPr>
              <a:t>Looked at the first living cells.</a:t>
            </a:r>
          </a:p>
          <a:p>
            <a:pPr lvl="1"/>
            <a:r>
              <a:rPr lang="en-US" dirty="0">
                <a:solidFill>
                  <a:srgbClr val="6699FF"/>
                </a:solidFill>
                <a:latin typeface="Verdana" pitchFamily="34" charset="0"/>
              </a:rPr>
              <a:t>Advanced early microscopes and work.</a:t>
            </a:r>
            <a:endParaRPr lang="en-US" dirty="0"/>
          </a:p>
        </p:txBody>
      </p:sp>
      <p:pic>
        <p:nvPicPr>
          <p:cNvPr id="398340" name="Picture 4" descr="CHuygen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057400"/>
            <a:ext cx="8534400" cy="4495800"/>
          </a:xfrm>
          <a:prstGeom prst="rect">
            <a:avLst/>
          </a:prstGeom>
          <a:noFill/>
          <a:ln w="28575">
            <a:solidFill>
              <a:schemeClr val="bg1">
                <a:lumMod val="9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98341"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10" name="Rectangle 9"/>
          <p:cNvSpPr/>
          <p:nvPr/>
        </p:nvSpPr>
        <p:spPr>
          <a:xfrm>
            <a:off x="7086600" y="2133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14</a:t>
            </a:r>
          </a:p>
        </p:txBody>
      </p:sp>
      <p:pic>
        <p:nvPicPr>
          <p:cNvPr id="107524" name="Picture 4" descr="https://encrypted-tbn0.gstatic.com/images?q=tbn:ANd9GcQPkkD3_7DmcZEvt6h5aLL0AY73mkf6V0QTgp0vajE0GSaYa0aQbA"/>
          <p:cNvPicPr>
            <a:picLocks noChangeAspect="1" noChangeArrowheads="1"/>
          </p:cNvPicPr>
          <p:nvPr/>
        </p:nvPicPr>
        <p:blipFill>
          <a:blip r:embed="rId3" cstate="print"/>
          <a:srcRect/>
          <a:stretch>
            <a:fillRect/>
          </a:stretch>
        </p:blipFill>
        <p:spPr bwMode="auto">
          <a:xfrm>
            <a:off x="533400" y="4343400"/>
            <a:ext cx="3733800" cy="2000251"/>
          </a:xfrm>
          <a:prstGeom prst="rect">
            <a:avLst/>
          </a:prstGeom>
          <a:noFill/>
          <a:ln w="38100">
            <a:solidFill>
              <a:schemeClr val="tx1"/>
            </a:solidFill>
          </a:ln>
        </p:spPr>
      </p:pic>
      <p:pic>
        <p:nvPicPr>
          <p:cNvPr id="8" name="Picture 4" descr="http://www.clker.com/cliparts/9/a/e/e/12154415151126295659lemmling_Cartoon_owl.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4911436"/>
            <a:ext cx="152400" cy="1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ttp://www.clker.com/cliparts/9/a/e/e/12154415151126295659lemmling_Cartoon_owl.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0"/>
            <a:ext cx="2362200" cy="214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Content Placeholder 2"/>
          <p:cNvSpPr>
            <a:spLocks noGrp="1"/>
          </p:cNvSpPr>
          <p:nvPr>
            <p:ph idx="1"/>
          </p:nvPr>
        </p:nvSpPr>
        <p:spPr>
          <a:xfrm>
            <a:off x="457200" y="228600"/>
            <a:ext cx="8153400" cy="5897563"/>
          </a:xfrm>
        </p:spPr>
        <p:txBody>
          <a:bodyPr/>
          <a:lstStyle/>
          <a:p>
            <a:r>
              <a:rPr lang="en-US" dirty="0">
                <a:solidFill>
                  <a:srgbClr val="FF00FF"/>
                </a:solidFill>
                <a:latin typeface="Verdana" pitchFamily="34" charset="0"/>
              </a:rPr>
              <a:t>Anton</a:t>
            </a:r>
            <a:r>
              <a:rPr lang="en-US" dirty="0">
                <a:solidFill>
                  <a:srgbClr val="6699FF"/>
                </a:solidFill>
                <a:latin typeface="Verdana" pitchFamily="34" charset="0"/>
              </a:rPr>
              <a:t> </a:t>
            </a:r>
            <a:r>
              <a:rPr lang="en-US" dirty="0">
                <a:solidFill>
                  <a:srgbClr val="FF99FF"/>
                </a:solidFill>
                <a:latin typeface="Verdana" pitchFamily="34" charset="0"/>
              </a:rPr>
              <a:t>van</a:t>
            </a:r>
            <a:r>
              <a:rPr lang="en-US" dirty="0">
                <a:solidFill>
                  <a:srgbClr val="6699FF"/>
                </a:solidFill>
                <a:latin typeface="Verdana" pitchFamily="34" charset="0"/>
              </a:rPr>
              <a:t> </a:t>
            </a:r>
            <a:r>
              <a:rPr lang="en-US" dirty="0">
                <a:solidFill>
                  <a:srgbClr val="FFCCFF"/>
                </a:solidFill>
                <a:latin typeface="Verdana" pitchFamily="34" charset="0"/>
              </a:rPr>
              <a:t>Leeuwenhoek</a:t>
            </a:r>
          </a:p>
          <a:p>
            <a:pPr lvl="1"/>
            <a:r>
              <a:rPr lang="en-US" dirty="0">
                <a:solidFill>
                  <a:srgbClr val="6699FF"/>
                </a:solidFill>
                <a:latin typeface="Verdana" pitchFamily="34" charset="0"/>
              </a:rPr>
              <a:t>Looked at the first living cells.</a:t>
            </a:r>
          </a:p>
          <a:p>
            <a:pPr lvl="1"/>
            <a:r>
              <a:rPr lang="en-US" dirty="0">
                <a:solidFill>
                  <a:srgbClr val="6699FF"/>
                </a:solidFill>
                <a:latin typeface="Verdana" pitchFamily="34" charset="0"/>
              </a:rPr>
              <a:t>Advanced early microscopes and work.</a:t>
            </a:r>
            <a:endParaRPr lang="en-US" dirty="0"/>
          </a:p>
        </p:txBody>
      </p:sp>
      <p:pic>
        <p:nvPicPr>
          <p:cNvPr id="398340" name="Picture 4" descr="CHuygen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057400"/>
            <a:ext cx="8534400" cy="4495800"/>
          </a:xfrm>
          <a:prstGeom prst="rect">
            <a:avLst/>
          </a:prstGeom>
          <a:noFill/>
          <a:ln w="28575">
            <a:solidFill>
              <a:schemeClr val="bg1">
                <a:lumMod val="9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98341"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10" name="Rectangle 9"/>
          <p:cNvSpPr/>
          <p:nvPr/>
        </p:nvSpPr>
        <p:spPr>
          <a:xfrm>
            <a:off x="7086600" y="2133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14</a:t>
            </a:r>
          </a:p>
        </p:txBody>
      </p:sp>
      <p:pic>
        <p:nvPicPr>
          <p:cNvPr id="107524" name="Picture 4" descr="https://encrypted-tbn0.gstatic.com/images?q=tbn:ANd9GcQPkkD3_7DmcZEvt6h5aLL0AY73mkf6V0QTgp0vajE0GSaYa0aQbA"/>
          <p:cNvPicPr>
            <a:picLocks noChangeAspect="1" noChangeArrowheads="1"/>
          </p:cNvPicPr>
          <p:nvPr/>
        </p:nvPicPr>
        <p:blipFill>
          <a:blip r:embed="rId3" cstate="print"/>
          <a:srcRect/>
          <a:stretch>
            <a:fillRect/>
          </a:stretch>
        </p:blipFill>
        <p:spPr bwMode="auto">
          <a:xfrm>
            <a:off x="533400" y="4343400"/>
            <a:ext cx="3733800" cy="2000251"/>
          </a:xfrm>
          <a:prstGeom prst="rect">
            <a:avLst/>
          </a:prstGeom>
          <a:noFill/>
          <a:ln w="38100">
            <a:solidFill>
              <a:schemeClr val="tx1"/>
            </a:solidFill>
          </a:ln>
        </p:spPr>
      </p:pic>
      <p:pic>
        <p:nvPicPr>
          <p:cNvPr id="8" name="Picture 4" descr="http://www.clker.com/cliparts/9/a/e/e/12154415151126295659lemmling_Cartoon_owl.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4911436"/>
            <a:ext cx="152400" cy="1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ttp://www.clker.com/cliparts/9/a/e/e/12154415151126295659lemmling_Cartoon_owl.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0"/>
            <a:ext cx="2362200" cy="214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838200" y="4495800"/>
            <a:ext cx="838200" cy="762000"/>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Content Placeholder 2"/>
          <p:cNvSpPr>
            <a:spLocks noGrp="1"/>
          </p:cNvSpPr>
          <p:nvPr>
            <p:ph idx="1"/>
          </p:nvPr>
        </p:nvSpPr>
        <p:spPr>
          <a:xfrm>
            <a:off x="457200" y="228600"/>
            <a:ext cx="8153400" cy="5897563"/>
          </a:xfrm>
        </p:spPr>
        <p:txBody>
          <a:bodyPr/>
          <a:lstStyle/>
          <a:p>
            <a:r>
              <a:rPr lang="en-US" dirty="0">
                <a:solidFill>
                  <a:srgbClr val="CCFF99"/>
                </a:solidFill>
                <a:latin typeface="Verdana" pitchFamily="34" charset="0"/>
              </a:rPr>
              <a:t>Robert Hooke</a:t>
            </a:r>
          </a:p>
          <a:p>
            <a:pPr lvl="1"/>
            <a:r>
              <a:rPr lang="en-US" dirty="0">
                <a:solidFill>
                  <a:srgbClr val="FFC000"/>
                </a:solidFill>
                <a:latin typeface="Verdana" pitchFamily="34" charset="0"/>
              </a:rPr>
              <a:t>Named first cells.</a:t>
            </a:r>
          </a:p>
          <a:p>
            <a:pPr lvl="1"/>
            <a:r>
              <a:rPr lang="en-US" dirty="0">
                <a:solidFill>
                  <a:srgbClr val="FFC000"/>
                </a:solidFill>
                <a:latin typeface="Verdana" pitchFamily="34" charset="0"/>
              </a:rPr>
              <a:t>Advanced early microscopes and work.</a:t>
            </a:r>
            <a:endParaRPr lang="en-US" dirty="0">
              <a:solidFill>
                <a:srgbClr val="FFC000"/>
              </a:solidFill>
            </a:endParaRPr>
          </a:p>
        </p:txBody>
      </p:sp>
      <p:sp>
        <p:nvSpPr>
          <p:cNvPr id="398341"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8" name="Picture 5" descr="RobertHook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905000"/>
            <a:ext cx="4191000" cy="4648200"/>
          </a:xfrm>
          <a:prstGeom prst="rect">
            <a:avLst/>
          </a:prstGeom>
          <a:noFill/>
          <a:ln w="1270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134146" name="Picture 2" descr="https://encrypted-tbn0.gstatic.com/images?q=tbn:ANd9GcRsrZRePBe5kcTmfAgI21nje4f1y_2RgzgFHIS-MaQQLda2qv5_UEXbfEAg"/>
          <p:cNvPicPr>
            <a:picLocks noChangeAspect="1" noChangeArrowheads="1"/>
          </p:cNvPicPr>
          <p:nvPr/>
        </p:nvPicPr>
        <p:blipFill>
          <a:blip r:embed="rId3" cstate="print"/>
          <a:srcRect/>
          <a:stretch>
            <a:fillRect/>
          </a:stretch>
        </p:blipFill>
        <p:spPr bwMode="auto">
          <a:xfrm>
            <a:off x="4572000" y="1905000"/>
            <a:ext cx="4343400" cy="4648200"/>
          </a:xfrm>
          <a:prstGeom prst="rect">
            <a:avLst/>
          </a:prstGeom>
          <a:noFill/>
          <a:ln>
            <a:solidFill>
              <a:srgbClr val="FFC000"/>
            </a:solidFill>
          </a:ln>
        </p:spPr>
      </p:pic>
      <p:pic>
        <p:nvPicPr>
          <p:cNvPr id="11" name="Picture 5"/>
          <p:cNvPicPr>
            <a:picLocks noChangeAspect="1" noChangeArrowheads="1"/>
          </p:cNvPicPr>
          <p:nvPr/>
        </p:nvPicPr>
        <p:blipFill>
          <a:blip r:embed="rId4" cstate="print"/>
          <a:srcRect/>
          <a:stretch>
            <a:fillRect/>
          </a:stretch>
        </p:blipFill>
        <p:spPr bwMode="auto">
          <a:xfrm>
            <a:off x="7162800" y="2057400"/>
            <a:ext cx="1595562" cy="1752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838200" y="304800"/>
            <a:ext cx="14478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Rounded Rectangle 12"/>
          <p:cNvSpPr/>
          <p:nvPr/>
        </p:nvSpPr>
        <p:spPr>
          <a:xfrm>
            <a:off x="2362200" y="304800"/>
            <a:ext cx="14478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4" name="Rectangle 13"/>
          <p:cNvSpPr/>
          <p:nvPr/>
        </p:nvSpPr>
        <p:spPr>
          <a:xfrm>
            <a:off x="7590370" y="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15</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Content Placeholder 2"/>
          <p:cNvSpPr>
            <a:spLocks noGrp="1"/>
          </p:cNvSpPr>
          <p:nvPr>
            <p:ph idx="1"/>
          </p:nvPr>
        </p:nvSpPr>
        <p:spPr>
          <a:xfrm>
            <a:off x="457200" y="228600"/>
            <a:ext cx="8153400" cy="5897563"/>
          </a:xfrm>
        </p:spPr>
        <p:txBody>
          <a:bodyPr/>
          <a:lstStyle/>
          <a:p>
            <a:r>
              <a:rPr lang="en-US" dirty="0">
                <a:solidFill>
                  <a:srgbClr val="CCFF99"/>
                </a:solidFill>
                <a:latin typeface="Verdana" pitchFamily="34" charset="0"/>
              </a:rPr>
              <a:t>Robert Hooke</a:t>
            </a:r>
          </a:p>
          <a:p>
            <a:pPr lvl="1"/>
            <a:r>
              <a:rPr lang="en-US" dirty="0">
                <a:solidFill>
                  <a:srgbClr val="FFC000"/>
                </a:solidFill>
                <a:latin typeface="Verdana" pitchFamily="34" charset="0"/>
              </a:rPr>
              <a:t>Named first cells.</a:t>
            </a:r>
          </a:p>
          <a:p>
            <a:pPr lvl="1"/>
            <a:r>
              <a:rPr lang="en-US" dirty="0">
                <a:solidFill>
                  <a:srgbClr val="FFC000"/>
                </a:solidFill>
                <a:latin typeface="Verdana" pitchFamily="34" charset="0"/>
              </a:rPr>
              <a:t>Advanced early microscopes and work.</a:t>
            </a:r>
            <a:endParaRPr lang="en-US" dirty="0">
              <a:solidFill>
                <a:srgbClr val="FFC000"/>
              </a:solidFill>
            </a:endParaRPr>
          </a:p>
        </p:txBody>
      </p:sp>
      <p:sp>
        <p:nvSpPr>
          <p:cNvPr id="398341"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8" name="Picture 5" descr="RobertHook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905000"/>
            <a:ext cx="4191000" cy="4648200"/>
          </a:xfrm>
          <a:prstGeom prst="rect">
            <a:avLst/>
          </a:prstGeom>
          <a:noFill/>
          <a:ln w="1270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134146" name="Picture 2" descr="https://encrypted-tbn0.gstatic.com/images?q=tbn:ANd9GcRsrZRePBe5kcTmfAgI21nje4f1y_2RgzgFHIS-MaQQLda2qv5_UEXbfEAg"/>
          <p:cNvPicPr>
            <a:picLocks noChangeAspect="1" noChangeArrowheads="1"/>
          </p:cNvPicPr>
          <p:nvPr/>
        </p:nvPicPr>
        <p:blipFill>
          <a:blip r:embed="rId3" cstate="print"/>
          <a:srcRect/>
          <a:stretch>
            <a:fillRect/>
          </a:stretch>
        </p:blipFill>
        <p:spPr bwMode="auto">
          <a:xfrm>
            <a:off x="4572000" y="1905000"/>
            <a:ext cx="4343400" cy="4648200"/>
          </a:xfrm>
          <a:prstGeom prst="rect">
            <a:avLst/>
          </a:prstGeom>
          <a:noFill/>
          <a:ln>
            <a:solidFill>
              <a:srgbClr val="FFC000"/>
            </a:solidFill>
          </a:ln>
        </p:spPr>
      </p:pic>
      <p:pic>
        <p:nvPicPr>
          <p:cNvPr id="11" name="Picture 5"/>
          <p:cNvPicPr>
            <a:picLocks noChangeAspect="1" noChangeArrowheads="1"/>
          </p:cNvPicPr>
          <p:nvPr/>
        </p:nvPicPr>
        <p:blipFill>
          <a:blip r:embed="rId4" cstate="print"/>
          <a:srcRect/>
          <a:stretch>
            <a:fillRect/>
          </a:stretch>
        </p:blipFill>
        <p:spPr bwMode="auto">
          <a:xfrm>
            <a:off x="7162800" y="2057400"/>
            <a:ext cx="1595562" cy="1752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838200" y="304800"/>
            <a:ext cx="1447800" cy="457200"/>
          </a:xfrm>
          <a:prstGeom prst="roundRect">
            <a:avLst/>
          </a:prstGeom>
          <a:solidFill>
            <a:schemeClr val="bg2">
              <a:lumMod val="5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Rounded Rectangle 12"/>
          <p:cNvSpPr/>
          <p:nvPr/>
        </p:nvSpPr>
        <p:spPr>
          <a:xfrm>
            <a:off x="2362200" y="304800"/>
            <a:ext cx="14478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4" name="Rectangle 13"/>
          <p:cNvSpPr/>
          <p:nvPr/>
        </p:nvSpPr>
        <p:spPr>
          <a:xfrm>
            <a:off x="7590370" y="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15</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Content Placeholder 2"/>
          <p:cNvSpPr>
            <a:spLocks noGrp="1"/>
          </p:cNvSpPr>
          <p:nvPr>
            <p:ph idx="1"/>
          </p:nvPr>
        </p:nvSpPr>
        <p:spPr>
          <a:xfrm>
            <a:off x="457200" y="228600"/>
            <a:ext cx="8153400" cy="5897563"/>
          </a:xfrm>
        </p:spPr>
        <p:txBody>
          <a:bodyPr/>
          <a:lstStyle/>
          <a:p>
            <a:r>
              <a:rPr lang="en-US" dirty="0">
                <a:solidFill>
                  <a:srgbClr val="CCFF99"/>
                </a:solidFill>
                <a:latin typeface="Verdana" pitchFamily="34" charset="0"/>
              </a:rPr>
              <a:t>Robert Hooke</a:t>
            </a:r>
          </a:p>
          <a:p>
            <a:pPr lvl="1"/>
            <a:r>
              <a:rPr lang="en-US" dirty="0">
                <a:solidFill>
                  <a:srgbClr val="FFC000"/>
                </a:solidFill>
                <a:latin typeface="Verdana" pitchFamily="34" charset="0"/>
              </a:rPr>
              <a:t>Named first cells.</a:t>
            </a:r>
          </a:p>
          <a:p>
            <a:pPr lvl="1"/>
            <a:r>
              <a:rPr lang="en-US" dirty="0">
                <a:solidFill>
                  <a:srgbClr val="FFC000"/>
                </a:solidFill>
                <a:latin typeface="Verdana" pitchFamily="34" charset="0"/>
              </a:rPr>
              <a:t>Advanced early microscopes and work.</a:t>
            </a:r>
            <a:endParaRPr lang="en-US" dirty="0">
              <a:solidFill>
                <a:srgbClr val="FFC000"/>
              </a:solidFill>
            </a:endParaRPr>
          </a:p>
        </p:txBody>
      </p:sp>
      <p:sp>
        <p:nvSpPr>
          <p:cNvPr id="398341"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8" name="Picture 5" descr="RobertHook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905000"/>
            <a:ext cx="4191000" cy="4648200"/>
          </a:xfrm>
          <a:prstGeom prst="rect">
            <a:avLst/>
          </a:prstGeom>
          <a:noFill/>
          <a:ln w="1270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134146" name="Picture 2" descr="https://encrypted-tbn0.gstatic.com/images?q=tbn:ANd9GcRsrZRePBe5kcTmfAgI21nje4f1y_2RgzgFHIS-MaQQLda2qv5_UEXbfEAg"/>
          <p:cNvPicPr>
            <a:picLocks noChangeAspect="1" noChangeArrowheads="1"/>
          </p:cNvPicPr>
          <p:nvPr/>
        </p:nvPicPr>
        <p:blipFill>
          <a:blip r:embed="rId3" cstate="print"/>
          <a:srcRect/>
          <a:stretch>
            <a:fillRect/>
          </a:stretch>
        </p:blipFill>
        <p:spPr bwMode="auto">
          <a:xfrm>
            <a:off x="4572000" y="1905000"/>
            <a:ext cx="4343400" cy="4648200"/>
          </a:xfrm>
          <a:prstGeom prst="rect">
            <a:avLst/>
          </a:prstGeom>
          <a:noFill/>
          <a:ln>
            <a:solidFill>
              <a:srgbClr val="FFC000"/>
            </a:solidFill>
          </a:ln>
        </p:spPr>
      </p:pic>
      <p:pic>
        <p:nvPicPr>
          <p:cNvPr id="11" name="Picture 5"/>
          <p:cNvPicPr>
            <a:picLocks noChangeAspect="1" noChangeArrowheads="1"/>
          </p:cNvPicPr>
          <p:nvPr/>
        </p:nvPicPr>
        <p:blipFill>
          <a:blip r:embed="rId4" cstate="print"/>
          <a:srcRect/>
          <a:stretch>
            <a:fillRect/>
          </a:stretch>
        </p:blipFill>
        <p:spPr bwMode="auto">
          <a:xfrm>
            <a:off x="7162800" y="2057400"/>
            <a:ext cx="1595562" cy="1752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2362200" y="304800"/>
            <a:ext cx="14478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4" name="Rectangle 13"/>
          <p:cNvSpPr/>
          <p:nvPr/>
        </p:nvSpPr>
        <p:spPr>
          <a:xfrm>
            <a:off x="7590370" y="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15</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Content Placeholder 2"/>
          <p:cNvSpPr>
            <a:spLocks noGrp="1"/>
          </p:cNvSpPr>
          <p:nvPr>
            <p:ph idx="1"/>
          </p:nvPr>
        </p:nvSpPr>
        <p:spPr>
          <a:xfrm>
            <a:off x="457200" y="228600"/>
            <a:ext cx="8153400" cy="5897563"/>
          </a:xfrm>
        </p:spPr>
        <p:txBody>
          <a:bodyPr/>
          <a:lstStyle/>
          <a:p>
            <a:r>
              <a:rPr lang="en-US" dirty="0">
                <a:solidFill>
                  <a:srgbClr val="CCFF99"/>
                </a:solidFill>
                <a:latin typeface="Verdana" pitchFamily="34" charset="0"/>
              </a:rPr>
              <a:t>Robert Hooke</a:t>
            </a:r>
          </a:p>
          <a:p>
            <a:pPr lvl="1"/>
            <a:r>
              <a:rPr lang="en-US" dirty="0">
                <a:solidFill>
                  <a:srgbClr val="FFC000"/>
                </a:solidFill>
                <a:latin typeface="Verdana" pitchFamily="34" charset="0"/>
              </a:rPr>
              <a:t>Named first cells.</a:t>
            </a:r>
          </a:p>
          <a:p>
            <a:pPr lvl="1"/>
            <a:r>
              <a:rPr lang="en-US" dirty="0">
                <a:solidFill>
                  <a:srgbClr val="FFC000"/>
                </a:solidFill>
                <a:latin typeface="Verdana" pitchFamily="34" charset="0"/>
              </a:rPr>
              <a:t>Advanced early microscopes and work.</a:t>
            </a:r>
            <a:endParaRPr lang="en-US" dirty="0">
              <a:solidFill>
                <a:srgbClr val="FFC000"/>
              </a:solidFill>
            </a:endParaRPr>
          </a:p>
        </p:txBody>
      </p:sp>
      <p:sp>
        <p:nvSpPr>
          <p:cNvPr id="398341"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8" name="Picture 5" descr="RobertHook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905000"/>
            <a:ext cx="4191000" cy="4648200"/>
          </a:xfrm>
          <a:prstGeom prst="rect">
            <a:avLst/>
          </a:prstGeom>
          <a:noFill/>
          <a:ln w="1270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134146" name="Picture 2" descr="https://encrypted-tbn0.gstatic.com/images?q=tbn:ANd9GcRsrZRePBe5kcTmfAgI21nje4f1y_2RgzgFHIS-MaQQLda2qv5_UEXbfEAg"/>
          <p:cNvPicPr>
            <a:picLocks noChangeAspect="1" noChangeArrowheads="1"/>
          </p:cNvPicPr>
          <p:nvPr/>
        </p:nvPicPr>
        <p:blipFill>
          <a:blip r:embed="rId3" cstate="print"/>
          <a:srcRect/>
          <a:stretch>
            <a:fillRect/>
          </a:stretch>
        </p:blipFill>
        <p:spPr bwMode="auto">
          <a:xfrm>
            <a:off x="4572000" y="1905000"/>
            <a:ext cx="4343400" cy="4648200"/>
          </a:xfrm>
          <a:prstGeom prst="rect">
            <a:avLst/>
          </a:prstGeom>
          <a:noFill/>
          <a:ln>
            <a:solidFill>
              <a:srgbClr val="FFC000"/>
            </a:solidFill>
          </a:ln>
        </p:spPr>
      </p:pic>
      <p:pic>
        <p:nvPicPr>
          <p:cNvPr id="11" name="Picture 5"/>
          <p:cNvPicPr>
            <a:picLocks noChangeAspect="1" noChangeArrowheads="1"/>
          </p:cNvPicPr>
          <p:nvPr/>
        </p:nvPicPr>
        <p:blipFill>
          <a:blip r:embed="rId4" cstate="print"/>
          <a:srcRect/>
          <a:stretch>
            <a:fillRect/>
          </a:stretch>
        </p:blipFill>
        <p:spPr bwMode="auto">
          <a:xfrm>
            <a:off x="7162800" y="2057400"/>
            <a:ext cx="1595562" cy="1752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2362200" y="304800"/>
            <a:ext cx="1447800" cy="457200"/>
          </a:xfrm>
          <a:prstGeom prst="roundRect">
            <a:avLst/>
          </a:prstGeom>
          <a:solidFill>
            <a:schemeClr val="bg2">
              <a:lumMod val="5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4" name="Rectangle 13"/>
          <p:cNvSpPr/>
          <p:nvPr/>
        </p:nvSpPr>
        <p:spPr>
          <a:xfrm>
            <a:off x="7590370" y="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15</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Content Placeholder 2"/>
          <p:cNvSpPr>
            <a:spLocks noGrp="1"/>
          </p:cNvSpPr>
          <p:nvPr>
            <p:ph idx="1"/>
          </p:nvPr>
        </p:nvSpPr>
        <p:spPr>
          <a:xfrm>
            <a:off x="457200" y="228600"/>
            <a:ext cx="8153400" cy="5897563"/>
          </a:xfrm>
        </p:spPr>
        <p:txBody>
          <a:bodyPr/>
          <a:lstStyle/>
          <a:p>
            <a:r>
              <a:rPr lang="en-US" dirty="0">
                <a:solidFill>
                  <a:srgbClr val="CCFF99"/>
                </a:solidFill>
                <a:latin typeface="Verdana" pitchFamily="34" charset="0"/>
              </a:rPr>
              <a:t>Robert Hooke</a:t>
            </a:r>
          </a:p>
          <a:p>
            <a:pPr lvl="1"/>
            <a:r>
              <a:rPr lang="en-US" dirty="0">
                <a:solidFill>
                  <a:srgbClr val="FFC000"/>
                </a:solidFill>
                <a:latin typeface="Verdana" pitchFamily="34" charset="0"/>
              </a:rPr>
              <a:t>Named first cells.</a:t>
            </a:r>
          </a:p>
          <a:p>
            <a:pPr lvl="1"/>
            <a:r>
              <a:rPr lang="en-US" dirty="0">
                <a:solidFill>
                  <a:srgbClr val="FFC000"/>
                </a:solidFill>
                <a:latin typeface="Verdana" pitchFamily="34" charset="0"/>
              </a:rPr>
              <a:t>Advanced early microscopes and work.</a:t>
            </a:r>
            <a:endParaRPr lang="en-US" dirty="0">
              <a:solidFill>
                <a:srgbClr val="FFC000"/>
              </a:solidFill>
            </a:endParaRPr>
          </a:p>
        </p:txBody>
      </p:sp>
      <p:sp>
        <p:nvSpPr>
          <p:cNvPr id="398341"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8" name="Picture 5" descr="RobertHook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905000"/>
            <a:ext cx="4191000" cy="4648200"/>
          </a:xfrm>
          <a:prstGeom prst="rect">
            <a:avLst/>
          </a:prstGeom>
          <a:noFill/>
          <a:ln w="1270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134146" name="Picture 2" descr="https://encrypted-tbn0.gstatic.com/images?q=tbn:ANd9GcRsrZRePBe5kcTmfAgI21nje4f1y_2RgzgFHIS-MaQQLda2qv5_UEXbfEAg"/>
          <p:cNvPicPr>
            <a:picLocks noChangeAspect="1" noChangeArrowheads="1"/>
          </p:cNvPicPr>
          <p:nvPr/>
        </p:nvPicPr>
        <p:blipFill>
          <a:blip r:embed="rId3" cstate="print"/>
          <a:srcRect/>
          <a:stretch>
            <a:fillRect/>
          </a:stretch>
        </p:blipFill>
        <p:spPr bwMode="auto">
          <a:xfrm>
            <a:off x="4572000" y="1905000"/>
            <a:ext cx="4343400" cy="4648200"/>
          </a:xfrm>
          <a:prstGeom prst="rect">
            <a:avLst/>
          </a:prstGeom>
          <a:noFill/>
          <a:ln>
            <a:solidFill>
              <a:srgbClr val="FFC000"/>
            </a:solidFill>
          </a:ln>
        </p:spPr>
      </p:pic>
      <p:pic>
        <p:nvPicPr>
          <p:cNvPr id="11" name="Picture 5"/>
          <p:cNvPicPr>
            <a:picLocks noChangeAspect="1" noChangeArrowheads="1"/>
          </p:cNvPicPr>
          <p:nvPr/>
        </p:nvPicPr>
        <p:blipFill>
          <a:blip r:embed="rId4" cstate="print"/>
          <a:srcRect/>
          <a:stretch>
            <a:fillRect/>
          </a:stretch>
        </p:blipFill>
        <p:spPr bwMode="auto">
          <a:xfrm>
            <a:off x="7162800" y="2057400"/>
            <a:ext cx="1595562" cy="1752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7590370" y="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15</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553077"/>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CAME FROM THE SEWER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IT’S ALIVE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LEVEL UP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SCHLEID ON TIME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CELL</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BLOCK</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-BONUS-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Cellular Biology Review Game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nvGraphicFramePr>
        <p:xfrm>
          <a:off x="228600" y="838200"/>
          <a:ext cx="8686800" cy="5553077"/>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CAME FROM THE SEWER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00FF"/>
                          </a:solidFill>
                          <a:effectLst/>
                          <a:latin typeface="Times New Roman" pitchFamily="18" charset="0"/>
                        </a:rPr>
                        <a:t>IT’S ALIVE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LEVEL UP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SCHLEID ON TIME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CELL</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BLOCK</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-BONUS-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a:solidFill>
                  <a:schemeClr val="bg1"/>
                </a:solidFill>
              </a:rPr>
              <a:t>Cellular Biology Review Game</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553077"/>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CAME FROM THE SEWER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IT’S ALIVE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LEVEL UP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SCHLEID ON TIME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CELL</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BLOCK</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-BONUS-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Cellular Biology Review Game</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Content Placeholder 2"/>
          <p:cNvSpPr>
            <a:spLocks noGrp="1"/>
          </p:cNvSpPr>
          <p:nvPr>
            <p:ph idx="4294967295"/>
          </p:nvPr>
        </p:nvSpPr>
        <p:spPr>
          <a:xfrm>
            <a:off x="457200" y="228600"/>
            <a:ext cx="8229600" cy="5897563"/>
          </a:xfrm>
        </p:spPr>
        <p:txBody>
          <a:bodyPr/>
          <a:lstStyle/>
          <a:p>
            <a:r>
              <a:rPr lang="en-US" dirty="0">
                <a:solidFill>
                  <a:srgbClr val="FFFF66"/>
                </a:solidFill>
                <a:latin typeface="Verdana" pitchFamily="34" charset="0"/>
              </a:rPr>
              <a:t>Rudolf Virchow (1900) came up with an early cell theory.</a:t>
            </a:r>
          </a:p>
          <a:p>
            <a:pPr lvl="1"/>
            <a:r>
              <a:rPr lang="en-US" dirty="0">
                <a:solidFill>
                  <a:srgbClr val="9966FF"/>
                </a:solidFill>
                <a:latin typeface="Verdana" pitchFamily="34" charset="0"/>
              </a:rPr>
              <a:t>All cells come from pre-existing cells.</a:t>
            </a:r>
            <a:r>
              <a:rPr lang="en-US" dirty="0">
                <a:solidFill>
                  <a:srgbClr val="9966FF"/>
                </a:solidFill>
              </a:rPr>
              <a:t> </a:t>
            </a:r>
          </a:p>
        </p:txBody>
      </p:sp>
      <p:pic>
        <p:nvPicPr>
          <p:cNvPr id="399363" name="Picture 3" descr="4938-004-10d1718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981200"/>
            <a:ext cx="8534400" cy="46482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399365"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6" name="Rectangle 5"/>
          <p:cNvSpPr/>
          <p:nvPr/>
        </p:nvSpPr>
        <p:spPr>
          <a:xfrm>
            <a:off x="7239000" y="19812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16</a:t>
            </a:r>
          </a:p>
        </p:txBody>
      </p:sp>
      <p:sp>
        <p:nvSpPr>
          <p:cNvPr id="7" name="Rounded Rectangle 6"/>
          <p:cNvSpPr/>
          <p:nvPr/>
        </p:nvSpPr>
        <p:spPr>
          <a:xfrm>
            <a:off x="914400" y="304800"/>
            <a:ext cx="1295400" cy="457200"/>
          </a:xfrm>
          <a:prstGeom prst="roundRect">
            <a:avLst/>
          </a:prstGeom>
          <a:solidFill>
            <a:schemeClr val="bg2">
              <a:lumMod val="50000"/>
            </a:schemeClr>
          </a:solid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ounded Rectangle 7"/>
          <p:cNvSpPr/>
          <p:nvPr/>
        </p:nvSpPr>
        <p:spPr>
          <a:xfrm>
            <a:off x="2286000" y="304800"/>
            <a:ext cx="1676400" cy="457200"/>
          </a:xfrm>
          <a:prstGeom prst="roundRect">
            <a:avLst/>
          </a:prstGeom>
          <a:solidFill>
            <a:schemeClr val="bg2">
              <a:lumMod val="50000"/>
            </a:schemeClr>
          </a:solid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Content Placeholder 2"/>
          <p:cNvSpPr>
            <a:spLocks noGrp="1"/>
          </p:cNvSpPr>
          <p:nvPr>
            <p:ph idx="4294967295"/>
          </p:nvPr>
        </p:nvSpPr>
        <p:spPr>
          <a:xfrm>
            <a:off x="457200" y="228600"/>
            <a:ext cx="8229600" cy="5897563"/>
          </a:xfrm>
        </p:spPr>
        <p:txBody>
          <a:bodyPr/>
          <a:lstStyle/>
          <a:p>
            <a:r>
              <a:rPr lang="en-US" dirty="0">
                <a:solidFill>
                  <a:srgbClr val="FFFF66"/>
                </a:solidFill>
                <a:latin typeface="Verdana" pitchFamily="34" charset="0"/>
              </a:rPr>
              <a:t>Rudolf Virchow (1900) came up with an early cell theory.</a:t>
            </a:r>
          </a:p>
          <a:p>
            <a:pPr lvl="1"/>
            <a:r>
              <a:rPr lang="en-US" dirty="0">
                <a:solidFill>
                  <a:srgbClr val="9966FF"/>
                </a:solidFill>
                <a:latin typeface="Verdana" pitchFamily="34" charset="0"/>
              </a:rPr>
              <a:t>All cells come from pre-existing cells.</a:t>
            </a:r>
            <a:r>
              <a:rPr lang="en-US" dirty="0">
                <a:solidFill>
                  <a:srgbClr val="9966FF"/>
                </a:solidFill>
              </a:rPr>
              <a:t> </a:t>
            </a:r>
          </a:p>
        </p:txBody>
      </p:sp>
      <p:pic>
        <p:nvPicPr>
          <p:cNvPr id="399363" name="Picture 3" descr="4938-004-10d1718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981200"/>
            <a:ext cx="8534400" cy="46482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399365"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6" name="Rectangle 5"/>
          <p:cNvSpPr/>
          <p:nvPr/>
        </p:nvSpPr>
        <p:spPr>
          <a:xfrm>
            <a:off x="7239000" y="19812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16</a:t>
            </a:r>
          </a:p>
        </p:txBody>
      </p:sp>
      <p:sp>
        <p:nvSpPr>
          <p:cNvPr id="7" name="Rounded Rectangle 6"/>
          <p:cNvSpPr/>
          <p:nvPr/>
        </p:nvSpPr>
        <p:spPr>
          <a:xfrm>
            <a:off x="914400" y="304800"/>
            <a:ext cx="1295400" cy="457200"/>
          </a:xfrm>
          <a:prstGeom prst="roundRect">
            <a:avLst/>
          </a:prstGeom>
          <a:solidFill>
            <a:schemeClr val="bg2">
              <a:lumMod val="50000"/>
            </a:schemeClr>
          </a:solid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ounded Rectangle 7"/>
          <p:cNvSpPr/>
          <p:nvPr/>
        </p:nvSpPr>
        <p:spPr>
          <a:xfrm>
            <a:off x="2286000" y="304800"/>
            <a:ext cx="1676400" cy="457200"/>
          </a:xfrm>
          <a:prstGeom prst="roundRect">
            <a:avLst/>
          </a:prstGeom>
          <a:solidFill>
            <a:schemeClr val="bg2">
              <a:lumMod val="50000"/>
            </a:schemeClr>
          </a:solid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Content Placeholder 2"/>
          <p:cNvSpPr>
            <a:spLocks noGrp="1"/>
          </p:cNvSpPr>
          <p:nvPr>
            <p:ph idx="4294967295"/>
          </p:nvPr>
        </p:nvSpPr>
        <p:spPr>
          <a:xfrm>
            <a:off x="457200" y="228600"/>
            <a:ext cx="8229600" cy="5897563"/>
          </a:xfrm>
        </p:spPr>
        <p:txBody>
          <a:bodyPr/>
          <a:lstStyle/>
          <a:p>
            <a:r>
              <a:rPr lang="en-US" dirty="0">
                <a:solidFill>
                  <a:srgbClr val="9966FF"/>
                </a:solidFill>
                <a:latin typeface="Verdana" pitchFamily="34" charset="0"/>
              </a:rPr>
              <a:t>Rudolf</a:t>
            </a:r>
            <a:r>
              <a:rPr lang="en-US" dirty="0">
                <a:solidFill>
                  <a:srgbClr val="FFFF66"/>
                </a:solidFill>
                <a:latin typeface="Verdana" pitchFamily="34" charset="0"/>
              </a:rPr>
              <a:t> Virchow (1900) came up with an early cell theory.</a:t>
            </a:r>
          </a:p>
          <a:p>
            <a:pPr lvl="1"/>
            <a:r>
              <a:rPr lang="en-US" dirty="0">
                <a:solidFill>
                  <a:srgbClr val="9966FF"/>
                </a:solidFill>
                <a:latin typeface="Verdana" pitchFamily="34" charset="0"/>
              </a:rPr>
              <a:t>All cells come from pre-existing cells.</a:t>
            </a:r>
            <a:r>
              <a:rPr lang="en-US" dirty="0">
                <a:solidFill>
                  <a:srgbClr val="9966FF"/>
                </a:solidFill>
              </a:rPr>
              <a:t> </a:t>
            </a:r>
          </a:p>
        </p:txBody>
      </p:sp>
      <p:pic>
        <p:nvPicPr>
          <p:cNvPr id="399363" name="Picture 3" descr="4938-004-10d1718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981200"/>
            <a:ext cx="8534400" cy="46482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399365"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6" name="Rectangle 5"/>
          <p:cNvSpPr/>
          <p:nvPr/>
        </p:nvSpPr>
        <p:spPr>
          <a:xfrm>
            <a:off x="7239000" y="19812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16</a:t>
            </a:r>
          </a:p>
        </p:txBody>
      </p:sp>
      <p:sp>
        <p:nvSpPr>
          <p:cNvPr id="8" name="Rounded Rectangle 7"/>
          <p:cNvSpPr/>
          <p:nvPr/>
        </p:nvSpPr>
        <p:spPr>
          <a:xfrm>
            <a:off x="2286000" y="304800"/>
            <a:ext cx="1676400" cy="457200"/>
          </a:xfrm>
          <a:prstGeom prst="roundRect">
            <a:avLst/>
          </a:prstGeom>
          <a:solidFill>
            <a:schemeClr val="bg2">
              <a:lumMod val="50000"/>
            </a:schemeClr>
          </a:solid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Content Placeholder 2"/>
          <p:cNvSpPr>
            <a:spLocks noGrp="1"/>
          </p:cNvSpPr>
          <p:nvPr>
            <p:ph idx="4294967295"/>
          </p:nvPr>
        </p:nvSpPr>
        <p:spPr>
          <a:xfrm>
            <a:off x="457200" y="228600"/>
            <a:ext cx="8229600" cy="5897563"/>
          </a:xfrm>
        </p:spPr>
        <p:txBody>
          <a:bodyPr/>
          <a:lstStyle/>
          <a:p>
            <a:r>
              <a:rPr lang="en-US" dirty="0">
                <a:solidFill>
                  <a:srgbClr val="9966FF"/>
                </a:solidFill>
                <a:latin typeface="Verdana" pitchFamily="34" charset="0"/>
              </a:rPr>
              <a:t>Rudolf</a:t>
            </a:r>
            <a:r>
              <a:rPr lang="en-US" dirty="0">
                <a:solidFill>
                  <a:srgbClr val="FFFF66"/>
                </a:solidFill>
                <a:latin typeface="Verdana" pitchFamily="34" charset="0"/>
              </a:rPr>
              <a:t> Virchow (1900) came up with an early cell theory.</a:t>
            </a:r>
          </a:p>
          <a:p>
            <a:pPr lvl="1"/>
            <a:r>
              <a:rPr lang="en-US" dirty="0">
                <a:solidFill>
                  <a:srgbClr val="9966FF"/>
                </a:solidFill>
                <a:latin typeface="Verdana" pitchFamily="34" charset="0"/>
              </a:rPr>
              <a:t>All cells come from pre-existing cells.</a:t>
            </a:r>
            <a:r>
              <a:rPr lang="en-US" dirty="0">
                <a:solidFill>
                  <a:srgbClr val="9966FF"/>
                </a:solidFill>
              </a:rPr>
              <a:t> </a:t>
            </a:r>
          </a:p>
        </p:txBody>
      </p:sp>
      <p:pic>
        <p:nvPicPr>
          <p:cNvPr id="399363" name="Picture 3" descr="4938-004-10d1718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981200"/>
            <a:ext cx="8534400" cy="46482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399365"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6" name="Rectangle 5"/>
          <p:cNvSpPr/>
          <p:nvPr/>
        </p:nvSpPr>
        <p:spPr>
          <a:xfrm>
            <a:off x="7239000" y="19812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16</a:t>
            </a:r>
          </a:p>
        </p:txBody>
      </p:sp>
      <p:sp>
        <p:nvSpPr>
          <p:cNvPr id="8" name="Rounded Rectangle 7"/>
          <p:cNvSpPr/>
          <p:nvPr/>
        </p:nvSpPr>
        <p:spPr>
          <a:xfrm>
            <a:off x="2286000" y="304800"/>
            <a:ext cx="1676400" cy="457200"/>
          </a:xfrm>
          <a:prstGeom prst="roundRect">
            <a:avLst/>
          </a:prstGeom>
          <a:solidFill>
            <a:schemeClr val="bg2">
              <a:lumMod val="50000"/>
            </a:schemeClr>
          </a:solid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Content Placeholder 2"/>
          <p:cNvSpPr>
            <a:spLocks noGrp="1"/>
          </p:cNvSpPr>
          <p:nvPr>
            <p:ph idx="4294967295"/>
          </p:nvPr>
        </p:nvSpPr>
        <p:spPr>
          <a:xfrm>
            <a:off x="457200" y="228600"/>
            <a:ext cx="8229600" cy="5897563"/>
          </a:xfrm>
        </p:spPr>
        <p:txBody>
          <a:bodyPr/>
          <a:lstStyle/>
          <a:p>
            <a:r>
              <a:rPr lang="en-US" dirty="0">
                <a:solidFill>
                  <a:srgbClr val="9966FF"/>
                </a:solidFill>
                <a:latin typeface="Verdana" pitchFamily="34" charset="0"/>
              </a:rPr>
              <a:t>Rudolf</a:t>
            </a:r>
            <a:r>
              <a:rPr lang="en-US" dirty="0">
                <a:solidFill>
                  <a:srgbClr val="FFFF66"/>
                </a:solidFill>
                <a:latin typeface="Verdana" pitchFamily="34" charset="0"/>
              </a:rPr>
              <a:t> </a:t>
            </a:r>
            <a:r>
              <a:rPr lang="en-US" dirty="0">
                <a:solidFill>
                  <a:srgbClr val="9966FF"/>
                </a:solidFill>
                <a:latin typeface="Verdana" pitchFamily="34" charset="0"/>
              </a:rPr>
              <a:t>Virchow</a:t>
            </a:r>
            <a:r>
              <a:rPr lang="en-US" dirty="0">
                <a:solidFill>
                  <a:srgbClr val="FFFF66"/>
                </a:solidFill>
                <a:latin typeface="Verdana" pitchFamily="34" charset="0"/>
              </a:rPr>
              <a:t> (1900) came up with an early cell theory.</a:t>
            </a:r>
          </a:p>
          <a:p>
            <a:pPr lvl="1"/>
            <a:r>
              <a:rPr lang="en-US" dirty="0">
                <a:solidFill>
                  <a:srgbClr val="9966FF"/>
                </a:solidFill>
                <a:latin typeface="Verdana" pitchFamily="34" charset="0"/>
              </a:rPr>
              <a:t>All cells come from pre-existing cells.</a:t>
            </a:r>
            <a:r>
              <a:rPr lang="en-US" dirty="0">
                <a:solidFill>
                  <a:srgbClr val="9966FF"/>
                </a:solidFill>
              </a:rPr>
              <a:t> </a:t>
            </a:r>
          </a:p>
        </p:txBody>
      </p:sp>
      <p:pic>
        <p:nvPicPr>
          <p:cNvPr id="399363" name="Picture 3" descr="4938-004-10d1718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981200"/>
            <a:ext cx="8534400" cy="46482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399365"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6" name="Rectangle 5"/>
          <p:cNvSpPr/>
          <p:nvPr/>
        </p:nvSpPr>
        <p:spPr>
          <a:xfrm>
            <a:off x="7239000" y="19812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16</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Content Placeholder 2"/>
          <p:cNvSpPr>
            <a:spLocks noGrp="1"/>
          </p:cNvSpPr>
          <p:nvPr>
            <p:ph idx="4294967295"/>
          </p:nvPr>
        </p:nvSpPr>
        <p:spPr>
          <a:xfrm>
            <a:off x="457200" y="228600"/>
            <a:ext cx="8229600" cy="5897563"/>
          </a:xfrm>
        </p:spPr>
        <p:txBody>
          <a:bodyPr/>
          <a:lstStyle/>
          <a:p>
            <a:r>
              <a:rPr lang="en-US" dirty="0">
                <a:solidFill>
                  <a:srgbClr val="9966FF"/>
                </a:solidFill>
                <a:latin typeface="Verdana" pitchFamily="34" charset="0"/>
              </a:rPr>
              <a:t>Rudolf</a:t>
            </a:r>
            <a:r>
              <a:rPr lang="en-US" dirty="0">
                <a:solidFill>
                  <a:srgbClr val="FFFF66"/>
                </a:solidFill>
                <a:latin typeface="Verdana" pitchFamily="34" charset="0"/>
              </a:rPr>
              <a:t> </a:t>
            </a:r>
            <a:r>
              <a:rPr lang="en-US" dirty="0">
                <a:solidFill>
                  <a:srgbClr val="9966FF"/>
                </a:solidFill>
                <a:latin typeface="Verdana" pitchFamily="34" charset="0"/>
              </a:rPr>
              <a:t>Virchow</a:t>
            </a:r>
            <a:r>
              <a:rPr lang="en-US" dirty="0">
                <a:solidFill>
                  <a:srgbClr val="FFFF66"/>
                </a:solidFill>
                <a:latin typeface="Verdana" pitchFamily="34" charset="0"/>
              </a:rPr>
              <a:t> (1900) came up with an early cell theory.</a:t>
            </a:r>
          </a:p>
          <a:p>
            <a:pPr lvl="1"/>
            <a:r>
              <a:rPr lang="en-US" dirty="0">
                <a:solidFill>
                  <a:srgbClr val="9966FF"/>
                </a:solidFill>
                <a:latin typeface="Verdana" pitchFamily="34" charset="0"/>
              </a:rPr>
              <a:t>All cells come from pre-existing cells.</a:t>
            </a:r>
            <a:r>
              <a:rPr lang="en-US" dirty="0">
                <a:solidFill>
                  <a:srgbClr val="9966FF"/>
                </a:solidFill>
              </a:rPr>
              <a:t> </a:t>
            </a:r>
          </a:p>
        </p:txBody>
      </p:sp>
      <p:pic>
        <p:nvPicPr>
          <p:cNvPr id="399363" name="Picture 3" descr="4938-004-10d1718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981200"/>
            <a:ext cx="8534400" cy="46482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399365"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6" name="Rectangle 5"/>
          <p:cNvSpPr/>
          <p:nvPr/>
        </p:nvSpPr>
        <p:spPr>
          <a:xfrm>
            <a:off x="7239000" y="19812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16</a:t>
            </a:r>
          </a:p>
        </p:txBody>
      </p:sp>
      <p:pic>
        <p:nvPicPr>
          <p:cNvPr id="7" name="Picture 2" descr="https://upload.wikimedia.org/wikipedia/commons/thumb/9/9b/Robert_Remak.jpg/220px-Robert_Rema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5644" y="3986343"/>
            <a:ext cx="2404450" cy="2542680"/>
          </a:xfrm>
          <a:prstGeom prst="ellipse">
            <a:avLst/>
          </a:prstGeom>
          <a:ln w="19050" cap="rnd">
            <a:solidFill>
              <a:srgbClr val="00FF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6285644" y="3678421"/>
            <a:ext cx="2441694" cy="646331"/>
          </a:xfrm>
          <a:prstGeom prst="rect">
            <a:avLst/>
          </a:prstGeom>
          <a:noFill/>
        </p:spPr>
        <p:txBody>
          <a:bodyPr wrap="none" lIns="91440" tIns="45720" rIns="91440" bIns="45720">
            <a:prstTxWarp prst="textArch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BBE0E3">
                      <a:tint val="3000"/>
                    </a:srgbClr>
                  </a:solidFill>
                  <a:prstDash val="solid"/>
                  <a:miter lim="800000"/>
                </a:ln>
                <a:gradFill>
                  <a:gsLst>
                    <a:gs pos="10000">
                      <a:srgbClr val="BBE0E3">
                        <a:tint val="63000"/>
                        <a:sat val="105000"/>
                      </a:srgbClr>
                    </a:gs>
                    <a:gs pos="90000">
                      <a:srgbClr val="BBE0E3">
                        <a:shade val="50000"/>
                        <a:satMod val="100000"/>
                      </a:srgbClr>
                    </a:gs>
                  </a:gsLst>
                  <a:lin ang="5400000"/>
                </a:gradFill>
                <a:effectLst>
                  <a:outerShdw blurRad="55000" dist="50800" dir="5400000" algn="tl">
                    <a:srgbClr val="000000">
                      <a:alpha val="33000"/>
                    </a:srgbClr>
                  </a:outerShdw>
                </a:effectLst>
                <a:uLnTx/>
                <a:uFillTx/>
                <a:latin typeface="Arial" charset="0"/>
                <a:ea typeface="+mn-ea"/>
                <a:cs typeface="+mn-cs"/>
              </a:rPr>
              <a:t>Bonus 1pt</a:t>
            </a:r>
          </a:p>
        </p:txBody>
      </p:sp>
      <p:sp>
        <p:nvSpPr>
          <p:cNvPr id="3" name="Rectangle 2"/>
          <p:cNvSpPr/>
          <p:nvPr/>
        </p:nvSpPr>
        <p:spPr>
          <a:xfrm>
            <a:off x="611050" y="5410200"/>
            <a:ext cx="3302507" cy="954107"/>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BBE0E3">
                      <a:tint val="3000"/>
                    </a:srgbClr>
                  </a:solidFill>
                  <a:prstDash val="solid"/>
                  <a:miter lim="800000"/>
                </a:ln>
                <a:gradFill>
                  <a:gsLst>
                    <a:gs pos="10000">
                      <a:srgbClr val="BBE0E3">
                        <a:tint val="63000"/>
                        <a:sat val="105000"/>
                      </a:srgbClr>
                    </a:gs>
                    <a:gs pos="90000">
                      <a:srgbClr val="BBE0E3">
                        <a:shade val="50000"/>
                        <a:satMod val="100000"/>
                      </a:srgbClr>
                    </a:gs>
                  </a:gsLst>
                  <a:lin ang="5400000"/>
                </a:gradFill>
                <a:effectLst>
                  <a:outerShdw blurRad="55000" dist="50800" dir="5400000" algn="tl">
                    <a:srgbClr val="000000">
                      <a:alpha val="33000"/>
                    </a:srgbClr>
                  </a:outerShdw>
                </a:effectLst>
                <a:uLnTx/>
                <a:uFillTx/>
                <a:latin typeface="Arial" charset="0"/>
                <a:ea typeface="+mn-ea"/>
                <a:cs typeface="+mn-cs"/>
              </a:rPr>
              <a:t>Virchow may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BBE0E3">
                      <a:tint val="3000"/>
                    </a:srgbClr>
                  </a:solidFill>
                  <a:prstDash val="solid"/>
                  <a:miter lim="800000"/>
                </a:ln>
                <a:gradFill>
                  <a:gsLst>
                    <a:gs pos="10000">
                      <a:srgbClr val="BBE0E3">
                        <a:tint val="63000"/>
                        <a:sat val="105000"/>
                      </a:srgbClr>
                    </a:gs>
                    <a:gs pos="90000">
                      <a:srgbClr val="BBE0E3">
                        <a:shade val="50000"/>
                        <a:satMod val="100000"/>
                      </a:srgbClr>
                    </a:gs>
                  </a:gsLst>
                  <a:lin ang="5400000"/>
                </a:gradFill>
                <a:effectLst>
                  <a:outerShdw blurRad="55000" dist="50800" dir="5400000" algn="tl">
                    <a:srgbClr val="000000">
                      <a:alpha val="33000"/>
                    </a:srgbClr>
                  </a:outerShdw>
                </a:effectLst>
                <a:uLnTx/>
                <a:uFillTx/>
                <a:latin typeface="Arial" charset="0"/>
                <a:ea typeface="+mn-ea"/>
                <a:cs typeface="+mn-cs"/>
              </a:rPr>
              <a:t>have taken from…</a:t>
            </a:r>
          </a:p>
        </p:txBody>
      </p:sp>
    </p:spTree>
    <p:extLst>
      <p:ext uri="{BB962C8B-B14F-4D97-AF65-F5344CB8AC3E}">
        <p14:creationId xmlns:p14="http://schemas.microsoft.com/office/powerpoint/2010/main" val="214588870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Content Placeholder 2"/>
          <p:cNvSpPr>
            <a:spLocks noGrp="1"/>
          </p:cNvSpPr>
          <p:nvPr>
            <p:ph idx="4294967295"/>
          </p:nvPr>
        </p:nvSpPr>
        <p:spPr>
          <a:xfrm>
            <a:off x="457200" y="228600"/>
            <a:ext cx="8229600" cy="5897563"/>
          </a:xfrm>
        </p:spPr>
        <p:txBody>
          <a:bodyPr/>
          <a:lstStyle/>
          <a:p>
            <a:r>
              <a:rPr lang="en-US" dirty="0">
                <a:solidFill>
                  <a:srgbClr val="9966FF"/>
                </a:solidFill>
                <a:latin typeface="Verdana" pitchFamily="34" charset="0"/>
              </a:rPr>
              <a:t>Rudolf</a:t>
            </a:r>
            <a:r>
              <a:rPr lang="en-US" dirty="0">
                <a:solidFill>
                  <a:srgbClr val="FFFF66"/>
                </a:solidFill>
                <a:latin typeface="Verdana" pitchFamily="34" charset="0"/>
              </a:rPr>
              <a:t> </a:t>
            </a:r>
            <a:r>
              <a:rPr lang="en-US" dirty="0">
                <a:solidFill>
                  <a:srgbClr val="9966FF"/>
                </a:solidFill>
                <a:latin typeface="Verdana" pitchFamily="34" charset="0"/>
              </a:rPr>
              <a:t>Virchow</a:t>
            </a:r>
            <a:r>
              <a:rPr lang="en-US" dirty="0">
                <a:solidFill>
                  <a:srgbClr val="FFFF66"/>
                </a:solidFill>
                <a:latin typeface="Verdana" pitchFamily="34" charset="0"/>
              </a:rPr>
              <a:t> (1900) came up with an early cell theory.</a:t>
            </a:r>
          </a:p>
          <a:p>
            <a:pPr lvl="1"/>
            <a:r>
              <a:rPr lang="en-US" dirty="0">
                <a:solidFill>
                  <a:srgbClr val="9966FF"/>
                </a:solidFill>
                <a:latin typeface="Verdana" pitchFamily="34" charset="0"/>
              </a:rPr>
              <a:t>All cells come from pre-existing cells.</a:t>
            </a:r>
            <a:r>
              <a:rPr lang="en-US" dirty="0">
                <a:solidFill>
                  <a:srgbClr val="9966FF"/>
                </a:solidFill>
              </a:rPr>
              <a:t> </a:t>
            </a:r>
          </a:p>
        </p:txBody>
      </p:sp>
      <p:pic>
        <p:nvPicPr>
          <p:cNvPr id="399363" name="Picture 3" descr="4938-004-10d1718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981200"/>
            <a:ext cx="8534400" cy="46482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399365"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6" name="Rectangle 5"/>
          <p:cNvSpPr/>
          <p:nvPr/>
        </p:nvSpPr>
        <p:spPr>
          <a:xfrm>
            <a:off x="7239000" y="19812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16</a:t>
            </a:r>
          </a:p>
        </p:txBody>
      </p:sp>
      <p:pic>
        <p:nvPicPr>
          <p:cNvPr id="7" name="Picture 2" descr="https://upload.wikimedia.org/wikipedia/commons/thumb/9/9b/Robert_Remak.jpg/220px-Robert_Rema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5644" y="3986343"/>
            <a:ext cx="2404450" cy="2542680"/>
          </a:xfrm>
          <a:prstGeom prst="ellipse">
            <a:avLst/>
          </a:prstGeom>
          <a:ln w="19050" cap="rnd">
            <a:solidFill>
              <a:srgbClr val="00FF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6285644" y="3678421"/>
            <a:ext cx="2441694" cy="646331"/>
          </a:xfrm>
          <a:prstGeom prst="rect">
            <a:avLst/>
          </a:prstGeom>
          <a:noFill/>
        </p:spPr>
        <p:txBody>
          <a:bodyPr wrap="none" lIns="91440" tIns="45720" rIns="91440" bIns="45720">
            <a:prstTxWarp prst="textArch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BBE0E3">
                      <a:tint val="3000"/>
                    </a:srgbClr>
                  </a:solidFill>
                  <a:prstDash val="solid"/>
                  <a:miter lim="800000"/>
                </a:ln>
                <a:gradFill>
                  <a:gsLst>
                    <a:gs pos="10000">
                      <a:srgbClr val="BBE0E3">
                        <a:tint val="63000"/>
                        <a:sat val="105000"/>
                      </a:srgbClr>
                    </a:gs>
                    <a:gs pos="90000">
                      <a:srgbClr val="BBE0E3">
                        <a:shade val="50000"/>
                        <a:satMod val="100000"/>
                      </a:srgbClr>
                    </a:gs>
                  </a:gsLst>
                  <a:lin ang="5400000"/>
                </a:gradFill>
                <a:effectLst>
                  <a:outerShdw blurRad="55000" dist="50800" dir="5400000" algn="tl">
                    <a:srgbClr val="000000">
                      <a:alpha val="33000"/>
                    </a:srgbClr>
                  </a:outerShdw>
                </a:effectLst>
                <a:uLnTx/>
                <a:uFillTx/>
                <a:latin typeface="Arial" charset="0"/>
                <a:ea typeface="+mn-ea"/>
                <a:cs typeface="+mn-cs"/>
              </a:rPr>
              <a:t>Bonus 1pt</a:t>
            </a:r>
          </a:p>
        </p:txBody>
      </p:sp>
      <p:sp>
        <p:nvSpPr>
          <p:cNvPr id="3" name="Rectangle 2"/>
          <p:cNvSpPr/>
          <p:nvPr/>
        </p:nvSpPr>
        <p:spPr>
          <a:xfrm>
            <a:off x="611050" y="5410200"/>
            <a:ext cx="3302507" cy="954107"/>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BBE0E3">
                      <a:tint val="3000"/>
                    </a:srgbClr>
                  </a:solidFill>
                  <a:prstDash val="solid"/>
                  <a:miter lim="800000"/>
                </a:ln>
                <a:gradFill>
                  <a:gsLst>
                    <a:gs pos="10000">
                      <a:srgbClr val="BBE0E3">
                        <a:tint val="63000"/>
                        <a:sat val="105000"/>
                      </a:srgbClr>
                    </a:gs>
                    <a:gs pos="90000">
                      <a:srgbClr val="BBE0E3">
                        <a:shade val="50000"/>
                        <a:satMod val="100000"/>
                      </a:srgbClr>
                    </a:gs>
                  </a:gsLst>
                  <a:lin ang="5400000"/>
                </a:gradFill>
                <a:effectLst>
                  <a:outerShdw blurRad="55000" dist="50800" dir="5400000" algn="tl">
                    <a:srgbClr val="000000">
                      <a:alpha val="33000"/>
                    </a:srgbClr>
                  </a:outerShdw>
                </a:effectLst>
                <a:uLnTx/>
                <a:uFillTx/>
                <a:latin typeface="Arial" charset="0"/>
                <a:ea typeface="+mn-ea"/>
                <a:cs typeface="+mn-cs"/>
              </a:rPr>
              <a:t>Virchow may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BBE0E3">
                      <a:tint val="3000"/>
                    </a:srgbClr>
                  </a:solidFill>
                  <a:prstDash val="solid"/>
                  <a:miter lim="800000"/>
                </a:ln>
                <a:gradFill>
                  <a:gsLst>
                    <a:gs pos="10000">
                      <a:srgbClr val="BBE0E3">
                        <a:tint val="63000"/>
                        <a:sat val="105000"/>
                      </a:srgbClr>
                    </a:gs>
                    <a:gs pos="90000">
                      <a:srgbClr val="BBE0E3">
                        <a:shade val="50000"/>
                        <a:satMod val="100000"/>
                      </a:srgbClr>
                    </a:gs>
                  </a:gsLst>
                  <a:lin ang="5400000"/>
                </a:gradFill>
                <a:effectLst>
                  <a:outerShdw blurRad="55000" dist="50800" dir="5400000" algn="tl">
                    <a:srgbClr val="000000">
                      <a:alpha val="33000"/>
                    </a:srgbClr>
                  </a:outerShdw>
                </a:effectLst>
                <a:uLnTx/>
                <a:uFillTx/>
                <a:latin typeface="Arial" charset="0"/>
                <a:ea typeface="+mn-ea"/>
                <a:cs typeface="+mn-cs"/>
              </a:rPr>
              <a:t>have taken from…</a:t>
            </a:r>
          </a:p>
        </p:txBody>
      </p:sp>
      <p:sp>
        <p:nvSpPr>
          <p:cNvPr id="4" name="Rectangle 3"/>
          <p:cNvSpPr/>
          <p:nvPr/>
        </p:nvSpPr>
        <p:spPr>
          <a:xfrm>
            <a:off x="611049" y="4486870"/>
            <a:ext cx="4878259"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BBE0E3">
                      <a:tint val="3000"/>
                    </a:srgbClr>
                  </a:solidFill>
                  <a:prstDash val="solid"/>
                  <a:miter lim="800000"/>
                </a:ln>
                <a:gradFill>
                  <a:gsLst>
                    <a:gs pos="10000">
                      <a:srgbClr val="BBE0E3">
                        <a:tint val="63000"/>
                        <a:sat val="105000"/>
                      </a:srgbClr>
                    </a:gs>
                    <a:gs pos="90000">
                      <a:srgbClr val="BBE0E3">
                        <a:shade val="50000"/>
                        <a:satMod val="100000"/>
                      </a:srgbClr>
                    </a:gs>
                  </a:gsLst>
                  <a:lin ang="5400000"/>
                </a:gradFill>
                <a:effectLst>
                  <a:outerShdw blurRad="55000" dist="50800" dir="5400000" algn="tl">
                    <a:srgbClr val="000000">
                      <a:alpha val="33000"/>
                    </a:srgbClr>
                  </a:outerShdw>
                </a:effectLst>
                <a:uLnTx/>
                <a:uFillTx/>
                <a:latin typeface="Arial" charset="0"/>
                <a:ea typeface="+mn-ea"/>
                <a:cs typeface="+mn-cs"/>
              </a:rPr>
              <a:t>Robert </a:t>
            </a:r>
            <a:r>
              <a:rPr kumimoji="0" lang="en-US" sz="5400" b="1" i="0" u="none" strike="noStrike" kern="1200" cap="none" spc="0" normalizeH="0" baseline="0" noProof="0" dirty="0" err="1">
                <a:ln w="17780" cmpd="sng">
                  <a:solidFill>
                    <a:srgbClr val="BBE0E3">
                      <a:tint val="3000"/>
                    </a:srgbClr>
                  </a:solidFill>
                  <a:prstDash val="solid"/>
                  <a:miter lim="800000"/>
                </a:ln>
                <a:gradFill>
                  <a:gsLst>
                    <a:gs pos="10000">
                      <a:srgbClr val="BBE0E3">
                        <a:tint val="63000"/>
                        <a:sat val="105000"/>
                      </a:srgbClr>
                    </a:gs>
                    <a:gs pos="90000">
                      <a:srgbClr val="BBE0E3">
                        <a:shade val="50000"/>
                        <a:satMod val="100000"/>
                      </a:srgbClr>
                    </a:gs>
                  </a:gsLst>
                  <a:lin ang="5400000"/>
                </a:gradFill>
                <a:effectLst>
                  <a:outerShdw blurRad="55000" dist="50800" dir="5400000" algn="tl">
                    <a:srgbClr val="000000">
                      <a:alpha val="33000"/>
                    </a:srgbClr>
                  </a:outerShdw>
                </a:effectLst>
                <a:uLnTx/>
                <a:uFillTx/>
                <a:latin typeface="Arial" charset="0"/>
                <a:ea typeface="+mn-ea"/>
                <a:cs typeface="+mn-cs"/>
              </a:rPr>
              <a:t>Remak</a:t>
            </a:r>
            <a:endParaRPr kumimoji="0" lang="en-US" sz="5400" b="1" i="0" u="none" strike="noStrike" kern="1200" cap="none" spc="0" normalizeH="0" baseline="0" noProof="0" dirty="0">
              <a:ln w="17780" cmpd="sng">
                <a:solidFill>
                  <a:srgbClr val="BBE0E3">
                    <a:tint val="3000"/>
                  </a:srgbClr>
                </a:solidFill>
                <a:prstDash val="solid"/>
                <a:miter lim="800000"/>
              </a:ln>
              <a:gradFill>
                <a:gsLst>
                  <a:gs pos="10000">
                    <a:srgbClr val="BBE0E3">
                      <a:tint val="63000"/>
                      <a:sat val="105000"/>
                    </a:srgbClr>
                  </a:gs>
                  <a:gs pos="90000">
                    <a:srgbClr val="BBE0E3">
                      <a:shade val="50000"/>
                      <a:satMod val="100000"/>
                    </a:srgbClr>
                  </a:gs>
                </a:gsLst>
                <a:lin ang="5400000"/>
              </a:gradFill>
              <a:effectLst>
                <a:outerShdw blurRad="55000" dist="50800" dir="5400000" algn="tl">
                  <a:srgbClr val="000000">
                    <a:alpha val="33000"/>
                  </a:srgbClr>
                </a:outerShdw>
              </a:effectLst>
              <a:uLnTx/>
              <a:uFillTx/>
              <a:latin typeface="Arial" charset="0"/>
              <a:ea typeface="+mn-ea"/>
              <a:cs typeface="+mn-cs"/>
            </a:endParaRPr>
          </a:p>
        </p:txBody>
      </p:sp>
    </p:spTree>
    <p:extLst>
      <p:ext uri="{BB962C8B-B14F-4D97-AF65-F5344CB8AC3E}">
        <p14:creationId xmlns:p14="http://schemas.microsoft.com/office/powerpoint/2010/main" val="317478154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3"/>
          <p:cNvSpPr>
            <a:spLocks noGrp="1" noChangeArrowheads="1"/>
          </p:cNvSpPr>
          <p:nvPr>
            <p:ph type="body" idx="4294967295"/>
          </p:nvPr>
        </p:nvSpPr>
        <p:spPr>
          <a:xfrm>
            <a:off x="228600" y="228600"/>
            <a:ext cx="8458200" cy="5897563"/>
          </a:xfrm>
        </p:spPr>
        <p:txBody>
          <a:bodyPr/>
          <a:lstStyle/>
          <a:p>
            <a:pPr eaLnBrk="1" hangingPunct="1"/>
            <a:r>
              <a:rPr lang="en-US" dirty="0">
                <a:solidFill>
                  <a:srgbClr val="FF00FF"/>
                </a:solidFill>
              </a:rPr>
              <a:t>Name A and B that helped create the modern cell theory.</a:t>
            </a:r>
          </a:p>
        </p:txBody>
      </p:sp>
      <p:pic>
        <p:nvPicPr>
          <p:cNvPr id="40653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600200"/>
            <a:ext cx="3886200" cy="4983163"/>
          </a:xfrm>
          <a:prstGeom prst="rect">
            <a:avLst/>
          </a:prstGeom>
          <a:noFill/>
          <a:ln w="76200">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40653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600200"/>
            <a:ext cx="4572000" cy="4981575"/>
          </a:xfrm>
          <a:prstGeom prst="rect">
            <a:avLst/>
          </a:prstGeom>
          <a:noFill/>
          <a:ln w="76200">
            <a:solidFill>
              <a:srgbClr val="9900FF"/>
            </a:solidFill>
            <a:miter lim="800000"/>
            <a:headEnd/>
            <a:tailEnd/>
          </a:ln>
          <a:extLst>
            <a:ext uri="{909E8E84-426E-40DD-AFC4-6F175D3DCCD1}">
              <a14:hiddenFill xmlns:a14="http://schemas.microsoft.com/office/drawing/2010/main">
                <a:solidFill>
                  <a:srgbClr val="FFFFFF"/>
                </a:solidFill>
              </a14:hiddenFill>
            </a:ext>
          </a:extLst>
        </p:spPr>
      </p:pic>
      <p:sp>
        <p:nvSpPr>
          <p:cNvPr id="406533"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7" name="Rectangle 6"/>
          <p:cNvSpPr/>
          <p:nvPr/>
        </p:nvSpPr>
        <p:spPr>
          <a:xfrm>
            <a:off x="304800" y="1676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8" name="Rectangle 7"/>
          <p:cNvSpPr/>
          <p:nvPr/>
        </p:nvSpPr>
        <p:spPr>
          <a:xfrm>
            <a:off x="5105400" y="1676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9" name="Rectangle 8"/>
          <p:cNvSpPr/>
          <p:nvPr/>
        </p:nvSpPr>
        <p:spPr>
          <a:xfrm>
            <a:off x="7590370" y="9144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17</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3"/>
          <p:cNvSpPr>
            <a:spLocks noGrp="1" noChangeArrowheads="1"/>
          </p:cNvSpPr>
          <p:nvPr>
            <p:ph type="body" idx="4294967295"/>
          </p:nvPr>
        </p:nvSpPr>
        <p:spPr>
          <a:xfrm>
            <a:off x="228600" y="228600"/>
            <a:ext cx="8458200" cy="5897563"/>
          </a:xfrm>
        </p:spPr>
        <p:txBody>
          <a:bodyPr/>
          <a:lstStyle/>
          <a:p>
            <a:pPr eaLnBrk="1" hangingPunct="1"/>
            <a:r>
              <a:rPr lang="en-US" dirty="0">
                <a:solidFill>
                  <a:srgbClr val="FF00FF"/>
                </a:solidFill>
              </a:rPr>
              <a:t>Name A and B that helped create the modern cell theory.</a:t>
            </a:r>
          </a:p>
        </p:txBody>
      </p:sp>
      <p:pic>
        <p:nvPicPr>
          <p:cNvPr id="40653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600200"/>
            <a:ext cx="3886200" cy="4983163"/>
          </a:xfrm>
          <a:prstGeom prst="rect">
            <a:avLst/>
          </a:prstGeom>
          <a:noFill/>
          <a:ln w="76200">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40653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600200"/>
            <a:ext cx="4572000" cy="4981575"/>
          </a:xfrm>
          <a:prstGeom prst="rect">
            <a:avLst/>
          </a:prstGeom>
          <a:noFill/>
          <a:ln w="76200">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406533"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7" name="Rectangle 6"/>
          <p:cNvSpPr/>
          <p:nvPr/>
        </p:nvSpPr>
        <p:spPr>
          <a:xfrm>
            <a:off x="304800" y="1676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8" name="Rectangle 7"/>
          <p:cNvSpPr/>
          <p:nvPr/>
        </p:nvSpPr>
        <p:spPr>
          <a:xfrm>
            <a:off x="5105400" y="1676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9" name="Rectangle 8"/>
          <p:cNvSpPr/>
          <p:nvPr/>
        </p:nvSpPr>
        <p:spPr>
          <a:xfrm>
            <a:off x="7590370" y="9144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17</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381000"/>
            <a:ext cx="8458200" cy="5749925"/>
          </a:xfrm>
        </p:spPr>
        <p:txBody>
          <a:bodyPr/>
          <a:lstStyle/>
          <a:p>
            <a:pPr eaLnBrk="1" hangingPunct="1">
              <a:defRPr/>
            </a:pPr>
            <a:r>
              <a:rPr lang="en-US" dirty="0"/>
              <a:t>Living things need…</a:t>
            </a:r>
          </a:p>
          <a:p>
            <a:pPr lvl="1"/>
            <a:r>
              <a:rPr lang="en-US" dirty="0">
                <a:solidFill>
                  <a:schemeClr val="tx1"/>
                </a:solidFill>
              </a:rPr>
              <a:t>Energy – Supplied by the sun (most of the time) and stored in food. </a:t>
            </a:r>
          </a:p>
          <a:p>
            <a:pPr lvl="1" eaLnBrk="1" hangingPunct="1">
              <a:defRPr/>
            </a:pPr>
            <a:endParaRPr lang="en-US" dirty="0"/>
          </a:p>
        </p:txBody>
      </p:sp>
      <p:pic>
        <p:nvPicPr>
          <p:cNvPr id="118787" name="Picture 4" descr="11127771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038600"/>
            <a:ext cx="8686800" cy="2533650"/>
          </a:xfrm>
          <a:prstGeom prst="rect">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346125" name="Rectangle 1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Font typeface="Wingdings" pitchFamily="2" charset="2"/>
              <a:buNone/>
              <a:defRPr/>
            </a:pPr>
            <a:r>
              <a:rPr lang="en-US" sz="800" b="1" dirty="0">
                <a:effectLst/>
                <a:latin typeface="Verdana" pitchFamily="34" charset="0"/>
              </a:rPr>
              <a:t>Copyright © 2024 SlideSpark .LLC</a:t>
            </a:r>
            <a:endParaRPr lang="en-US" dirty="0">
              <a:effectLst>
                <a:outerShdw blurRad="38100" dist="38100" dir="2700000" algn="tl">
                  <a:srgbClr val="000000"/>
                </a:outerShdw>
              </a:effectLst>
            </a:endParaRPr>
          </a:p>
        </p:txBody>
      </p:sp>
      <p:sp>
        <p:nvSpPr>
          <p:cNvPr id="5" name="Rounded Rectangle 4"/>
          <p:cNvSpPr/>
          <p:nvPr/>
        </p:nvSpPr>
        <p:spPr>
          <a:xfrm>
            <a:off x="914400" y="990600"/>
            <a:ext cx="1371600" cy="457200"/>
          </a:xfrm>
          <a:prstGeom prst="roundRect">
            <a:avLst/>
          </a:prstGeom>
          <a:solidFill>
            <a:schemeClr val="tx1">
              <a:lumMod val="85000"/>
              <a:lumOff val="15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990600" y="1905000"/>
            <a:ext cx="1371600" cy="457200"/>
          </a:xfrm>
          <a:prstGeom prst="roundRect">
            <a:avLst/>
          </a:prstGeom>
          <a:solidFill>
            <a:schemeClr val="tx1">
              <a:lumMod val="85000"/>
              <a:lumOff val="15000"/>
            </a:scheme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990600" y="2514600"/>
            <a:ext cx="1143000" cy="381000"/>
          </a:xfrm>
          <a:prstGeom prst="roundRect">
            <a:avLst/>
          </a:prstGeom>
          <a:solidFill>
            <a:schemeClr val="tx1">
              <a:lumMod val="85000"/>
              <a:lumOff val="1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990600" y="3429000"/>
            <a:ext cx="1447800" cy="381000"/>
          </a:xfrm>
          <a:prstGeom prst="roundRect">
            <a:avLst/>
          </a:prstGeom>
          <a:solidFill>
            <a:schemeClr val="tx1">
              <a:lumMod val="85000"/>
              <a:lumOff val="15000"/>
            </a:schemeClr>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01000" y="29718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3"/>
          <p:cNvSpPr>
            <a:spLocks noGrp="1" noChangeArrowheads="1"/>
          </p:cNvSpPr>
          <p:nvPr>
            <p:ph type="body" idx="4294967295"/>
          </p:nvPr>
        </p:nvSpPr>
        <p:spPr>
          <a:xfrm>
            <a:off x="228600" y="228600"/>
            <a:ext cx="8458200" cy="5897563"/>
          </a:xfrm>
        </p:spPr>
        <p:txBody>
          <a:bodyPr/>
          <a:lstStyle/>
          <a:p>
            <a:pPr eaLnBrk="1" hangingPunct="1"/>
            <a:r>
              <a:rPr lang="en-US" dirty="0">
                <a:solidFill>
                  <a:srgbClr val="FF00FF"/>
                </a:solidFill>
              </a:rPr>
              <a:t>Name A and B that helped create the modern cell theory.</a:t>
            </a:r>
          </a:p>
        </p:txBody>
      </p:sp>
      <p:pic>
        <p:nvPicPr>
          <p:cNvPr id="40653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600200"/>
            <a:ext cx="3886200" cy="4983163"/>
          </a:xfrm>
          <a:prstGeom prst="rect">
            <a:avLst/>
          </a:prstGeom>
          <a:noFill/>
          <a:ln w="76200">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40653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600200"/>
            <a:ext cx="4572000" cy="4981575"/>
          </a:xfrm>
          <a:prstGeom prst="rect">
            <a:avLst/>
          </a:prstGeom>
          <a:noFill/>
          <a:ln w="76200">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406533"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7" name="Rectangle 6"/>
          <p:cNvSpPr/>
          <p:nvPr/>
        </p:nvSpPr>
        <p:spPr>
          <a:xfrm>
            <a:off x="304800" y="1676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8" name="Rectangle 7"/>
          <p:cNvSpPr/>
          <p:nvPr/>
        </p:nvSpPr>
        <p:spPr>
          <a:xfrm>
            <a:off x="5105400" y="1676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9" name="Rectangle 8"/>
          <p:cNvSpPr/>
          <p:nvPr/>
        </p:nvSpPr>
        <p:spPr>
          <a:xfrm>
            <a:off x="7590370" y="9144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17</a:t>
            </a:r>
          </a:p>
        </p:txBody>
      </p:sp>
      <p:sp>
        <p:nvSpPr>
          <p:cNvPr id="10" name="Rectangle 9"/>
          <p:cNvSpPr/>
          <p:nvPr/>
        </p:nvSpPr>
        <p:spPr>
          <a:xfrm>
            <a:off x="436476" y="4572000"/>
            <a:ext cx="3801041"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CCFF99"/>
                </a:solidFill>
                <a:effectLst>
                  <a:outerShdw blurRad="50800" algn="tl" rotWithShape="0">
                    <a:srgbClr val="000000"/>
                  </a:outerShdw>
                </a:effectLst>
                <a:uLnTx/>
                <a:uFillTx/>
                <a:latin typeface="Arial" charset="0"/>
                <a:ea typeface="+mn-ea"/>
                <a:cs typeface="+mn-cs"/>
              </a:rPr>
              <a:t>Schwann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CCFF99"/>
                </a:solidFill>
                <a:effectLst>
                  <a:outerShdw blurRad="50800" algn="tl" rotWithShape="0">
                    <a:srgbClr val="000000"/>
                  </a:outerShdw>
                </a:effectLst>
                <a:uLnTx/>
                <a:uFillTx/>
                <a:latin typeface="Arial" charset="0"/>
                <a:ea typeface="+mn-ea"/>
                <a:cs typeface="+mn-cs"/>
              </a:rPr>
              <a:t>(Theodore)</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3"/>
          <p:cNvSpPr>
            <a:spLocks noGrp="1" noChangeArrowheads="1"/>
          </p:cNvSpPr>
          <p:nvPr>
            <p:ph type="body" idx="4294967295"/>
          </p:nvPr>
        </p:nvSpPr>
        <p:spPr>
          <a:xfrm>
            <a:off x="228600" y="228600"/>
            <a:ext cx="8458200" cy="5897563"/>
          </a:xfrm>
        </p:spPr>
        <p:txBody>
          <a:bodyPr/>
          <a:lstStyle/>
          <a:p>
            <a:pPr eaLnBrk="1" hangingPunct="1"/>
            <a:r>
              <a:rPr lang="en-US" dirty="0">
                <a:solidFill>
                  <a:srgbClr val="FF00FF"/>
                </a:solidFill>
              </a:rPr>
              <a:t>Name A and B that helped create the modern cell theory.</a:t>
            </a:r>
          </a:p>
        </p:txBody>
      </p:sp>
      <p:pic>
        <p:nvPicPr>
          <p:cNvPr id="40653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600200"/>
            <a:ext cx="3886200" cy="4983163"/>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40653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600200"/>
            <a:ext cx="4572000" cy="4981575"/>
          </a:xfrm>
          <a:prstGeom prst="rect">
            <a:avLst/>
          </a:prstGeom>
          <a:noFill/>
          <a:ln w="76200">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406533"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7" name="Rectangle 6"/>
          <p:cNvSpPr/>
          <p:nvPr/>
        </p:nvSpPr>
        <p:spPr>
          <a:xfrm>
            <a:off x="304800" y="1676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8" name="Rectangle 7"/>
          <p:cNvSpPr/>
          <p:nvPr/>
        </p:nvSpPr>
        <p:spPr>
          <a:xfrm>
            <a:off x="5105400" y="1676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9" name="Rectangle 8"/>
          <p:cNvSpPr/>
          <p:nvPr/>
        </p:nvSpPr>
        <p:spPr>
          <a:xfrm>
            <a:off x="7590370" y="9144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17</a:t>
            </a:r>
          </a:p>
        </p:txBody>
      </p:sp>
      <p:sp>
        <p:nvSpPr>
          <p:cNvPr id="10" name="Rectangle 9"/>
          <p:cNvSpPr/>
          <p:nvPr/>
        </p:nvSpPr>
        <p:spPr>
          <a:xfrm>
            <a:off x="436476" y="4572000"/>
            <a:ext cx="3801041"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CCFF99"/>
                </a:solidFill>
                <a:effectLst>
                  <a:outerShdw blurRad="50800" algn="tl" rotWithShape="0">
                    <a:srgbClr val="000000"/>
                  </a:outerShdw>
                </a:effectLst>
                <a:uLnTx/>
                <a:uFillTx/>
                <a:latin typeface="Arial" charset="0"/>
                <a:ea typeface="+mn-ea"/>
                <a:cs typeface="+mn-cs"/>
              </a:rPr>
              <a:t>Schwann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CCFF99"/>
                </a:solidFill>
                <a:effectLst>
                  <a:outerShdw blurRad="50800" algn="tl" rotWithShape="0">
                    <a:srgbClr val="000000"/>
                  </a:outerShdw>
                </a:effectLst>
                <a:uLnTx/>
                <a:uFillTx/>
                <a:latin typeface="Arial" charset="0"/>
                <a:ea typeface="+mn-ea"/>
                <a:cs typeface="+mn-cs"/>
              </a:rPr>
              <a:t>(Theodore)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3"/>
          <p:cNvSpPr>
            <a:spLocks noGrp="1" noChangeArrowheads="1"/>
          </p:cNvSpPr>
          <p:nvPr>
            <p:ph type="body" idx="4294967295"/>
          </p:nvPr>
        </p:nvSpPr>
        <p:spPr>
          <a:xfrm>
            <a:off x="228600" y="228600"/>
            <a:ext cx="8458200" cy="5897563"/>
          </a:xfrm>
        </p:spPr>
        <p:txBody>
          <a:bodyPr/>
          <a:lstStyle/>
          <a:p>
            <a:pPr eaLnBrk="1" hangingPunct="1"/>
            <a:r>
              <a:rPr lang="en-US" dirty="0">
                <a:solidFill>
                  <a:srgbClr val="FF00FF"/>
                </a:solidFill>
              </a:rPr>
              <a:t>Name A and B that helped create the modern cell theory.</a:t>
            </a:r>
          </a:p>
        </p:txBody>
      </p:sp>
      <p:pic>
        <p:nvPicPr>
          <p:cNvPr id="40653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600200"/>
            <a:ext cx="3886200" cy="4983163"/>
          </a:xfrm>
          <a:prstGeom prst="rect">
            <a:avLst/>
          </a:prstGeom>
          <a:noFill/>
          <a:ln w="76200">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40653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600200"/>
            <a:ext cx="4572000" cy="4981575"/>
          </a:xfrm>
          <a:prstGeom prst="rect">
            <a:avLst/>
          </a:prstGeom>
          <a:noFill/>
          <a:ln w="76200">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406533"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7" name="Rectangle 6"/>
          <p:cNvSpPr/>
          <p:nvPr/>
        </p:nvSpPr>
        <p:spPr>
          <a:xfrm>
            <a:off x="304800" y="1676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8" name="Rectangle 7"/>
          <p:cNvSpPr/>
          <p:nvPr/>
        </p:nvSpPr>
        <p:spPr>
          <a:xfrm>
            <a:off x="5105400" y="1676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9" name="Rectangle 8"/>
          <p:cNvSpPr/>
          <p:nvPr/>
        </p:nvSpPr>
        <p:spPr>
          <a:xfrm>
            <a:off x="7590370" y="9144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17</a:t>
            </a:r>
          </a:p>
        </p:txBody>
      </p:sp>
      <p:sp>
        <p:nvSpPr>
          <p:cNvPr id="10" name="Rectangle 9"/>
          <p:cNvSpPr/>
          <p:nvPr/>
        </p:nvSpPr>
        <p:spPr>
          <a:xfrm>
            <a:off x="436476" y="4572000"/>
            <a:ext cx="3801041"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CCFF99"/>
                </a:solidFill>
                <a:effectLst>
                  <a:outerShdw blurRad="50800" algn="tl" rotWithShape="0">
                    <a:srgbClr val="000000"/>
                  </a:outerShdw>
                </a:effectLst>
                <a:uLnTx/>
                <a:uFillTx/>
                <a:latin typeface="Arial" charset="0"/>
                <a:ea typeface="+mn-ea"/>
                <a:cs typeface="+mn-cs"/>
              </a:rPr>
              <a:t>Schwann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CCFF99"/>
                </a:solidFill>
                <a:effectLst>
                  <a:outerShdw blurRad="50800" algn="tl" rotWithShape="0">
                    <a:srgbClr val="000000"/>
                  </a:outerShdw>
                </a:effectLst>
                <a:uLnTx/>
                <a:uFillTx/>
                <a:latin typeface="Arial" charset="0"/>
                <a:ea typeface="+mn-ea"/>
                <a:cs typeface="+mn-cs"/>
              </a:rPr>
              <a:t>(Theodore)</a:t>
            </a:r>
          </a:p>
        </p:txBody>
      </p:sp>
      <p:sp>
        <p:nvSpPr>
          <p:cNvPr id="11" name="Rectangle 10"/>
          <p:cNvSpPr/>
          <p:nvPr/>
        </p:nvSpPr>
        <p:spPr>
          <a:xfrm>
            <a:off x="5334687" y="4800600"/>
            <a:ext cx="3097322"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w="17780" cmpd="sng">
                  <a:solidFill>
                    <a:sysClr val="windowText" lastClr="000000"/>
                  </a:solidFill>
                  <a:prstDash val="solid"/>
                  <a:miter lim="800000"/>
                </a:ln>
                <a:solidFill>
                  <a:srgbClr val="FF99FF"/>
                </a:solidFill>
                <a:effectLst>
                  <a:outerShdw blurRad="50800" algn="tl" rotWithShape="0">
                    <a:srgbClr val="000000"/>
                  </a:outerShdw>
                </a:effectLst>
                <a:uLnTx/>
                <a:uFillTx/>
                <a:latin typeface="Arial" charset="0"/>
                <a:ea typeface="+mn-ea"/>
                <a:cs typeface="+mn-cs"/>
              </a:rPr>
              <a:t>Schleiden</a:t>
            </a:r>
            <a:endParaRPr kumimoji="0" lang="en-US" sz="4800" b="1" i="0" u="none" strike="noStrike" kern="1200" cap="none" spc="0" normalizeH="0" baseline="0" noProof="0" dirty="0">
              <a:ln w="17780" cmpd="sng">
                <a:solidFill>
                  <a:sysClr val="windowText" lastClr="000000"/>
                </a:solidFill>
                <a:prstDash val="solid"/>
                <a:miter lim="800000"/>
              </a:ln>
              <a:solidFill>
                <a:srgbClr val="FF99FF"/>
              </a:solidFill>
              <a:effectLst>
                <a:outerShdw blurRad="50800" algn="tl" rotWithShape="0">
                  <a:srgbClr val="000000"/>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ysClr val="windowText" lastClr="000000"/>
                  </a:solidFill>
                  <a:prstDash val="solid"/>
                  <a:miter lim="800000"/>
                </a:ln>
                <a:solidFill>
                  <a:srgbClr val="FF99FF"/>
                </a:solidFill>
                <a:effectLst>
                  <a:outerShdw blurRad="50800" algn="tl" rotWithShape="0">
                    <a:srgbClr val="000000"/>
                  </a:outerShdw>
                </a:effectLst>
                <a:uLnTx/>
                <a:uFillTx/>
                <a:latin typeface="Arial" charset="0"/>
                <a:ea typeface="+mn-ea"/>
                <a:cs typeface="+mn-cs"/>
              </a:rPr>
              <a:t>(Matthias)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3"/>
          <p:cNvSpPr>
            <a:spLocks noGrp="1" noChangeArrowheads="1"/>
          </p:cNvSpPr>
          <p:nvPr>
            <p:ph type="body" idx="1"/>
          </p:nvPr>
        </p:nvSpPr>
        <p:spPr>
          <a:xfrm>
            <a:off x="152400" y="228600"/>
            <a:ext cx="8686800" cy="5897563"/>
          </a:xfrm>
        </p:spPr>
        <p:txBody>
          <a:bodyPr/>
          <a:lstStyle/>
          <a:p>
            <a:pPr lvl="0" eaLnBrk="1" hangingPunct="1"/>
            <a:r>
              <a:rPr lang="en-US" dirty="0">
                <a:latin typeface="Times New Roman" pitchFamily="18" charset="0"/>
              </a:rPr>
              <a:t>All of the following are part of the modern cell theory except?</a:t>
            </a:r>
          </a:p>
          <a:p>
            <a:pPr lvl="1">
              <a:buNone/>
            </a:pPr>
            <a:r>
              <a:rPr lang="en-US" dirty="0">
                <a:solidFill>
                  <a:srgbClr val="CCFF99"/>
                </a:solidFill>
              </a:rPr>
              <a:t>A.) -</a:t>
            </a:r>
            <a:r>
              <a:rPr lang="en-US" dirty="0">
                <a:solidFill>
                  <a:schemeClr val="tx1"/>
                </a:solidFill>
              </a:rPr>
              <a:t>Living things are made of cells.</a:t>
            </a:r>
          </a:p>
          <a:p>
            <a:pPr lvl="1">
              <a:buNone/>
            </a:pPr>
            <a:r>
              <a:rPr lang="en-US" dirty="0">
                <a:solidFill>
                  <a:srgbClr val="FFC000"/>
                </a:solidFill>
              </a:rPr>
              <a:t>B.) -</a:t>
            </a:r>
            <a:r>
              <a:rPr lang="en-US" dirty="0">
                <a:solidFill>
                  <a:schemeClr val="tx1"/>
                </a:solidFill>
              </a:rPr>
              <a:t>All cells come from pre-existing cells.</a:t>
            </a:r>
          </a:p>
          <a:p>
            <a:pPr lvl="1">
              <a:buNone/>
            </a:pPr>
            <a:r>
              <a:rPr lang="en-US" dirty="0">
                <a:solidFill>
                  <a:srgbClr val="9966FF"/>
                </a:solidFill>
              </a:rPr>
              <a:t>C.) -</a:t>
            </a:r>
            <a:r>
              <a:rPr lang="en-US" dirty="0">
                <a:solidFill>
                  <a:schemeClr val="tx1"/>
                </a:solidFill>
              </a:rPr>
              <a:t>Cells contain genetic information.</a:t>
            </a:r>
          </a:p>
          <a:p>
            <a:pPr lvl="1">
              <a:buNone/>
            </a:pPr>
            <a:r>
              <a:rPr lang="en-US" dirty="0">
                <a:solidFill>
                  <a:srgbClr val="FFCCFF"/>
                </a:solidFill>
              </a:rPr>
              <a:t>D.) -</a:t>
            </a:r>
            <a:r>
              <a:rPr lang="en-US" dirty="0">
                <a:solidFill>
                  <a:schemeClr val="tx1"/>
                </a:solidFill>
              </a:rPr>
              <a:t>All cells are different in composition.</a:t>
            </a:r>
          </a:p>
          <a:p>
            <a:pPr lvl="1">
              <a:buNone/>
            </a:pPr>
            <a:r>
              <a:rPr lang="en-US" dirty="0">
                <a:solidFill>
                  <a:srgbClr val="FFFF66"/>
                </a:solidFill>
              </a:rPr>
              <a:t>E.) -</a:t>
            </a:r>
            <a:r>
              <a:rPr lang="en-US" dirty="0">
                <a:solidFill>
                  <a:schemeClr val="tx1"/>
                </a:solidFill>
              </a:rPr>
              <a:t>Energy flow of life occurs in cells.</a:t>
            </a:r>
          </a:p>
          <a:p>
            <a:pPr lvl="1" eaLnBrk="1" hangingPunct="1"/>
            <a:endParaRPr lang="en-US" dirty="0">
              <a:latin typeface="Times New Roman" pitchFamily="18" charset="0"/>
            </a:endParaRPr>
          </a:p>
          <a:p>
            <a:pPr lvl="1" eaLnBrk="1" hangingPunct="1"/>
            <a:endParaRPr lang="en-US" sz="2000" dirty="0"/>
          </a:p>
          <a:p>
            <a:pPr eaLnBrk="1" hangingPunct="1"/>
            <a:endParaRPr lang="en-US" dirty="0"/>
          </a:p>
        </p:txBody>
      </p:sp>
      <p:sp>
        <p:nvSpPr>
          <p:cNvPr id="381956"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5" name="Picture 7" descr="http://www.ndpteachers.org/perit/OnionEpiderm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962400"/>
            <a:ext cx="8610600" cy="2667000"/>
          </a:xfrm>
          <a:prstGeom prst="rect">
            <a:avLst/>
          </a:prstGeom>
          <a:noFill/>
          <a:ln w="76200">
            <a:solidFill>
              <a:srgbClr val="CCFF99"/>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239000" y="990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18</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3"/>
          <p:cNvSpPr>
            <a:spLocks noGrp="1" noChangeArrowheads="1"/>
          </p:cNvSpPr>
          <p:nvPr>
            <p:ph type="body" idx="1"/>
          </p:nvPr>
        </p:nvSpPr>
        <p:spPr>
          <a:xfrm>
            <a:off x="152400" y="228600"/>
            <a:ext cx="8686800" cy="5897563"/>
          </a:xfrm>
        </p:spPr>
        <p:txBody>
          <a:bodyPr/>
          <a:lstStyle/>
          <a:p>
            <a:pPr lvl="0" eaLnBrk="1" hangingPunct="1"/>
            <a:r>
              <a:rPr lang="en-US" dirty="0">
                <a:latin typeface="Times New Roman" pitchFamily="18" charset="0"/>
              </a:rPr>
              <a:t>All of the following are part of the modern cell theory except?</a:t>
            </a:r>
          </a:p>
          <a:p>
            <a:pPr lvl="1">
              <a:buNone/>
            </a:pPr>
            <a:r>
              <a:rPr lang="en-US" dirty="0">
                <a:solidFill>
                  <a:srgbClr val="CCFF99"/>
                </a:solidFill>
              </a:rPr>
              <a:t>A.) -Living things are made of cells.</a:t>
            </a:r>
          </a:p>
          <a:p>
            <a:pPr lvl="1">
              <a:buNone/>
            </a:pPr>
            <a:r>
              <a:rPr lang="en-US" dirty="0">
                <a:solidFill>
                  <a:srgbClr val="FFC000"/>
                </a:solidFill>
              </a:rPr>
              <a:t>B.) -</a:t>
            </a:r>
            <a:r>
              <a:rPr lang="en-US" dirty="0">
                <a:solidFill>
                  <a:schemeClr val="tx1"/>
                </a:solidFill>
              </a:rPr>
              <a:t>All cells come from pre-existing cells.</a:t>
            </a:r>
          </a:p>
          <a:p>
            <a:pPr lvl="1">
              <a:buNone/>
            </a:pPr>
            <a:r>
              <a:rPr lang="en-US" dirty="0">
                <a:solidFill>
                  <a:srgbClr val="9966FF"/>
                </a:solidFill>
              </a:rPr>
              <a:t>C.) -</a:t>
            </a:r>
            <a:r>
              <a:rPr lang="en-US" dirty="0">
                <a:solidFill>
                  <a:schemeClr val="tx1"/>
                </a:solidFill>
              </a:rPr>
              <a:t>Cells contain genetic information.</a:t>
            </a:r>
          </a:p>
          <a:p>
            <a:pPr lvl="1">
              <a:buNone/>
            </a:pPr>
            <a:r>
              <a:rPr lang="en-US" dirty="0">
                <a:solidFill>
                  <a:srgbClr val="FFCCFF"/>
                </a:solidFill>
              </a:rPr>
              <a:t>D.) -</a:t>
            </a:r>
            <a:r>
              <a:rPr lang="en-US" dirty="0">
                <a:solidFill>
                  <a:schemeClr val="tx1"/>
                </a:solidFill>
              </a:rPr>
              <a:t>All cells are different in composition.</a:t>
            </a:r>
          </a:p>
          <a:p>
            <a:pPr lvl="1">
              <a:buNone/>
            </a:pPr>
            <a:r>
              <a:rPr lang="en-US" dirty="0">
                <a:solidFill>
                  <a:srgbClr val="FFFF66"/>
                </a:solidFill>
              </a:rPr>
              <a:t>E.) -</a:t>
            </a:r>
            <a:r>
              <a:rPr lang="en-US" dirty="0">
                <a:solidFill>
                  <a:schemeClr val="tx1"/>
                </a:solidFill>
              </a:rPr>
              <a:t>Energy flow of life occurs in cells.</a:t>
            </a:r>
          </a:p>
          <a:p>
            <a:pPr lvl="1" eaLnBrk="1" hangingPunct="1"/>
            <a:endParaRPr lang="en-US" dirty="0">
              <a:latin typeface="Times New Roman" pitchFamily="18" charset="0"/>
            </a:endParaRPr>
          </a:p>
          <a:p>
            <a:pPr lvl="1" eaLnBrk="1" hangingPunct="1"/>
            <a:endParaRPr lang="en-US" sz="2000" dirty="0"/>
          </a:p>
          <a:p>
            <a:pPr eaLnBrk="1" hangingPunct="1"/>
            <a:endParaRPr lang="en-US" dirty="0"/>
          </a:p>
        </p:txBody>
      </p:sp>
      <p:sp>
        <p:nvSpPr>
          <p:cNvPr id="381956"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5" name="Picture 7" descr="http://www.ndpteachers.org/perit/OnionEpiderm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962400"/>
            <a:ext cx="8610600" cy="2667000"/>
          </a:xfrm>
          <a:prstGeom prst="rect">
            <a:avLst/>
          </a:prstGeom>
          <a:noFill/>
          <a:ln w="76200">
            <a:solidFill>
              <a:srgbClr val="CCFF99"/>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239000" y="990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18</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3"/>
          <p:cNvSpPr>
            <a:spLocks noGrp="1" noChangeArrowheads="1"/>
          </p:cNvSpPr>
          <p:nvPr>
            <p:ph type="body" idx="1"/>
          </p:nvPr>
        </p:nvSpPr>
        <p:spPr>
          <a:xfrm>
            <a:off x="152400" y="228600"/>
            <a:ext cx="8686800" cy="5897563"/>
          </a:xfrm>
        </p:spPr>
        <p:txBody>
          <a:bodyPr/>
          <a:lstStyle/>
          <a:p>
            <a:pPr lvl="0" eaLnBrk="1" hangingPunct="1"/>
            <a:r>
              <a:rPr lang="en-US" dirty="0">
                <a:latin typeface="Times New Roman" pitchFamily="18" charset="0"/>
              </a:rPr>
              <a:t>All of the following are part of the modern cell theory except?</a:t>
            </a:r>
          </a:p>
          <a:p>
            <a:pPr lvl="1">
              <a:buNone/>
            </a:pPr>
            <a:r>
              <a:rPr lang="en-US" dirty="0">
                <a:solidFill>
                  <a:srgbClr val="CCFF99"/>
                </a:solidFill>
              </a:rPr>
              <a:t>A.) -Living things are made of cells.</a:t>
            </a:r>
          </a:p>
          <a:p>
            <a:pPr lvl="1">
              <a:buNone/>
            </a:pPr>
            <a:r>
              <a:rPr lang="en-US" dirty="0">
                <a:solidFill>
                  <a:srgbClr val="FFC000"/>
                </a:solidFill>
              </a:rPr>
              <a:t>B.) -All cells come from pre-existing cells.</a:t>
            </a:r>
          </a:p>
          <a:p>
            <a:pPr lvl="1">
              <a:buNone/>
            </a:pPr>
            <a:r>
              <a:rPr lang="en-US" dirty="0">
                <a:solidFill>
                  <a:srgbClr val="9966FF"/>
                </a:solidFill>
              </a:rPr>
              <a:t>C.) -</a:t>
            </a:r>
            <a:r>
              <a:rPr lang="en-US" dirty="0">
                <a:solidFill>
                  <a:schemeClr val="tx1"/>
                </a:solidFill>
              </a:rPr>
              <a:t>Cells contain genetic information.</a:t>
            </a:r>
          </a:p>
          <a:p>
            <a:pPr lvl="1">
              <a:buNone/>
            </a:pPr>
            <a:r>
              <a:rPr lang="en-US" dirty="0">
                <a:solidFill>
                  <a:srgbClr val="FFCCFF"/>
                </a:solidFill>
              </a:rPr>
              <a:t>D.) -</a:t>
            </a:r>
            <a:r>
              <a:rPr lang="en-US" dirty="0">
                <a:solidFill>
                  <a:schemeClr val="tx1"/>
                </a:solidFill>
              </a:rPr>
              <a:t>All cells are different in composition.</a:t>
            </a:r>
          </a:p>
          <a:p>
            <a:pPr lvl="1">
              <a:buNone/>
            </a:pPr>
            <a:r>
              <a:rPr lang="en-US" dirty="0">
                <a:solidFill>
                  <a:srgbClr val="FFFF66"/>
                </a:solidFill>
              </a:rPr>
              <a:t>E.) -</a:t>
            </a:r>
            <a:r>
              <a:rPr lang="en-US" dirty="0">
                <a:solidFill>
                  <a:schemeClr val="tx1"/>
                </a:solidFill>
              </a:rPr>
              <a:t>Energy flow of life occurs in cells.</a:t>
            </a:r>
          </a:p>
          <a:p>
            <a:pPr lvl="1" eaLnBrk="1" hangingPunct="1"/>
            <a:endParaRPr lang="en-US" dirty="0">
              <a:latin typeface="Times New Roman" pitchFamily="18" charset="0"/>
            </a:endParaRPr>
          </a:p>
          <a:p>
            <a:pPr lvl="1" eaLnBrk="1" hangingPunct="1"/>
            <a:endParaRPr lang="en-US" sz="2000" dirty="0"/>
          </a:p>
          <a:p>
            <a:pPr eaLnBrk="1" hangingPunct="1"/>
            <a:endParaRPr lang="en-US" dirty="0"/>
          </a:p>
        </p:txBody>
      </p:sp>
      <p:sp>
        <p:nvSpPr>
          <p:cNvPr id="381956"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5" name="Picture 7" descr="http://www.ndpteachers.org/perit/OnionEpiderm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962400"/>
            <a:ext cx="8610600" cy="2667000"/>
          </a:xfrm>
          <a:prstGeom prst="rect">
            <a:avLst/>
          </a:prstGeom>
          <a:noFill/>
          <a:ln w="76200">
            <a:solidFill>
              <a:srgbClr val="CCFF99"/>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239000" y="990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18</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3"/>
          <p:cNvSpPr>
            <a:spLocks noGrp="1" noChangeArrowheads="1"/>
          </p:cNvSpPr>
          <p:nvPr>
            <p:ph type="body" idx="1"/>
          </p:nvPr>
        </p:nvSpPr>
        <p:spPr>
          <a:xfrm>
            <a:off x="152400" y="228600"/>
            <a:ext cx="8686800" cy="5897563"/>
          </a:xfrm>
        </p:spPr>
        <p:txBody>
          <a:bodyPr/>
          <a:lstStyle/>
          <a:p>
            <a:pPr lvl="0" eaLnBrk="1" hangingPunct="1"/>
            <a:r>
              <a:rPr lang="en-US" dirty="0">
                <a:latin typeface="Times New Roman" pitchFamily="18" charset="0"/>
              </a:rPr>
              <a:t>All of the following are part of the modern cell theory except?</a:t>
            </a:r>
          </a:p>
          <a:p>
            <a:pPr lvl="1">
              <a:buNone/>
            </a:pPr>
            <a:r>
              <a:rPr lang="en-US" dirty="0">
                <a:solidFill>
                  <a:srgbClr val="CCFF99"/>
                </a:solidFill>
              </a:rPr>
              <a:t>A.) -Living things are made of cells.</a:t>
            </a:r>
          </a:p>
          <a:p>
            <a:pPr lvl="1">
              <a:buNone/>
            </a:pPr>
            <a:r>
              <a:rPr lang="en-US" dirty="0">
                <a:solidFill>
                  <a:srgbClr val="FFC000"/>
                </a:solidFill>
              </a:rPr>
              <a:t>B.) -All cells come from pre-existing cells.</a:t>
            </a:r>
          </a:p>
          <a:p>
            <a:pPr lvl="1">
              <a:buNone/>
            </a:pPr>
            <a:r>
              <a:rPr lang="en-US" dirty="0">
                <a:solidFill>
                  <a:srgbClr val="9966FF"/>
                </a:solidFill>
              </a:rPr>
              <a:t>C.) -Cells contain genetic information.</a:t>
            </a:r>
          </a:p>
          <a:p>
            <a:pPr lvl="1">
              <a:buNone/>
            </a:pPr>
            <a:r>
              <a:rPr lang="en-US" dirty="0">
                <a:solidFill>
                  <a:srgbClr val="FFCCFF"/>
                </a:solidFill>
              </a:rPr>
              <a:t>D.) -</a:t>
            </a:r>
            <a:r>
              <a:rPr lang="en-US" dirty="0">
                <a:solidFill>
                  <a:schemeClr val="tx1"/>
                </a:solidFill>
              </a:rPr>
              <a:t>All cells are different in composition.</a:t>
            </a:r>
          </a:p>
          <a:p>
            <a:pPr lvl="1">
              <a:buNone/>
            </a:pPr>
            <a:r>
              <a:rPr lang="en-US" dirty="0">
                <a:solidFill>
                  <a:srgbClr val="FFFF66"/>
                </a:solidFill>
              </a:rPr>
              <a:t>E.) -</a:t>
            </a:r>
            <a:r>
              <a:rPr lang="en-US" dirty="0">
                <a:solidFill>
                  <a:schemeClr val="tx1"/>
                </a:solidFill>
              </a:rPr>
              <a:t>Energy flow of life occurs in cells.</a:t>
            </a:r>
          </a:p>
          <a:p>
            <a:pPr lvl="1" eaLnBrk="1" hangingPunct="1"/>
            <a:endParaRPr lang="en-US" dirty="0">
              <a:latin typeface="Times New Roman" pitchFamily="18" charset="0"/>
            </a:endParaRPr>
          </a:p>
          <a:p>
            <a:pPr lvl="1" eaLnBrk="1" hangingPunct="1"/>
            <a:endParaRPr lang="en-US" sz="2000" dirty="0"/>
          </a:p>
          <a:p>
            <a:pPr eaLnBrk="1" hangingPunct="1"/>
            <a:endParaRPr lang="en-US" dirty="0"/>
          </a:p>
        </p:txBody>
      </p:sp>
      <p:sp>
        <p:nvSpPr>
          <p:cNvPr id="381956"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5" name="Picture 7" descr="http://www.ndpteachers.org/perit/OnionEpiderm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962400"/>
            <a:ext cx="8610600" cy="2667000"/>
          </a:xfrm>
          <a:prstGeom prst="rect">
            <a:avLst/>
          </a:prstGeom>
          <a:noFill/>
          <a:ln w="76200">
            <a:solidFill>
              <a:srgbClr val="CCFF99"/>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239000" y="990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3"/>
          <p:cNvSpPr>
            <a:spLocks noGrp="1" noChangeArrowheads="1"/>
          </p:cNvSpPr>
          <p:nvPr>
            <p:ph type="body" idx="1"/>
          </p:nvPr>
        </p:nvSpPr>
        <p:spPr>
          <a:xfrm>
            <a:off x="152400" y="228600"/>
            <a:ext cx="8686800" cy="5897563"/>
          </a:xfrm>
        </p:spPr>
        <p:txBody>
          <a:bodyPr/>
          <a:lstStyle/>
          <a:p>
            <a:pPr lvl="0" eaLnBrk="1" hangingPunct="1"/>
            <a:r>
              <a:rPr lang="en-US" dirty="0">
                <a:latin typeface="Times New Roman" pitchFamily="18" charset="0"/>
              </a:rPr>
              <a:t>All of the following are part of the modern cell theory except?</a:t>
            </a:r>
          </a:p>
          <a:p>
            <a:pPr lvl="1">
              <a:buNone/>
            </a:pPr>
            <a:r>
              <a:rPr lang="en-US" dirty="0">
                <a:solidFill>
                  <a:srgbClr val="CCFF99"/>
                </a:solidFill>
              </a:rPr>
              <a:t>A.) -Living things are made of cells.</a:t>
            </a:r>
          </a:p>
          <a:p>
            <a:pPr lvl="1">
              <a:buNone/>
            </a:pPr>
            <a:r>
              <a:rPr lang="en-US" dirty="0">
                <a:solidFill>
                  <a:srgbClr val="FFC000"/>
                </a:solidFill>
              </a:rPr>
              <a:t>B.) -All cells come from pre-existing cells.</a:t>
            </a:r>
          </a:p>
          <a:p>
            <a:pPr lvl="1">
              <a:buNone/>
            </a:pPr>
            <a:r>
              <a:rPr lang="en-US" dirty="0">
                <a:solidFill>
                  <a:srgbClr val="9966FF"/>
                </a:solidFill>
              </a:rPr>
              <a:t>C.) -Cells contain genetic information.</a:t>
            </a:r>
          </a:p>
          <a:p>
            <a:pPr lvl="1">
              <a:buNone/>
            </a:pPr>
            <a:r>
              <a:rPr lang="en-US" dirty="0">
                <a:solidFill>
                  <a:srgbClr val="FFCCFF"/>
                </a:solidFill>
              </a:rPr>
              <a:t>D.) -All cells are different in composition.</a:t>
            </a:r>
          </a:p>
          <a:p>
            <a:pPr lvl="1">
              <a:buNone/>
            </a:pPr>
            <a:r>
              <a:rPr lang="en-US" dirty="0">
                <a:solidFill>
                  <a:srgbClr val="FFFF66"/>
                </a:solidFill>
              </a:rPr>
              <a:t>E.) -</a:t>
            </a:r>
            <a:r>
              <a:rPr lang="en-US" dirty="0">
                <a:solidFill>
                  <a:schemeClr val="tx1"/>
                </a:solidFill>
              </a:rPr>
              <a:t>Energy flow of life occurs in cells.</a:t>
            </a:r>
          </a:p>
          <a:p>
            <a:pPr lvl="1" eaLnBrk="1" hangingPunct="1"/>
            <a:endParaRPr lang="en-US" dirty="0">
              <a:latin typeface="Times New Roman" pitchFamily="18" charset="0"/>
            </a:endParaRPr>
          </a:p>
          <a:p>
            <a:pPr lvl="1" eaLnBrk="1" hangingPunct="1"/>
            <a:endParaRPr lang="en-US" sz="2000" dirty="0"/>
          </a:p>
          <a:p>
            <a:pPr eaLnBrk="1" hangingPunct="1"/>
            <a:endParaRPr lang="en-US" dirty="0"/>
          </a:p>
        </p:txBody>
      </p:sp>
      <p:sp>
        <p:nvSpPr>
          <p:cNvPr id="381956"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5" name="Picture 7" descr="http://www.ndpteachers.org/perit/OnionEpiderm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962400"/>
            <a:ext cx="8610600" cy="2667000"/>
          </a:xfrm>
          <a:prstGeom prst="rect">
            <a:avLst/>
          </a:prstGeom>
          <a:noFill/>
          <a:ln w="76200">
            <a:solidFill>
              <a:srgbClr val="CCFF99"/>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239000" y="990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18</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3"/>
          <p:cNvSpPr>
            <a:spLocks noGrp="1" noChangeArrowheads="1"/>
          </p:cNvSpPr>
          <p:nvPr>
            <p:ph type="body" idx="1"/>
          </p:nvPr>
        </p:nvSpPr>
        <p:spPr>
          <a:xfrm>
            <a:off x="152400" y="228600"/>
            <a:ext cx="8686800" cy="5897563"/>
          </a:xfrm>
        </p:spPr>
        <p:txBody>
          <a:bodyPr/>
          <a:lstStyle/>
          <a:p>
            <a:pPr lvl="0" eaLnBrk="1" hangingPunct="1"/>
            <a:r>
              <a:rPr lang="en-US" dirty="0">
                <a:latin typeface="Times New Roman" pitchFamily="18" charset="0"/>
              </a:rPr>
              <a:t>All of the following are part of the modern cell theory except?</a:t>
            </a:r>
          </a:p>
          <a:p>
            <a:pPr lvl="1">
              <a:buNone/>
            </a:pPr>
            <a:r>
              <a:rPr lang="en-US" dirty="0">
                <a:solidFill>
                  <a:srgbClr val="CCFF99"/>
                </a:solidFill>
              </a:rPr>
              <a:t>A.) -Living things are made of cells.</a:t>
            </a:r>
          </a:p>
          <a:p>
            <a:pPr lvl="1">
              <a:buNone/>
            </a:pPr>
            <a:r>
              <a:rPr lang="en-US" dirty="0">
                <a:solidFill>
                  <a:srgbClr val="FFC000"/>
                </a:solidFill>
              </a:rPr>
              <a:t>B.) -All cells come from pre-existing cells.</a:t>
            </a:r>
          </a:p>
          <a:p>
            <a:pPr lvl="1">
              <a:buNone/>
            </a:pPr>
            <a:r>
              <a:rPr lang="en-US" dirty="0">
                <a:solidFill>
                  <a:srgbClr val="9966FF"/>
                </a:solidFill>
              </a:rPr>
              <a:t>C.) -Cells contain genetic information.</a:t>
            </a:r>
          </a:p>
          <a:p>
            <a:pPr lvl="1">
              <a:buNone/>
            </a:pPr>
            <a:r>
              <a:rPr lang="en-US" dirty="0">
                <a:solidFill>
                  <a:srgbClr val="FFCCFF"/>
                </a:solidFill>
              </a:rPr>
              <a:t>D.) -All cells are different in composition.</a:t>
            </a:r>
          </a:p>
          <a:p>
            <a:pPr lvl="1">
              <a:buNone/>
            </a:pPr>
            <a:r>
              <a:rPr lang="en-US" dirty="0">
                <a:solidFill>
                  <a:srgbClr val="FFFF66"/>
                </a:solidFill>
              </a:rPr>
              <a:t>E.) -Energy flow of life occurs in cells.</a:t>
            </a:r>
          </a:p>
          <a:p>
            <a:pPr lvl="1" eaLnBrk="1" hangingPunct="1"/>
            <a:endParaRPr lang="en-US" dirty="0">
              <a:latin typeface="Times New Roman" pitchFamily="18" charset="0"/>
            </a:endParaRPr>
          </a:p>
          <a:p>
            <a:pPr lvl="1" eaLnBrk="1" hangingPunct="1"/>
            <a:endParaRPr lang="en-US" sz="2000" dirty="0"/>
          </a:p>
          <a:p>
            <a:pPr eaLnBrk="1" hangingPunct="1"/>
            <a:endParaRPr lang="en-US" dirty="0"/>
          </a:p>
        </p:txBody>
      </p:sp>
      <p:sp>
        <p:nvSpPr>
          <p:cNvPr id="381956"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5" name="Picture 7" descr="http://www.ndpteachers.org/perit/OnionEpiderm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962400"/>
            <a:ext cx="8610600" cy="2667000"/>
          </a:xfrm>
          <a:prstGeom prst="rect">
            <a:avLst/>
          </a:prstGeom>
          <a:noFill/>
          <a:ln w="76200">
            <a:solidFill>
              <a:srgbClr val="CCFF99"/>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239000" y="990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18</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3"/>
          <p:cNvSpPr>
            <a:spLocks noGrp="1" noChangeArrowheads="1"/>
          </p:cNvSpPr>
          <p:nvPr>
            <p:ph type="body" idx="1"/>
          </p:nvPr>
        </p:nvSpPr>
        <p:spPr>
          <a:xfrm>
            <a:off x="152400" y="228600"/>
            <a:ext cx="8686800" cy="5897563"/>
          </a:xfrm>
        </p:spPr>
        <p:txBody>
          <a:bodyPr/>
          <a:lstStyle/>
          <a:p>
            <a:pPr lvl="0" eaLnBrk="1" hangingPunct="1"/>
            <a:r>
              <a:rPr lang="en-US" dirty="0">
                <a:latin typeface="Times New Roman" pitchFamily="18" charset="0"/>
              </a:rPr>
              <a:t>All of the following are part of the modern cell theory except?</a:t>
            </a:r>
          </a:p>
          <a:p>
            <a:pPr lvl="1">
              <a:buNone/>
            </a:pPr>
            <a:r>
              <a:rPr lang="en-US" dirty="0">
                <a:solidFill>
                  <a:srgbClr val="CCFF99"/>
                </a:solidFill>
              </a:rPr>
              <a:t>A.) -Living things are made of cells.</a:t>
            </a:r>
          </a:p>
          <a:p>
            <a:pPr lvl="1">
              <a:buNone/>
            </a:pPr>
            <a:r>
              <a:rPr lang="en-US" dirty="0">
                <a:solidFill>
                  <a:srgbClr val="FFC000"/>
                </a:solidFill>
              </a:rPr>
              <a:t>B.) -All cells come from pre-existing cells.</a:t>
            </a:r>
          </a:p>
          <a:p>
            <a:pPr lvl="1">
              <a:buNone/>
            </a:pPr>
            <a:r>
              <a:rPr lang="en-US" dirty="0">
                <a:solidFill>
                  <a:srgbClr val="9966FF"/>
                </a:solidFill>
              </a:rPr>
              <a:t>C.) -Cells contain genetic information.</a:t>
            </a:r>
          </a:p>
          <a:p>
            <a:pPr lvl="1">
              <a:buNone/>
            </a:pPr>
            <a:r>
              <a:rPr lang="en-US" dirty="0">
                <a:solidFill>
                  <a:srgbClr val="FFCCFF"/>
                </a:solidFill>
              </a:rPr>
              <a:t>D.) -All cells are different in composition.</a:t>
            </a:r>
          </a:p>
          <a:p>
            <a:pPr lvl="1">
              <a:buNone/>
            </a:pPr>
            <a:r>
              <a:rPr lang="en-US" dirty="0">
                <a:solidFill>
                  <a:srgbClr val="FFFF66"/>
                </a:solidFill>
              </a:rPr>
              <a:t>E.) -Energy flow of life occurs in cells.</a:t>
            </a:r>
          </a:p>
          <a:p>
            <a:pPr lvl="1" eaLnBrk="1" hangingPunct="1"/>
            <a:endParaRPr lang="en-US" dirty="0">
              <a:latin typeface="Times New Roman" pitchFamily="18" charset="0"/>
            </a:endParaRPr>
          </a:p>
          <a:p>
            <a:pPr lvl="1" eaLnBrk="1" hangingPunct="1"/>
            <a:endParaRPr lang="en-US" sz="2000" dirty="0"/>
          </a:p>
          <a:p>
            <a:pPr eaLnBrk="1" hangingPunct="1"/>
            <a:endParaRPr lang="en-US" dirty="0"/>
          </a:p>
        </p:txBody>
      </p:sp>
      <p:sp>
        <p:nvSpPr>
          <p:cNvPr id="381956"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5" name="Picture 7" descr="http://www.ndpteachers.org/perit/OnionEpiderm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962400"/>
            <a:ext cx="8610600" cy="2667000"/>
          </a:xfrm>
          <a:prstGeom prst="rect">
            <a:avLst/>
          </a:prstGeom>
          <a:noFill/>
          <a:ln w="76200">
            <a:solidFill>
              <a:srgbClr val="CCFF99"/>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239000" y="990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18</a:t>
            </a:r>
          </a:p>
        </p:txBody>
      </p:sp>
      <p:sp>
        <p:nvSpPr>
          <p:cNvPr id="7" name="Rectangle 6"/>
          <p:cNvSpPr/>
          <p:nvPr/>
        </p:nvSpPr>
        <p:spPr>
          <a:xfrm>
            <a:off x="609600" y="5638800"/>
            <a:ext cx="668644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FF00"/>
                </a:solidFill>
                <a:effectLst>
                  <a:outerShdw blurRad="50800" algn="tl" rotWithShape="0">
                    <a:srgbClr val="000000"/>
                  </a:outerShdw>
                </a:effectLst>
                <a:uLnTx/>
                <a:uFillTx/>
                <a:latin typeface="Arial" charset="0"/>
                <a:ea typeface="+mn-ea"/>
                <a:cs typeface="+mn-cs"/>
              </a:rPr>
              <a:t>and the answer is…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nvGraphicFramePr>
        <p:xfrm>
          <a:off x="228600" y="838200"/>
          <a:ext cx="8686800" cy="5553077"/>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CAME FROM THE SEWER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IT’S ALIVE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LEVEL UP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SCHLEID ON TIME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CELL</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BLOCK</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-BONUS-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a:solidFill>
                  <a:schemeClr val="bg1"/>
                </a:solidFill>
              </a:rPr>
              <a:t>Cellular Biology Review Game</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381000"/>
            <a:ext cx="8458200" cy="5749925"/>
          </a:xfrm>
        </p:spPr>
        <p:txBody>
          <a:bodyPr/>
          <a:lstStyle/>
          <a:p>
            <a:pPr eaLnBrk="1" hangingPunct="1">
              <a:defRPr/>
            </a:pPr>
            <a:r>
              <a:rPr lang="en-US" dirty="0"/>
              <a:t>Living things need…</a:t>
            </a:r>
          </a:p>
          <a:p>
            <a:pPr lvl="1"/>
            <a:r>
              <a:rPr lang="en-US" dirty="0"/>
              <a:t>Energy – </a:t>
            </a:r>
            <a:r>
              <a:rPr lang="en-US" dirty="0">
                <a:solidFill>
                  <a:srgbClr val="FF9900"/>
                </a:solidFill>
              </a:rPr>
              <a:t>Supplied by the sun (most of the time) and stored in food. </a:t>
            </a:r>
          </a:p>
          <a:p>
            <a:pPr lvl="1" eaLnBrk="1" hangingPunct="1">
              <a:defRPr/>
            </a:pPr>
            <a:endParaRPr lang="en-US" dirty="0"/>
          </a:p>
        </p:txBody>
      </p:sp>
      <p:pic>
        <p:nvPicPr>
          <p:cNvPr id="118787" name="Picture 4" descr="11127771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038600"/>
            <a:ext cx="8686800" cy="2533650"/>
          </a:xfrm>
          <a:prstGeom prst="rect">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346125" name="Rectangle 1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Font typeface="Wingdings" pitchFamily="2" charset="2"/>
              <a:buNone/>
              <a:defRPr/>
            </a:pPr>
            <a:r>
              <a:rPr lang="en-US" sz="800" b="1" dirty="0">
                <a:effectLst/>
                <a:latin typeface="Verdana" pitchFamily="34" charset="0"/>
              </a:rPr>
              <a:t>Copyright © 2024 SlideSpark .LLC</a:t>
            </a:r>
            <a:endParaRPr lang="en-US" dirty="0">
              <a:effectLst>
                <a:outerShdw blurRad="38100" dist="38100" dir="2700000" algn="tl">
                  <a:srgbClr val="000000"/>
                </a:outerShdw>
              </a:effectLst>
            </a:endParaRPr>
          </a:p>
        </p:txBody>
      </p:sp>
      <p:sp>
        <p:nvSpPr>
          <p:cNvPr id="5" name="Rounded Rectangle 4"/>
          <p:cNvSpPr/>
          <p:nvPr/>
        </p:nvSpPr>
        <p:spPr>
          <a:xfrm>
            <a:off x="914400" y="990600"/>
            <a:ext cx="1371600" cy="457200"/>
          </a:xfrm>
          <a:prstGeom prst="roundRect">
            <a:avLst/>
          </a:prstGeom>
          <a:solidFill>
            <a:schemeClr val="tx1">
              <a:lumMod val="85000"/>
              <a:lumOff val="15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990600" y="1905000"/>
            <a:ext cx="1371600" cy="457200"/>
          </a:xfrm>
          <a:prstGeom prst="roundRect">
            <a:avLst/>
          </a:prstGeom>
          <a:solidFill>
            <a:schemeClr val="tx1">
              <a:lumMod val="85000"/>
              <a:lumOff val="15000"/>
            </a:scheme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990600" y="2514600"/>
            <a:ext cx="1143000" cy="381000"/>
          </a:xfrm>
          <a:prstGeom prst="roundRect">
            <a:avLst/>
          </a:prstGeom>
          <a:solidFill>
            <a:schemeClr val="tx1">
              <a:lumMod val="85000"/>
              <a:lumOff val="1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990600" y="3429000"/>
            <a:ext cx="1447800" cy="381000"/>
          </a:xfrm>
          <a:prstGeom prst="roundRect">
            <a:avLst/>
          </a:prstGeom>
          <a:solidFill>
            <a:schemeClr val="tx1">
              <a:lumMod val="85000"/>
              <a:lumOff val="15000"/>
            </a:schemeClr>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01000" y="29718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3"/>
          <p:cNvSpPr>
            <a:spLocks noGrp="1" noChangeArrowheads="1"/>
          </p:cNvSpPr>
          <p:nvPr>
            <p:ph type="body" idx="1"/>
          </p:nvPr>
        </p:nvSpPr>
        <p:spPr>
          <a:xfrm>
            <a:off x="152400" y="228600"/>
            <a:ext cx="8686800" cy="5897563"/>
          </a:xfrm>
        </p:spPr>
        <p:txBody>
          <a:bodyPr/>
          <a:lstStyle/>
          <a:p>
            <a:pPr lvl="0" eaLnBrk="1" hangingPunct="1"/>
            <a:r>
              <a:rPr lang="en-US" dirty="0">
                <a:latin typeface="Times New Roman" pitchFamily="18" charset="0"/>
              </a:rPr>
              <a:t>All of the following are part of the modern cell theory except?</a:t>
            </a:r>
          </a:p>
          <a:p>
            <a:pPr lvl="1">
              <a:buNone/>
            </a:pPr>
            <a:r>
              <a:rPr lang="en-US" dirty="0">
                <a:solidFill>
                  <a:srgbClr val="CCFF99"/>
                </a:solidFill>
              </a:rPr>
              <a:t>A.) -Living things are made of cells.</a:t>
            </a:r>
          </a:p>
          <a:p>
            <a:pPr lvl="1">
              <a:buNone/>
            </a:pPr>
            <a:r>
              <a:rPr lang="en-US" dirty="0">
                <a:solidFill>
                  <a:srgbClr val="FFC000"/>
                </a:solidFill>
              </a:rPr>
              <a:t>B.) -All cells come from pre-existing cells.</a:t>
            </a:r>
          </a:p>
          <a:p>
            <a:pPr lvl="1">
              <a:buNone/>
            </a:pPr>
            <a:r>
              <a:rPr lang="en-US" dirty="0">
                <a:solidFill>
                  <a:srgbClr val="9966FF"/>
                </a:solidFill>
              </a:rPr>
              <a:t>C.) -Cells contain genetic information.</a:t>
            </a:r>
          </a:p>
          <a:p>
            <a:pPr lvl="1">
              <a:buNone/>
            </a:pPr>
            <a:r>
              <a:rPr lang="en-US" dirty="0">
                <a:solidFill>
                  <a:srgbClr val="FFCCFF"/>
                </a:solidFill>
              </a:rPr>
              <a:t>D.) -All cells are different in composition.</a:t>
            </a:r>
          </a:p>
          <a:p>
            <a:pPr lvl="1">
              <a:buNone/>
            </a:pPr>
            <a:r>
              <a:rPr lang="en-US" dirty="0">
                <a:solidFill>
                  <a:srgbClr val="FFFF66"/>
                </a:solidFill>
              </a:rPr>
              <a:t>E.) -Energy flow of life occurs in cells.</a:t>
            </a:r>
          </a:p>
          <a:p>
            <a:pPr lvl="1" eaLnBrk="1" hangingPunct="1"/>
            <a:endParaRPr lang="en-US" dirty="0">
              <a:latin typeface="Times New Roman" pitchFamily="18" charset="0"/>
            </a:endParaRPr>
          </a:p>
          <a:p>
            <a:pPr lvl="1" eaLnBrk="1" hangingPunct="1"/>
            <a:endParaRPr lang="en-US" sz="2000" dirty="0"/>
          </a:p>
          <a:p>
            <a:pPr eaLnBrk="1" hangingPunct="1"/>
            <a:endParaRPr lang="en-US" dirty="0"/>
          </a:p>
        </p:txBody>
      </p:sp>
      <p:sp>
        <p:nvSpPr>
          <p:cNvPr id="381956"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5" name="Picture 7" descr="http://www.ndpteachers.org/perit/OnionEpiderm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962400"/>
            <a:ext cx="8610600" cy="2667000"/>
          </a:xfrm>
          <a:prstGeom prst="rect">
            <a:avLst/>
          </a:prstGeom>
          <a:noFill/>
          <a:ln w="76200">
            <a:solidFill>
              <a:srgbClr val="CCFF99"/>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239000" y="990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18</a:t>
            </a:r>
          </a:p>
        </p:txBody>
      </p:sp>
      <p:sp>
        <p:nvSpPr>
          <p:cNvPr id="7" name="Rectangle 6"/>
          <p:cNvSpPr/>
          <p:nvPr/>
        </p:nvSpPr>
        <p:spPr>
          <a:xfrm>
            <a:off x="609600" y="5638800"/>
            <a:ext cx="668644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FF00"/>
                </a:solidFill>
                <a:effectLst>
                  <a:outerShdw blurRad="50800" algn="tl" rotWithShape="0">
                    <a:srgbClr val="000000"/>
                  </a:outerShdw>
                </a:effectLst>
                <a:uLnTx/>
                <a:uFillTx/>
                <a:latin typeface="Arial" charset="0"/>
                <a:ea typeface="+mn-ea"/>
                <a:cs typeface="+mn-cs"/>
              </a:rPr>
              <a:t>and the answer is…</a:t>
            </a:r>
          </a:p>
        </p:txBody>
      </p:sp>
      <p:sp>
        <p:nvSpPr>
          <p:cNvPr id="8" name="Rounded Rectangle 7"/>
          <p:cNvSpPr/>
          <p:nvPr/>
        </p:nvSpPr>
        <p:spPr>
          <a:xfrm>
            <a:off x="533400" y="2819400"/>
            <a:ext cx="6477000" cy="533400"/>
          </a:xfrm>
          <a:prstGeom prst="roundRect">
            <a:avLst/>
          </a:prstGeom>
          <a:solidFill>
            <a:srgbClr val="FF00FF">
              <a:alpha val="24000"/>
            </a:srgb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3"/>
          <p:cNvSpPr>
            <a:spLocks noGrp="1" noChangeArrowheads="1"/>
          </p:cNvSpPr>
          <p:nvPr>
            <p:ph type="body" idx="1"/>
          </p:nvPr>
        </p:nvSpPr>
        <p:spPr>
          <a:xfrm>
            <a:off x="152400" y="228600"/>
            <a:ext cx="8686800" cy="5897563"/>
          </a:xfrm>
        </p:spPr>
        <p:txBody>
          <a:bodyPr/>
          <a:lstStyle/>
          <a:p>
            <a:pPr lvl="0" eaLnBrk="1" hangingPunct="1"/>
            <a:r>
              <a:rPr lang="en-US" dirty="0">
                <a:latin typeface="Times New Roman" pitchFamily="18" charset="0"/>
              </a:rPr>
              <a:t>All of the following are part of the modern cell theory except?</a:t>
            </a:r>
          </a:p>
          <a:p>
            <a:pPr lvl="1">
              <a:buNone/>
            </a:pPr>
            <a:r>
              <a:rPr lang="en-US" dirty="0">
                <a:solidFill>
                  <a:srgbClr val="CCFF99"/>
                </a:solidFill>
              </a:rPr>
              <a:t>A.) -Living things are made of cells.</a:t>
            </a:r>
          </a:p>
          <a:p>
            <a:pPr lvl="1">
              <a:buNone/>
            </a:pPr>
            <a:r>
              <a:rPr lang="en-US" dirty="0">
                <a:solidFill>
                  <a:srgbClr val="FFC000"/>
                </a:solidFill>
              </a:rPr>
              <a:t>B.) -All cells come from pre-existing cells.</a:t>
            </a:r>
          </a:p>
          <a:p>
            <a:pPr lvl="1">
              <a:buNone/>
            </a:pPr>
            <a:r>
              <a:rPr lang="en-US" dirty="0">
                <a:solidFill>
                  <a:srgbClr val="9966FF"/>
                </a:solidFill>
              </a:rPr>
              <a:t>C.) -Cells contain genetic information.</a:t>
            </a:r>
          </a:p>
          <a:p>
            <a:pPr lvl="1">
              <a:buNone/>
            </a:pPr>
            <a:r>
              <a:rPr lang="en-US" dirty="0">
                <a:solidFill>
                  <a:srgbClr val="FFCCFF"/>
                </a:solidFill>
              </a:rPr>
              <a:t>D.) -All cells are </a:t>
            </a:r>
            <a:r>
              <a:rPr lang="en-US" dirty="0">
                <a:solidFill>
                  <a:srgbClr val="FFFF00"/>
                </a:solidFill>
              </a:rPr>
              <a:t>similar</a:t>
            </a:r>
            <a:r>
              <a:rPr lang="en-US" dirty="0">
                <a:solidFill>
                  <a:srgbClr val="FFCCFF"/>
                </a:solidFill>
              </a:rPr>
              <a:t> in composition.</a:t>
            </a:r>
          </a:p>
          <a:p>
            <a:pPr lvl="1">
              <a:buNone/>
            </a:pPr>
            <a:r>
              <a:rPr lang="en-US" dirty="0">
                <a:solidFill>
                  <a:srgbClr val="FFFF66"/>
                </a:solidFill>
              </a:rPr>
              <a:t>E.) -Energy flow of life occurs in cells.</a:t>
            </a:r>
          </a:p>
          <a:p>
            <a:pPr lvl="1" eaLnBrk="1" hangingPunct="1"/>
            <a:endParaRPr lang="en-US" dirty="0">
              <a:latin typeface="Times New Roman" pitchFamily="18" charset="0"/>
            </a:endParaRPr>
          </a:p>
          <a:p>
            <a:pPr lvl="1" eaLnBrk="1" hangingPunct="1"/>
            <a:endParaRPr lang="en-US" sz="2000" dirty="0"/>
          </a:p>
          <a:p>
            <a:pPr eaLnBrk="1" hangingPunct="1"/>
            <a:endParaRPr lang="en-US" dirty="0"/>
          </a:p>
        </p:txBody>
      </p:sp>
      <p:sp>
        <p:nvSpPr>
          <p:cNvPr id="381956"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5" name="Picture 7" descr="http://www.ndpteachers.org/perit/OnionEpiderm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962400"/>
            <a:ext cx="8610600" cy="2667000"/>
          </a:xfrm>
          <a:prstGeom prst="rect">
            <a:avLst/>
          </a:prstGeom>
          <a:noFill/>
          <a:ln w="76200">
            <a:solidFill>
              <a:srgbClr val="CCFF99"/>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239000" y="990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18</a:t>
            </a:r>
          </a:p>
        </p:txBody>
      </p:sp>
      <p:sp>
        <p:nvSpPr>
          <p:cNvPr id="7" name="Rectangle 6"/>
          <p:cNvSpPr/>
          <p:nvPr/>
        </p:nvSpPr>
        <p:spPr>
          <a:xfrm>
            <a:off x="457200" y="5638800"/>
            <a:ext cx="4762842"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It should be…</a:t>
            </a:r>
          </a:p>
        </p:txBody>
      </p:sp>
      <p:sp>
        <p:nvSpPr>
          <p:cNvPr id="9" name="Rounded Rectangle 8"/>
          <p:cNvSpPr/>
          <p:nvPr/>
        </p:nvSpPr>
        <p:spPr>
          <a:xfrm>
            <a:off x="533400" y="2819400"/>
            <a:ext cx="6477000" cy="533400"/>
          </a:xfrm>
          <a:prstGeom prst="roundRect">
            <a:avLst/>
          </a:prstGeom>
          <a:solidFill>
            <a:srgbClr val="FF00FF">
              <a:alpha val="24000"/>
            </a:srgb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228600" y="228600"/>
            <a:ext cx="8229600" cy="5745163"/>
          </a:xfrm>
        </p:spPr>
        <p:txBody>
          <a:bodyPr/>
          <a:lstStyle/>
          <a:p>
            <a:pPr eaLnBrk="1" hangingPunct="1">
              <a:defRPr/>
            </a:pPr>
            <a:r>
              <a:rPr lang="en-US" dirty="0"/>
              <a:t>There are two main groups of cells. </a:t>
            </a:r>
          </a:p>
          <a:p>
            <a:pPr lvl="1" eaLnBrk="1" hangingPunct="1">
              <a:defRPr/>
            </a:pPr>
            <a:r>
              <a:rPr lang="en-US" dirty="0">
                <a:solidFill>
                  <a:srgbClr val="FFFF00"/>
                </a:solidFill>
              </a:rPr>
              <a:t>A.) Prokaryotic</a:t>
            </a:r>
          </a:p>
          <a:p>
            <a:pPr lvl="1" eaLnBrk="1" hangingPunct="1">
              <a:defRPr/>
            </a:pPr>
            <a:r>
              <a:rPr lang="en-US" dirty="0">
                <a:solidFill>
                  <a:srgbClr val="9966FF"/>
                </a:solidFill>
              </a:rPr>
              <a:t>B.) Eukaryotic</a:t>
            </a:r>
          </a:p>
        </p:txBody>
      </p:sp>
      <p:pic>
        <p:nvPicPr>
          <p:cNvPr id="481283" name="Picture 5" descr="all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981200"/>
            <a:ext cx="8610600" cy="45053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6" name="Rectangle 5"/>
          <p:cNvSpPr/>
          <p:nvPr/>
        </p:nvSpPr>
        <p:spPr>
          <a:xfrm>
            <a:off x="685800" y="2819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7" name="Rectangle 6"/>
          <p:cNvSpPr/>
          <p:nvPr/>
        </p:nvSpPr>
        <p:spPr>
          <a:xfrm>
            <a:off x="5715000" y="25146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8" name="Rounded Rectangle 7"/>
          <p:cNvSpPr/>
          <p:nvPr/>
        </p:nvSpPr>
        <p:spPr>
          <a:xfrm>
            <a:off x="1524000" y="914400"/>
            <a:ext cx="2133600" cy="457200"/>
          </a:xfrm>
          <a:prstGeom prst="round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ounded Rectangle 8"/>
          <p:cNvSpPr/>
          <p:nvPr/>
        </p:nvSpPr>
        <p:spPr>
          <a:xfrm>
            <a:off x="1524000" y="1447800"/>
            <a:ext cx="2133600" cy="381000"/>
          </a:xfrm>
          <a:prstGeom prst="round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ectangle 9"/>
          <p:cNvSpPr/>
          <p:nvPr/>
        </p:nvSpPr>
        <p:spPr>
          <a:xfrm>
            <a:off x="457200" y="20574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ectangle 10"/>
          <p:cNvSpPr/>
          <p:nvPr/>
        </p:nvSpPr>
        <p:spPr>
          <a:xfrm>
            <a:off x="5257800" y="20574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Rectangle 11"/>
          <p:cNvSpPr/>
          <p:nvPr/>
        </p:nvSpPr>
        <p:spPr>
          <a:xfrm>
            <a:off x="7162800" y="228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19</a:t>
            </a:r>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228600" y="228600"/>
            <a:ext cx="8229600" cy="5745163"/>
          </a:xfrm>
        </p:spPr>
        <p:txBody>
          <a:bodyPr/>
          <a:lstStyle/>
          <a:p>
            <a:pPr eaLnBrk="1" hangingPunct="1">
              <a:defRPr/>
            </a:pPr>
            <a:r>
              <a:rPr lang="en-US" dirty="0"/>
              <a:t>There are two main groups of cells. </a:t>
            </a:r>
          </a:p>
          <a:p>
            <a:pPr lvl="1" eaLnBrk="1" hangingPunct="1">
              <a:defRPr/>
            </a:pPr>
            <a:r>
              <a:rPr lang="en-US" dirty="0">
                <a:solidFill>
                  <a:srgbClr val="FFFF00"/>
                </a:solidFill>
              </a:rPr>
              <a:t>A.) Prokaryotic</a:t>
            </a:r>
          </a:p>
          <a:p>
            <a:pPr lvl="1" eaLnBrk="1" hangingPunct="1">
              <a:defRPr/>
            </a:pPr>
            <a:r>
              <a:rPr lang="en-US" dirty="0">
                <a:solidFill>
                  <a:srgbClr val="9966FF"/>
                </a:solidFill>
              </a:rPr>
              <a:t>B.) Eukaryotic</a:t>
            </a:r>
          </a:p>
        </p:txBody>
      </p:sp>
      <p:pic>
        <p:nvPicPr>
          <p:cNvPr id="481283" name="Picture 5" descr="all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981200"/>
            <a:ext cx="8610600" cy="45053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6" name="Rectangle 5"/>
          <p:cNvSpPr/>
          <p:nvPr/>
        </p:nvSpPr>
        <p:spPr>
          <a:xfrm>
            <a:off x="685800" y="2819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7" name="Rectangle 6"/>
          <p:cNvSpPr/>
          <p:nvPr/>
        </p:nvSpPr>
        <p:spPr>
          <a:xfrm>
            <a:off x="5715000" y="25146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8" name="Rounded Rectangle 7"/>
          <p:cNvSpPr/>
          <p:nvPr/>
        </p:nvSpPr>
        <p:spPr>
          <a:xfrm>
            <a:off x="1524000" y="914400"/>
            <a:ext cx="2133600" cy="457200"/>
          </a:xfrm>
          <a:prstGeom prst="roundRect">
            <a:avLst/>
          </a:prstGeom>
          <a:solidFill>
            <a:schemeClr val="tx1">
              <a:lumMod val="85000"/>
              <a:lumOff val="1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ounded Rectangle 8"/>
          <p:cNvSpPr/>
          <p:nvPr/>
        </p:nvSpPr>
        <p:spPr>
          <a:xfrm>
            <a:off x="1524000" y="1447800"/>
            <a:ext cx="2133600" cy="381000"/>
          </a:xfrm>
          <a:prstGeom prst="round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ectangle 9"/>
          <p:cNvSpPr/>
          <p:nvPr/>
        </p:nvSpPr>
        <p:spPr>
          <a:xfrm>
            <a:off x="457200" y="20574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ectangle 10"/>
          <p:cNvSpPr/>
          <p:nvPr/>
        </p:nvSpPr>
        <p:spPr>
          <a:xfrm>
            <a:off x="5257800" y="20574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Rectangle 11"/>
          <p:cNvSpPr/>
          <p:nvPr/>
        </p:nvSpPr>
        <p:spPr>
          <a:xfrm>
            <a:off x="7162800" y="228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19</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228600" y="228600"/>
            <a:ext cx="8229600" cy="5745163"/>
          </a:xfrm>
        </p:spPr>
        <p:txBody>
          <a:bodyPr/>
          <a:lstStyle/>
          <a:p>
            <a:pPr eaLnBrk="1" hangingPunct="1">
              <a:defRPr/>
            </a:pPr>
            <a:r>
              <a:rPr lang="en-US" dirty="0"/>
              <a:t>There are two main groups of cells. </a:t>
            </a:r>
          </a:p>
          <a:p>
            <a:pPr lvl="1" eaLnBrk="1" hangingPunct="1">
              <a:defRPr/>
            </a:pPr>
            <a:r>
              <a:rPr lang="en-US" dirty="0">
                <a:solidFill>
                  <a:srgbClr val="FFFF00"/>
                </a:solidFill>
              </a:rPr>
              <a:t>A.) Prokaryotic</a:t>
            </a:r>
          </a:p>
          <a:p>
            <a:pPr lvl="1" eaLnBrk="1" hangingPunct="1">
              <a:defRPr/>
            </a:pPr>
            <a:r>
              <a:rPr lang="en-US" dirty="0">
                <a:solidFill>
                  <a:srgbClr val="9966FF"/>
                </a:solidFill>
              </a:rPr>
              <a:t>B.) Eukaryotic</a:t>
            </a:r>
          </a:p>
        </p:txBody>
      </p:sp>
      <p:pic>
        <p:nvPicPr>
          <p:cNvPr id="481283" name="Picture 5" descr="all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981200"/>
            <a:ext cx="8610600" cy="45053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6" name="Rectangle 5"/>
          <p:cNvSpPr/>
          <p:nvPr/>
        </p:nvSpPr>
        <p:spPr>
          <a:xfrm>
            <a:off x="685800" y="2819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7" name="Rectangle 6"/>
          <p:cNvSpPr/>
          <p:nvPr/>
        </p:nvSpPr>
        <p:spPr>
          <a:xfrm>
            <a:off x="5715000" y="25146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9" name="Rounded Rectangle 8"/>
          <p:cNvSpPr/>
          <p:nvPr/>
        </p:nvSpPr>
        <p:spPr>
          <a:xfrm>
            <a:off x="1524000" y="1447800"/>
            <a:ext cx="2133600" cy="381000"/>
          </a:xfrm>
          <a:prstGeom prst="round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ectangle 9"/>
          <p:cNvSpPr/>
          <p:nvPr/>
        </p:nvSpPr>
        <p:spPr>
          <a:xfrm>
            <a:off x="457200" y="20574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ectangle 10"/>
          <p:cNvSpPr/>
          <p:nvPr/>
        </p:nvSpPr>
        <p:spPr>
          <a:xfrm>
            <a:off x="5257800" y="20574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Rectangle 11"/>
          <p:cNvSpPr/>
          <p:nvPr/>
        </p:nvSpPr>
        <p:spPr>
          <a:xfrm>
            <a:off x="7162800" y="228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19</a:t>
            </a:r>
          </a:p>
        </p:txBody>
      </p:sp>
      <p:sp>
        <p:nvSpPr>
          <p:cNvPr id="13" name="Rectangle 12"/>
          <p:cNvSpPr/>
          <p:nvPr/>
        </p:nvSpPr>
        <p:spPr>
          <a:xfrm>
            <a:off x="228600" y="2057400"/>
            <a:ext cx="3993402"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FF00"/>
                </a:solidFill>
                <a:effectLst>
                  <a:outerShdw blurRad="50800" algn="tl" rotWithShape="0">
                    <a:srgbClr val="000000"/>
                  </a:outerShdw>
                </a:effectLst>
                <a:uLnTx/>
                <a:uFillTx/>
                <a:latin typeface="Arial" charset="0"/>
                <a:ea typeface="+mn-ea"/>
                <a:cs typeface="+mn-cs"/>
              </a:rPr>
              <a:t>Prokaryotic</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228600" y="228600"/>
            <a:ext cx="8229600" cy="5745163"/>
          </a:xfrm>
        </p:spPr>
        <p:txBody>
          <a:bodyPr/>
          <a:lstStyle/>
          <a:p>
            <a:pPr eaLnBrk="1" hangingPunct="1">
              <a:defRPr/>
            </a:pPr>
            <a:r>
              <a:rPr lang="en-US" dirty="0"/>
              <a:t>There are two main groups of cells. </a:t>
            </a:r>
          </a:p>
          <a:p>
            <a:pPr lvl="1" eaLnBrk="1" hangingPunct="1">
              <a:defRPr/>
            </a:pPr>
            <a:r>
              <a:rPr lang="en-US" dirty="0">
                <a:solidFill>
                  <a:srgbClr val="FFFF00"/>
                </a:solidFill>
              </a:rPr>
              <a:t>A.) Prokaryotic</a:t>
            </a:r>
          </a:p>
          <a:p>
            <a:pPr lvl="1" eaLnBrk="1" hangingPunct="1">
              <a:defRPr/>
            </a:pPr>
            <a:r>
              <a:rPr lang="en-US" dirty="0">
                <a:solidFill>
                  <a:srgbClr val="9966FF"/>
                </a:solidFill>
              </a:rPr>
              <a:t>B.) Eukaryotic</a:t>
            </a:r>
          </a:p>
        </p:txBody>
      </p:sp>
      <p:pic>
        <p:nvPicPr>
          <p:cNvPr id="481283" name="Picture 5" descr="all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981200"/>
            <a:ext cx="8610600" cy="45053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6" name="Rectangle 5"/>
          <p:cNvSpPr/>
          <p:nvPr/>
        </p:nvSpPr>
        <p:spPr>
          <a:xfrm>
            <a:off x="685800" y="2819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7" name="Rectangle 6"/>
          <p:cNvSpPr/>
          <p:nvPr/>
        </p:nvSpPr>
        <p:spPr>
          <a:xfrm>
            <a:off x="5715000" y="25146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9" name="Rounded Rectangle 8"/>
          <p:cNvSpPr/>
          <p:nvPr/>
        </p:nvSpPr>
        <p:spPr>
          <a:xfrm>
            <a:off x="1524000" y="1447800"/>
            <a:ext cx="2133600" cy="381000"/>
          </a:xfrm>
          <a:prstGeom prst="roundRect">
            <a:avLst/>
          </a:prstGeom>
          <a:solidFill>
            <a:schemeClr val="tx1">
              <a:lumMod val="85000"/>
              <a:lumOff val="15000"/>
            </a:scheme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ectangle 9"/>
          <p:cNvSpPr/>
          <p:nvPr/>
        </p:nvSpPr>
        <p:spPr>
          <a:xfrm>
            <a:off x="457200" y="20574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ectangle 10"/>
          <p:cNvSpPr/>
          <p:nvPr/>
        </p:nvSpPr>
        <p:spPr>
          <a:xfrm>
            <a:off x="5257800" y="20574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Rectangle 11"/>
          <p:cNvSpPr/>
          <p:nvPr/>
        </p:nvSpPr>
        <p:spPr>
          <a:xfrm>
            <a:off x="7162800" y="228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19</a:t>
            </a:r>
          </a:p>
        </p:txBody>
      </p:sp>
      <p:sp>
        <p:nvSpPr>
          <p:cNvPr id="13" name="Rectangle 12"/>
          <p:cNvSpPr/>
          <p:nvPr/>
        </p:nvSpPr>
        <p:spPr>
          <a:xfrm>
            <a:off x="228600" y="2057400"/>
            <a:ext cx="3993402"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FF00"/>
                </a:solidFill>
                <a:effectLst>
                  <a:outerShdw blurRad="50800" algn="tl" rotWithShape="0">
                    <a:srgbClr val="000000"/>
                  </a:outerShdw>
                </a:effectLst>
                <a:uLnTx/>
                <a:uFillTx/>
                <a:latin typeface="Arial" charset="0"/>
                <a:ea typeface="+mn-ea"/>
                <a:cs typeface="+mn-cs"/>
              </a:rPr>
              <a:t>Prokaryotic</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228600" y="228600"/>
            <a:ext cx="8229600" cy="5745163"/>
          </a:xfrm>
        </p:spPr>
        <p:txBody>
          <a:bodyPr/>
          <a:lstStyle/>
          <a:p>
            <a:pPr eaLnBrk="1" hangingPunct="1">
              <a:defRPr/>
            </a:pPr>
            <a:r>
              <a:rPr lang="en-US" dirty="0"/>
              <a:t>There are two main groups of cells. </a:t>
            </a:r>
          </a:p>
          <a:p>
            <a:pPr lvl="1" eaLnBrk="1" hangingPunct="1">
              <a:defRPr/>
            </a:pPr>
            <a:r>
              <a:rPr lang="en-US" dirty="0">
                <a:solidFill>
                  <a:srgbClr val="FFFF00"/>
                </a:solidFill>
              </a:rPr>
              <a:t>A.) Prokaryotic</a:t>
            </a:r>
          </a:p>
          <a:p>
            <a:pPr lvl="1" eaLnBrk="1" hangingPunct="1">
              <a:defRPr/>
            </a:pPr>
            <a:r>
              <a:rPr lang="en-US" dirty="0">
                <a:solidFill>
                  <a:srgbClr val="9966FF"/>
                </a:solidFill>
              </a:rPr>
              <a:t>B.) Eukaryotic</a:t>
            </a:r>
          </a:p>
        </p:txBody>
      </p:sp>
      <p:pic>
        <p:nvPicPr>
          <p:cNvPr id="481283" name="Picture 5" descr="all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981200"/>
            <a:ext cx="8610600" cy="45053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6" name="Rectangle 5"/>
          <p:cNvSpPr/>
          <p:nvPr/>
        </p:nvSpPr>
        <p:spPr>
          <a:xfrm>
            <a:off x="685800" y="2819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7" name="Rectangle 6"/>
          <p:cNvSpPr/>
          <p:nvPr/>
        </p:nvSpPr>
        <p:spPr>
          <a:xfrm>
            <a:off x="5715000" y="25146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10" name="Rectangle 9"/>
          <p:cNvSpPr/>
          <p:nvPr/>
        </p:nvSpPr>
        <p:spPr>
          <a:xfrm>
            <a:off x="457200" y="20574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ectangle 10"/>
          <p:cNvSpPr/>
          <p:nvPr/>
        </p:nvSpPr>
        <p:spPr>
          <a:xfrm>
            <a:off x="5257800" y="20574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Rectangle 11"/>
          <p:cNvSpPr/>
          <p:nvPr/>
        </p:nvSpPr>
        <p:spPr>
          <a:xfrm>
            <a:off x="7162800" y="228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19</a:t>
            </a:r>
          </a:p>
        </p:txBody>
      </p:sp>
      <p:sp>
        <p:nvSpPr>
          <p:cNvPr id="13" name="Rectangle 12"/>
          <p:cNvSpPr/>
          <p:nvPr/>
        </p:nvSpPr>
        <p:spPr>
          <a:xfrm>
            <a:off x="228600" y="2057400"/>
            <a:ext cx="3993402"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FF00"/>
                </a:solidFill>
                <a:effectLst>
                  <a:outerShdw blurRad="50800" algn="tl" rotWithShape="0">
                    <a:srgbClr val="000000"/>
                  </a:outerShdw>
                </a:effectLst>
                <a:uLnTx/>
                <a:uFillTx/>
                <a:latin typeface="Arial" charset="0"/>
                <a:ea typeface="+mn-ea"/>
                <a:cs typeface="+mn-cs"/>
              </a:rPr>
              <a:t>Prokaryotic</a:t>
            </a:r>
          </a:p>
        </p:txBody>
      </p:sp>
      <p:sp>
        <p:nvSpPr>
          <p:cNvPr id="14" name="Rectangle 13"/>
          <p:cNvSpPr/>
          <p:nvPr/>
        </p:nvSpPr>
        <p:spPr>
          <a:xfrm>
            <a:off x="4724400" y="3886200"/>
            <a:ext cx="372409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9966FF"/>
                </a:solidFill>
                <a:effectLst>
                  <a:outerShdw blurRad="50800" algn="tl" rotWithShape="0">
                    <a:srgbClr val="000000"/>
                  </a:outerShdw>
                </a:effectLst>
                <a:uLnTx/>
                <a:uFillTx/>
                <a:latin typeface="Arial" charset="0"/>
                <a:ea typeface="+mn-ea"/>
                <a:cs typeface="+mn-cs"/>
              </a:rPr>
              <a:t>Eukaryotic</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228600" y="228600"/>
            <a:ext cx="8229600" cy="5745163"/>
          </a:xfrm>
        </p:spPr>
        <p:txBody>
          <a:bodyPr/>
          <a:lstStyle/>
          <a:p>
            <a:pPr eaLnBrk="1" hangingPunct="1">
              <a:defRPr/>
            </a:pPr>
            <a:r>
              <a:rPr lang="en-US" dirty="0"/>
              <a:t>There are two main groups of cells. </a:t>
            </a:r>
          </a:p>
          <a:p>
            <a:pPr lvl="1" eaLnBrk="1" hangingPunct="1">
              <a:defRPr/>
            </a:pPr>
            <a:r>
              <a:rPr lang="en-US" dirty="0">
                <a:solidFill>
                  <a:srgbClr val="FFFF00"/>
                </a:solidFill>
              </a:rPr>
              <a:t>A.) Prokaryotic</a:t>
            </a:r>
          </a:p>
          <a:p>
            <a:pPr lvl="1" eaLnBrk="1" hangingPunct="1">
              <a:defRPr/>
            </a:pPr>
            <a:r>
              <a:rPr lang="en-US" dirty="0">
                <a:solidFill>
                  <a:srgbClr val="9966FF"/>
                </a:solidFill>
              </a:rPr>
              <a:t>B.) Eukaryotic</a:t>
            </a:r>
          </a:p>
        </p:txBody>
      </p:sp>
      <p:pic>
        <p:nvPicPr>
          <p:cNvPr id="481283" name="Picture 5" descr="all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981200"/>
            <a:ext cx="8610600" cy="45053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6" name="Rectangle 5"/>
          <p:cNvSpPr/>
          <p:nvPr/>
        </p:nvSpPr>
        <p:spPr>
          <a:xfrm>
            <a:off x="685800" y="2819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7" name="Rectangle 6"/>
          <p:cNvSpPr/>
          <p:nvPr/>
        </p:nvSpPr>
        <p:spPr>
          <a:xfrm>
            <a:off x="5715000" y="25146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10" name="Rectangle 9"/>
          <p:cNvSpPr/>
          <p:nvPr/>
        </p:nvSpPr>
        <p:spPr>
          <a:xfrm>
            <a:off x="457200" y="20574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ectangle 10"/>
          <p:cNvSpPr/>
          <p:nvPr/>
        </p:nvSpPr>
        <p:spPr>
          <a:xfrm>
            <a:off x="5257800" y="20574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Rectangle 11"/>
          <p:cNvSpPr/>
          <p:nvPr/>
        </p:nvSpPr>
        <p:spPr>
          <a:xfrm>
            <a:off x="7162800" y="228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19</a:t>
            </a:r>
          </a:p>
        </p:txBody>
      </p:sp>
      <p:sp>
        <p:nvSpPr>
          <p:cNvPr id="13" name="Rectangle 12"/>
          <p:cNvSpPr/>
          <p:nvPr/>
        </p:nvSpPr>
        <p:spPr>
          <a:xfrm>
            <a:off x="228600" y="2057400"/>
            <a:ext cx="3993402"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FF00"/>
                </a:solidFill>
                <a:effectLst>
                  <a:outerShdw blurRad="50800" algn="tl" rotWithShape="0">
                    <a:srgbClr val="000000"/>
                  </a:outerShdw>
                </a:effectLst>
                <a:uLnTx/>
                <a:uFillTx/>
                <a:latin typeface="Arial" charset="0"/>
                <a:ea typeface="+mn-ea"/>
                <a:cs typeface="+mn-cs"/>
              </a:rPr>
              <a:t>Prokaryotic</a:t>
            </a:r>
          </a:p>
        </p:txBody>
      </p:sp>
      <p:sp>
        <p:nvSpPr>
          <p:cNvPr id="14" name="Rectangle 13"/>
          <p:cNvSpPr/>
          <p:nvPr/>
        </p:nvSpPr>
        <p:spPr>
          <a:xfrm>
            <a:off x="5105400" y="1981200"/>
            <a:ext cx="372409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9966FF"/>
                </a:solidFill>
                <a:effectLst>
                  <a:outerShdw blurRad="50800" algn="tl" rotWithShape="0">
                    <a:srgbClr val="000000"/>
                  </a:outerShdw>
                </a:effectLst>
                <a:uLnTx/>
                <a:uFillTx/>
                <a:latin typeface="Arial" charset="0"/>
                <a:ea typeface="+mn-ea"/>
                <a:cs typeface="+mn-cs"/>
              </a:rPr>
              <a:t>Eukaryotic</a:t>
            </a:r>
          </a:p>
        </p:txBody>
      </p:sp>
      <p:pic>
        <p:nvPicPr>
          <p:cNvPr id="1026" name="Picture 2" descr="http://howbiologyworks.com/wp-content/uploads/2015/05/o90pfjT-Imgur.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127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0" y="228600"/>
            <a:ext cx="9144000" cy="5745163"/>
          </a:xfrm>
        </p:spPr>
        <p:txBody>
          <a:bodyPr/>
          <a:lstStyle/>
          <a:p>
            <a:pPr eaLnBrk="1" hangingPunct="1">
              <a:defRPr/>
            </a:pPr>
            <a:r>
              <a:rPr lang="en-US" dirty="0"/>
              <a:t>Which one is older (evolved)? Can you provide a reference of time.</a:t>
            </a:r>
          </a:p>
          <a:p>
            <a:pPr lvl="1" eaLnBrk="1" hangingPunct="1">
              <a:defRPr/>
            </a:pPr>
            <a:r>
              <a:rPr lang="en-US" dirty="0">
                <a:solidFill>
                  <a:schemeClr val="tx1">
                    <a:lumMod val="95000"/>
                    <a:lumOff val="5000"/>
                  </a:schemeClr>
                </a:solidFill>
              </a:rPr>
              <a:t>A.) Prokaryotic (appeared about 3.8 billion years ago.)</a:t>
            </a:r>
          </a:p>
          <a:p>
            <a:pPr lvl="1" eaLnBrk="1" hangingPunct="1">
              <a:defRPr/>
            </a:pPr>
            <a:r>
              <a:rPr lang="en-US" dirty="0">
                <a:solidFill>
                  <a:schemeClr val="tx1">
                    <a:lumMod val="95000"/>
                    <a:lumOff val="5000"/>
                  </a:schemeClr>
                </a:solidFill>
              </a:rPr>
              <a:t>B.) Eukaryotic (Appeared approx. 2.2 billion years ago.)</a:t>
            </a:r>
          </a:p>
          <a:p>
            <a:pPr lvl="1" eaLnBrk="1" hangingPunct="1">
              <a:defRPr/>
            </a:pPr>
            <a:endParaRPr lang="en-US" dirty="0">
              <a:solidFill>
                <a:srgbClr val="9966FF"/>
              </a:solidFill>
            </a:endParaRPr>
          </a:p>
        </p:txBody>
      </p:sp>
      <p:pic>
        <p:nvPicPr>
          <p:cNvPr id="481283" name="Picture 5" descr="all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438400"/>
            <a:ext cx="8610600" cy="40481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6" name="Rectangle 5"/>
          <p:cNvSpPr/>
          <p:nvPr/>
        </p:nvSpPr>
        <p:spPr>
          <a:xfrm>
            <a:off x="685800" y="2819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7" name="Rectangle 6"/>
          <p:cNvSpPr/>
          <p:nvPr/>
        </p:nvSpPr>
        <p:spPr>
          <a:xfrm>
            <a:off x="5715000" y="2819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10" name="Rectangle 9"/>
          <p:cNvSpPr/>
          <p:nvPr/>
        </p:nvSpPr>
        <p:spPr>
          <a:xfrm>
            <a:off x="381000" y="25146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ectangle 10"/>
          <p:cNvSpPr/>
          <p:nvPr/>
        </p:nvSpPr>
        <p:spPr>
          <a:xfrm>
            <a:off x="5181600" y="25146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Rectangle 11"/>
          <p:cNvSpPr/>
          <p:nvPr/>
        </p:nvSpPr>
        <p:spPr>
          <a:xfrm>
            <a:off x="7772400" y="2362200"/>
            <a:ext cx="1040670" cy="1015663"/>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20</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0" y="228600"/>
            <a:ext cx="9144000" cy="5745163"/>
          </a:xfrm>
        </p:spPr>
        <p:txBody>
          <a:bodyPr/>
          <a:lstStyle/>
          <a:p>
            <a:pPr eaLnBrk="1" hangingPunct="1">
              <a:defRPr/>
            </a:pPr>
            <a:r>
              <a:rPr lang="en-US" dirty="0"/>
              <a:t>Which one is older (evolved)? Can you provide a reference of time. </a:t>
            </a:r>
            <a:r>
              <a:rPr lang="en-US" dirty="0">
                <a:solidFill>
                  <a:srgbClr val="FFCCFF"/>
                </a:solidFill>
              </a:rPr>
              <a:t>and the answer is…</a:t>
            </a:r>
          </a:p>
          <a:p>
            <a:pPr lvl="1" eaLnBrk="1" hangingPunct="1">
              <a:defRPr/>
            </a:pPr>
            <a:endParaRPr lang="en-US" dirty="0">
              <a:solidFill>
                <a:srgbClr val="9966FF"/>
              </a:solidFill>
            </a:endParaRPr>
          </a:p>
        </p:txBody>
      </p:sp>
      <p:pic>
        <p:nvPicPr>
          <p:cNvPr id="481283" name="Picture 5" descr="all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438400"/>
            <a:ext cx="8610600" cy="40481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6" name="Rectangle 5"/>
          <p:cNvSpPr/>
          <p:nvPr/>
        </p:nvSpPr>
        <p:spPr>
          <a:xfrm>
            <a:off x="685800" y="2819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7" name="Rectangle 6"/>
          <p:cNvSpPr/>
          <p:nvPr/>
        </p:nvSpPr>
        <p:spPr>
          <a:xfrm>
            <a:off x="5715000" y="2819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10" name="Rectangle 9"/>
          <p:cNvSpPr/>
          <p:nvPr/>
        </p:nvSpPr>
        <p:spPr>
          <a:xfrm>
            <a:off x="381000" y="25146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ectangle 10"/>
          <p:cNvSpPr/>
          <p:nvPr/>
        </p:nvSpPr>
        <p:spPr>
          <a:xfrm>
            <a:off x="5181600" y="25146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Rectangle 11"/>
          <p:cNvSpPr/>
          <p:nvPr/>
        </p:nvSpPr>
        <p:spPr>
          <a:xfrm>
            <a:off x="7772400" y="2362200"/>
            <a:ext cx="1040670" cy="1015663"/>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381000"/>
            <a:ext cx="8458200" cy="5749925"/>
          </a:xfrm>
        </p:spPr>
        <p:txBody>
          <a:bodyPr/>
          <a:lstStyle/>
          <a:p>
            <a:pPr eaLnBrk="1" hangingPunct="1">
              <a:defRPr/>
            </a:pPr>
            <a:r>
              <a:rPr lang="en-US" dirty="0"/>
              <a:t>Living things need…</a:t>
            </a:r>
          </a:p>
          <a:p>
            <a:pPr lvl="1"/>
            <a:r>
              <a:rPr lang="en-US" dirty="0"/>
              <a:t>Energy – </a:t>
            </a:r>
            <a:r>
              <a:rPr lang="en-US" dirty="0">
                <a:solidFill>
                  <a:srgbClr val="FF9900"/>
                </a:solidFill>
              </a:rPr>
              <a:t>Supplied by the sun (most of the time) and stored in food. </a:t>
            </a:r>
          </a:p>
          <a:p>
            <a:pPr lvl="1"/>
            <a:r>
              <a:rPr lang="en-US" dirty="0"/>
              <a:t>Oxygen</a:t>
            </a:r>
            <a:r>
              <a:rPr lang="en-US" dirty="0">
                <a:solidFill>
                  <a:srgbClr val="FF00FF"/>
                </a:solidFill>
              </a:rPr>
              <a:t> – To burn the food in cells. (Respiration)</a:t>
            </a:r>
          </a:p>
          <a:p>
            <a:pPr lvl="1"/>
            <a:r>
              <a:rPr lang="en-US" dirty="0">
                <a:solidFill>
                  <a:schemeClr val="tx1"/>
                </a:solidFill>
              </a:rPr>
              <a:t>Water – To keep things moving in and out of cells. (Universal Solvent)</a:t>
            </a:r>
          </a:p>
          <a:p>
            <a:pPr lvl="1"/>
            <a:r>
              <a:rPr lang="en-US" dirty="0">
                <a:solidFill>
                  <a:schemeClr val="tx1"/>
                </a:solidFill>
              </a:rPr>
              <a:t>Minerals- For proper chemical balance.</a:t>
            </a:r>
          </a:p>
          <a:p>
            <a:pPr lvl="1" eaLnBrk="1" hangingPunct="1">
              <a:defRPr/>
            </a:pPr>
            <a:endParaRPr lang="en-US" dirty="0"/>
          </a:p>
        </p:txBody>
      </p:sp>
      <p:pic>
        <p:nvPicPr>
          <p:cNvPr id="118787" name="Picture 4" descr="11127771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038600"/>
            <a:ext cx="8686800" cy="2533650"/>
          </a:xfrm>
          <a:prstGeom prst="rect">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346125" name="Rectangle 1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Font typeface="Wingdings" pitchFamily="2" charset="2"/>
              <a:buNone/>
              <a:defRPr/>
            </a:pPr>
            <a:r>
              <a:rPr lang="en-US" sz="800" b="1" dirty="0">
                <a:effectLst/>
                <a:latin typeface="Verdana" pitchFamily="34" charset="0"/>
              </a:rPr>
              <a:t>Copyright © 2024 SlideSpark .LLC</a:t>
            </a:r>
            <a:endParaRPr lang="en-US" dirty="0">
              <a:effectLst>
                <a:outerShdw blurRad="38100" dist="38100" dir="2700000" algn="tl">
                  <a:srgbClr val="000000"/>
                </a:outerShdw>
              </a:effectLst>
            </a:endParaRPr>
          </a:p>
        </p:txBody>
      </p:sp>
      <p:sp>
        <p:nvSpPr>
          <p:cNvPr id="5" name="Rounded Rectangle 4"/>
          <p:cNvSpPr/>
          <p:nvPr/>
        </p:nvSpPr>
        <p:spPr>
          <a:xfrm>
            <a:off x="914400" y="990600"/>
            <a:ext cx="1371600" cy="457200"/>
          </a:xfrm>
          <a:prstGeom prst="roundRect">
            <a:avLst/>
          </a:prstGeom>
          <a:solidFill>
            <a:schemeClr val="tx1">
              <a:lumMod val="85000"/>
              <a:lumOff val="15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990600" y="1905000"/>
            <a:ext cx="1371600" cy="457200"/>
          </a:xfrm>
          <a:prstGeom prst="roundRect">
            <a:avLst/>
          </a:prstGeom>
          <a:solidFill>
            <a:schemeClr val="tx1">
              <a:lumMod val="85000"/>
              <a:lumOff val="15000"/>
            </a:scheme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990600" y="2514600"/>
            <a:ext cx="1143000" cy="381000"/>
          </a:xfrm>
          <a:prstGeom prst="roundRect">
            <a:avLst/>
          </a:prstGeom>
          <a:solidFill>
            <a:schemeClr val="tx1">
              <a:lumMod val="85000"/>
              <a:lumOff val="1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990600" y="3429000"/>
            <a:ext cx="1447800" cy="381000"/>
          </a:xfrm>
          <a:prstGeom prst="roundRect">
            <a:avLst/>
          </a:prstGeom>
          <a:solidFill>
            <a:schemeClr val="tx1">
              <a:lumMod val="85000"/>
              <a:lumOff val="15000"/>
            </a:schemeClr>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01000" y="29718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0" y="228600"/>
            <a:ext cx="9144000" cy="5745163"/>
          </a:xfrm>
        </p:spPr>
        <p:txBody>
          <a:bodyPr/>
          <a:lstStyle/>
          <a:p>
            <a:pPr eaLnBrk="1" hangingPunct="1">
              <a:defRPr/>
            </a:pPr>
            <a:r>
              <a:rPr lang="en-US" dirty="0"/>
              <a:t>Which one is older (evolved)? Can you provide a reference of time.</a:t>
            </a:r>
          </a:p>
          <a:p>
            <a:pPr lvl="1" eaLnBrk="1" hangingPunct="1">
              <a:defRPr/>
            </a:pPr>
            <a:r>
              <a:rPr lang="en-US" dirty="0">
                <a:solidFill>
                  <a:srgbClr val="FFFF00"/>
                </a:solidFill>
              </a:rPr>
              <a:t>A.) Prokaryotic </a:t>
            </a:r>
            <a:r>
              <a:rPr lang="en-US" dirty="0">
                <a:solidFill>
                  <a:srgbClr val="FF00FF"/>
                </a:solidFill>
              </a:rPr>
              <a:t>(appeared about 3.8 billion years ago.)</a:t>
            </a:r>
            <a:endParaRPr lang="en-US" dirty="0">
              <a:solidFill>
                <a:srgbClr val="FFFF00"/>
              </a:solidFill>
            </a:endParaRPr>
          </a:p>
          <a:p>
            <a:pPr lvl="1" eaLnBrk="1" hangingPunct="1">
              <a:defRPr/>
            </a:pPr>
            <a:r>
              <a:rPr lang="en-US" dirty="0">
                <a:solidFill>
                  <a:schemeClr val="tx1"/>
                </a:solidFill>
              </a:rPr>
              <a:t>B.) Eukaryotic (Appeared approx. 2.2 billion years ago.)</a:t>
            </a:r>
          </a:p>
          <a:p>
            <a:pPr lvl="1" eaLnBrk="1" hangingPunct="1">
              <a:defRPr/>
            </a:pPr>
            <a:endParaRPr lang="en-US" dirty="0">
              <a:solidFill>
                <a:srgbClr val="9966FF"/>
              </a:solidFill>
            </a:endParaRPr>
          </a:p>
        </p:txBody>
      </p:sp>
      <p:pic>
        <p:nvPicPr>
          <p:cNvPr id="481283" name="Picture 5" descr="all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438400"/>
            <a:ext cx="8610600" cy="40481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6" name="Rectangle 5"/>
          <p:cNvSpPr/>
          <p:nvPr/>
        </p:nvSpPr>
        <p:spPr>
          <a:xfrm>
            <a:off x="685800" y="2819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7" name="Rectangle 6"/>
          <p:cNvSpPr/>
          <p:nvPr/>
        </p:nvSpPr>
        <p:spPr>
          <a:xfrm>
            <a:off x="5715000" y="2819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10" name="Rectangle 9"/>
          <p:cNvSpPr/>
          <p:nvPr/>
        </p:nvSpPr>
        <p:spPr>
          <a:xfrm>
            <a:off x="381000" y="25146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ectangle 10"/>
          <p:cNvSpPr/>
          <p:nvPr/>
        </p:nvSpPr>
        <p:spPr>
          <a:xfrm>
            <a:off x="5181600" y="25146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Rectangle 11"/>
          <p:cNvSpPr/>
          <p:nvPr/>
        </p:nvSpPr>
        <p:spPr>
          <a:xfrm>
            <a:off x="7772400" y="2362200"/>
            <a:ext cx="1040670" cy="1015663"/>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20</a:t>
            </a:r>
          </a:p>
        </p:txBody>
      </p:sp>
      <p:sp>
        <p:nvSpPr>
          <p:cNvPr id="13" name="Rectangle 12"/>
          <p:cNvSpPr/>
          <p:nvPr/>
        </p:nvSpPr>
        <p:spPr>
          <a:xfrm>
            <a:off x="304800" y="5562600"/>
            <a:ext cx="3993402"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FF00"/>
                </a:solidFill>
                <a:effectLst>
                  <a:outerShdw blurRad="50800" algn="tl" rotWithShape="0">
                    <a:srgbClr val="000000"/>
                  </a:outerShdw>
                </a:effectLst>
                <a:uLnTx/>
                <a:uFillTx/>
                <a:latin typeface="Arial" charset="0"/>
                <a:ea typeface="+mn-ea"/>
                <a:cs typeface="+mn-cs"/>
              </a:rPr>
              <a:t>Prokaryotic</a:t>
            </a:r>
          </a:p>
        </p:txBody>
      </p:sp>
      <p:sp>
        <p:nvSpPr>
          <p:cNvPr id="15" name="Rectangle 14"/>
          <p:cNvSpPr/>
          <p:nvPr/>
        </p:nvSpPr>
        <p:spPr>
          <a:xfrm>
            <a:off x="304800" y="4343400"/>
            <a:ext cx="199285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Older</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0" y="228600"/>
            <a:ext cx="9144000" cy="5745163"/>
          </a:xfrm>
        </p:spPr>
        <p:txBody>
          <a:bodyPr/>
          <a:lstStyle/>
          <a:p>
            <a:pPr eaLnBrk="1" hangingPunct="1">
              <a:defRPr/>
            </a:pPr>
            <a:r>
              <a:rPr lang="en-US" dirty="0"/>
              <a:t>Which one is older (evolved)? Can you provide a reference of time.</a:t>
            </a:r>
          </a:p>
          <a:p>
            <a:pPr lvl="1" eaLnBrk="1" hangingPunct="1">
              <a:defRPr/>
            </a:pPr>
            <a:r>
              <a:rPr lang="en-US" dirty="0">
                <a:solidFill>
                  <a:srgbClr val="FFFF00"/>
                </a:solidFill>
              </a:rPr>
              <a:t>A.) Prokaryotic </a:t>
            </a:r>
            <a:r>
              <a:rPr lang="en-US" dirty="0">
                <a:solidFill>
                  <a:srgbClr val="FF00FF"/>
                </a:solidFill>
              </a:rPr>
              <a:t>(appeared about 3.8 billion years ago.)</a:t>
            </a:r>
            <a:endParaRPr lang="en-US" dirty="0">
              <a:solidFill>
                <a:srgbClr val="FFFF00"/>
              </a:solidFill>
            </a:endParaRPr>
          </a:p>
          <a:p>
            <a:pPr lvl="1" eaLnBrk="1" hangingPunct="1">
              <a:defRPr/>
            </a:pPr>
            <a:r>
              <a:rPr lang="en-US" dirty="0">
                <a:solidFill>
                  <a:srgbClr val="9966FF"/>
                </a:solidFill>
              </a:rPr>
              <a:t>B.) Eukaryotic </a:t>
            </a:r>
            <a:r>
              <a:rPr lang="en-US" dirty="0">
                <a:solidFill>
                  <a:srgbClr val="6699FF"/>
                </a:solidFill>
              </a:rPr>
              <a:t>(Appeared approx. 2.2 billion years ago.)</a:t>
            </a:r>
          </a:p>
          <a:p>
            <a:pPr lvl="1" eaLnBrk="1" hangingPunct="1">
              <a:defRPr/>
            </a:pPr>
            <a:endParaRPr lang="en-US" dirty="0">
              <a:solidFill>
                <a:srgbClr val="9966FF"/>
              </a:solidFill>
            </a:endParaRPr>
          </a:p>
        </p:txBody>
      </p:sp>
      <p:pic>
        <p:nvPicPr>
          <p:cNvPr id="481283" name="Picture 5" descr="all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438400"/>
            <a:ext cx="8610600" cy="40481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6" name="Rectangle 5"/>
          <p:cNvSpPr/>
          <p:nvPr/>
        </p:nvSpPr>
        <p:spPr>
          <a:xfrm>
            <a:off x="685800" y="2819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7" name="Rectangle 6"/>
          <p:cNvSpPr/>
          <p:nvPr/>
        </p:nvSpPr>
        <p:spPr>
          <a:xfrm>
            <a:off x="5715000" y="2819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10" name="Rectangle 9"/>
          <p:cNvSpPr/>
          <p:nvPr/>
        </p:nvSpPr>
        <p:spPr>
          <a:xfrm>
            <a:off x="381000" y="25146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ectangle 10"/>
          <p:cNvSpPr/>
          <p:nvPr/>
        </p:nvSpPr>
        <p:spPr>
          <a:xfrm>
            <a:off x="5181600" y="25146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Rectangle 11"/>
          <p:cNvSpPr/>
          <p:nvPr/>
        </p:nvSpPr>
        <p:spPr>
          <a:xfrm>
            <a:off x="7772400" y="2362200"/>
            <a:ext cx="1040670" cy="1015663"/>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20</a:t>
            </a:r>
          </a:p>
        </p:txBody>
      </p:sp>
      <p:sp>
        <p:nvSpPr>
          <p:cNvPr id="13" name="Rectangle 12"/>
          <p:cNvSpPr/>
          <p:nvPr/>
        </p:nvSpPr>
        <p:spPr>
          <a:xfrm>
            <a:off x="304800" y="5562600"/>
            <a:ext cx="3993402"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FF00"/>
                </a:solidFill>
                <a:effectLst>
                  <a:outerShdw blurRad="50800" algn="tl" rotWithShape="0">
                    <a:srgbClr val="000000"/>
                  </a:outerShdw>
                </a:effectLst>
                <a:uLnTx/>
                <a:uFillTx/>
                <a:latin typeface="Arial" charset="0"/>
                <a:ea typeface="+mn-ea"/>
                <a:cs typeface="+mn-cs"/>
              </a:rPr>
              <a:t>Prokaryotic</a:t>
            </a:r>
          </a:p>
        </p:txBody>
      </p:sp>
      <p:sp>
        <p:nvSpPr>
          <p:cNvPr id="14" name="Rectangle 13"/>
          <p:cNvSpPr/>
          <p:nvPr/>
        </p:nvSpPr>
        <p:spPr>
          <a:xfrm>
            <a:off x="4953000" y="5562600"/>
            <a:ext cx="372409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9966FF"/>
                </a:solidFill>
                <a:effectLst>
                  <a:outerShdw blurRad="50800" algn="tl" rotWithShape="0">
                    <a:srgbClr val="000000"/>
                  </a:outerShdw>
                </a:effectLst>
                <a:uLnTx/>
                <a:uFillTx/>
                <a:latin typeface="Arial" charset="0"/>
                <a:ea typeface="+mn-ea"/>
                <a:cs typeface="+mn-cs"/>
              </a:rPr>
              <a:t>Eukaryotic</a:t>
            </a:r>
          </a:p>
        </p:txBody>
      </p:sp>
      <p:sp>
        <p:nvSpPr>
          <p:cNvPr id="15" name="Rectangle 14"/>
          <p:cNvSpPr/>
          <p:nvPr/>
        </p:nvSpPr>
        <p:spPr>
          <a:xfrm>
            <a:off x="304800" y="4343400"/>
            <a:ext cx="199285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Older</a:t>
            </a:r>
          </a:p>
        </p:txBody>
      </p:sp>
      <p:sp>
        <p:nvSpPr>
          <p:cNvPr id="16" name="Rectangle 15"/>
          <p:cNvSpPr/>
          <p:nvPr/>
        </p:nvSpPr>
        <p:spPr>
          <a:xfrm>
            <a:off x="5105400" y="4876800"/>
            <a:ext cx="298658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Arial" charset="0"/>
                <a:ea typeface="+mn-ea"/>
                <a:cs typeface="+mn-cs"/>
              </a:rPr>
              <a:t>Younger</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553077"/>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CAME FROM THE SEWER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IT’S ALIVE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LEVEL UP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SCHLEID ON TIME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CELL</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BLOCK</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-BONUS-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Cellular Biology Review Game</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553077"/>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CAME FROM THE SEWER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IT’S ALIVE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LEVEL UP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SCHLEID ON TIME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C000"/>
                          </a:solidFill>
                          <a:effectLst/>
                          <a:latin typeface="Times New Roman" pitchFamily="18" charset="0"/>
                        </a:rPr>
                        <a:t>CELL</a:t>
                      </a:r>
                      <a:br>
                        <a:rPr kumimoji="0" lang="en-US" sz="1600" b="1" i="0" u="none" strike="noStrike" cap="none" normalizeH="0" baseline="0" dirty="0">
                          <a:ln>
                            <a:noFill/>
                          </a:ln>
                          <a:solidFill>
                            <a:srgbClr val="FFC000"/>
                          </a:solidFill>
                          <a:effectLst/>
                          <a:latin typeface="Times New Roman" pitchFamily="18" charset="0"/>
                        </a:rPr>
                      </a:br>
                      <a:r>
                        <a:rPr kumimoji="0" lang="en-US" sz="1600" b="1" i="0" u="none" strike="noStrike" cap="none" normalizeH="0" baseline="0" dirty="0">
                          <a:ln>
                            <a:noFill/>
                          </a:ln>
                          <a:solidFill>
                            <a:srgbClr val="FFC000"/>
                          </a:solidFill>
                          <a:effectLst/>
                          <a:latin typeface="Times New Roman" pitchFamily="18" charset="0"/>
                        </a:rPr>
                        <a:t>BLOCK</a:t>
                      </a:r>
                      <a:br>
                        <a:rPr kumimoji="0" lang="en-US" sz="1600" b="1" i="0" u="none" strike="noStrike" cap="none" normalizeH="0" baseline="0" dirty="0">
                          <a:ln>
                            <a:noFill/>
                          </a:ln>
                          <a:solidFill>
                            <a:srgbClr val="FFC000"/>
                          </a:solidFill>
                          <a:effectLst/>
                          <a:latin typeface="Times New Roman" pitchFamily="18" charset="0"/>
                        </a:rPr>
                      </a:br>
                      <a:r>
                        <a:rPr kumimoji="0" lang="en-US" sz="1600" b="1" i="0" u="none" strike="noStrike" cap="none" normalizeH="0" baseline="0" dirty="0">
                          <a:ln>
                            <a:noFill/>
                          </a:ln>
                          <a:solidFill>
                            <a:srgbClr val="FFC000"/>
                          </a:solidFill>
                          <a:effectLst/>
                          <a:latin typeface="Times New Roman" pitchFamily="18" charset="0"/>
                        </a:rPr>
                        <a:t>-BONUS-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Cellular Biology Review Game</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228600" y="228600"/>
            <a:ext cx="8915400" cy="5745163"/>
          </a:xfrm>
        </p:spPr>
        <p:txBody>
          <a:bodyPr/>
          <a:lstStyle/>
          <a:p>
            <a:pPr eaLnBrk="1" hangingPunct="1">
              <a:defRPr/>
            </a:pPr>
            <a:r>
              <a:rPr lang="en-US" dirty="0"/>
              <a:t>This Character doesn’t appear to be behind bars?</a:t>
            </a:r>
          </a:p>
          <a:p>
            <a:pPr lvl="1" eaLnBrk="1" hangingPunct="1">
              <a:defRPr/>
            </a:pPr>
            <a:r>
              <a:rPr lang="en-US" dirty="0">
                <a:solidFill>
                  <a:schemeClr val="tx1">
                    <a:lumMod val="95000"/>
                    <a:lumOff val="5000"/>
                  </a:schemeClr>
                </a:solidFill>
              </a:rPr>
              <a:t>A.) Prokaryotic (appeared about 3.8 billion years ago.)</a:t>
            </a:r>
          </a:p>
          <a:p>
            <a:pPr lvl="1" eaLnBrk="1" hangingPunct="1">
              <a:defRPr/>
            </a:pPr>
            <a:r>
              <a:rPr lang="en-US" dirty="0">
                <a:solidFill>
                  <a:schemeClr val="tx1">
                    <a:lumMod val="95000"/>
                    <a:lumOff val="5000"/>
                  </a:schemeClr>
                </a:solidFill>
              </a:rPr>
              <a:t>B.) Eukaryotic (Appeared approx. 2.2 billion years ago.)</a:t>
            </a:r>
          </a:p>
          <a:p>
            <a:pPr lvl="1" eaLnBrk="1" hangingPunct="1">
              <a:defRPr/>
            </a:pPr>
            <a:endParaRPr lang="en-US" dirty="0">
              <a:solidFill>
                <a:srgbClr val="9966FF"/>
              </a:solidFill>
            </a:endParaRPr>
          </a:p>
        </p:txBody>
      </p:sp>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142338" name="Picture 2" descr="http://venturebeat.files.wordpress.com/2011/12/wolverine.png?w=558&amp;h=9999&amp;crop=0"/>
          <p:cNvPicPr>
            <a:picLocks noChangeAspect="1" noChangeArrowheads="1"/>
          </p:cNvPicPr>
          <p:nvPr/>
        </p:nvPicPr>
        <p:blipFill>
          <a:blip r:embed="rId2" cstate="print"/>
          <a:srcRect/>
          <a:stretch>
            <a:fillRect/>
          </a:stretch>
        </p:blipFill>
        <p:spPr bwMode="auto">
          <a:xfrm>
            <a:off x="609600" y="914401"/>
            <a:ext cx="7772400" cy="5943600"/>
          </a:xfrm>
          <a:prstGeom prst="rect">
            <a:avLst/>
          </a:prstGeom>
          <a:noFill/>
        </p:spPr>
      </p:pic>
      <p:sp>
        <p:nvSpPr>
          <p:cNvPr id="13" name="Rectangle 12"/>
          <p:cNvSpPr/>
          <p:nvPr/>
        </p:nvSpPr>
        <p:spPr>
          <a:xfrm>
            <a:off x="6705600" y="9906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*21</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228600" y="228600"/>
            <a:ext cx="8915400" cy="5745163"/>
          </a:xfrm>
        </p:spPr>
        <p:txBody>
          <a:bodyPr/>
          <a:lstStyle/>
          <a:p>
            <a:pPr eaLnBrk="1" hangingPunct="1">
              <a:defRPr/>
            </a:pPr>
            <a:r>
              <a:rPr lang="en-US" dirty="0"/>
              <a:t>This Character doesn’t appear to be behind bars?</a:t>
            </a:r>
          </a:p>
          <a:p>
            <a:pPr lvl="1" eaLnBrk="1" hangingPunct="1">
              <a:defRPr/>
            </a:pPr>
            <a:r>
              <a:rPr lang="en-US" dirty="0">
                <a:solidFill>
                  <a:schemeClr val="tx1">
                    <a:lumMod val="95000"/>
                    <a:lumOff val="5000"/>
                  </a:schemeClr>
                </a:solidFill>
              </a:rPr>
              <a:t>A.) Prokaryotic (appeared about 3.8 billion years ago.)</a:t>
            </a:r>
          </a:p>
          <a:p>
            <a:pPr lvl="1" eaLnBrk="1" hangingPunct="1">
              <a:defRPr/>
            </a:pPr>
            <a:r>
              <a:rPr lang="en-US" dirty="0">
                <a:solidFill>
                  <a:schemeClr val="tx1">
                    <a:lumMod val="95000"/>
                    <a:lumOff val="5000"/>
                  </a:schemeClr>
                </a:solidFill>
              </a:rPr>
              <a:t>B.) Eukaryotic (Appeared approx. 2.2 billion years ago.)</a:t>
            </a:r>
          </a:p>
          <a:p>
            <a:pPr lvl="1" eaLnBrk="1" hangingPunct="1">
              <a:defRPr/>
            </a:pPr>
            <a:endParaRPr lang="en-US" dirty="0">
              <a:solidFill>
                <a:srgbClr val="9966FF"/>
              </a:solidFill>
            </a:endParaRPr>
          </a:p>
        </p:txBody>
      </p:sp>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142338" name="Picture 2" descr="http://venturebeat.files.wordpress.com/2011/12/wolverine.png?w=558&amp;h=9999&amp;crop=0"/>
          <p:cNvPicPr>
            <a:picLocks noChangeAspect="1" noChangeArrowheads="1"/>
          </p:cNvPicPr>
          <p:nvPr/>
        </p:nvPicPr>
        <p:blipFill>
          <a:blip r:embed="rId2" cstate="print"/>
          <a:srcRect/>
          <a:stretch>
            <a:fillRect/>
          </a:stretch>
        </p:blipFill>
        <p:spPr bwMode="auto">
          <a:xfrm>
            <a:off x="609600" y="914401"/>
            <a:ext cx="7772400" cy="5943600"/>
          </a:xfrm>
          <a:prstGeom prst="rect">
            <a:avLst/>
          </a:prstGeom>
          <a:noFill/>
        </p:spPr>
      </p:pic>
      <p:sp>
        <p:nvSpPr>
          <p:cNvPr id="13" name="Rectangle 12"/>
          <p:cNvSpPr/>
          <p:nvPr/>
        </p:nvSpPr>
        <p:spPr>
          <a:xfrm>
            <a:off x="6705600" y="9906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*21</a:t>
            </a:r>
          </a:p>
        </p:txBody>
      </p:sp>
      <p:sp>
        <p:nvSpPr>
          <p:cNvPr id="6" name="Rectangle 5"/>
          <p:cNvSpPr/>
          <p:nvPr/>
        </p:nvSpPr>
        <p:spPr>
          <a:xfrm>
            <a:off x="1447800" y="4724400"/>
            <a:ext cx="6705600" cy="156966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57150" cmpd="sng">
                  <a:solidFill>
                    <a:srgbClr val="0070C0"/>
                  </a:solidFill>
                  <a:prstDash val="solid"/>
                  <a:miter lim="800000"/>
                </a:ln>
                <a:solidFill>
                  <a:srgbClr val="FFFF00"/>
                </a:solidFill>
                <a:effectLst>
                  <a:outerShdw blurRad="50800" algn="tl" rotWithShape="0">
                    <a:srgbClr val="000000"/>
                  </a:outerShdw>
                </a:effectLst>
                <a:uLnTx/>
                <a:uFillTx/>
                <a:latin typeface="Arial" charset="0"/>
                <a:ea typeface="+mn-ea"/>
                <a:cs typeface="+mn-cs"/>
              </a:rPr>
              <a:t>Wolverine</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228600" y="228600"/>
            <a:ext cx="8915400" cy="5745163"/>
          </a:xfrm>
        </p:spPr>
        <p:txBody>
          <a:bodyPr/>
          <a:lstStyle/>
          <a:p>
            <a:pPr eaLnBrk="1" hangingPunct="1">
              <a:defRPr/>
            </a:pPr>
            <a:r>
              <a:rPr lang="en-US" dirty="0"/>
              <a:t>This is the cell from what movie?</a:t>
            </a:r>
          </a:p>
          <a:p>
            <a:pPr lvl="1" eaLnBrk="1" hangingPunct="1">
              <a:defRPr/>
            </a:pPr>
            <a:r>
              <a:rPr lang="en-US" dirty="0">
                <a:solidFill>
                  <a:schemeClr val="tx1">
                    <a:lumMod val="95000"/>
                    <a:lumOff val="5000"/>
                  </a:schemeClr>
                </a:solidFill>
              </a:rPr>
              <a:t>A.) Prokaryotic (appeared about 3.8 billion years ago.)</a:t>
            </a:r>
          </a:p>
          <a:p>
            <a:pPr lvl="1" eaLnBrk="1" hangingPunct="1">
              <a:defRPr/>
            </a:pPr>
            <a:r>
              <a:rPr lang="en-US" dirty="0">
                <a:solidFill>
                  <a:schemeClr val="tx1">
                    <a:lumMod val="95000"/>
                    <a:lumOff val="5000"/>
                  </a:schemeClr>
                </a:solidFill>
              </a:rPr>
              <a:t>B.) Eukaryotic (Appeared approx. 2.2 billion years ago.)</a:t>
            </a:r>
          </a:p>
          <a:p>
            <a:pPr lvl="1" eaLnBrk="1" hangingPunct="1">
              <a:defRPr/>
            </a:pPr>
            <a:endParaRPr lang="en-US" dirty="0">
              <a:solidFill>
                <a:srgbClr val="9966FF"/>
              </a:solidFill>
            </a:endParaRPr>
          </a:p>
        </p:txBody>
      </p:sp>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13" name="Rectangle 12"/>
          <p:cNvSpPr/>
          <p:nvPr/>
        </p:nvSpPr>
        <p:spPr>
          <a:xfrm>
            <a:off x="6705600" y="9906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*21</a:t>
            </a:r>
          </a:p>
        </p:txBody>
      </p:sp>
      <p:pic>
        <p:nvPicPr>
          <p:cNvPr id="7" name="Picture 2" descr="http://2.bp.blogspot.com/-IseZYGr6VZ4/TtfFN2iOiaI/AAAAAAAAKfY/evyZT7lDPs8/s1600/the-shawshank-redemption-1994--02-645-75.jpg"/>
          <p:cNvPicPr>
            <a:picLocks noChangeAspect="1" noChangeArrowheads="1"/>
          </p:cNvPicPr>
          <p:nvPr/>
        </p:nvPicPr>
        <p:blipFill>
          <a:blip r:embed="rId2" cstate="print"/>
          <a:srcRect/>
          <a:stretch>
            <a:fillRect/>
          </a:stretch>
        </p:blipFill>
        <p:spPr bwMode="auto">
          <a:xfrm>
            <a:off x="-498874" y="1066800"/>
            <a:ext cx="8957074" cy="5791200"/>
          </a:xfrm>
          <a:prstGeom prst="rect">
            <a:avLst/>
          </a:prstGeom>
          <a:noFill/>
        </p:spPr>
      </p:pic>
      <p:sp>
        <p:nvSpPr>
          <p:cNvPr id="8" name="Rectangle 7"/>
          <p:cNvSpPr/>
          <p:nvPr/>
        </p:nvSpPr>
        <p:spPr>
          <a:xfrm>
            <a:off x="6705600" y="3810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*22</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228600" y="228600"/>
            <a:ext cx="8915400" cy="5745163"/>
          </a:xfrm>
        </p:spPr>
        <p:txBody>
          <a:bodyPr/>
          <a:lstStyle/>
          <a:p>
            <a:pPr eaLnBrk="1" hangingPunct="1">
              <a:defRPr/>
            </a:pPr>
            <a:r>
              <a:rPr lang="en-US" dirty="0"/>
              <a:t>This is the cell from what movie?</a:t>
            </a:r>
          </a:p>
          <a:p>
            <a:pPr lvl="1" eaLnBrk="1" hangingPunct="1">
              <a:defRPr/>
            </a:pPr>
            <a:r>
              <a:rPr lang="en-US" dirty="0">
                <a:solidFill>
                  <a:schemeClr val="tx1">
                    <a:lumMod val="95000"/>
                    <a:lumOff val="5000"/>
                  </a:schemeClr>
                </a:solidFill>
              </a:rPr>
              <a:t>A.) Prokaryotic (appeared about 3.8 billion years ago.)</a:t>
            </a:r>
          </a:p>
          <a:p>
            <a:pPr lvl="1" eaLnBrk="1" hangingPunct="1">
              <a:defRPr/>
            </a:pPr>
            <a:r>
              <a:rPr lang="en-US" dirty="0">
                <a:solidFill>
                  <a:schemeClr val="tx1">
                    <a:lumMod val="95000"/>
                    <a:lumOff val="5000"/>
                  </a:schemeClr>
                </a:solidFill>
              </a:rPr>
              <a:t>B.) Eukaryotic (Appeared approx. 2.2 billion years ago.)</a:t>
            </a:r>
          </a:p>
          <a:p>
            <a:pPr lvl="1" eaLnBrk="1" hangingPunct="1">
              <a:defRPr/>
            </a:pPr>
            <a:endParaRPr lang="en-US" dirty="0">
              <a:solidFill>
                <a:srgbClr val="9966FF"/>
              </a:solidFill>
            </a:endParaRPr>
          </a:p>
        </p:txBody>
      </p:sp>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13" name="Rectangle 12"/>
          <p:cNvSpPr/>
          <p:nvPr/>
        </p:nvSpPr>
        <p:spPr>
          <a:xfrm>
            <a:off x="6705600" y="9906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*21</a:t>
            </a:r>
          </a:p>
        </p:txBody>
      </p:sp>
      <p:pic>
        <p:nvPicPr>
          <p:cNvPr id="7" name="Picture 2" descr="http://2.bp.blogspot.com/-IseZYGr6VZ4/TtfFN2iOiaI/AAAAAAAAKfY/evyZT7lDPs8/s1600/the-shawshank-redemption-1994--02-645-75.jpg"/>
          <p:cNvPicPr>
            <a:picLocks noChangeAspect="1" noChangeArrowheads="1"/>
          </p:cNvPicPr>
          <p:nvPr/>
        </p:nvPicPr>
        <p:blipFill>
          <a:blip r:embed="rId2" cstate="print"/>
          <a:srcRect/>
          <a:stretch>
            <a:fillRect/>
          </a:stretch>
        </p:blipFill>
        <p:spPr bwMode="auto">
          <a:xfrm>
            <a:off x="-498874" y="1066800"/>
            <a:ext cx="8957074" cy="5791200"/>
          </a:xfrm>
          <a:prstGeom prst="rect">
            <a:avLst/>
          </a:prstGeom>
          <a:noFill/>
        </p:spPr>
      </p:pic>
      <p:sp>
        <p:nvSpPr>
          <p:cNvPr id="8" name="Rectangle 7"/>
          <p:cNvSpPr/>
          <p:nvPr/>
        </p:nvSpPr>
        <p:spPr>
          <a:xfrm>
            <a:off x="6705600" y="3810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*22</a:t>
            </a:r>
          </a:p>
        </p:txBody>
      </p:sp>
      <p:pic>
        <p:nvPicPr>
          <p:cNvPr id="188418" name="Picture 2" descr="http://www.shawshankredemption.org/4b.jpg"/>
          <p:cNvPicPr>
            <a:picLocks noChangeAspect="1" noChangeArrowheads="1"/>
          </p:cNvPicPr>
          <p:nvPr/>
        </p:nvPicPr>
        <p:blipFill>
          <a:blip r:embed="rId3" cstate="print"/>
          <a:srcRect/>
          <a:stretch>
            <a:fillRect/>
          </a:stretch>
        </p:blipFill>
        <p:spPr bwMode="auto">
          <a:xfrm>
            <a:off x="4800600" y="1981200"/>
            <a:ext cx="3933825" cy="4114801"/>
          </a:xfrm>
          <a:prstGeom prst="rect">
            <a:avLst/>
          </a:prstGeom>
          <a:noFill/>
          <a:ln>
            <a:solidFill>
              <a:schemeClr val="bg1"/>
            </a:solidFill>
          </a:ln>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228600" y="228600"/>
            <a:ext cx="8915400" cy="5745163"/>
          </a:xfrm>
        </p:spPr>
        <p:txBody>
          <a:bodyPr/>
          <a:lstStyle/>
          <a:p>
            <a:pPr eaLnBrk="1" hangingPunct="1">
              <a:defRPr/>
            </a:pPr>
            <a:r>
              <a:rPr lang="en-US" dirty="0"/>
              <a:t>Where is this scene taking place?</a:t>
            </a:r>
          </a:p>
          <a:p>
            <a:pPr lvl="1" eaLnBrk="1" hangingPunct="1">
              <a:defRPr/>
            </a:pPr>
            <a:r>
              <a:rPr lang="en-US" dirty="0">
                <a:solidFill>
                  <a:schemeClr val="tx1">
                    <a:lumMod val="95000"/>
                    <a:lumOff val="5000"/>
                  </a:schemeClr>
                </a:solidFill>
              </a:rPr>
              <a:t>A.) Prokaryotic (appeared about 3.8 billion years ago.)</a:t>
            </a:r>
          </a:p>
          <a:p>
            <a:pPr lvl="1" eaLnBrk="1" hangingPunct="1">
              <a:defRPr/>
            </a:pPr>
            <a:r>
              <a:rPr lang="en-US" dirty="0">
                <a:solidFill>
                  <a:schemeClr val="tx1">
                    <a:lumMod val="95000"/>
                    <a:lumOff val="5000"/>
                  </a:schemeClr>
                </a:solidFill>
              </a:rPr>
              <a:t>B.) Eukaryotic (Appeared approx. 2.2 billion years ago.)</a:t>
            </a:r>
          </a:p>
          <a:p>
            <a:pPr lvl="1" eaLnBrk="1" hangingPunct="1">
              <a:defRPr/>
            </a:pPr>
            <a:endParaRPr lang="en-US" dirty="0">
              <a:solidFill>
                <a:srgbClr val="9966FF"/>
              </a:solidFill>
            </a:endParaRPr>
          </a:p>
        </p:txBody>
      </p:sp>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9" name="Picture 4" descr="https://encrypted-tbn0.gstatic.com/images?q=tbn:ANd9GcTLMYMK0fuXMTR39F3soKEoxENvT-4Hiy3hcrUozDG8_ONkY3me"/>
          <p:cNvPicPr>
            <a:picLocks noChangeAspect="1" noChangeArrowheads="1"/>
          </p:cNvPicPr>
          <p:nvPr/>
        </p:nvPicPr>
        <p:blipFill>
          <a:blip r:embed="rId2" cstate="print"/>
          <a:srcRect/>
          <a:stretch>
            <a:fillRect/>
          </a:stretch>
        </p:blipFill>
        <p:spPr bwMode="auto">
          <a:xfrm>
            <a:off x="0" y="914400"/>
            <a:ext cx="9144000" cy="5731130"/>
          </a:xfrm>
          <a:prstGeom prst="rect">
            <a:avLst/>
          </a:prstGeom>
          <a:noFill/>
        </p:spPr>
      </p:pic>
      <p:sp>
        <p:nvSpPr>
          <p:cNvPr id="10" name="Rectangle 9"/>
          <p:cNvSpPr/>
          <p:nvPr/>
        </p:nvSpPr>
        <p:spPr>
          <a:xfrm>
            <a:off x="6629400" y="2286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*23</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228600" y="228600"/>
            <a:ext cx="8915400" cy="5745163"/>
          </a:xfrm>
        </p:spPr>
        <p:txBody>
          <a:bodyPr/>
          <a:lstStyle/>
          <a:p>
            <a:pPr eaLnBrk="1" hangingPunct="1">
              <a:defRPr/>
            </a:pPr>
            <a:r>
              <a:rPr lang="en-US" dirty="0"/>
              <a:t>Where is this scene taking place?</a:t>
            </a:r>
          </a:p>
          <a:p>
            <a:pPr lvl="1" eaLnBrk="1" hangingPunct="1">
              <a:defRPr/>
            </a:pPr>
            <a:r>
              <a:rPr lang="en-US" dirty="0">
                <a:solidFill>
                  <a:schemeClr val="tx1">
                    <a:lumMod val="95000"/>
                    <a:lumOff val="5000"/>
                  </a:schemeClr>
                </a:solidFill>
              </a:rPr>
              <a:t>A.) Prokaryotic (appeared about 3.8 billion years ago.)</a:t>
            </a:r>
          </a:p>
          <a:p>
            <a:pPr lvl="1" eaLnBrk="1" hangingPunct="1">
              <a:defRPr/>
            </a:pPr>
            <a:r>
              <a:rPr lang="en-US" dirty="0">
                <a:solidFill>
                  <a:schemeClr val="tx1">
                    <a:lumMod val="95000"/>
                    <a:lumOff val="5000"/>
                  </a:schemeClr>
                </a:solidFill>
              </a:rPr>
              <a:t>B.) Eukaryotic (Appeared approx. 2.2 billion years ago.)</a:t>
            </a:r>
          </a:p>
          <a:p>
            <a:pPr lvl="1" eaLnBrk="1" hangingPunct="1">
              <a:defRPr/>
            </a:pPr>
            <a:endParaRPr lang="en-US" dirty="0">
              <a:solidFill>
                <a:srgbClr val="9966FF"/>
              </a:solidFill>
            </a:endParaRPr>
          </a:p>
        </p:txBody>
      </p:sp>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9" name="Picture 4" descr="https://encrypted-tbn0.gstatic.com/images?q=tbn:ANd9GcTLMYMK0fuXMTR39F3soKEoxENvT-4Hiy3hcrUozDG8_ONkY3me"/>
          <p:cNvPicPr>
            <a:picLocks noChangeAspect="1" noChangeArrowheads="1"/>
          </p:cNvPicPr>
          <p:nvPr/>
        </p:nvPicPr>
        <p:blipFill>
          <a:blip r:embed="rId2" cstate="print"/>
          <a:srcRect/>
          <a:stretch>
            <a:fillRect/>
          </a:stretch>
        </p:blipFill>
        <p:spPr bwMode="auto">
          <a:xfrm>
            <a:off x="0" y="914400"/>
            <a:ext cx="9144000" cy="5731130"/>
          </a:xfrm>
          <a:prstGeom prst="rect">
            <a:avLst/>
          </a:prstGeom>
          <a:noFill/>
        </p:spPr>
      </p:pic>
      <p:sp>
        <p:nvSpPr>
          <p:cNvPr id="10" name="Rectangle 9"/>
          <p:cNvSpPr/>
          <p:nvPr/>
        </p:nvSpPr>
        <p:spPr>
          <a:xfrm>
            <a:off x="6629400" y="2286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*23</a:t>
            </a:r>
          </a:p>
        </p:txBody>
      </p:sp>
      <p:pic>
        <p:nvPicPr>
          <p:cNvPr id="190466" name="Picture 2" descr="https://encrypted-tbn3.gstatic.com/images?q=tbn:ANd9GcSExePrnBVv9WEsWfiy3uDsrQhA9R3tVBxN8gxjktRBaPQBcdkAWg"/>
          <p:cNvPicPr>
            <a:picLocks noChangeAspect="1" noChangeArrowheads="1"/>
          </p:cNvPicPr>
          <p:nvPr/>
        </p:nvPicPr>
        <p:blipFill>
          <a:blip r:embed="rId3" cstate="print"/>
          <a:srcRect/>
          <a:stretch>
            <a:fillRect/>
          </a:stretch>
        </p:blipFill>
        <p:spPr bwMode="auto">
          <a:xfrm>
            <a:off x="3962400" y="1143000"/>
            <a:ext cx="3276600" cy="2730500"/>
          </a:xfrm>
          <a:prstGeom prst="rect">
            <a:avLst/>
          </a:prstGeom>
          <a:noFill/>
          <a:ln>
            <a:solidFill>
              <a:schemeClr val="tx1">
                <a:lumMod val="50000"/>
                <a:lumOff val="50000"/>
              </a:schemeClr>
            </a:solidFill>
          </a:ln>
        </p:spPr>
      </p:pic>
      <p:sp>
        <p:nvSpPr>
          <p:cNvPr id="7" name="Rectangle 6"/>
          <p:cNvSpPr/>
          <p:nvPr/>
        </p:nvSpPr>
        <p:spPr>
          <a:xfrm>
            <a:off x="4129798" y="1143000"/>
            <a:ext cx="3007555" cy="76944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Arial" charset="0"/>
                <a:ea typeface="+mn-ea"/>
                <a:cs typeface="+mn-cs"/>
              </a:rPr>
              <a:t>Death Star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381000"/>
            <a:ext cx="8458200" cy="5749925"/>
          </a:xfrm>
        </p:spPr>
        <p:txBody>
          <a:bodyPr/>
          <a:lstStyle/>
          <a:p>
            <a:pPr eaLnBrk="1" hangingPunct="1">
              <a:defRPr/>
            </a:pPr>
            <a:r>
              <a:rPr lang="en-US" dirty="0"/>
              <a:t>Living things need…</a:t>
            </a:r>
          </a:p>
          <a:p>
            <a:pPr lvl="1"/>
            <a:r>
              <a:rPr lang="en-US" dirty="0"/>
              <a:t>Energy – </a:t>
            </a:r>
            <a:r>
              <a:rPr lang="en-US" dirty="0">
                <a:solidFill>
                  <a:srgbClr val="FF9900"/>
                </a:solidFill>
              </a:rPr>
              <a:t>Supplied by the sun (most of the time) and stored in food. </a:t>
            </a:r>
          </a:p>
          <a:p>
            <a:pPr lvl="1"/>
            <a:r>
              <a:rPr lang="en-US" dirty="0"/>
              <a:t>Oxygen</a:t>
            </a:r>
            <a:r>
              <a:rPr lang="en-US" dirty="0">
                <a:solidFill>
                  <a:srgbClr val="FF00FF"/>
                </a:solidFill>
              </a:rPr>
              <a:t> – To burn the food in cells. (Respiration)</a:t>
            </a:r>
          </a:p>
          <a:p>
            <a:pPr lvl="1"/>
            <a:r>
              <a:rPr lang="en-US" dirty="0"/>
              <a:t>Water</a:t>
            </a:r>
            <a:r>
              <a:rPr lang="en-US" dirty="0">
                <a:solidFill>
                  <a:srgbClr val="6699FF"/>
                </a:solidFill>
              </a:rPr>
              <a:t> – To keep things moving in and out of cells. (Universal Solvent)</a:t>
            </a:r>
          </a:p>
          <a:p>
            <a:pPr lvl="1"/>
            <a:r>
              <a:rPr lang="en-US" dirty="0">
                <a:solidFill>
                  <a:schemeClr val="tx1"/>
                </a:solidFill>
              </a:rPr>
              <a:t>Minerals- For proper chemical balance.</a:t>
            </a:r>
          </a:p>
          <a:p>
            <a:pPr lvl="1" eaLnBrk="1" hangingPunct="1">
              <a:defRPr/>
            </a:pPr>
            <a:endParaRPr lang="en-US" dirty="0"/>
          </a:p>
        </p:txBody>
      </p:sp>
      <p:pic>
        <p:nvPicPr>
          <p:cNvPr id="118787" name="Picture 4" descr="11127771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038600"/>
            <a:ext cx="8686800" cy="2533650"/>
          </a:xfrm>
          <a:prstGeom prst="rect">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346125" name="Rectangle 1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Font typeface="Wingdings" pitchFamily="2" charset="2"/>
              <a:buNone/>
              <a:defRPr/>
            </a:pPr>
            <a:r>
              <a:rPr lang="en-US" sz="800" b="1" dirty="0">
                <a:effectLst/>
                <a:latin typeface="Verdana" pitchFamily="34" charset="0"/>
              </a:rPr>
              <a:t>Copyright © 2024 SlideSpark .LLC</a:t>
            </a:r>
            <a:endParaRPr lang="en-US" dirty="0">
              <a:effectLst>
                <a:outerShdw blurRad="38100" dist="38100" dir="2700000" algn="tl">
                  <a:srgbClr val="000000"/>
                </a:outerShdw>
              </a:effectLst>
            </a:endParaRPr>
          </a:p>
        </p:txBody>
      </p:sp>
      <p:sp>
        <p:nvSpPr>
          <p:cNvPr id="5" name="Rounded Rectangle 4"/>
          <p:cNvSpPr/>
          <p:nvPr/>
        </p:nvSpPr>
        <p:spPr>
          <a:xfrm>
            <a:off x="914400" y="990600"/>
            <a:ext cx="1371600" cy="457200"/>
          </a:xfrm>
          <a:prstGeom prst="roundRect">
            <a:avLst/>
          </a:prstGeom>
          <a:solidFill>
            <a:schemeClr val="tx1">
              <a:lumMod val="85000"/>
              <a:lumOff val="15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990600" y="1905000"/>
            <a:ext cx="1371600" cy="457200"/>
          </a:xfrm>
          <a:prstGeom prst="roundRect">
            <a:avLst/>
          </a:prstGeom>
          <a:solidFill>
            <a:schemeClr val="tx1">
              <a:lumMod val="85000"/>
              <a:lumOff val="15000"/>
            </a:scheme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990600" y="2514600"/>
            <a:ext cx="1143000" cy="381000"/>
          </a:xfrm>
          <a:prstGeom prst="roundRect">
            <a:avLst/>
          </a:prstGeom>
          <a:solidFill>
            <a:schemeClr val="tx1">
              <a:lumMod val="85000"/>
              <a:lumOff val="1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990600" y="3429000"/>
            <a:ext cx="1447800" cy="381000"/>
          </a:xfrm>
          <a:prstGeom prst="roundRect">
            <a:avLst/>
          </a:prstGeom>
          <a:solidFill>
            <a:schemeClr val="tx1">
              <a:lumMod val="85000"/>
              <a:lumOff val="15000"/>
            </a:schemeClr>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01000" y="29718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228600" y="228600"/>
            <a:ext cx="8915400" cy="5745163"/>
          </a:xfrm>
        </p:spPr>
        <p:txBody>
          <a:bodyPr/>
          <a:lstStyle/>
          <a:p>
            <a:pPr eaLnBrk="1" hangingPunct="1">
              <a:defRPr/>
            </a:pPr>
            <a:r>
              <a:rPr lang="en-US" dirty="0"/>
              <a:t>Where is this scene taking place?</a:t>
            </a:r>
          </a:p>
          <a:p>
            <a:pPr lvl="1" eaLnBrk="1" hangingPunct="1">
              <a:defRPr/>
            </a:pPr>
            <a:r>
              <a:rPr lang="en-US" dirty="0">
                <a:solidFill>
                  <a:schemeClr val="tx1">
                    <a:lumMod val="95000"/>
                    <a:lumOff val="5000"/>
                  </a:schemeClr>
                </a:solidFill>
              </a:rPr>
              <a:t>A.) Prokaryotic (appeared about 3.8 billion years ago.)</a:t>
            </a:r>
          </a:p>
          <a:p>
            <a:pPr lvl="1" eaLnBrk="1" hangingPunct="1">
              <a:defRPr/>
            </a:pPr>
            <a:r>
              <a:rPr lang="en-US" dirty="0">
                <a:solidFill>
                  <a:schemeClr val="tx1">
                    <a:lumMod val="95000"/>
                    <a:lumOff val="5000"/>
                  </a:schemeClr>
                </a:solidFill>
              </a:rPr>
              <a:t>B.) Eukaryotic (Appeared approx. 2.2 billion years ago.)</a:t>
            </a:r>
          </a:p>
          <a:p>
            <a:pPr lvl="1" eaLnBrk="1" hangingPunct="1">
              <a:defRPr/>
            </a:pPr>
            <a:endParaRPr lang="en-US" dirty="0">
              <a:solidFill>
                <a:srgbClr val="9966FF"/>
              </a:solidFill>
            </a:endParaRPr>
          </a:p>
        </p:txBody>
      </p:sp>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9" name="Picture 4" descr="https://encrypted-tbn0.gstatic.com/images?q=tbn:ANd9GcTLMYMK0fuXMTR39F3soKEoxENvT-4Hiy3hcrUozDG8_ONkY3me"/>
          <p:cNvPicPr>
            <a:picLocks noChangeAspect="1" noChangeArrowheads="1"/>
          </p:cNvPicPr>
          <p:nvPr/>
        </p:nvPicPr>
        <p:blipFill>
          <a:blip r:embed="rId2" cstate="print"/>
          <a:srcRect/>
          <a:stretch>
            <a:fillRect/>
          </a:stretch>
        </p:blipFill>
        <p:spPr bwMode="auto">
          <a:xfrm>
            <a:off x="0" y="914400"/>
            <a:ext cx="9144000" cy="5731130"/>
          </a:xfrm>
          <a:prstGeom prst="rect">
            <a:avLst/>
          </a:prstGeom>
          <a:noFill/>
        </p:spPr>
      </p:pic>
      <p:sp>
        <p:nvSpPr>
          <p:cNvPr id="10" name="Rectangle 9"/>
          <p:cNvSpPr/>
          <p:nvPr/>
        </p:nvSpPr>
        <p:spPr>
          <a:xfrm>
            <a:off x="6629400" y="2286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*23</a:t>
            </a:r>
          </a:p>
        </p:txBody>
      </p:sp>
      <p:pic>
        <p:nvPicPr>
          <p:cNvPr id="190466" name="Picture 2" descr="https://encrypted-tbn3.gstatic.com/images?q=tbn:ANd9GcSExePrnBVv9WEsWfiy3uDsrQhA9R3tVBxN8gxjktRBaPQBcdkAWg"/>
          <p:cNvPicPr>
            <a:picLocks noChangeAspect="1" noChangeArrowheads="1"/>
          </p:cNvPicPr>
          <p:nvPr/>
        </p:nvPicPr>
        <p:blipFill>
          <a:blip r:embed="rId3" cstate="print"/>
          <a:srcRect/>
          <a:stretch>
            <a:fillRect/>
          </a:stretch>
        </p:blipFill>
        <p:spPr bwMode="auto">
          <a:xfrm>
            <a:off x="3962400" y="1143000"/>
            <a:ext cx="3276600" cy="2730500"/>
          </a:xfrm>
          <a:prstGeom prst="rect">
            <a:avLst/>
          </a:prstGeom>
          <a:noFill/>
          <a:ln>
            <a:solidFill>
              <a:schemeClr val="tx1">
                <a:lumMod val="50000"/>
                <a:lumOff val="50000"/>
              </a:schemeClr>
            </a:solidFill>
          </a:ln>
        </p:spPr>
      </p:pic>
      <p:sp>
        <p:nvSpPr>
          <p:cNvPr id="7" name="Rectangle 6"/>
          <p:cNvSpPr/>
          <p:nvPr/>
        </p:nvSpPr>
        <p:spPr>
          <a:xfrm>
            <a:off x="4129798" y="1143000"/>
            <a:ext cx="3007555" cy="76944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Arial" charset="0"/>
                <a:ea typeface="+mn-ea"/>
                <a:cs typeface="+mn-cs"/>
              </a:rPr>
              <a:t>Death Star</a:t>
            </a:r>
          </a:p>
        </p:txBody>
      </p:sp>
      <p:sp>
        <p:nvSpPr>
          <p:cNvPr id="8" name="TextBox 7"/>
          <p:cNvSpPr txBox="1"/>
          <p:nvPr/>
        </p:nvSpPr>
        <p:spPr>
          <a:xfrm>
            <a:off x="5791200" y="2438400"/>
            <a:ext cx="20574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charset="0"/>
                <a:ea typeface="+mn-ea"/>
                <a:cs typeface="+mn-cs"/>
              </a:rPr>
              <a:t>Cell Block?</a:t>
            </a:r>
            <a:r>
              <a:rPr kumimoji="0" lang="en-US" sz="3600" b="0" i="0" u="none" strike="noStrike" kern="1200" cap="none" spc="0" normalizeH="0" baseline="0" noProof="0" dirty="0">
                <a:ln>
                  <a:noFill/>
                </a:ln>
                <a:solidFill>
                  <a:srgbClr val="000000"/>
                </a:solidFill>
                <a:effectLst/>
                <a:uLnTx/>
                <a:uFillTx/>
                <a:latin typeface="Arial" charset="0"/>
                <a:ea typeface="+mn-ea"/>
                <a:cs typeface="+mn-cs"/>
              </a:rPr>
              <a:t>?</a:t>
            </a:r>
          </a:p>
        </p:txBody>
      </p:sp>
      <p:cxnSp>
        <p:nvCxnSpPr>
          <p:cNvPr id="12" name="Straight Arrow Connector 11"/>
          <p:cNvCxnSpPr>
            <a:stCxn id="8" idx="1"/>
          </p:cNvCxnSpPr>
          <p:nvPr/>
        </p:nvCxnSpPr>
        <p:spPr>
          <a:xfrm flipH="1" flipV="1">
            <a:off x="5105400" y="2286000"/>
            <a:ext cx="685800" cy="475566"/>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228600" y="228600"/>
            <a:ext cx="8915400" cy="5745163"/>
          </a:xfrm>
        </p:spPr>
        <p:txBody>
          <a:bodyPr/>
          <a:lstStyle/>
          <a:p>
            <a:pPr eaLnBrk="1" hangingPunct="1">
              <a:defRPr/>
            </a:pPr>
            <a:r>
              <a:rPr lang="en-US" dirty="0">
                <a:solidFill>
                  <a:srgbClr val="9966FF"/>
                </a:solidFill>
              </a:rPr>
              <a:t>This is the prison cell from what movie?</a:t>
            </a:r>
          </a:p>
          <a:p>
            <a:pPr lvl="1" eaLnBrk="1" hangingPunct="1">
              <a:defRPr/>
            </a:pPr>
            <a:r>
              <a:rPr lang="en-US" dirty="0">
                <a:solidFill>
                  <a:schemeClr val="tx1">
                    <a:lumMod val="95000"/>
                    <a:lumOff val="5000"/>
                  </a:schemeClr>
                </a:solidFill>
              </a:rPr>
              <a:t>A.) Prokaryotic (appeared about 3.8 billion years ago.)</a:t>
            </a:r>
          </a:p>
          <a:p>
            <a:pPr lvl="1" eaLnBrk="1" hangingPunct="1">
              <a:defRPr/>
            </a:pPr>
            <a:r>
              <a:rPr lang="en-US" dirty="0">
                <a:solidFill>
                  <a:schemeClr val="tx1">
                    <a:lumMod val="95000"/>
                    <a:lumOff val="5000"/>
                  </a:schemeClr>
                </a:solidFill>
              </a:rPr>
              <a:t>B.) Eukaryotic (Appeared approx. 2.2 billion years ago.)</a:t>
            </a:r>
          </a:p>
          <a:p>
            <a:pPr lvl="1" eaLnBrk="1" hangingPunct="1">
              <a:defRPr/>
            </a:pPr>
            <a:endParaRPr lang="en-US" dirty="0">
              <a:solidFill>
                <a:srgbClr val="9966FF"/>
              </a:solidFill>
            </a:endParaRPr>
          </a:p>
        </p:txBody>
      </p:sp>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8" name="Picture 6" descr="https://encrypted-tbn1.gstatic.com/images?q=tbn:ANd9GcQDQ7ihbaoC1GJRaocnB74INQOFtj5lBtj2f7S_hUzcgPbjABhu"/>
          <p:cNvPicPr>
            <a:picLocks noChangeAspect="1" noChangeArrowheads="1"/>
          </p:cNvPicPr>
          <p:nvPr/>
        </p:nvPicPr>
        <p:blipFill>
          <a:blip r:embed="rId2" cstate="print"/>
          <a:srcRect/>
          <a:stretch>
            <a:fillRect/>
          </a:stretch>
        </p:blipFill>
        <p:spPr bwMode="auto">
          <a:xfrm>
            <a:off x="228600" y="838200"/>
            <a:ext cx="8588110" cy="5715000"/>
          </a:xfrm>
          <a:prstGeom prst="rect">
            <a:avLst/>
          </a:prstGeom>
          <a:noFill/>
          <a:ln>
            <a:solidFill>
              <a:schemeClr val="accent2">
                <a:lumMod val="60000"/>
                <a:lumOff val="40000"/>
              </a:schemeClr>
            </a:solidFill>
          </a:ln>
        </p:spPr>
      </p:pic>
      <p:sp>
        <p:nvSpPr>
          <p:cNvPr id="11" name="Rectangle 10"/>
          <p:cNvSpPr/>
          <p:nvPr/>
        </p:nvSpPr>
        <p:spPr>
          <a:xfrm>
            <a:off x="6629400" y="9144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*24</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228600" y="228600"/>
            <a:ext cx="8915400" cy="5745163"/>
          </a:xfrm>
        </p:spPr>
        <p:txBody>
          <a:bodyPr/>
          <a:lstStyle/>
          <a:p>
            <a:pPr eaLnBrk="1" hangingPunct="1">
              <a:defRPr/>
            </a:pPr>
            <a:r>
              <a:rPr lang="en-US" dirty="0">
                <a:solidFill>
                  <a:srgbClr val="9966FF"/>
                </a:solidFill>
              </a:rPr>
              <a:t>This is the prison cell from what movie?</a:t>
            </a:r>
          </a:p>
          <a:p>
            <a:pPr lvl="1" eaLnBrk="1" hangingPunct="1">
              <a:defRPr/>
            </a:pPr>
            <a:r>
              <a:rPr lang="en-US" dirty="0">
                <a:solidFill>
                  <a:schemeClr val="tx1">
                    <a:lumMod val="95000"/>
                    <a:lumOff val="5000"/>
                  </a:schemeClr>
                </a:solidFill>
              </a:rPr>
              <a:t>A.) Prokaryotic (appeared about 3.8 billion years ago.)</a:t>
            </a:r>
          </a:p>
          <a:p>
            <a:pPr lvl="1" eaLnBrk="1" hangingPunct="1">
              <a:defRPr/>
            </a:pPr>
            <a:r>
              <a:rPr lang="en-US" dirty="0">
                <a:solidFill>
                  <a:schemeClr val="tx1">
                    <a:lumMod val="95000"/>
                    <a:lumOff val="5000"/>
                  </a:schemeClr>
                </a:solidFill>
              </a:rPr>
              <a:t>B.) Eukaryotic (Appeared approx. 2.2 billion years ago.)</a:t>
            </a:r>
          </a:p>
          <a:p>
            <a:pPr lvl="1" eaLnBrk="1" hangingPunct="1">
              <a:defRPr/>
            </a:pPr>
            <a:endParaRPr lang="en-US" dirty="0">
              <a:solidFill>
                <a:srgbClr val="9966FF"/>
              </a:solidFill>
            </a:endParaRPr>
          </a:p>
        </p:txBody>
      </p:sp>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8" name="Picture 6" descr="https://encrypted-tbn1.gstatic.com/images?q=tbn:ANd9GcQDQ7ihbaoC1GJRaocnB74INQOFtj5lBtj2f7S_hUzcgPbjABhu"/>
          <p:cNvPicPr>
            <a:picLocks noChangeAspect="1" noChangeArrowheads="1"/>
          </p:cNvPicPr>
          <p:nvPr/>
        </p:nvPicPr>
        <p:blipFill>
          <a:blip r:embed="rId2" cstate="print"/>
          <a:srcRect/>
          <a:stretch>
            <a:fillRect/>
          </a:stretch>
        </p:blipFill>
        <p:spPr bwMode="auto">
          <a:xfrm>
            <a:off x="228600" y="838200"/>
            <a:ext cx="8588110" cy="5715000"/>
          </a:xfrm>
          <a:prstGeom prst="rect">
            <a:avLst/>
          </a:prstGeom>
          <a:noFill/>
          <a:ln>
            <a:solidFill>
              <a:schemeClr val="accent2">
                <a:lumMod val="60000"/>
                <a:lumOff val="40000"/>
              </a:schemeClr>
            </a:solidFill>
          </a:ln>
        </p:spPr>
      </p:pic>
      <p:sp>
        <p:nvSpPr>
          <p:cNvPr id="11" name="Rectangle 10"/>
          <p:cNvSpPr/>
          <p:nvPr/>
        </p:nvSpPr>
        <p:spPr>
          <a:xfrm>
            <a:off x="6629400" y="9144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*24</a:t>
            </a:r>
          </a:p>
        </p:txBody>
      </p:sp>
      <p:pic>
        <p:nvPicPr>
          <p:cNvPr id="192514" name="Picture 2" descr="https://encrypted-tbn2.gstatic.com/images?q=tbn:ANd9GcQK562pXYDvgnp4MpirDf0vlGxt39aOTtb32pUjwd3WKZNBhjod36ZeQD8c"/>
          <p:cNvPicPr>
            <a:picLocks noChangeAspect="1" noChangeArrowheads="1"/>
          </p:cNvPicPr>
          <p:nvPr/>
        </p:nvPicPr>
        <p:blipFill>
          <a:blip r:embed="rId3" cstate="print"/>
          <a:srcRect/>
          <a:stretch>
            <a:fillRect/>
          </a:stretch>
        </p:blipFill>
        <p:spPr bwMode="auto">
          <a:xfrm>
            <a:off x="381000" y="990600"/>
            <a:ext cx="2743200" cy="4324865"/>
          </a:xfrm>
          <a:prstGeom prst="rect">
            <a:avLst/>
          </a:prstGeom>
          <a:noFill/>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304800" y="228600"/>
            <a:ext cx="8839200" cy="5745163"/>
          </a:xfrm>
        </p:spPr>
        <p:txBody>
          <a:bodyPr/>
          <a:lstStyle/>
          <a:p>
            <a:pPr eaLnBrk="1" hangingPunct="1">
              <a:defRPr/>
            </a:pPr>
            <a:r>
              <a:rPr lang="en-US" dirty="0">
                <a:solidFill>
                  <a:srgbClr val="FF9900"/>
                </a:solidFill>
              </a:rPr>
              <a:t>This is the soon to be Count of Monte Cristo</a:t>
            </a:r>
          </a:p>
        </p:txBody>
      </p:sp>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17" name="Picture 6" descr="http://application.denofgeek.com/pics/interviews/jimc01.jpg"/>
          <p:cNvPicPr>
            <a:picLocks noChangeAspect="1" noChangeArrowheads="1"/>
          </p:cNvPicPr>
          <p:nvPr/>
        </p:nvPicPr>
        <p:blipFill>
          <a:blip r:embed="rId2" cstate="print"/>
          <a:srcRect/>
          <a:stretch>
            <a:fillRect/>
          </a:stretch>
        </p:blipFill>
        <p:spPr bwMode="auto">
          <a:xfrm>
            <a:off x="228600" y="838200"/>
            <a:ext cx="8686800" cy="5791200"/>
          </a:xfrm>
          <a:prstGeom prst="rect">
            <a:avLst/>
          </a:prstGeom>
          <a:noFill/>
          <a:ln w="28575">
            <a:solidFill>
              <a:srgbClr val="FF9900"/>
            </a:solidFill>
          </a:ln>
        </p:spPr>
      </p:pic>
      <p:sp>
        <p:nvSpPr>
          <p:cNvPr id="18" name="Left Arrow 17"/>
          <p:cNvSpPr/>
          <p:nvPr/>
        </p:nvSpPr>
        <p:spPr>
          <a:xfrm rot="20108852">
            <a:off x="1752600" y="2209800"/>
            <a:ext cx="1371600" cy="609600"/>
          </a:xfrm>
          <a:prstGeom prst="leftArrow">
            <a:avLst/>
          </a:prstGeom>
          <a:solidFill>
            <a:schemeClr val="tx1">
              <a:lumMod val="95000"/>
              <a:lumOff val="5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9" name="Rectangle 18"/>
          <p:cNvSpPr/>
          <p:nvPr/>
        </p:nvSpPr>
        <p:spPr>
          <a:xfrm>
            <a:off x="6705600" y="9144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*25</a:t>
            </a:r>
          </a:p>
        </p:txBody>
      </p:sp>
      <p:sp>
        <p:nvSpPr>
          <p:cNvPr id="20" name="Rounded Rectangle 19"/>
          <p:cNvSpPr/>
          <p:nvPr/>
        </p:nvSpPr>
        <p:spPr>
          <a:xfrm>
            <a:off x="5791200" y="304800"/>
            <a:ext cx="2286000" cy="457200"/>
          </a:xfrm>
          <a:prstGeom prst="roundRect">
            <a:avLst/>
          </a:prstGeom>
          <a:solidFill>
            <a:schemeClr val="tx1">
              <a:lumMod val="95000"/>
              <a:lumOff val="5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304800" y="228600"/>
            <a:ext cx="8839200" cy="5745163"/>
          </a:xfrm>
        </p:spPr>
        <p:txBody>
          <a:bodyPr/>
          <a:lstStyle/>
          <a:p>
            <a:pPr eaLnBrk="1" hangingPunct="1">
              <a:defRPr/>
            </a:pPr>
            <a:r>
              <a:rPr lang="en-US" dirty="0">
                <a:solidFill>
                  <a:srgbClr val="FF9900"/>
                </a:solidFill>
              </a:rPr>
              <a:t>This is the soon to be Count of </a:t>
            </a:r>
            <a:r>
              <a:rPr lang="en-US" dirty="0">
                <a:solidFill>
                  <a:srgbClr val="FFFF00"/>
                </a:solidFill>
              </a:rPr>
              <a:t>Monte Cristo</a:t>
            </a:r>
          </a:p>
        </p:txBody>
      </p:sp>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17" name="Picture 6" descr="http://application.denofgeek.com/pics/interviews/jimc01.jpg"/>
          <p:cNvPicPr>
            <a:picLocks noChangeAspect="1" noChangeArrowheads="1"/>
          </p:cNvPicPr>
          <p:nvPr/>
        </p:nvPicPr>
        <p:blipFill>
          <a:blip r:embed="rId2" cstate="print"/>
          <a:srcRect/>
          <a:stretch>
            <a:fillRect/>
          </a:stretch>
        </p:blipFill>
        <p:spPr bwMode="auto">
          <a:xfrm>
            <a:off x="228600" y="838200"/>
            <a:ext cx="8686800" cy="5791200"/>
          </a:xfrm>
          <a:prstGeom prst="rect">
            <a:avLst/>
          </a:prstGeom>
          <a:noFill/>
          <a:ln w="28575">
            <a:solidFill>
              <a:srgbClr val="FF9900"/>
            </a:solidFill>
          </a:ln>
        </p:spPr>
      </p:pic>
      <p:sp>
        <p:nvSpPr>
          <p:cNvPr id="18" name="Left Arrow 17"/>
          <p:cNvSpPr/>
          <p:nvPr/>
        </p:nvSpPr>
        <p:spPr>
          <a:xfrm rot="20108852">
            <a:off x="1752600" y="2209800"/>
            <a:ext cx="1371600" cy="609600"/>
          </a:xfrm>
          <a:prstGeom prst="leftArrow">
            <a:avLst/>
          </a:prstGeom>
          <a:solidFill>
            <a:schemeClr val="tx1">
              <a:lumMod val="95000"/>
              <a:lumOff val="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9" name="Rectangle 18"/>
          <p:cNvSpPr/>
          <p:nvPr/>
        </p:nvSpPr>
        <p:spPr>
          <a:xfrm>
            <a:off x="6705600" y="9144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*25</a:t>
            </a:r>
          </a:p>
        </p:txBody>
      </p:sp>
      <p:sp>
        <p:nvSpPr>
          <p:cNvPr id="241666" name="AutoShape 2" descr="data:image/jpeg;base64,/9j/4AAQSkZJRgABAQAAAQABAAD/2wCEAAkGBwgHBgkIBwgKCgkLDRYPDQwMDRsUFRAWIB0iIiAdHx8kKDQsJCYxJx8fLT0tMTU3Ojo6Iys/RD84QzQ5OjcBCgoKDQwNGg8PGjclHyU3Nzc3Nzc3Nzc3Nzc3Nzc3Nzc3Nzc3Nzc3Nzc3Nzc3Nzc3Nzc3Nzc3Nzc3Nzc3Nzc3N//AABEIAKEAeQMBIgACEQEDEQH/xAAbAAACAwEBAQAAAAAAAAAAAAAABAMFBgIBB//EAEIQAAEDAwIEAwUGAgcIAwAAAAECAwQABRESIQYTMUEiUWEUMnGBkQcVI0JSobGzNmJygrLh8FN0dYOUwdHSJTM0/8QAGQEAAwEBAQAAAAAAAAAAAAAAAAECAwQF/8QAJBEAAgICAgICAgMAAAAAAAAAAAECEQMhEjEEYRNBFCJRcZH/2gAMAwEAAhEDEQA/APmCTjfHwzXqnznAOfnUpCcaRjI9e1QcpQJJ3TnqK5bRoTNr1DfrTKBgd/lS7YGNt8VM2rGw2qZCHIyQ52OKjuEpDDK0oWeeegAzipmFpaQFDr1NU8OPKukxaGI65DhJUUp7VEEm230hrfQiokqGs/Dfoa7eSEJSkEEkZ2NbSF9mvET7CXEpjoQ5vhzBIP02r25/Z1Ms1ifuEt1ovIBJQMnAqvzcFpci1ikzENaQSp4KKe2O9R+8VKHQeXamG3AzjJ2WMgjqKWdWkrOj54710p2yA7E/tio8717k5zXOcVQF/YrsS8I8pWUqOELPVJ9T5VfLGhZ28XftmsElRSrIrZ22V7db2ndi4nwqz2I/89a4PKxcXzRvilemMqUdGME/Oo+Y15mpNXhKdtx0xS+kfqTXIjajOc0nodyK7DysJHQetLthKgBnB8zUikhC9lZ2r1GcJMFkkgYGD1FMoO9JNryR3pls5XipkhDLjyQghRwCCP8AOrr7POIYVgRMeehLlPuEA6MZCdtgD1rNXPQFIbB6IyrHat5wtwiXOCotzt777N0W6p5p5rqE9MYOx2Fc3kfHHFWTps2wpuWj6dw7xBAvkMvwFZI95vI1oPkR2+dPzosedDcjSwnlOpwUnaspw1aHWZKZMxKkuFJSt9aUtuL6dQnbH+t+tVnFPFk0SpECxO6CwDqdKQTkDJ6/514Hw8svHH0dThTKPi77LjqMixSUqRv+C4d/ka+Y3CC/bpS48pOlaDjB2NfUYnFF9Zgh6XPts5vO6mwCts+SxkEfSsZxO47c7i4t4fijB8KDp3r3PDyZ4vhldoyyQi1a7MuT51wTUrzakLwtJBrpERakFavAMZGepr07VHMQZrQcKOlLshnPgUgK38wf86z5TvgVc8Py22XHEqADigACf4VlnV42XjdSVmmWpKRknYetd/if7MUqZRQTnAztkdKi+8EfrRXmcWehGUK7M0gpSB3PrXqlgmoUKONs10nVnc161HlnbfhGe2ab18psk41HAGaWaQF9M5qR7CWjnqD3pNbELPOqWVajknY19i+ye8oXw+IbjqEKirKRvvpO4/jXxhRBNX3DF4+631uhguuBOEN+ee9Yeb4/y4uKN8Eoqf7dH3W73URLc4+pwIyMBauwz12rO2OPbXJLio55q1buKV13Ayf4fSsfeJ93usBTrSkpgoVgISQopx++2ehzVhwpMEd5U1+5tPKWkNkA/m9c9/KvG/FePE6ez0ITiv1SNJM4Ktr7mtottala1nR4j8wf+1UXFkGDbYyWyvLh2Sc4IT5UtfuOHWXHIzaCFHbIyMVi7zd5E1SlOvLUvSB4j0HpW/j+Pnk05vRlPLCCaWyqkI/GOtQUM4znO1NSJDDMd3xl110BKSfypqvUtSz4qiX1r2uF9nApUA65867bUW3UrRsoHYiuO1CTjc1fYjRhxTscKWRgjrnqaXyP1D60kxMSlkN77d649o/1muT4mWmLBWBUgX0pdJ86mbUK62ZDcZZRulQqCW6taxnpjtXHMUQR0qJRJO9SlsAzTlrc0T2VZA8XUnakhmvUnFOStUNOnZvHpiETXUT4agWztMhqKSods+fXvWfucVLRW4044ruCsBOAPgKTiXeVEaU206dKvOoJM2RJJ57mrPX1rmhhlF+jaeZSW+zhcpxzPMUVKz1JNRqWVHJ61zpUo+EZp5pllhGt8aldk10NqJiti4bUlGtePT1qBW6t6mecU4cq2HYVDmmr+wDByK6WdJwK4BoURgJ79c0ws9J9KM1znFe5pjs41EA1phw9bwwp/wC/fw0yhEUr2M45hBPXV02O9ZbOavm/6CP/APFW/wCUupn6JRzcrezb4UCSJanvawshIYA0BCignOrfcHHmPLpTyOHY65i4/wB5ueG3ieV+yD3CkLxjX1wRXM6UxH4Z4eD9ujyssyCC6txJT+MrbwKH71cx3mxfpD3IRyxwyhXJ1K045CDpznOO3XNQ5NL/AEaMnNjRWUMrhzPaUOoJJU1yyggkYIyfjTTlnjRG2TdZrsd19AdS0xH5hbQfdUvKk4z10jJx8aXuTjctLUmLERHZU3yg2lRI1JHixkk/mHU96tuOQPvhU9ODGnMtOx1g7KTy0pIz5gpORTbdpD+hB2ztQ0KeuEtSY5eWyyY7WtT2k4UoAkAJG25PXbFMscMpdltIM7MSRGckx5KGdQWlAJWkpKgUqGCMb709coaX+HbM8kBtuM0+w6T0bcCyoA+RIVn5VYWVSlRrJEIy85FuC20YwdLiCEbf1tJPrkHvUPI6sKMnCZirhTZBkPN+zBKgAwFFYUrA/MMH03+NTX+0O2iRFL8jnRZLSXWn0I6juNJPvDuM/OlYSFpsV3WpJCcMt5I/Nrzj44BrRuKTeZE3hyQoB1wNvW5ajsh4NJyj4LAx8cVb07JEmOHYsq4rgC7lL4edaQDF97lpClH39h1x8KpZkRlp+O3AkmYl9IKSGtCslRTp05O+371pLQ2UfaI6VDB58kEf8tys/wANPsxL9a5UgAMtSW1LKugGRkmhPY6HWrHFXcDaDcgLnr5YBZ/ALnTl685znbOnGfrQxYYogMyp1wdiFyUqKpCourluJxnJ1jbcb/tXq7dJY429hIUJCbgMZ6416tXwxvnyq7uN0g/d6p7kRuVHcvz7iMqUMDCTqABGSR2O1Lk7QUYd9IbeW2FBQQop1Dvg9aj1Vz2FGPQ/SthHNOous5FuNvTJcEQnJZ20k+dI17QIfkXWdJZYYkSnHGo5HJSrGEY8qu+HLhcbvfmGJF5kxnnUFlEhKEq0p64O4wnasrmrfhPP39H/ALLn8tVTJaY0ya+P3NV0dhXKQ/JfiurZSF+erGw9SBWjft90s1xj2G2Xh5S3mxIdygJZaBGSrOVdACScDtXE/TIdt3FxCS37DzJG3WU1hsfVRbP1qxCC/cn2Ukqfc4TSlvfJKtA7/DNYOXRaKyyPR3ZLkC13qc3Nl4Sl2S0nlSV9QCNRIJ6AkH96WZtEy5xbnc2ZshN2trut1hSfGSnOSlerOUhPTHas9Z1OKu0DlZ1+0t6ceeoYrX3m7rtl6utygKBLN6RkZ2WAhwKSfQ7iqcWpaFeijNwk3uJKfvF2mLXBbDzSOWlaTlSU/qGDlSd8HbPwqxkWyFLVcbi/xBNddtam0vOphJzkr0JKCHN8Hv5VxfLdHit3KdbcG13GAl+MR+T8dnW38Unb6UnYf6I8T/2Yn86qv9bRP2WcOM2397Xlu/zkLjpZdcfbipK3Ev4/r7HJOaz12YhocYkRJbspMlCnFl1oNqSrUU4IBPln51bcMrjt8K8TKmMuPMhMXU225yyfxD+bBx9Kpb25DVJaXbWlNRiw2NJOohWkagTgZOe+KI3bQ7Onb3c3IghrnPKjhOjSVfl/Tnrj0zioHLlPXb029UlwxEnKWdtIpIHJrsr2q6EcFJArzJ8zXSlEiuKYHlFFFMkKsrHcGrZPTKdimQUpISnm6MZBBPQ9iarau+CoLNy4qtsSSnUyt7K0/qCQVYPocUpUk7Gi0iQ75JsIt0a2Ofd0iWJbba30pW4nGNKQcFQxjcDsDTjr19kz4N4tVkdivQEJjalPBacIGnSoHGDjIIrK3ye/OvcuZIWouqeURn8oB2A8gBtWntTEviLhee01yzMmXho+NQQkqKFk7ms5aVsaf0RBTrV6Ui1cLuQ7z/8AY22t8qS0T+Ztsgb77bkDt0pNmFOcgzLObS4ZbbyX35C5KUhtWCE6s7bhR75NWSJ7ErjHhWEyoum3KjxnHlIKStYXk7HfAzgZ8q8ZjRbzBuloFxiwpybsuQgSVaUvJwUgavMHP1pcq7GQQY/EQsV04dFqeeQXG1EkjMdWQrbzCgkfxrluPP4e4fuEa52GQGZhQh19T2jTpVlIxg9/rSlzZuttuse1XUIBbdYUnRghaUgJSQe4xV8hsSvtXmwHUpVGfnKW62RsrlgrA+oobSXrsBDh+LcYtpnRHbAuY1PS2tbftIbc0IOoFKPe675xVBd58WQxHjQrd7E2ypalJLynCpStIJJI290bUs9cJTtxXclPrEtTvN5iTuFZzkVe/aK00jiIyGkpT7ZGakrSkYAWpPi+p3+dXVS/sV6MyNhRmuaKqhWek15RRTAKKKlYfUznQls5/W2lf8QaBEVO2a4u2m6xbgwAVx3AsJPRQ7j5jao/bnf0R/8Apm//AFpl0zGW4zjrUdCJKdTalRm8EZIz7vpQ1emBcXe12u5THrlarzCYjPqLqo8xakOsKVuU4AOoAnYjNSx1w4vCMyPFu8b2oT0SWMFSVlKEqGQMbHOCBmqaaiXAlJjSPYQsgKJSw2QkHpk6fLempVtnxlrQ67awttSUuJCGvBnoT4dh61DSaSbGXaZlqn8TWbiL26LFWp1t24ML1JKHEEalJwDkKAyKq5trgTnJbka8W5L4luqUXXVJS42rSUlORuRlQI61XyGZ8ZUpL7UVsxVhtzVHb3UegHh36E/ColrmNxWZS2I4ZfKktq9ma3KcZ/L6ihRrpgWdxmx7herWw1KbTGgMNRxJeylKwjcq6ZAJyB6Ypm7Xhm3/AGgLvcB9mWyZJfSWyd0nYpOcYOM/WqmU1OiLjJfRDCJKEracEdspUk7Zzp+tMKt85KHHFvWpCG3iypSm2gAsdvdo4xCxm42izv3BybFvcRFsdWXNKiee2CclHLxuR0z0qp4jupvF4fmBBbaOEMtk50NpGEj44G/rmmkQbiXZDTqYDSo7YcXzGmgNB6KB04I3HTzr1FuuKn3GVC3oKGQ/qU21pU2fzAhOCKapAUNFWU5UiE6lC/YnNaAtKmmG1JI+On0NJvSVvJAWloAHPgaSj+AFUIhooooAKKKKAJYzKpD7bLe63FhCR6k4FaS8iLMsjvskgPfdzyQnCSNLKgEfPdKT8VetZuLJeiPJejrLbqfdUOoq64XCp9wct7kt5gS0LKy0hJ1YSVEKz8KmX8jRHxQhbt7eCAVFMdpSvQBpNOcWlh65zm48dz2lDyS4vXqCk4A2GNtyNt6mYcVfELhQbvM9oUjwMSmkhLwG+kKBO+22fKuVTJKuHjc3bnO9oTJDPL0pxzANQOeuBj45qU6oZHxIHX7dDcS4HFsL9mlBPd8JGCfPwjT/AHTU0xEd6zTLaxI5jkAIeS2GyNOnwu798lWflSFvcai2hUpEyY0svoQ422lJSSMqB3PYA/OpeIGZlhuWuNNcWmayFl4pAKwdik/Oj0HsnQRcWG7Q5jniO09BPk5yxqR/eAHzAqG8YFnndv8A5lf+E15NhuosMK9SpbxlOL5bCAgDQE7pJPwGR8qLUq6SLVdJrE11AYUH1JGPxFKPiVnzA3+nnR7QiwStpDHIlpWSzZUpkJScLALwVp36EJI+tebtXW5IeSHIiLUpMYNK0hTHhKcE58znrvmqmyLfLVxlOy32oyEAySjClulSsBO/mcnJ8qJc5cJuI5ap8kNKYUkId06mhrOU5HUEjPajjuhlbceWXkuR2lNMLQOWlSs9Bg79/EDStTzJkia4HJTqnVhOkFXYeX71BWiJCiiigAooooAKvuBv6TxP7D38pdUNWNjuP3RcETQyl5SEqASpRA8QIP7E1MlcWhrsZ4PSpXE1t0HBDwJPkAMn9s07cXEP8MTXWfcXe1KT8ChRFV5u7TLTqLZBahqdSULdDilr0nqAT7oPpvXlqu6YMZ+HKiNzIbxClMrUU4UOigobg0mrdgcAY4cc/wB9T/gVWmukZV8ivQ2//wBECW3p26NOgA/RW9Zqbc2ZHJZZhNx4TSyr2dDijrJxklR3JwMelTrv60zZcqIwGDKjqYcSHCRggDI+lDTfQIsL7IRJ4YacZGGRcVpaGeiEoCU/sBTVhbZhu2th6ZGbbdaX7SypR1r5wAAxjHQIPWqMXeObQzbXLelbbTvN1c9QKldD9RUE+4tTbp7cYwQCQVNJdONvI9hjH0pcW1QWNQZRsUq4QZsMTIqlciQ0pRRkpUSkgjodjXvEEO3CFCuVqQ6yxJ1oUw6rUULSd8HuN6kmcQRp0mU9MtSFplaFOJS+pJ1pBAUDjY4JzVZcZ5mBptttLMdhJS00k5CcnJOe5J6mmk7sBGiiirEFFFFABRRRQAUUUUAFFFFABRRRQAUUUUAFFFFABRRRQAUUUUAf/9k="/>
          <p:cNvSpPr>
            <a:spLocks noChangeAspect="1" noChangeArrowheads="1"/>
          </p:cNvSpPr>
          <p:nvPr/>
        </p:nvSpPr>
        <p:spPr bwMode="auto">
          <a:xfrm>
            <a:off x="0" y="-1571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41668" name="AutoShape 4" descr="data:image/jpeg;base64,/9j/4AAQSkZJRgABAQAAAQABAAD/2wCEAAkGBwgHBgkIBwgKCgkLDRYPDQwMDRsUFRAWIB0iIiAdHx8kKDQsJCYxJx8fLT0tMTU3Ojo6Iys/RD84QzQ5OjcBCgoKDQwNGg8PGjclHyU3Nzc3Nzc3Nzc3Nzc3Nzc3Nzc3Nzc3Nzc3Nzc3Nzc3Nzc3Nzc3Nzc3Nzc3Nzc3Nzc3N//AABEIAKEAeQMBIgACEQEDEQH/xAAbAAACAwEBAQAAAAAAAAAAAAAABAMFBgIBB//EAEIQAAEDAwIEAwUGAgcIAwAAAAECAwQABRESIQYTMUEiUWEUMnGBkQcVI0JSobGzNmJygrLh8FN0dYOUwdHSJTM0/8QAGQEAAwEBAQAAAAAAAAAAAAAAAAECAwQF/8QAJBEAAgICAgICAgMAAAAAAAAAAAECEQMhEjEEYRNBFCJRcZH/2gAMAwEAAhEDEQA/APmCTjfHwzXqnznAOfnUpCcaRjI9e1QcpQJJ3TnqK5bRoTNr1DfrTKBgd/lS7YGNt8VM2rGw2qZCHIyQ52OKjuEpDDK0oWeeegAzipmFpaQFDr1NU8OPKukxaGI65DhJUUp7VEEm230hrfQiokqGs/Dfoa7eSEJSkEEkZ2NbSF9mvET7CXEpjoQ5vhzBIP02r25/Z1Ms1ifuEt1ovIBJQMnAqvzcFpci1ikzENaQSp4KKe2O9R+8VKHQeXamG3AzjJ2WMgjqKWdWkrOj54710p2yA7E/tio8717k5zXOcVQF/YrsS8I8pWUqOELPVJ9T5VfLGhZ28XftmsElRSrIrZ22V7db2ndi4nwqz2I/89a4PKxcXzRvilemMqUdGME/Oo+Y15mpNXhKdtx0xS+kfqTXIjajOc0nodyK7DysJHQetLthKgBnB8zUikhC9lZ2r1GcJMFkkgYGD1FMoO9JNryR3pls5XipkhDLjyQghRwCCP8AOrr7POIYVgRMeehLlPuEA6MZCdtgD1rNXPQFIbB6IyrHat5wtwiXOCotzt777N0W6p5p5rqE9MYOx2Fc3kfHHFWTps2wpuWj6dw7xBAvkMvwFZI95vI1oPkR2+dPzosedDcjSwnlOpwUnaspw1aHWZKZMxKkuFJSt9aUtuL6dQnbH+t+tVnFPFk0SpECxO6CwDqdKQTkDJ6/514Hw8svHH0dThTKPi77LjqMixSUqRv+C4d/ka+Y3CC/bpS48pOlaDjB2NfUYnFF9Zgh6XPts5vO6mwCts+SxkEfSsZxO47c7i4t4fijB8KDp3r3PDyZ4vhldoyyQi1a7MuT51wTUrzakLwtJBrpERakFavAMZGepr07VHMQZrQcKOlLshnPgUgK38wf86z5TvgVc8Py22XHEqADigACf4VlnV42XjdSVmmWpKRknYetd/if7MUqZRQTnAztkdKi+8EfrRXmcWehGUK7M0gpSB3PrXqlgmoUKONs10nVnc161HlnbfhGe2ab18psk41HAGaWaQF9M5qR7CWjnqD3pNbELPOqWVajknY19i+ye8oXw+IbjqEKirKRvvpO4/jXxhRBNX3DF4+631uhguuBOEN+ee9Yeb4/y4uKN8Eoqf7dH3W73URLc4+pwIyMBauwz12rO2OPbXJLio55q1buKV13Ayf4fSsfeJ93usBTrSkpgoVgISQopx++2ehzVhwpMEd5U1+5tPKWkNkA/m9c9/KvG/FePE6ez0ITiv1SNJM4Ktr7mtottala1nR4j8wf+1UXFkGDbYyWyvLh2Sc4IT5UtfuOHWXHIzaCFHbIyMVi7zd5E1SlOvLUvSB4j0HpW/j+Pnk05vRlPLCCaWyqkI/GOtQUM4znO1NSJDDMd3xl110BKSfypqvUtSz4qiX1r2uF9nApUA65867bUW3UrRsoHYiuO1CTjc1fYjRhxTscKWRgjrnqaXyP1D60kxMSlkN77d649o/1muT4mWmLBWBUgX0pdJ86mbUK62ZDcZZRulQqCW6taxnpjtXHMUQR0qJRJO9SlsAzTlrc0T2VZA8XUnakhmvUnFOStUNOnZvHpiETXUT4agWztMhqKSods+fXvWfucVLRW4044ruCsBOAPgKTiXeVEaU206dKvOoJM2RJJ57mrPX1rmhhlF+jaeZSW+zhcpxzPMUVKz1JNRqWVHJ61zpUo+EZp5pllhGt8aldk10NqJiti4bUlGtePT1qBW6t6mecU4cq2HYVDmmr+wDByK6WdJwK4BoURgJ79c0ws9J9KM1znFe5pjs41EA1phw9bwwp/wC/fw0yhEUr2M45hBPXV02O9ZbOavm/6CP/APFW/wCUupn6JRzcrezb4UCSJanvawshIYA0BCignOrfcHHmPLpTyOHY65i4/wB5ueG3ieV+yD3CkLxjX1wRXM6UxH4Z4eD9ujyssyCC6txJT+MrbwKH71cx3mxfpD3IRyxwyhXJ1K045CDpznOO3XNQ5NL/AEaMnNjRWUMrhzPaUOoJJU1yyggkYIyfjTTlnjRG2TdZrsd19AdS0xH5hbQfdUvKk4z10jJx8aXuTjctLUmLERHZU3yg2lRI1JHixkk/mHU96tuOQPvhU9ODGnMtOx1g7KTy0pIz5gpORTbdpD+hB2ztQ0KeuEtSY5eWyyY7WtT2k4UoAkAJG25PXbFMscMpdltIM7MSRGckx5KGdQWlAJWkpKgUqGCMb709coaX+HbM8kBtuM0+w6T0bcCyoA+RIVn5VYWVSlRrJEIy85FuC20YwdLiCEbf1tJPrkHvUPI6sKMnCZirhTZBkPN+zBKgAwFFYUrA/MMH03+NTX+0O2iRFL8jnRZLSXWn0I6juNJPvDuM/OlYSFpsV3WpJCcMt5I/Nrzj44BrRuKTeZE3hyQoB1wNvW5ajsh4NJyj4LAx8cVb07JEmOHYsq4rgC7lL4edaQDF97lpClH39h1x8KpZkRlp+O3AkmYl9IKSGtCslRTp05O+371pLQ2UfaI6VDB58kEf8tys/wANPsxL9a5UgAMtSW1LKugGRkmhPY6HWrHFXcDaDcgLnr5YBZ/ALnTl685znbOnGfrQxYYogMyp1wdiFyUqKpCourluJxnJ1jbcb/tXq7dJY429hIUJCbgMZ6416tXwxvnyq7uN0g/d6p7kRuVHcvz7iMqUMDCTqABGSR2O1Lk7QUYd9IbeW2FBQQop1Dvg9aj1Vz2FGPQ/SthHNOous5FuNvTJcEQnJZ20k+dI17QIfkXWdJZYYkSnHGo5HJSrGEY8qu+HLhcbvfmGJF5kxnnUFlEhKEq0p64O4wnasrmrfhPP39H/ALLn8tVTJaY0ya+P3NV0dhXKQ/JfiurZSF+erGw9SBWjft90s1xj2G2Xh5S3mxIdygJZaBGSrOVdACScDtXE/TIdt3FxCS37DzJG3WU1hsfVRbP1qxCC/cn2Ukqfc4TSlvfJKtA7/DNYOXRaKyyPR3ZLkC13qc3Nl4Sl2S0nlSV9QCNRIJ6AkH96WZtEy5xbnc2ZshN2trut1hSfGSnOSlerOUhPTHas9Z1OKu0DlZ1+0t6ceeoYrX3m7rtl6utygKBLN6RkZ2WAhwKSfQ7iqcWpaFeijNwk3uJKfvF2mLXBbDzSOWlaTlSU/qGDlSd8HbPwqxkWyFLVcbi/xBNddtam0vOphJzkr0JKCHN8Hv5VxfLdHit3KdbcG13GAl+MR+T8dnW38Unb6UnYf6I8T/2Yn86qv9bRP2WcOM2397Xlu/zkLjpZdcfbipK3Ev4/r7HJOaz12YhocYkRJbspMlCnFl1oNqSrUU4IBPln51bcMrjt8K8TKmMuPMhMXU225yyfxD+bBx9Kpb25DVJaXbWlNRiw2NJOohWkagTgZOe+KI3bQ7Onb3c3IghrnPKjhOjSVfl/Tnrj0zioHLlPXb029UlwxEnKWdtIpIHJrsr2q6EcFJArzJ8zXSlEiuKYHlFFFMkKsrHcGrZPTKdimQUpISnm6MZBBPQ9iarau+CoLNy4qtsSSnUyt7K0/qCQVYPocUpUk7Gi0iQ75JsIt0a2Ofd0iWJbba30pW4nGNKQcFQxjcDsDTjr19kz4N4tVkdivQEJjalPBacIGnSoHGDjIIrK3ye/OvcuZIWouqeURn8oB2A8gBtWntTEviLhee01yzMmXho+NQQkqKFk7ms5aVsaf0RBTrV6Ui1cLuQ7z/8AY22t8qS0T+Ztsgb77bkDt0pNmFOcgzLObS4ZbbyX35C5KUhtWCE6s7bhR75NWSJ7ErjHhWEyoum3KjxnHlIKStYXk7HfAzgZ8q8ZjRbzBuloFxiwpybsuQgSVaUvJwUgavMHP1pcq7GQQY/EQsV04dFqeeQXG1EkjMdWQrbzCgkfxrluPP4e4fuEa52GQGZhQh19T2jTpVlIxg9/rSlzZuttuse1XUIBbdYUnRghaUgJSQe4xV8hsSvtXmwHUpVGfnKW62RsrlgrA+oobSXrsBDh+LcYtpnRHbAuY1PS2tbftIbc0IOoFKPe675xVBd58WQxHjQrd7E2ypalJLynCpStIJJI290bUs9cJTtxXclPrEtTvN5iTuFZzkVe/aK00jiIyGkpT7ZGakrSkYAWpPi+p3+dXVS/sV6MyNhRmuaKqhWek15RRTAKKKlYfUznQls5/W2lf8QaBEVO2a4u2m6xbgwAVx3AsJPRQ7j5jao/bnf0R/8Apm//AFpl0zGW4zjrUdCJKdTalRm8EZIz7vpQ1emBcXe12u5THrlarzCYjPqLqo8xakOsKVuU4AOoAnYjNSx1w4vCMyPFu8b2oT0SWMFSVlKEqGQMbHOCBmqaaiXAlJjSPYQsgKJSw2QkHpk6fLempVtnxlrQ67awttSUuJCGvBnoT4dh61DSaSbGXaZlqn8TWbiL26LFWp1t24ML1JKHEEalJwDkKAyKq5trgTnJbka8W5L4luqUXXVJS42rSUlORuRlQI61XyGZ8ZUpL7UVsxVhtzVHb3UegHh36E/ColrmNxWZS2I4ZfKktq9ma3KcZ/L6ihRrpgWdxmx7herWw1KbTGgMNRxJeylKwjcq6ZAJyB6Ypm7Xhm3/AGgLvcB9mWyZJfSWyd0nYpOcYOM/WqmU1OiLjJfRDCJKEracEdspUk7Zzp+tMKt85KHHFvWpCG3iypSm2gAsdvdo4xCxm42izv3BybFvcRFsdWXNKiee2CclHLxuR0z0qp4jupvF4fmBBbaOEMtk50NpGEj44G/rmmkQbiXZDTqYDSo7YcXzGmgNB6KB04I3HTzr1FuuKn3GVC3oKGQ/qU21pU2fzAhOCKapAUNFWU5UiE6lC/YnNaAtKmmG1JI+On0NJvSVvJAWloAHPgaSj+AFUIhooooAKKKKAJYzKpD7bLe63FhCR6k4FaS8iLMsjvskgPfdzyQnCSNLKgEfPdKT8VetZuLJeiPJejrLbqfdUOoq64XCp9wct7kt5gS0LKy0hJ1YSVEKz8KmX8jRHxQhbt7eCAVFMdpSvQBpNOcWlh65zm48dz2lDyS4vXqCk4A2GNtyNt6mYcVfELhQbvM9oUjwMSmkhLwG+kKBO+22fKuVTJKuHjc3bnO9oTJDPL0pxzANQOeuBj45qU6oZHxIHX7dDcS4HFsL9mlBPd8JGCfPwjT/AHTU0xEd6zTLaxI5jkAIeS2GyNOnwu798lWflSFvcai2hUpEyY0svoQ422lJSSMqB3PYA/OpeIGZlhuWuNNcWmayFl4pAKwdik/Oj0HsnQRcWG7Q5jniO09BPk5yxqR/eAHzAqG8YFnndv8A5lf+E15NhuosMK9SpbxlOL5bCAgDQE7pJPwGR8qLUq6SLVdJrE11AYUH1JGPxFKPiVnzA3+nnR7QiwStpDHIlpWSzZUpkJScLALwVp36EJI+tebtXW5IeSHIiLUpMYNK0hTHhKcE58znrvmqmyLfLVxlOy32oyEAySjClulSsBO/mcnJ8qJc5cJuI5ap8kNKYUkId06mhrOU5HUEjPajjuhlbceWXkuR2lNMLQOWlSs9Bg79/EDStTzJkia4HJTqnVhOkFXYeX71BWiJCiiigAooooAKvuBv6TxP7D38pdUNWNjuP3RcETQyl5SEqASpRA8QIP7E1MlcWhrsZ4PSpXE1t0HBDwJPkAMn9s07cXEP8MTXWfcXe1KT8ChRFV5u7TLTqLZBahqdSULdDilr0nqAT7oPpvXlqu6YMZ+HKiNzIbxClMrUU4UOigobg0mrdgcAY4cc/wB9T/gVWmukZV8ivQ2//wBECW3p26NOgA/RW9Zqbc2ZHJZZhNx4TSyr2dDijrJxklR3JwMelTrv60zZcqIwGDKjqYcSHCRggDI+lDTfQIsL7IRJ4YacZGGRcVpaGeiEoCU/sBTVhbZhu2th6ZGbbdaX7SypR1r5wAAxjHQIPWqMXeObQzbXLelbbTvN1c9QKldD9RUE+4tTbp7cYwQCQVNJdONvI9hjH0pcW1QWNQZRsUq4QZsMTIqlciQ0pRRkpUSkgjodjXvEEO3CFCuVqQ6yxJ1oUw6rUULSd8HuN6kmcQRp0mU9MtSFplaFOJS+pJ1pBAUDjY4JzVZcZ5mBptttLMdhJS00k5CcnJOe5J6mmk7sBGiiirEFFFFABRRRQAUUUUAFFFFABRRRQAUUUUAFFFFABRRRQAUUUUAf/9k="/>
          <p:cNvSpPr>
            <a:spLocks noChangeAspect="1" noChangeArrowheads="1"/>
          </p:cNvSpPr>
          <p:nvPr/>
        </p:nvSpPr>
        <p:spPr bwMode="auto">
          <a:xfrm>
            <a:off x="0" y="-1571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41670" name="AutoShape 6" descr="data:image/jpeg;base64,/9j/4AAQSkZJRgABAQAAAQABAAD/2wCEAAkGBwgHBgkIBwgKCgkLDRYPDQwMDRsUFRAWIB0iIiAdHx8kKDQsJCYxJx8fLT0tMTU3Ojo6Iys/RD84QzQ5OjcBCgoKDQwNGg8PGjclHyU3Nzc3Nzc3Nzc3Nzc3Nzc3Nzc3Nzc3Nzc3Nzc3Nzc3Nzc3Nzc3Nzc3Nzc3Nzc3Nzc3N//AABEIAKEAeQMBIgACEQEDEQH/xAAbAAACAwEBAQAAAAAAAAAAAAAABAMFBgIBB//EAEIQAAEDAwIEAwUGAgcIAwAAAAECAwQABRESIQYTMUEiUWEUMnGBkQcVI0JSobGzNmJygrLh8FN0dYOUwdHSJTM0/8QAGQEAAwEBAQAAAAAAAAAAAAAAAAECAwQF/8QAJBEAAgICAgICAgMAAAAAAAAAAAECEQMhEjEEYRNBFCJRcZH/2gAMAwEAAhEDEQA/APmCTjfHwzXqnznAOfnUpCcaRjI9e1QcpQJJ3TnqK5bRoTNr1DfrTKBgd/lS7YGNt8VM2rGw2qZCHIyQ52OKjuEpDDK0oWeeegAzipmFpaQFDr1NU8OPKukxaGI65DhJUUp7VEEm230hrfQiokqGs/Dfoa7eSEJSkEEkZ2NbSF9mvET7CXEpjoQ5vhzBIP02r25/Z1Ms1ifuEt1ovIBJQMnAqvzcFpci1ikzENaQSp4KKe2O9R+8VKHQeXamG3AzjJ2WMgjqKWdWkrOj54710p2yA7E/tio8717k5zXOcVQF/YrsS8I8pWUqOELPVJ9T5VfLGhZ28XftmsElRSrIrZ22V7db2ndi4nwqz2I/89a4PKxcXzRvilemMqUdGME/Oo+Y15mpNXhKdtx0xS+kfqTXIjajOc0nodyK7DysJHQetLthKgBnB8zUikhC9lZ2r1GcJMFkkgYGD1FMoO9JNryR3pls5XipkhDLjyQghRwCCP8AOrr7POIYVgRMeehLlPuEA6MZCdtgD1rNXPQFIbB6IyrHat5wtwiXOCotzt777N0W6p5p5rqE9MYOx2Fc3kfHHFWTps2wpuWj6dw7xBAvkMvwFZI95vI1oPkR2+dPzosedDcjSwnlOpwUnaspw1aHWZKZMxKkuFJSt9aUtuL6dQnbH+t+tVnFPFk0SpECxO6CwDqdKQTkDJ6/514Hw8svHH0dThTKPi77LjqMixSUqRv+C4d/ka+Y3CC/bpS48pOlaDjB2NfUYnFF9Zgh6XPts5vO6mwCts+SxkEfSsZxO47c7i4t4fijB8KDp3r3PDyZ4vhldoyyQi1a7MuT51wTUrzakLwtJBrpERakFavAMZGepr07VHMQZrQcKOlLshnPgUgK38wf86z5TvgVc8Py22XHEqADigACf4VlnV42XjdSVmmWpKRknYetd/if7MUqZRQTnAztkdKi+8EfrRXmcWehGUK7M0gpSB3PrXqlgmoUKONs10nVnc161HlnbfhGe2ab18psk41HAGaWaQF9M5qR7CWjnqD3pNbELPOqWVajknY19i+ye8oXw+IbjqEKirKRvvpO4/jXxhRBNX3DF4+631uhguuBOEN+ee9Yeb4/y4uKN8Eoqf7dH3W73URLc4+pwIyMBauwz12rO2OPbXJLio55q1buKV13Ayf4fSsfeJ93usBTrSkpgoVgISQopx++2ehzVhwpMEd5U1+5tPKWkNkA/m9c9/KvG/FePE6ez0ITiv1SNJM4Ktr7mtottala1nR4j8wf+1UXFkGDbYyWyvLh2Sc4IT5UtfuOHWXHIzaCFHbIyMVi7zd5E1SlOvLUvSB4j0HpW/j+Pnk05vRlPLCCaWyqkI/GOtQUM4znO1NSJDDMd3xl110BKSfypqvUtSz4qiX1r2uF9nApUA65867bUW3UrRsoHYiuO1CTjc1fYjRhxTscKWRgjrnqaXyP1D60kxMSlkN77d649o/1muT4mWmLBWBUgX0pdJ86mbUK62ZDcZZRulQqCW6taxnpjtXHMUQR0qJRJO9SlsAzTlrc0T2VZA8XUnakhmvUnFOStUNOnZvHpiETXUT4agWztMhqKSods+fXvWfucVLRW4044ruCsBOAPgKTiXeVEaU206dKvOoJM2RJJ57mrPX1rmhhlF+jaeZSW+zhcpxzPMUVKz1JNRqWVHJ61zpUo+EZp5pllhGt8aldk10NqJiti4bUlGtePT1qBW6t6mecU4cq2HYVDmmr+wDByK6WdJwK4BoURgJ79c0ws9J9KM1znFe5pjs41EA1phw9bwwp/wC/fw0yhEUr2M45hBPXV02O9ZbOavm/6CP/APFW/wCUupn6JRzcrezb4UCSJanvawshIYA0BCignOrfcHHmPLpTyOHY65i4/wB5ueG3ieV+yD3CkLxjX1wRXM6UxH4Z4eD9ujyssyCC6txJT+MrbwKH71cx3mxfpD3IRyxwyhXJ1K045CDpznOO3XNQ5NL/AEaMnNjRWUMrhzPaUOoJJU1yyggkYIyfjTTlnjRG2TdZrsd19AdS0xH5hbQfdUvKk4z10jJx8aXuTjctLUmLERHZU3yg2lRI1JHixkk/mHU96tuOQPvhU9ODGnMtOx1g7KTy0pIz5gpORTbdpD+hB2ztQ0KeuEtSY5eWyyY7WtT2k4UoAkAJG25PXbFMscMpdltIM7MSRGckx5KGdQWlAJWkpKgUqGCMb709coaX+HbM8kBtuM0+w6T0bcCyoA+RIVn5VYWVSlRrJEIy85FuC20YwdLiCEbf1tJPrkHvUPI6sKMnCZirhTZBkPN+zBKgAwFFYUrA/MMH03+NTX+0O2iRFL8jnRZLSXWn0I6juNJPvDuM/OlYSFpsV3WpJCcMt5I/Nrzj44BrRuKTeZE3hyQoB1wNvW5ajsh4NJyj4LAx8cVb07JEmOHYsq4rgC7lL4edaQDF97lpClH39h1x8KpZkRlp+O3AkmYl9IKSGtCslRTp05O+371pLQ2UfaI6VDB58kEf8tys/wANPsxL9a5UgAMtSW1LKugGRkmhPY6HWrHFXcDaDcgLnr5YBZ/ALnTl685znbOnGfrQxYYogMyp1wdiFyUqKpCourluJxnJ1jbcb/tXq7dJY429hIUJCbgMZ6416tXwxvnyq7uN0g/d6p7kRuVHcvz7iMqUMDCTqABGSR2O1Lk7QUYd9IbeW2FBQQop1Dvg9aj1Vz2FGPQ/SthHNOous5FuNvTJcEQnJZ20k+dI17QIfkXWdJZYYkSnHGo5HJSrGEY8qu+HLhcbvfmGJF5kxnnUFlEhKEq0p64O4wnasrmrfhPP39H/ALLn8tVTJaY0ya+P3NV0dhXKQ/JfiurZSF+erGw9SBWjft90s1xj2G2Xh5S3mxIdygJZaBGSrOVdACScDtXE/TIdt3FxCS37DzJG3WU1hsfVRbP1qxCC/cn2Ukqfc4TSlvfJKtA7/DNYOXRaKyyPR3ZLkC13qc3Nl4Sl2S0nlSV9QCNRIJ6AkH96WZtEy5xbnc2ZshN2trut1hSfGSnOSlerOUhPTHas9Z1OKu0DlZ1+0t6ceeoYrX3m7rtl6utygKBLN6RkZ2WAhwKSfQ7iqcWpaFeijNwk3uJKfvF2mLXBbDzSOWlaTlSU/qGDlSd8HbPwqxkWyFLVcbi/xBNddtam0vOphJzkr0JKCHN8Hv5VxfLdHit3KdbcG13GAl+MR+T8dnW38Unb6UnYf6I8T/2Yn86qv9bRP2WcOM2397Xlu/zkLjpZdcfbipK3Ev4/r7HJOaz12YhocYkRJbspMlCnFl1oNqSrUU4IBPln51bcMrjt8K8TKmMuPMhMXU225yyfxD+bBx9Kpb25DVJaXbWlNRiw2NJOohWkagTgZOe+KI3bQ7Onb3c3IghrnPKjhOjSVfl/Tnrj0zioHLlPXb029UlwxEnKWdtIpIHJrsr2q6EcFJArzJ8zXSlEiuKYHlFFFMkKsrHcGrZPTKdimQUpISnm6MZBBPQ9iarau+CoLNy4qtsSSnUyt7K0/qCQVYPocUpUk7Gi0iQ75JsIt0a2Ofd0iWJbba30pW4nGNKQcFQxjcDsDTjr19kz4N4tVkdivQEJjalPBacIGnSoHGDjIIrK3ye/OvcuZIWouqeURn8oB2A8gBtWntTEviLhee01yzMmXho+NQQkqKFk7ms5aVsaf0RBTrV6Ui1cLuQ7z/8AY22t8qS0T+Ztsgb77bkDt0pNmFOcgzLObS4ZbbyX35C5KUhtWCE6s7bhR75NWSJ7ErjHhWEyoum3KjxnHlIKStYXk7HfAzgZ8q8ZjRbzBuloFxiwpybsuQgSVaUvJwUgavMHP1pcq7GQQY/EQsV04dFqeeQXG1EkjMdWQrbzCgkfxrluPP4e4fuEa52GQGZhQh19T2jTpVlIxg9/rSlzZuttuse1XUIBbdYUnRghaUgJSQe4xV8hsSvtXmwHUpVGfnKW62RsrlgrA+oobSXrsBDh+LcYtpnRHbAuY1PS2tbftIbc0IOoFKPe675xVBd58WQxHjQrd7E2ypalJLynCpStIJJI290bUs9cJTtxXclPrEtTvN5iTuFZzkVe/aK00jiIyGkpT7ZGakrSkYAWpPi+p3+dXVS/sV6MyNhRmuaKqhWek15RRTAKKKlYfUznQls5/W2lf8QaBEVO2a4u2m6xbgwAVx3AsJPRQ7j5jao/bnf0R/8Apm//AFpl0zGW4zjrUdCJKdTalRm8EZIz7vpQ1emBcXe12u5THrlarzCYjPqLqo8xakOsKVuU4AOoAnYjNSx1w4vCMyPFu8b2oT0SWMFSVlKEqGQMbHOCBmqaaiXAlJjSPYQsgKJSw2QkHpk6fLempVtnxlrQ67awttSUuJCGvBnoT4dh61DSaSbGXaZlqn8TWbiL26LFWp1t24ML1JKHEEalJwDkKAyKq5trgTnJbka8W5L4luqUXXVJS42rSUlORuRlQI61XyGZ8ZUpL7UVsxVhtzVHb3UegHh36E/ColrmNxWZS2I4ZfKktq9ma3KcZ/L6ihRrpgWdxmx7herWw1KbTGgMNRxJeylKwjcq6ZAJyB6Ypm7Xhm3/AGgLvcB9mWyZJfSWyd0nYpOcYOM/WqmU1OiLjJfRDCJKEracEdspUk7Zzp+tMKt85KHHFvWpCG3iypSm2gAsdvdo4xCxm42izv3BybFvcRFsdWXNKiee2CclHLxuR0z0qp4jupvF4fmBBbaOEMtk50NpGEj44G/rmmkQbiXZDTqYDSo7YcXzGmgNB6KB04I3HTzr1FuuKn3GVC3oKGQ/qU21pU2fzAhOCKapAUNFWU5UiE6lC/YnNaAtKmmG1JI+On0NJvSVvJAWloAHPgaSj+AFUIhooooAKKKKAJYzKpD7bLe63FhCR6k4FaS8iLMsjvskgPfdzyQnCSNLKgEfPdKT8VetZuLJeiPJejrLbqfdUOoq64XCp9wct7kt5gS0LKy0hJ1YSVEKz8KmX8jRHxQhbt7eCAVFMdpSvQBpNOcWlh65zm48dz2lDyS4vXqCk4A2GNtyNt6mYcVfELhQbvM9oUjwMSmkhLwG+kKBO+22fKuVTJKuHjc3bnO9oTJDPL0pxzANQOeuBj45qU6oZHxIHX7dDcS4HFsL9mlBPd8JGCfPwjT/AHTU0xEd6zTLaxI5jkAIeS2GyNOnwu798lWflSFvcai2hUpEyY0svoQ422lJSSMqB3PYA/OpeIGZlhuWuNNcWmayFl4pAKwdik/Oj0HsnQRcWG7Q5jniO09BPk5yxqR/eAHzAqG8YFnndv8A5lf+E15NhuosMK9SpbxlOL5bCAgDQE7pJPwGR8qLUq6SLVdJrE11AYUH1JGPxFKPiVnzA3+nnR7QiwStpDHIlpWSzZUpkJScLALwVp36EJI+tebtXW5IeSHIiLUpMYNK0hTHhKcE58znrvmqmyLfLVxlOy32oyEAySjClulSsBO/mcnJ8qJc5cJuI5ap8kNKYUkId06mhrOU5HUEjPajjuhlbceWXkuR2lNMLQOWlSs9Bg79/EDStTzJkia4HJTqnVhOkFXYeX71BWiJCiiigAooooAKvuBv6TxP7D38pdUNWNjuP3RcETQyl5SEqASpRA8QIP7E1MlcWhrsZ4PSpXE1t0HBDwJPkAMn9s07cXEP8MTXWfcXe1KT8ChRFV5u7TLTqLZBahqdSULdDilr0nqAT7oPpvXlqu6YMZ+HKiNzIbxClMrUU4UOigobg0mrdgcAY4cc/wB9T/gVWmukZV8ivQ2//wBECW3p26NOgA/RW9Zqbc2ZHJZZhNx4TSyr2dDijrJxklR3JwMelTrv60zZcqIwGDKjqYcSHCRggDI+lDTfQIsL7IRJ4YacZGGRcVpaGeiEoCU/sBTVhbZhu2th6ZGbbdaX7SypR1r5wAAxjHQIPWqMXeObQzbXLelbbTvN1c9QKldD9RUE+4tTbp7cYwQCQVNJdONvI9hjH0pcW1QWNQZRsUq4QZsMTIqlciQ0pRRkpUSkgjodjXvEEO3CFCuVqQ6yxJ1oUw6rUULSd8HuN6kmcQRp0mU9MtSFplaFOJS+pJ1pBAUDjY4JzVZcZ5mBptttLMdhJS00k5CcnJOe5J6mmk7sBGiiirEFFFFABRRRQAUUUUAFFFFABRRRQAUUUUAFFFFABRRRQAUUUUAf/9k="/>
          <p:cNvSpPr>
            <a:spLocks noChangeAspect="1" noChangeArrowheads="1"/>
          </p:cNvSpPr>
          <p:nvPr/>
        </p:nvSpPr>
        <p:spPr bwMode="auto">
          <a:xfrm>
            <a:off x="0" y="-1571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41672" name="Picture 8" descr="http://api.ning.com/files/3jTl2qg9wX0qGVMH3e6foLHhLhDeWa*IzzhCtETfX8E27YwhkfF-KQUi6BXAc9mkxd3c1QYrYyRQMYRZ7JNbvzUrxneaxxI1/countofmontecristo.jpg"/>
          <p:cNvPicPr>
            <a:picLocks noChangeAspect="1" noChangeArrowheads="1"/>
          </p:cNvPicPr>
          <p:nvPr/>
        </p:nvPicPr>
        <p:blipFill>
          <a:blip r:embed="rId3" cstate="print"/>
          <a:srcRect/>
          <a:stretch>
            <a:fillRect/>
          </a:stretch>
        </p:blipFill>
        <p:spPr bwMode="auto">
          <a:xfrm>
            <a:off x="3200400" y="1143000"/>
            <a:ext cx="3676686" cy="4905375"/>
          </a:xfrm>
          <a:prstGeom prst="rect">
            <a:avLst/>
          </a:prstGeom>
          <a:noFill/>
          <a:ln>
            <a:solidFill>
              <a:srgbClr val="FFFF00"/>
            </a:solidFill>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1"/>
          <a:ext cx="8686800" cy="4717392"/>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67755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CAME FROM THE SEWER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IT’S ALIVE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LEVEL UP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SCHLEID ON TIME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CELL</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BLOCK</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-BONUS-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888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7758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888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801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7888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Cellular Biology Review Game</a:t>
            </a:r>
          </a:p>
        </p:txBody>
      </p:sp>
      <p:sp>
        <p:nvSpPr>
          <p:cNvPr id="7" name="Rectangle 6"/>
          <p:cNvSpPr/>
          <p:nvPr/>
        </p:nvSpPr>
        <p:spPr>
          <a:xfrm>
            <a:off x="228600" y="5562600"/>
            <a:ext cx="4993675"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CCFF99"/>
                </a:solidFill>
                <a:effectLst>
                  <a:outerShdw blurRad="50800" algn="tl" rotWithShape="0">
                    <a:srgbClr val="000000"/>
                  </a:outerShdw>
                </a:effectLst>
                <a:uLnTx/>
                <a:uFillTx/>
                <a:latin typeface="Arial" charset="0"/>
                <a:ea typeface="+mn-ea"/>
                <a:cs typeface="+mn-cs"/>
              </a:rPr>
              <a:t>Final Question</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https://encrypted-tbn0.gstatic.com/images?q=tbn:ANd9GcQpAm5dZw_dYOv0_xPhQeszCnGNx5Jte3EcRoLpxYYTQtAq_BiO9Q"/>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152400" y="228600"/>
            <a:ext cx="4105611" cy="76944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Final Question</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https://encrypted-tbn0.gstatic.com/images?q=tbn:ANd9GcQpAm5dZw_dYOv0_xPhQeszCnGNx5Jte3EcRoLpxYYTQtAq_BiO9Q"/>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152400" y="228600"/>
            <a:ext cx="4105611" cy="76944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Final Question</a:t>
            </a:r>
          </a:p>
        </p:txBody>
      </p:sp>
      <p:sp>
        <p:nvSpPr>
          <p:cNvPr id="4" name="Rounded Rectangular Callout 3"/>
          <p:cNvSpPr/>
          <p:nvPr/>
        </p:nvSpPr>
        <p:spPr>
          <a:xfrm>
            <a:off x="228600" y="1676400"/>
            <a:ext cx="3733800" cy="1981200"/>
          </a:xfrm>
          <a:prstGeom prst="wedgeRoundRectCallout">
            <a:avLst>
              <a:gd name="adj1" fmla="val 61326"/>
              <a:gd name="adj2" fmla="val 5428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5" name="TextBox 4"/>
          <p:cNvSpPr txBox="1"/>
          <p:nvPr/>
        </p:nvSpPr>
        <p:spPr>
          <a:xfrm>
            <a:off x="381000" y="1905000"/>
            <a:ext cx="35814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charset="0"/>
                <a:ea typeface="+mn-ea"/>
                <a:cs typeface="+mn-cs"/>
              </a:rPr>
              <a:t>“You may wager up to 5 pts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p:cNvSpPr>
            <a:spLocks noGrp="1" noChangeArrowheads="1"/>
          </p:cNvSpPr>
          <p:nvPr>
            <p:ph type="body" idx="1"/>
          </p:nvPr>
        </p:nvSpPr>
        <p:spPr>
          <a:xfrm>
            <a:off x="152400" y="152400"/>
            <a:ext cx="8763000" cy="5973763"/>
          </a:xfrm>
        </p:spPr>
        <p:txBody>
          <a:bodyPr/>
          <a:lstStyle/>
          <a:p>
            <a:pPr eaLnBrk="1" hangingPunct="1"/>
            <a:r>
              <a:rPr lang="en-US" dirty="0"/>
              <a:t>Name A, B, and C?</a:t>
            </a:r>
          </a:p>
        </p:txBody>
      </p:sp>
      <p:pic>
        <p:nvPicPr>
          <p:cNvPr id="143363" name="Picture 4" descr="cheek%20cell%201000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914400"/>
            <a:ext cx="8607425" cy="5715000"/>
          </a:xfrm>
          <a:prstGeom prst="rect">
            <a:avLst/>
          </a:prstGeom>
          <a:noFill/>
          <a:ln w="76200">
            <a:solidFill>
              <a:srgbClr val="FF99FF"/>
            </a:solidFill>
            <a:miter lim="800000"/>
            <a:headEnd/>
            <a:tailEnd/>
          </a:ln>
          <a:extLst>
            <a:ext uri="{909E8E84-426E-40DD-AFC4-6F175D3DCCD1}">
              <a14:hiddenFill xmlns:a14="http://schemas.microsoft.com/office/drawing/2010/main">
                <a:solidFill>
                  <a:srgbClr val="FFFFFF"/>
                </a:solidFill>
              </a14:hiddenFill>
            </a:ext>
          </a:extLst>
        </p:spPr>
      </p:pic>
      <p:sp>
        <p:nvSpPr>
          <p:cNvPr id="143365"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cxnSp>
        <p:nvCxnSpPr>
          <p:cNvPr id="15" name="Straight Arrow Connector 14"/>
          <p:cNvCxnSpPr/>
          <p:nvPr/>
        </p:nvCxnSpPr>
        <p:spPr bwMode="auto">
          <a:xfrm>
            <a:off x="3581400" y="3352800"/>
            <a:ext cx="762000" cy="228600"/>
          </a:xfrm>
          <a:prstGeom prst="straightConnector1">
            <a:avLst/>
          </a:prstGeom>
          <a:noFill/>
          <a:ln w="76200" cap="flat" cmpd="sng" algn="ctr">
            <a:solidFill>
              <a:schemeClr val="tx1"/>
            </a:solidFill>
            <a:prstDash val="solid"/>
            <a:round/>
            <a:headEnd type="none" w="med" len="med"/>
            <a:tailEnd type="arrow"/>
          </a:ln>
          <a:effectLst/>
        </p:spPr>
      </p:cxnSp>
      <p:sp>
        <p:nvSpPr>
          <p:cNvPr id="23" name="Rectangle 22"/>
          <p:cNvSpPr/>
          <p:nvPr/>
        </p:nvSpPr>
        <p:spPr>
          <a:xfrm>
            <a:off x="3048000" y="2819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25" name="Rectangle 24"/>
          <p:cNvSpPr/>
          <p:nvPr/>
        </p:nvSpPr>
        <p:spPr>
          <a:xfrm>
            <a:off x="5943600" y="3124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26" name="Rectangle 25"/>
          <p:cNvSpPr/>
          <p:nvPr/>
        </p:nvSpPr>
        <p:spPr>
          <a:xfrm>
            <a:off x="7848600" y="1143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cxnSp>
        <p:nvCxnSpPr>
          <p:cNvPr id="27" name="Straight Arrow Connector 26"/>
          <p:cNvCxnSpPr/>
          <p:nvPr/>
        </p:nvCxnSpPr>
        <p:spPr bwMode="auto">
          <a:xfrm flipH="1">
            <a:off x="7315200" y="1905000"/>
            <a:ext cx="685800" cy="533400"/>
          </a:xfrm>
          <a:prstGeom prst="straightConnector1">
            <a:avLst/>
          </a:prstGeom>
          <a:noFill/>
          <a:ln w="76200" cap="flat" cmpd="sng" algn="ctr">
            <a:solidFill>
              <a:schemeClr val="tx1"/>
            </a:solidFill>
            <a:prstDash val="solid"/>
            <a:round/>
            <a:headEnd type="none" w="med" len="med"/>
            <a:tailEnd type="arrow"/>
          </a:ln>
          <a:effectLst/>
        </p:spPr>
      </p:cxnSp>
      <p:sp>
        <p:nvSpPr>
          <p:cNvPr id="31" name="Freeform 30"/>
          <p:cNvSpPr/>
          <p:nvPr/>
        </p:nvSpPr>
        <p:spPr>
          <a:xfrm>
            <a:off x="6950113" y="2346806"/>
            <a:ext cx="1441719" cy="872432"/>
          </a:xfrm>
          <a:custGeom>
            <a:avLst/>
            <a:gdLst>
              <a:gd name="connsiteX0" fmla="*/ 25874 w 1441719"/>
              <a:gd name="connsiteY0" fmla="*/ 12936 h 872432"/>
              <a:gd name="connsiteX1" fmla="*/ 114364 w 1441719"/>
              <a:gd name="connsiteY1" fmla="*/ 57181 h 872432"/>
              <a:gd name="connsiteX2" fmla="*/ 158610 w 1441719"/>
              <a:gd name="connsiteY2" fmla="*/ 71929 h 872432"/>
              <a:gd name="connsiteX3" fmla="*/ 291345 w 1441719"/>
              <a:gd name="connsiteY3" fmla="*/ 175168 h 872432"/>
              <a:gd name="connsiteX4" fmla="*/ 379835 w 1441719"/>
              <a:gd name="connsiteY4" fmla="*/ 204665 h 872432"/>
              <a:gd name="connsiteX5" fmla="*/ 424081 w 1441719"/>
              <a:gd name="connsiteY5" fmla="*/ 219413 h 872432"/>
              <a:gd name="connsiteX6" fmla="*/ 527319 w 1441719"/>
              <a:gd name="connsiteY6" fmla="*/ 337400 h 872432"/>
              <a:gd name="connsiteX7" fmla="*/ 542068 w 1441719"/>
              <a:gd name="connsiteY7" fmla="*/ 381646 h 872432"/>
              <a:gd name="connsiteX8" fmla="*/ 586313 w 1441719"/>
              <a:gd name="connsiteY8" fmla="*/ 396394 h 872432"/>
              <a:gd name="connsiteX9" fmla="*/ 630558 w 1441719"/>
              <a:gd name="connsiteY9" fmla="*/ 440639 h 872432"/>
              <a:gd name="connsiteX10" fmla="*/ 674803 w 1441719"/>
              <a:gd name="connsiteY10" fmla="*/ 455388 h 872432"/>
              <a:gd name="connsiteX11" fmla="*/ 689552 w 1441719"/>
              <a:gd name="connsiteY11" fmla="*/ 514381 h 872432"/>
              <a:gd name="connsiteX12" fmla="*/ 733797 w 1441719"/>
              <a:gd name="connsiteY12" fmla="*/ 543878 h 872432"/>
              <a:gd name="connsiteX13" fmla="*/ 837035 w 1441719"/>
              <a:gd name="connsiteY13" fmla="*/ 617620 h 872432"/>
              <a:gd name="connsiteX14" fmla="*/ 866532 w 1441719"/>
              <a:gd name="connsiteY14" fmla="*/ 661865 h 872432"/>
              <a:gd name="connsiteX15" fmla="*/ 1308984 w 1441719"/>
              <a:gd name="connsiteY15" fmla="*/ 735607 h 872432"/>
              <a:gd name="connsiteX16" fmla="*/ 1397474 w 1441719"/>
              <a:gd name="connsiteY16" fmla="*/ 824097 h 872432"/>
              <a:gd name="connsiteX17" fmla="*/ 1441719 w 1441719"/>
              <a:gd name="connsiteY17" fmla="*/ 868342 h 87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41719" h="872432">
                <a:moveTo>
                  <a:pt x="25874" y="12936"/>
                </a:moveTo>
                <a:cubicBezTo>
                  <a:pt x="137088" y="50007"/>
                  <a:pt x="0" y="0"/>
                  <a:pt x="114364" y="57181"/>
                </a:cubicBezTo>
                <a:cubicBezTo>
                  <a:pt x="128269" y="64133"/>
                  <a:pt x="143861" y="67013"/>
                  <a:pt x="158610" y="71929"/>
                </a:cubicBezTo>
                <a:cubicBezTo>
                  <a:pt x="196786" y="110106"/>
                  <a:pt x="238420" y="157526"/>
                  <a:pt x="291345" y="175168"/>
                </a:cubicBezTo>
                <a:lnTo>
                  <a:pt x="379835" y="204665"/>
                </a:lnTo>
                <a:lnTo>
                  <a:pt x="424081" y="219413"/>
                </a:lnTo>
                <a:cubicBezTo>
                  <a:pt x="475700" y="253826"/>
                  <a:pt x="502738" y="263658"/>
                  <a:pt x="527319" y="337400"/>
                </a:cubicBezTo>
                <a:cubicBezTo>
                  <a:pt x="532235" y="352149"/>
                  <a:pt x="531075" y="370653"/>
                  <a:pt x="542068" y="381646"/>
                </a:cubicBezTo>
                <a:cubicBezTo>
                  <a:pt x="553061" y="392639"/>
                  <a:pt x="571565" y="391478"/>
                  <a:pt x="586313" y="396394"/>
                </a:cubicBezTo>
                <a:cubicBezTo>
                  <a:pt x="601061" y="411142"/>
                  <a:pt x="613204" y="429069"/>
                  <a:pt x="630558" y="440639"/>
                </a:cubicBezTo>
                <a:cubicBezTo>
                  <a:pt x="643493" y="449263"/>
                  <a:pt x="665091" y="443249"/>
                  <a:pt x="674803" y="455388"/>
                </a:cubicBezTo>
                <a:cubicBezTo>
                  <a:pt x="687465" y="471216"/>
                  <a:pt x="678308" y="497516"/>
                  <a:pt x="689552" y="514381"/>
                </a:cubicBezTo>
                <a:cubicBezTo>
                  <a:pt x="699384" y="529129"/>
                  <a:pt x="720180" y="532530"/>
                  <a:pt x="733797" y="543878"/>
                </a:cubicBezTo>
                <a:cubicBezTo>
                  <a:pt x="823483" y="618617"/>
                  <a:pt x="727874" y="563039"/>
                  <a:pt x="837035" y="617620"/>
                </a:cubicBezTo>
                <a:cubicBezTo>
                  <a:pt x="846867" y="632368"/>
                  <a:pt x="859550" y="645573"/>
                  <a:pt x="866532" y="661865"/>
                </a:cubicBezTo>
                <a:cubicBezTo>
                  <a:pt x="951656" y="860486"/>
                  <a:pt x="609244" y="711479"/>
                  <a:pt x="1308984" y="735607"/>
                </a:cubicBezTo>
                <a:cubicBezTo>
                  <a:pt x="1338481" y="765104"/>
                  <a:pt x="1374335" y="789388"/>
                  <a:pt x="1397474" y="824097"/>
                </a:cubicBezTo>
                <a:cubicBezTo>
                  <a:pt x="1429698" y="872432"/>
                  <a:pt x="1409246" y="868342"/>
                  <a:pt x="1441719" y="868342"/>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2" name="Rectangle 31"/>
          <p:cNvSpPr/>
          <p:nvPr/>
        </p:nvSpPr>
        <p:spPr>
          <a:xfrm>
            <a:off x="457200" y="6019800"/>
            <a:ext cx="438049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Final Wager Question</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p:cNvSpPr>
            <a:spLocks noGrp="1" noChangeArrowheads="1"/>
          </p:cNvSpPr>
          <p:nvPr>
            <p:ph type="body" idx="1"/>
          </p:nvPr>
        </p:nvSpPr>
        <p:spPr>
          <a:xfrm>
            <a:off x="152400" y="152400"/>
            <a:ext cx="8763000" cy="5973763"/>
          </a:xfrm>
        </p:spPr>
        <p:txBody>
          <a:bodyPr/>
          <a:lstStyle/>
          <a:p>
            <a:pPr eaLnBrk="1" hangingPunct="1"/>
            <a:r>
              <a:rPr lang="en-US" dirty="0"/>
              <a:t>Name A, B, and C?</a:t>
            </a:r>
          </a:p>
        </p:txBody>
      </p:sp>
      <p:pic>
        <p:nvPicPr>
          <p:cNvPr id="143363" name="Picture 4" descr="cheek%20cell%201000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914400"/>
            <a:ext cx="8607425" cy="5715000"/>
          </a:xfrm>
          <a:prstGeom prst="rect">
            <a:avLst/>
          </a:prstGeom>
          <a:noFill/>
          <a:ln w="76200">
            <a:solidFill>
              <a:srgbClr val="FF99FF"/>
            </a:solidFill>
            <a:miter lim="800000"/>
            <a:headEnd/>
            <a:tailEnd/>
          </a:ln>
          <a:extLst>
            <a:ext uri="{909E8E84-426E-40DD-AFC4-6F175D3DCCD1}">
              <a14:hiddenFill xmlns:a14="http://schemas.microsoft.com/office/drawing/2010/main">
                <a:solidFill>
                  <a:srgbClr val="FFFFFF"/>
                </a:solidFill>
              </a14:hiddenFill>
            </a:ext>
          </a:extLst>
        </p:spPr>
      </p:pic>
      <p:sp>
        <p:nvSpPr>
          <p:cNvPr id="143365"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cxnSp>
        <p:nvCxnSpPr>
          <p:cNvPr id="15" name="Straight Arrow Connector 14"/>
          <p:cNvCxnSpPr/>
          <p:nvPr/>
        </p:nvCxnSpPr>
        <p:spPr bwMode="auto">
          <a:xfrm>
            <a:off x="3581400" y="3352800"/>
            <a:ext cx="762000" cy="228600"/>
          </a:xfrm>
          <a:prstGeom prst="straightConnector1">
            <a:avLst/>
          </a:prstGeom>
          <a:noFill/>
          <a:ln w="76200" cap="flat" cmpd="sng" algn="ctr">
            <a:solidFill>
              <a:schemeClr val="tx1"/>
            </a:solidFill>
            <a:prstDash val="solid"/>
            <a:round/>
            <a:headEnd type="none" w="med" len="med"/>
            <a:tailEnd type="arrow"/>
          </a:ln>
          <a:effectLst/>
        </p:spPr>
      </p:cxnSp>
      <p:sp>
        <p:nvSpPr>
          <p:cNvPr id="23" name="Rectangle 22"/>
          <p:cNvSpPr/>
          <p:nvPr/>
        </p:nvSpPr>
        <p:spPr>
          <a:xfrm>
            <a:off x="3048000" y="2819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FF00"/>
                </a:solidFill>
                <a:effectLst>
                  <a:outerShdw blurRad="50800" algn="tl" rotWithShape="0">
                    <a:srgbClr val="000000"/>
                  </a:outerShdw>
                </a:effectLst>
                <a:uLnTx/>
                <a:uFillTx/>
                <a:latin typeface="Arial" charset="0"/>
                <a:ea typeface="+mn-ea"/>
                <a:cs typeface="+mn-cs"/>
              </a:rPr>
              <a:t>A</a:t>
            </a:r>
          </a:p>
        </p:txBody>
      </p:sp>
      <p:sp>
        <p:nvSpPr>
          <p:cNvPr id="25" name="Rectangle 24"/>
          <p:cNvSpPr/>
          <p:nvPr/>
        </p:nvSpPr>
        <p:spPr>
          <a:xfrm>
            <a:off x="5943600" y="3124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26" name="Rectangle 25"/>
          <p:cNvSpPr/>
          <p:nvPr/>
        </p:nvSpPr>
        <p:spPr>
          <a:xfrm>
            <a:off x="7848600" y="1143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cxnSp>
        <p:nvCxnSpPr>
          <p:cNvPr id="27" name="Straight Arrow Connector 26"/>
          <p:cNvCxnSpPr/>
          <p:nvPr/>
        </p:nvCxnSpPr>
        <p:spPr bwMode="auto">
          <a:xfrm flipH="1">
            <a:off x="7315200" y="1905000"/>
            <a:ext cx="685800" cy="533400"/>
          </a:xfrm>
          <a:prstGeom prst="straightConnector1">
            <a:avLst/>
          </a:prstGeom>
          <a:noFill/>
          <a:ln w="76200" cap="flat" cmpd="sng" algn="ctr">
            <a:solidFill>
              <a:schemeClr val="tx1"/>
            </a:solidFill>
            <a:prstDash val="solid"/>
            <a:round/>
            <a:headEnd type="none" w="med" len="med"/>
            <a:tailEnd type="arrow"/>
          </a:ln>
          <a:effectLst/>
        </p:spPr>
      </p:cxnSp>
      <p:sp>
        <p:nvSpPr>
          <p:cNvPr id="31" name="Freeform 30"/>
          <p:cNvSpPr/>
          <p:nvPr/>
        </p:nvSpPr>
        <p:spPr>
          <a:xfrm>
            <a:off x="6950113" y="2346806"/>
            <a:ext cx="1441719" cy="872432"/>
          </a:xfrm>
          <a:custGeom>
            <a:avLst/>
            <a:gdLst>
              <a:gd name="connsiteX0" fmla="*/ 25874 w 1441719"/>
              <a:gd name="connsiteY0" fmla="*/ 12936 h 872432"/>
              <a:gd name="connsiteX1" fmla="*/ 114364 w 1441719"/>
              <a:gd name="connsiteY1" fmla="*/ 57181 h 872432"/>
              <a:gd name="connsiteX2" fmla="*/ 158610 w 1441719"/>
              <a:gd name="connsiteY2" fmla="*/ 71929 h 872432"/>
              <a:gd name="connsiteX3" fmla="*/ 291345 w 1441719"/>
              <a:gd name="connsiteY3" fmla="*/ 175168 h 872432"/>
              <a:gd name="connsiteX4" fmla="*/ 379835 w 1441719"/>
              <a:gd name="connsiteY4" fmla="*/ 204665 h 872432"/>
              <a:gd name="connsiteX5" fmla="*/ 424081 w 1441719"/>
              <a:gd name="connsiteY5" fmla="*/ 219413 h 872432"/>
              <a:gd name="connsiteX6" fmla="*/ 527319 w 1441719"/>
              <a:gd name="connsiteY6" fmla="*/ 337400 h 872432"/>
              <a:gd name="connsiteX7" fmla="*/ 542068 w 1441719"/>
              <a:gd name="connsiteY7" fmla="*/ 381646 h 872432"/>
              <a:gd name="connsiteX8" fmla="*/ 586313 w 1441719"/>
              <a:gd name="connsiteY8" fmla="*/ 396394 h 872432"/>
              <a:gd name="connsiteX9" fmla="*/ 630558 w 1441719"/>
              <a:gd name="connsiteY9" fmla="*/ 440639 h 872432"/>
              <a:gd name="connsiteX10" fmla="*/ 674803 w 1441719"/>
              <a:gd name="connsiteY10" fmla="*/ 455388 h 872432"/>
              <a:gd name="connsiteX11" fmla="*/ 689552 w 1441719"/>
              <a:gd name="connsiteY11" fmla="*/ 514381 h 872432"/>
              <a:gd name="connsiteX12" fmla="*/ 733797 w 1441719"/>
              <a:gd name="connsiteY12" fmla="*/ 543878 h 872432"/>
              <a:gd name="connsiteX13" fmla="*/ 837035 w 1441719"/>
              <a:gd name="connsiteY13" fmla="*/ 617620 h 872432"/>
              <a:gd name="connsiteX14" fmla="*/ 866532 w 1441719"/>
              <a:gd name="connsiteY14" fmla="*/ 661865 h 872432"/>
              <a:gd name="connsiteX15" fmla="*/ 1308984 w 1441719"/>
              <a:gd name="connsiteY15" fmla="*/ 735607 h 872432"/>
              <a:gd name="connsiteX16" fmla="*/ 1397474 w 1441719"/>
              <a:gd name="connsiteY16" fmla="*/ 824097 h 872432"/>
              <a:gd name="connsiteX17" fmla="*/ 1441719 w 1441719"/>
              <a:gd name="connsiteY17" fmla="*/ 868342 h 87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41719" h="872432">
                <a:moveTo>
                  <a:pt x="25874" y="12936"/>
                </a:moveTo>
                <a:cubicBezTo>
                  <a:pt x="137088" y="50007"/>
                  <a:pt x="0" y="0"/>
                  <a:pt x="114364" y="57181"/>
                </a:cubicBezTo>
                <a:cubicBezTo>
                  <a:pt x="128269" y="64133"/>
                  <a:pt x="143861" y="67013"/>
                  <a:pt x="158610" y="71929"/>
                </a:cubicBezTo>
                <a:cubicBezTo>
                  <a:pt x="196786" y="110106"/>
                  <a:pt x="238420" y="157526"/>
                  <a:pt x="291345" y="175168"/>
                </a:cubicBezTo>
                <a:lnTo>
                  <a:pt x="379835" y="204665"/>
                </a:lnTo>
                <a:lnTo>
                  <a:pt x="424081" y="219413"/>
                </a:lnTo>
                <a:cubicBezTo>
                  <a:pt x="475700" y="253826"/>
                  <a:pt x="502738" y="263658"/>
                  <a:pt x="527319" y="337400"/>
                </a:cubicBezTo>
                <a:cubicBezTo>
                  <a:pt x="532235" y="352149"/>
                  <a:pt x="531075" y="370653"/>
                  <a:pt x="542068" y="381646"/>
                </a:cubicBezTo>
                <a:cubicBezTo>
                  <a:pt x="553061" y="392639"/>
                  <a:pt x="571565" y="391478"/>
                  <a:pt x="586313" y="396394"/>
                </a:cubicBezTo>
                <a:cubicBezTo>
                  <a:pt x="601061" y="411142"/>
                  <a:pt x="613204" y="429069"/>
                  <a:pt x="630558" y="440639"/>
                </a:cubicBezTo>
                <a:cubicBezTo>
                  <a:pt x="643493" y="449263"/>
                  <a:pt x="665091" y="443249"/>
                  <a:pt x="674803" y="455388"/>
                </a:cubicBezTo>
                <a:cubicBezTo>
                  <a:pt x="687465" y="471216"/>
                  <a:pt x="678308" y="497516"/>
                  <a:pt x="689552" y="514381"/>
                </a:cubicBezTo>
                <a:cubicBezTo>
                  <a:pt x="699384" y="529129"/>
                  <a:pt x="720180" y="532530"/>
                  <a:pt x="733797" y="543878"/>
                </a:cubicBezTo>
                <a:cubicBezTo>
                  <a:pt x="823483" y="618617"/>
                  <a:pt x="727874" y="563039"/>
                  <a:pt x="837035" y="617620"/>
                </a:cubicBezTo>
                <a:cubicBezTo>
                  <a:pt x="846867" y="632368"/>
                  <a:pt x="859550" y="645573"/>
                  <a:pt x="866532" y="661865"/>
                </a:cubicBezTo>
                <a:cubicBezTo>
                  <a:pt x="951656" y="860486"/>
                  <a:pt x="609244" y="711479"/>
                  <a:pt x="1308984" y="735607"/>
                </a:cubicBezTo>
                <a:cubicBezTo>
                  <a:pt x="1338481" y="765104"/>
                  <a:pt x="1374335" y="789388"/>
                  <a:pt x="1397474" y="824097"/>
                </a:cubicBezTo>
                <a:cubicBezTo>
                  <a:pt x="1429698" y="872432"/>
                  <a:pt x="1409246" y="868342"/>
                  <a:pt x="1441719" y="868342"/>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2" name="Rectangle 31"/>
          <p:cNvSpPr/>
          <p:nvPr/>
        </p:nvSpPr>
        <p:spPr>
          <a:xfrm>
            <a:off x="457200" y="6019800"/>
            <a:ext cx="438049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Final Wager Question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381000"/>
            <a:ext cx="8458200" cy="5749925"/>
          </a:xfrm>
        </p:spPr>
        <p:txBody>
          <a:bodyPr/>
          <a:lstStyle/>
          <a:p>
            <a:pPr eaLnBrk="1" hangingPunct="1">
              <a:defRPr/>
            </a:pPr>
            <a:r>
              <a:rPr lang="en-US" dirty="0"/>
              <a:t>Living things need…</a:t>
            </a:r>
          </a:p>
          <a:p>
            <a:pPr lvl="1"/>
            <a:r>
              <a:rPr lang="en-US" dirty="0"/>
              <a:t>Energy – </a:t>
            </a:r>
            <a:r>
              <a:rPr lang="en-US" dirty="0">
                <a:solidFill>
                  <a:srgbClr val="FF9900"/>
                </a:solidFill>
              </a:rPr>
              <a:t>Supplied by the sun (most of the time) and stored in food. </a:t>
            </a:r>
          </a:p>
          <a:p>
            <a:pPr lvl="1"/>
            <a:r>
              <a:rPr lang="en-US" dirty="0"/>
              <a:t>Oxygen</a:t>
            </a:r>
            <a:r>
              <a:rPr lang="en-US" dirty="0">
                <a:solidFill>
                  <a:srgbClr val="FF00FF"/>
                </a:solidFill>
              </a:rPr>
              <a:t> – To burn the food in cells. (Respiration)</a:t>
            </a:r>
          </a:p>
          <a:p>
            <a:pPr lvl="1"/>
            <a:r>
              <a:rPr lang="en-US" dirty="0"/>
              <a:t>Water</a:t>
            </a:r>
            <a:r>
              <a:rPr lang="en-US" dirty="0">
                <a:solidFill>
                  <a:srgbClr val="6699FF"/>
                </a:solidFill>
              </a:rPr>
              <a:t> – To keep things moving in and out of cells. (Universal Solvent)</a:t>
            </a:r>
          </a:p>
          <a:p>
            <a:pPr lvl="1"/>
            <a:r>
              <a:rPr lang="en-US" dirty="0"/>
              <a:t>Minerals- </a:t>
            </a:r>
            <a:r>
              <a:rPr lang="en-US" dirty="0">
                <a:solidFill>
                  <a:srgbClr val="66FF99"/>
                </a:solidFill>
              </a:rPr>
              <a:t>For proper chemical balance.</a:t>
            </a:r>
          </a:p>
          <a:p>
            <a:pPr lvl="1" eaLnBrk="1" hangingPunct="1">
              <a:defRPr/>
            </a:pPr>
            <a:endParaRPr lang="en-US" dirty="0"/>
          </a:p>
        </p:txBody>
      </p:sp>
      <p:pic>
        <p:nvPicPr>
          <p:cNvPr id="118787" name="Picture 4" descr="11127771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038600"/>
            <a:ext cx="8686800" cy="2533650"/>
          </a:xfrm>
          <a:prstGeom prst="rect">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346125" name="Rectangle 1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Font typeface="Wingdings" pitchFamily="2" charset="2"/>
              <a:buNone/>
              <a:defRPr/>
            </a:pPr>
            <a:r>
              <a:rPr lang="en-US" sz="800" b="1" dirty="0">
                <a:effectLst/>
                <a:latin typeface="Verdana" pitchFamily="34" charset="0"/>
              </a:rPr>
              <a:t>Copyright © 2024 SlideSpark .LLC</a:t>
            </a:r>
            <a:endParaRPr lang="en-US" dirty="0">
              <a:effectLst>
                <a:outerShdw blurRad="38100" dist="38100" dir="2700000" algn="tl">
                  <a:srgbClr val="000000"/>
                </a:outerShdw>
              </a:effectLst>
            </a:endParaRPr>
          </a:p>
        </p:txBody>
      </p:sp>
      <p:sp>
        <p:nvSpPr>
          <p:cNvPr id="5" name="Rounded Rectangle 4"/>
          <p:cNvSpPr/>
          <p:nvPr/>
        </p:nvSpPr>
        <p:spPr>
          <a:xfrm>
            <a:off x="914400" y="990600"/>
            <a:ext cx="1371600" cy="457200"/>
          </a:xfrm>
          <a:prstGeom prst="roundRect">
            <a:avLst/>
          </a:prstGeom>
          <a:solidFill>
            <a:schemeClr val="tx1">
              <a:lumMod val="85000"/>
              <a:lumOff val="15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990600" y="1905000"/>
            <a:ext cx="1371600" cy="457200"/>
          </a:xfrm>
          <a:prstGeom prst="roundRect">
            <a:avLst/>
          </a:prstGeom>
          <a:solidFill>
            <a:schemeClr val="tx1">
              <a:lumMod val="85000"/>
              <a:lumOff val="15000"/>
            </a:scheme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990600" y="2514600"/>
            <a:ext cx="1143000" cy="381000"/>
          </a:xfrm>
          <a:prstGeom prst="roundRect">
            <a:avLst/>
          </a:prstGeom>
          <a:solidFill>
            <a:schemeClr val="tx1">
              <a:lumMod val="85000"/>
              <a:lumOff val="1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990600" y="3429000"/>
            <a:ext cx="1447800" cy="381000"/>
          </a:xfrm>
          <a:prstGeom prst="roundRect">
            <a:avLst/>
          </a:prstGeom>
          <a:solidFill>
            <a:schemeClr val="tx1">
              <a:lumMod val="85000"/>
              <a:lumOff val="15000"/>
            </a:schemeClr>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01000" y="29718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p:cNvSpPr>
            <a:spLocks noGrp="1" noChangeArrowheads="1"/>
          </p:cNvSpPr>
          <p:nvPr>
            <p:ph type="body" idx="1"/>
          </p:nvPr>
        </p:nvSpPr>
        <p:spPr>
          <a:xfrm>
            <a:off x="152400" y="152400"/>
            <a:ext cx="8763000" cy="5973763"/>
          </a:xfrm>
        </p:spPr>
        <p:txBody>
          <a:bodyPr/>
          <a:lstStyle/>
          <a:p>
            <a:pPr eaLnBrk="1" hangingPunct="1"/>
            <a:r>
              <a:rPr lang="en-US" dirty="0"/>
              <a:t>Name A, B, and C?</a:t>
            </a:r>
          </a:p>
        </p:txBody>
      </p:sp>
      <p:pic>
        <p:nvPicPr>
          <p:cNvPr id="143363" name="Picture 4" descr="cheek%20cell%201000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914400"/>
            <a:ext cx="8607425" cy="5715000"/>
          </a:xfrm>
          <a:prstGeom prst="rect">
            <a:avLst/>
          </a:prstGeom>
          <a:noFill/>
          <a:ln w="76200">
            <a:solidFill>
              <a:srgbClr val="FF99FF"/>
            </a:solidFill>
            <a:miter lim="800000"/>
            <a:headEnd/>
            <a:tailEnd/>
          </a:ln>
          <a:extLst>
            <a:ext uri="{909E8E84-426E-40DD-AFC4-6F175D3DCCD1}">
              <a14:hiddenFill xmlns:a14="http://schemas.microsoft.com/office/drawing/2010/main">
                <a:solidFill>
                  <a:srgbClr val="FFFFFF"/>
                </a:solidFill>
              </a14:hiddenFill>
            </a:ext>
          </a:extLst>
        </p:spPr>
      </p:pic>
      <p:sp>
        <p:nvSpPr>
          <p:cNvPr id="143365"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cxnSp>
        <p:nvCxnSpPr>
          <p:cNvPr id="15" name="Straight Arrow Connector 14"/>
          <p:cNvCxnSpPr/>
          <p:nvPr/>
        </p:nvCxnSpPr>
        <p:spPr bwMode="auto">
          <a:xfrm>
            <a:off x="3581400" y="3352800"/>
            <a:ext cx="762000" cy="228600"/>
          </a:xfrm>
          <a:prstGeom prst="straightConnector1">
            <a:avLst/>
          </a:prstGeom>
          <a:noFill/>
          <a:ln w="76200" cap="flat" cmpd="sng" algn="ctr">
            <a:solidFill>
              <a:schemeClr val="tx1"/>
            </a:solidFill>
            <a:prstDash val="solid"/>
            <a:round/>
            <a:headEnd type="none" w="med" len="med"/>
            <a:tailEnd type="arrow"/>
          </a:ln>
          <a:effectLst/>
        </p:spPr>
      </p:cxnSp>
      <p:sp>
        <p:nvSpPr>
          <p:cNvPr id="23" name="Rectangle 22"/>
          <p:cNvSpPr/>
          <p:nvPr/>
        </p:nvSpPr>
        <p:spPr>
          <a:xfrm>
            <a:off x="3048000" y="2819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99FF"/>
                </a:solidFill>
                <a:effectLst>
                  <a:outerShdw blurRad="50800" algn="tl" rotWithShape="0">
                    <a:srgbClr val="000000"/>
                  </a:outerShdw>
                </a:effectLst>
                <a:uLnTx/>
                <a:uFillTx/>
                <a:latin typeface="Arial" charset="0"/>
                <a:ea typeface="+mn-ea"/>
                <a:cs typeface="+mn-cs"/>
              </a:rPr>
              <a:t>A</a:t>
            </a:r>
          </a:p>
        </p:txBody>
      </p:sp>
      <p:sp>
        <p:nvSpPr>
          <p:cNvPr id="25" name="Rectangle 24"/>
          <p:cNvSpPr/>
          <p:nvPr/>
        </p:nvSpPr>
        <p:spPr>
          <a:xfrm>
            <a:off x="5943600" y="3124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26" name="Rectangle 25"/>
          <p:cNvSpPr/>
          <p:nvPr/>
        </p:nvSpPr>
        <p:spPr>
          <a:xfrm>
            <a:off x="7848600" y="1143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cxnSp>
        <p:nvCxnSpPr>
          <p:cNvPr id="27" name="Straight Arrow Connector 26"/>
          <p:cNvCxnSpPr/>
          <p:nvPr/>
        </p:nvCxnSpPr>
        <p:spPr bwMode="auto">
          <a:xfrm flipH="1">
            <a:off x="7315200" y="1905000"/>
            <a:ext cx="685800" cy="533400"/>
          </a:xfrm>
          <a:prstGeom prst="straightConnector1">
            <a:avLst/>
          </a:prstGeom>
          <a:noFill/>
          <a:ln w="76200" cap="flat" cmpd="sng" algn="ctr">
            <a:solidFill>
              <a:schemeClr val="tx1"/>
            </a:solidFill>
            <a:prstDash val="solid"/>
            <a:round/>
            <a:headEnd type="none" w="med" len="med"/>
            <a:tailEnd type="arrow"/>
          </a:ln>
          <a:effectLst/>
        </p:spPr>
      </p:cxnSp>
      <p:sp>
        <p:nvSpPr>
          <p:cNvPr id="31" name="Freeform 30"/>
          <p:cNvSpPr/>
          <p:nvPr/>
        </p:nvSpPr>
        <p:spPr>
          <a:xfrm>
            <a:off x="6950113" y="2346806"/>
            <a:ext cx="1441719" cy="872432"/>
          </a:xfrm>
          <a:custGeom>
            <a:avLst/>
            <a:gdLst>
              <a:gd name="connsiteX0" fmla="*/ 25874 w 1441719"/>
              <a:gd name="connsiteY0" fmla="*/ 12936 h 872432"/>
              <a:gd name="connsiteX1" fmla="*/ 114364 w 1441719"/>
              <a:gd name="connsiteY1" fmla="*/ 57181 h 872432"/>
              <a:gd name="connsiteX2" fmla="*/ 158610 w 1441719"/>
              <a:gd name="connsiteY2" fmla="*/ 71929 h 872432"/>
              <a:gd name="connsiteX3" fmla="*/ 291345 w 1441719"/>
              <a:gd name="connsiteY3" fmla="*/ 175168 h 872432"/>
              <a:gd name="connsiteX4" fmla="*/ 379835 w 1441719"/>
              <a:gd name="connsiteY4" fmla="*/ 204665 h 872432"/>
              <a:gd name="connsiteX5" fmla="*/ 424081 w 1441719"/>
              <a:gd name="connsiteY5" fmla="*/ 219413 h 872432"/>
              <a:gd name="connsiteX6" fmla="*/ 527319 w 1441719"/>
              <a:gd name="connsiteY6" fmla="*/ 337400 h 872432"/>
              <a:gd name="connsiteX7" fmla="*/ 542068 w 1441719"/>
              <a:gd name="connsiteY7" fmla="*/ 381646 h 872432"/>
              <a:gd name="connsiteX8" fmla="*/ 586313 w 1441719"/>
              <a:gd name="connsiteY8" fmla="*/ 396394 h 872432"/>
              <a:gd name="connsiteX9" fmla="*/ 630558 w 1441719"/>
              <a:gd name="connsiteY9" fmla="*/ 440639 h 872432"/>
              <a:gd name="connsiteX10" fmla="*/ 674803 w 1441719"/>
              <a:gd name="connsiteY10" fmla="*/ 455388 h 872432"/>
              <a:gd name="connsiteX11" fmla="*/ 689552 w 1441719"/>
              <a:gd name="connsiteY11" fmla="*/ 514381 h 872432"/>
              <a:gd name="connsiteX12" fmla="*/ 733797 w 1441719"/>
              <a:gd name="connsiteY12" fmla="*/ 543878 h 872432"/>
              <a:gd name="connsiteX13" fmla="*/ 837035 w 1441719"/>
              <a:gd name="connsiteY13" fmla="*/ 617620 h 872432"/>
              <a:gd name="connsiteX14" fmla="*/ 866532 w 1441719"/>
              <a:gd name="connsiteY14" fmla="*/ 661865 h 872432"/>
              <a:gd name="connsiteX15" fmla="*/ 1308984 w 1441719"/>
              <a:gd name="connsiteY15" fmla="*/ 735607 h 872432"/>
              <a:gd name="connsiteX16" fmla="*/ 1397474 w 1441719"/>
              <a:gd name="connsiteY16" fmla="*/ 824097 h 872432"/>
              <a:gd name="connsiteX17" fmla="*/ 1441719 w 1441719"/>
              <a:gd name="connsiteY17" fmla="*/ 868342 h 87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41719" h="872432">
                <a:moveTo>
                  <a:pt x="25874" y="12936"/>
                </a:moveTo>
                <a:cubicBezTo>
                  <a:pt x="137088" y="50007"/>
                  <a:pt x="0" y="0"/>
                  <a:pt x="114364" y="57181"/>
                </a:cubicBezTo>
                <a:cubicBezTo>
                  <a:pt x="128269" y="64133"/>
                  <a:pt x="143861" y="67013"/>
                  <a:pt x="158610" y="71929"/>
                </a:cubicBezTo>
                <a:cubicBezTo>
                  <a:pt x="196786" y="110106"/>
                  <a:pt x="238420" y="157526"/>
                  <a:pt x="291345" y="175168"/>
                </a:cubicBezTo>
                <a:lnTo>
                  <a:pt x="379835" y="204665"/>
                </a:lnTo>
                <a:lnTo>
                  <a:pt x="424081" y="219413"/>
                </a:lnTo>
                <a:cubicBezTo>
                  <a:pt x="475700" y="253826"/>
                  <a:pt x="502738" y="263658"/>
                  <a:pt x="527319" y="337400"/>
                </a:cubicBezTo>
                <a:cubicBezTo>
                  <a:pt x="532235" y="352149"/>
                  <a:pt x="531075" y="370653"/>
                  <a:pt x="542068" y="381646"/>
                </a:cubicBezTo>
                <a:cubicBezTo>
                  <a:pt x="553061" y="392639"/>
                  <a:pt x="571565" y="391478"/>
                  <a:pt x="586313" y="396394"/>
                </a:cubicBezTo>
                <a:cubicBezTo>
                  <a:pt x="601061" y="411142"/>
                  <a:pt x="613204" y="429069"/>
                  <a:pt x="630558" y="440639"/>
                </a:cubicBezTo>
                <a:cubicBezTo>
                  <a:pt x="643493" y="449263"/>
                  <a:pt x="665091" y="443249"/>
                  <a:pt x="674803" y="455388"/>
                </a:cubicBezTo>
                <a:cubicBezTo>
                  <a:pt x="687465" y="471216"/>
                  <a:pt x="678308" y="497516"/>
                  <a:pt x="689552" y="514381"/>
                </a:cubicBezTo>
                <a:cubicBezTo>
                  <a:pt x="699384" y="529129"/>
                  <a:pt x="720180" y="532530"/>
                  <a:pt x="733797" y="543878"/>
                </a:cubicBezTo>
                <a:cubicBezTo>
                  <a:pt x="823483" y="618617"/>
                  <a:pt x="727874" y="563039"/>
                  <a:pt x="837035" y="617620"/>
                </a:cubicBezTo>
                <a:cubicBezTo>
                  <a:pt x="846867" y="632368"/>
                  <a:pt x="859550" y="645573"/>
                  <a:pt x="866532" y="661865"/>
                </a:cubicBezTo>
                <a:cubicBezTo>
                  <a:pt x="951656" y="860486"/>
                  <a:pt x="609244" y="711479"/>
                  <a:pt x="1308984" y="735607"/>
                </a:cubicBezTo>
                <a:cubicBezTo>
                  <a:pt x="1338481" y="765104"/>
                  <a:pt x="1374335" y="789388"/>
                  <a:pt x="1397474" y="824097"/>
                </a:cubicBezTo>
                <a:cubicBezTo>
                  <a:pt x="1429698" y="872432"/>
                  <a:pt x="1409246" y="868342"/>
                  <a:pt x="1441719" y="868342"/>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2" name="Rectangle 31"/>
          <p:cNvSpPr/>
          <p:nvPr/>
        </p:nvSpPr>
        <p:spPr>
          <a:xfrm>
            <a:off x="457200" y="6019800"/>
            <a:ext cx="438049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Final Wager Question</a:t>
            </a:r>
          </a:p>
        </p:txBody>
      </p:sp>
      <p:sp>
        <p:nvSpPr>
          <p:cNvPr id="12" name="Rectangle 11"/>
          <p:cNvSpPr/>
          <p:nvPr/>
        </p:nvSpPr>
        <p:spPr>
          <a:xfrm>
            <a:off x="1752600" y="3352800"/>
            <a:ext cx="287771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charset="0"/>
                <a:ea typeface="+mn-ea"/>
                <a:cs typeface="+mn-cs"/>
              </a:rPr>
              <a:t>Nucleus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p:cNvSpPr>
            <a:spLocks noGrp="1" noChangeArrowheads="1"/>
          </p:cNvSpPr>
          <p:nvPr>
            <p:ph type="body" idx="1"/>
          </p:nvPr>
        </p:nvSpPr>
        <p:spPr>
          <a:xfrm>
            <a:off x="152400" y="152400"/>
            <a:ext cx="8763000" cy="5973763"/>
          </a:xfrm>
        </p:spPr>
        <p:txBody>
          <a:bodyPr/>
          <a:lstStyle/>
          <a:p>
            <a:pPr eaLnBrk="1" hangingPunct="1"/>
            <a:r>
              <a:rPr lang="en-US" dirty="0"/>
              <a:t>Name A, B, and C?</a:t>
            </a:r>
          </a:p>
        </p:txBody>
      </p:sp>
      <p:pic>
        <p:nvPicPr>
          <p:cNvPr id="143363" name="Picture 4" descr="cheek%20cell%201000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914400"/>
            <a:ext cx="8607425" cy="5715000"/>
          </a:xfrm>
          <a:prstGeom prst="rect">
            <a:avLst/>
          </a:prstGeom>
          <a:noFill/>
          <a:ln w="76200">
            <a:solidFill>
              <a:srgbClr val="FF99FF"/>
            </a:solidFill>
            <a:miter lim="800000"/>
            <a:headEnd/>
            <a:tailEnd/>
          </a:ln>
          <a:extLst>
            <a:ext uri="{909E8E84-426E-40DD-AFC4-6F175D3DCCD1}">
              <a14:hiddenFill xmlns:a14="http://schemas.microsoft.com/office/drawing/2010/main">
                <a:solidFill>
                  <a:srgbClr val="FFFFFF"/>
                </a:solidFill>
              </a14:hiddenFill>
            </a:ext>
          </a:extLst>
        </p:spPr>
      </p:pic>
      <p:sp>
        <p:nvSpPr>
          <p:cNvPr id="143365"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cxnSp>
        <p:nvCxnSpPr>
          <p:cNvPr id="15" name="Straight Arrow Connector 14"/>
          <p:cNvCxnSpPr/>
          <p:nvPr/>
        </p:nvCxnSpPr>
        <p:spPr bwMode="auto">
          <a:xfrm>
            <a:off x="3581400" y="3352800"/>
            <a:ext cx="762000" cy="228600"/>
          </a:xfrm>
          <a:prstGeom prst="straightConnector1">
            <a:avLst/>
          </a:prstGeom>
          <a:noFill/>
          <a:ln w="76200" cap="flat" cmpd="sng" algn="ctr">
            <a:solidFill>
              <a:schemeClr val="tx1"/>
            </a:solidFill>
            <a:prstDash val="solid"/>
            <a:round/>
            <a:headEnd type="none" w="med" len="med"/>
            <a:tailEnd type="arrow"/>
          </a:ln>
          <a:effectLst/>
        </p:spPr>
      </p:cxnSp>
      <p:sp>
        <p:nvSpPr>
          <p:cNvPr id="23" name="Rectangle 22"/>
          <p:cNvSpPr/>
          <p:nvPr/>
        </p:nvSpPr>
        <p:spPr>
          <a:xfrm>
            <a:off x="3048000" y="2819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99FF"/>
                </a:solidFill>
                <a:effectLst>
                  <a:outerShdw blurRad="50800" algn="tl" rotWithShape="0">
                    <a:srgbClr val="000000"/>
                  </a:outerShdw>
                </a:effectLst>
                <a:uLnTx/>
                <a:uFillTx/>
                <a:latin typeface="Arial" charset="0"/>
                <a:ea typeface="+mn-ea"/>
                <a:cs typeface="+mn-cs"/>
              </a:rPr>
              <a:t>A</a:t>
            </a:r>
          </a:p>
        </p:txBody>
      </p:sp>
      <p:sp>
        <p:nvSpPr>
          <p:cNvPr id="25" name="Rectangle 24"/>
          <p:cNvSpPr/>
          <p:nvPr/>
        </p:nvSpPr>
        <p:spPr>
          <a:xfrm>
            <a:off x="5943600" y="3124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00FF00"/>
                </a:solidFill>
                <a:effectLst>
                  <a:outerShdw blurRad="50800" algn="tl" rotWithShape="0">
                    <a:srgbClr val="000000"/>
                  </a:outerShdw>
                </a:effectLst>
                <a:uLnTx/>
                <a:uFillTx/>
                <a:latin typeface="Arial" charset="0"/>
                <a:ea typeface="+mn-ea"/>
                <a:cs typeface="+mn-cs"/>
              </a:rPr>
              <a:t>B</a:t>
            </a:r>
          </a:p>
        </p:txBody>
      </p:sp>
      <p:sp>
        <p:nvSpPr>
          <p:cNvPr id="26" name="Rectangle 25"/>
          <p:cNvSpPr/>
          <p:nvPr/>
        </p:nvSpPr>
        <p:spPr>
          <a:xfrm>
            <a:off x="7848600" y="1143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cxnSp>
        <p:nvCxnSpPr>
          <p:cNvPr id="27" name="Straight Arrow Connector 26"/>
          <p:cNvCxnSpPr/>
          <p:nvPr/>
        </p:nvCxnSpPr>
        <p:spPr bwMode="auto">
          <a:xfrm flipH="1">
            <a:off x="7315200" y="1905000"/>
            <a:ext cx="685800" cy="533400"/>
          </a:xfrm>
          <a:prstGeom prst="straightConnector1">
            <a:avLst/>
          </a:prstGeom>
          <a:noFill/>
          <a:ln w="76200" cap="flat" cmpd="sng" algn="ctr">
            <a:solidFill>
              <a:schemeClr val="tx1"/>
            </a:solidFill>
            <a:prstDash val="solid"/>
            <a:round/>
            <a:headEnd type="none" w="med" len="med"/>
            <a:tailEnd type="arrow"/>
          </a:ln>
          <a:effectLst/>
        </p:spPr>
      </p:cxnSp>
      <p:sp>
        <p:nvSpPr>
          <p:cNvPr id="31" name="Freeform 30"/>
          <p:cNvSpPr/>
          <p:nvPr/>
        </p:nvSpPr>
        <p:spPr>
          <a:xfrm>
            <a:off x="6950113" y="2346806"/>
            <a:ext cx="1441719" cy="872432"/>
          </a:xfrm>
          <a:custGeom>
            <a:avLst/>
            <a:gdLst>
              <a:gd name="connsiteX0" fmla="*/ 25874 w 1441719"/>
              <a:gd name="connsiteY0" fmla="*/ 12936 h 872432"/>
              <a:gd name="connsiteX1" fmla="*/ 114364 w 1441719"/>
              <a:gd name="connsiteY1" fmla="*/ 57181 h 872432"/>
              <a:gd name="connsiteX2" fmla="*/ 158610 w 1441719"/>
              <a:gd name="connsiteY2" fmla="*/ 71929 h 872432"/>
              <a:gd name="connsiteX3" fmla="*/ 291345 w 1441719"/>
              <a:gd name="connsiteY3" fmla="*/ 175168 h 872432"/>
              <a:gd name="connsiteX4" fmla="*/ 379835 w 1441719"/>
              <a:gd name="connsiteY4" fmla="*/ 204665 h 872432"/>
              <a:gd name="connsiteX5" fmla="*/ 424081 w 1441719"/>
              <a:gd name="connsiteY5" fmla="*/ 219413 h 872432"/>
              <a:gd name="connsiteX6" fmla="*/ 527319 w 1441719"/>
              <a:gd name="connsiteY6" fmla="*/ 337400 h 872432"/>
              <a:gd name="connsiteX7" fmla="*/ 542068 w 1441719"/>
              <a:gd name="connsiteY7" fmla="*/ 381646 h 872432"/>
              <a:gd name="connsiteX8" fmla="*/ 586313 w 1441719"/>
              <a:gd name="connsiteY8" fmla="*/ 396394 h 872432"/>
              <a:gd name="connsiteX9" fmla="*/ 630558 w 1441719"/>
              <a:gd name="connsiteY9" fmla="*/ 440639 h 872432"/>
              <a:gd name="connsiteX10" fmla="*/ 674803 w 1441719"/>
              <a:gd name="connsiteY10" fmla="*/ 455388 h 872432"/>
              <a:gd name="connsiteX11" fmla="*/ 689552 w 1441719"/>
              <a:gd name="connsiteY11" fmla="*/ 514381 h 872432"/>
              <a:gd name="connsiteX12" fmla="*/ 733797 w 1441719"/>
              <a:gd name="connsiteY12" fmla="*/ 543878 h 872432"/>
              <a:gd name="connsiteX13" fmla="*/ 837035 w 1441719"/>
              <a:gd name="connsiteY13" fmla="*/ 617620 h 872432"/>
              <a:gd name="connsiteX14" fmla="*/ 866532 w 1441719"/>
              <a:gd name="connsiteY14" fmla="*/ 661865 h 872432"/>
              <a:gd name="connsiteX15" fmla="*/ 1308984 w 1441719"/>
              <a:gd name="connsiteY15" fmla="*/ 735607 h 872432"/>
              <a:gd name="connsiteX16" fmla="*/ 1397474 w 1441719"/>
              <a:gd name="connsiteY16" fmla="*/ 824097 h 872432"/>
              <a:gd name="connsiteX17" fmla="*/ 1441719 w 1441719"/>
              <a:gd name="connsiteY17" fmla="*/ 868342 h 87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41719" h="872432">
                <a:moveTo>
                  <a:pt x="25874" y="12936"/>
                </a:moveTo>
                <a:cubicBezTo>
                  <a:pt x="137088" y="50007"/>
                  <a:pt x="0" y="0"/>
                  <a:pt x="114364" y="57181"/>
                </a:cubicBezTo>
                <a:cubicBezTo>
                  <a:pt x="128269" y="64133"/>
                  <a:pt x="143861" y="67013"/>
                  <a:pt x="158610" y="71929"/>
                </a:cubicBezTo>
                <a:cubicBezTo>
                  <a:pt x="196786" y="110106"/>
                  <a:pt x="238420" y="157526"/>
                  <a:pt x="291345" y="175168"/>
                </a:cubicBezTo>
                <a:lnTo>
                  <a:pt x="379835" y="204665"/>
                </a:lnTo>
                <a:lnTo>
                  <a:pt x="424081" y="219413"/>
                </a:lnTo>
                <a:cubicBezTo>
                  <a:pt x="475700" y="253826"/>
                  <a:pt x="502738" y="263658"/>
                  <a:pt x="527319" y="337400"/>
                </a:cubicBezTo>
                <a:cubicBezTo>
                  <a:pt x="532235" y="352149"/>
                  <a:pt x="531075" y="370653"/>
                  <a:pt x="542068" y="381646"/>
                </a:cubicBezTo>
                <a:cubicBezTo>
                  <a:pt x="553061" y="392639"/>
                  <a:pt x="571565" y="391478"/>
                  <a:pt x="586313" y="396394"/>
                </a:cubicBezTo>
                <a:cubicBezTo>
                  <a:pt x="601061" y="411142"/>
                  <a:pt x="613204" y="429069"/>
                  <a:pt x="630558" y="440639"/>
                </a:cubicBezTo>
                <a:cubicBezTo>
                  <a:pt x="643493" y="449263"/>
                  <a:pt x="665091" y="443249"/>
                  <a:pt x="674803" y="455388"/>
                </a:cubicBezTo>
                <a:cubicBezTo>
                  <a:pt x="687465" y="471216"/>
                  <a:pt x="678308" y="497516"/>
                  <a:pt x="689552" y="514381"/>
                </a:cubicBezTo>
                <a:cubicBezTo>
                  <a:pt x="699384" y="529129"/>
                  <a:pt x="720180" y="532530"/>
                  <a:pt x="733797" y="543878"/>
                </a:cubicBezTo>
                <a:cubicBezTo>
                  <a:pt x="823483" y="618617"/>
                  <a:pt x="727874" y="563039"/>
                  <a:pt x="837035" y="617620"/>
                </a:cubicBezTo>
                <a:cubicBezTo>
                  <a:pt x="846867" y="632368"/>
                  <a:pt x="859550" y="645573"/>
                  <a:pt x="866532" y="661865"/>
                </a:cubicBezTo>
                <a:cubicBezTo>
                  <a:pt x="951656" y="860486"/>
                  <a:pt x="609244" y="711479"/>
                  <a:pt x="1308984" y="735607"/>
                </a:cubicBezTo>
                <a:cubicBezTo>
                  <a:pt x="1338481" y="765104"/>
                  <a:pt x="1374335" y="789388"/>
                  <a:pt x="1397474" y="824097"/>
                </a:cubicBezTo>
                <a:cubicBezTo>
                  <a:pt x="1429698" y="872432"/>
                  <a:pt x="1409246" y="868342"/>
                  <a:pt x="1441719" y="868342"/>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2" name="Rectangle 31"/>
          <p:cNvSpPr/>
          <p:nvPr/>
        </p:nvSpPr>
        <p:spPr>
          <a:xfrm>
            <a:off x="457200" y="6019800"/>
            <a:ext cx="438049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Final Wager Question</a:t>
            </a:r>
          </a:p>
        </p:txBody>
      </p:sp>
      <p:sp>
        <p:nvSpPr>
          <p:cNvPr id="12" name="Rectangle 11"/>
          <p:cNvSpPr/>
          <p:nvPr/>
        </p:nvSpPr>
        <p:spPr>
          <a:xfrm>
            <a:off x="1752600" y="3352800"/>
            <a:ext cx="287771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charset="0"/>
                <a:ea typeface="+mn-ea"/>
                <a:cs typeface="+mn-cs"/>
              </a:rPr>
              <a:t>Nucleus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p:cNvSpPr>
            <a:spLocks noGrp="1" noChangeArrowheads="1"/>
          </p:cNvSpPr>
          <p:nvPr>
            <p:ph type="body" idx="1"/>
          </p:nvPr>
        </p:nvSpPr>
        <p:spPr>
          <a:xfrm>
            <a:off x="152400" y="152400"/>
            <a:ext cx="8763000" cy="5973763"/>
          </a:xfrm>
        </p:spPr>
        <p:txBody>
          <a:bodyPr/>
          <a:lstStyle/>
          <a:p>
            <a:pPr eaLnBrk="1" hangingPunct="1"/>
            <a:r>
              <a:rPr lang="en-US" dirty="0"/>
              <a:t>Name A, B, and C?</a:t>
            </a:r>
          </a:p>
        </p:txBody>
      </p:sp>
      <p:pic>
        <p:nvPicPr>
          <p:cNvPr id="143363" name="Picture 4" descr="cheek%20cell%201000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914400"/>
            <a:ext cx="8607425" cy="5715000"/>
          </a:xfrm>
          <a:prstGeom prst="rect">
            <a:avLst/>
          </a:prstGeom>
          <a:noFill/>
          <a:ln w="76200">
            <a:solidFill>
              <a:srgbClr val="FF99FF"/>
            </a:solidFill>
            <a:miter lim="800000"/>
            <a:headEnd/>
            <a:tailEnd/>
          </a:ln>
          <a:extLst>
            <a:ext uri="{909E8E84-426E-40DD-AFC4-6F175D3DCCD1}">
              <a14:hiddenFill xmlns:a14="http://schemas.microsoft.com/office/drawing/2010/main">
                <a:solidFill>
                  <a:srgbClr val="FFFFFF"/>
                </a:solidFill>
              </a14:hiddenFill>
            </a:ext>
          </a:extLst>
        </p:spPr>
      </p:pic>
      <p:sp>
        <p:nvSpPr>
          <p:cNvPr id="143365"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cxnSp>
        <p:nvCxnSpPr>
          <p:cNvPr id="15" name="Straight Arrow Connector 14"/>
          <p:cNvCxnSpPr/>
          <p:nvPr/>
        </p:nvCxnSpPr>
        <p:spPr bwMode="auto">
          <a:xfrm>
            <a:off x="3581400" y="3352800"/>
            <a:ext cx="762000" cy="228600"/>
          </a:xfrm>
          <a:prstGeom prst="straightConnector1">
            <a:avLst/>
          </a:prstGeom>
          <a:noFill/>
          <a:ln w="76200" cap="flat" cmpd="sng" algn="ctr">
            <a:solidFill>
              <a:schemeClr val="tx1"/>
            </a:solidFill>
            <a:prstDash val="solid"/>
            <a:round/>
            <a:headEnd type="none" w="med" len="med"/>
            <a:tailEnd type="arrow"/>
          </a:ln>
          <a:effectLst/>
        </p:spPr>
      </p:cxnSp>
      <p:sp>
        <p:nvSpPr>
          <p:cNvPr id="23" name="Rectangle 22"/>
          <p:cNvSpPr/>
          <p:nvPr/>
        </p:nvSpPr>
        <p:spPr>
          <a:xfrm>
            <a:off x="3048000" y="2819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99FF"/>
                </a:solidFill>
                <a:effectLst>
                  <a:outerShdw blurRad="50800" algn="tl" rotWithShape="0">
                    <a:srgbClr val="000000"/>
                  </a:outerShdw>
                </a:effectLst>
                <a:uLnTx/>
                <a:uFillTx/>
                <a:latin typeface="Arial" charset="0"/>
                <a:ea typeface="+mn-ea"/>
                <a:cs typeface="+mn-cs"/>
              </a:rPr>
              <a:t>A</a:t>
            </a:r>
          </a:p>
        </p:txBody>
      </p:sp>
      <p:sp>
        <p:nvSpPr>
          <p:cNvPr id="25" name="Rectangle 24"/>
          <p:cNvSpPr/>
          <p:nvPr/>
        </p:nvSpPr>
        <p:spPr>
          <a:xfrm>
            <a:off x="5943600" y="3124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00FF00"/>
                </a:solidFill>
                <a:effectLst>
                  <a:outerShdw blurRad="50800" algn="tl" rotWithShape="0">
                    <a:srgbClr val="000000"/>
                  </a:outerShdw>
                </a:effectLst>
                <a:uLnTx/>
                <a:uFillTx/>
                <a:latin typeface="Arial" charset="0"/>
                <a:ea typeface="+mn-ea"/>
                <a:cs typeface="+mn-cs"/>
              </a:rPr>
              <a:t>B</a:t>
            </a:r>
          </a:p>
        </p:txBody>
      </p:sp>
      <p:sp>
        <p:nvSpPr>
          <p:cNvPr id="26" name="Rectangle 25"/>
          <p:cNvSpPr/>
          <p:nvPr/>
        </p:nvSpPr>
        <p:spPr>
          <a:xfrm>
            <a:off x="7848600" y="1143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cxnSp>
        <p:nvCxnSpPr>
          <p:cNvPr id="27" name="Straight Arrow Connector 26"/>
          <p:cNvCxnSpPr/>
          <p:nvPr/>
        </p:nvCxnSpPr>
        <p:spPr bwMode="auto">
          <a:xfrm flipH="1">
            <a:off x="7315200" y="1905000"/>
            <a:ext cx="685800" cy="533400"/>
          </a:xfrm>
          <a:prstGeom prst="straightConnector1">
            <a:avLst/>
          </a:prstGeom>
          <a:noFill/>
          <a:ln w="76200" cap="flat" cmpd="sng" algn="ctr">
            <a:solidFill>
              <a:schemeClr val="tx1"/>
            </a:solidFill>
            <a:prstDash val="solid"/>
            <a:round/>
            <a:headEnd type="none" w="med" len="med"/>
            <a:tailEnd type="arrow"/>
          </a:ln>
          <a:effectLst/>
        </p:spPr>
      </p:cxnSp>
      <p:sp>
        <p:nvSpPr>
          <p:cNvPr id="31" name="Freeform 30"/>
          <p:cNvSpPr/>
          <p:nvPr/>
        </p:nvSpPr>
        <p:spPr>
          <a:xfrm>
            <a:off x="6950113" y="2346806"/>
            <a:ext cx="1441719" cy="872432"/>
          </a:xfrm>
          <a:custGeom>
            <a:avLst/>
            <a:gdLst>
              <a:gd name="connsiteX0" fmla="*/ 25874 w 1441719"/>
              <a:gd name="connsiteY0" fmla="*/ 12936 h 872432"/>
              <a:gd name="connsiteX1" fmla="*/ 114364 w 1441719"/>
              <a:gd name="connsiteY1" fmla="*/ 57181 h 872432"/>
              <a:gd name="connsiteX2" fmla="*/ 158610 w 1441719"/>
              <a:gd name="connsiteY2" fmla="*/ 71929 h 872432"/>
              <a:gd name="connsiteX3" fmla="*/ 291345 w 1441719"/>
              <a:gd name="connsiteY3" fmla="*/ 175168 h 872432"/>
              <a:gd name="connsiteX4" fmla="*/ 379835 w 1441719"/>
              <a:gd name="connsiteY4" fmla="*/ 204665 h 872432"/>
              <a:gd name="connsiteX5" fmla="*/ 424081 w 1441719"/>
              <a:gd name="connsiteY5" fmla="*/ 219413 h 872432"/>
              <a:gd name="connsiteX6" fmla="*/ 527319 w 1441719"/>
              <a:gd name="connsiteY6" fmla="*/ 337400 h 872432"/>
              <a:gd name="connsiteX7" fmla="*/ 542068 w 1441719"/>
              <a:gd name="connsiteY7" fmla="*/ 381646 h 872432"/>
              <a:gd name="connsiteX8" fmla="*/ 586313 w 1441719"/>
              <a:gd name="connsiteY8" fmla="*/ 396394 h 872432"/>
              <a:gd name="connsiteX9" fmla="*/ 630558 w 1441719"/>
              <a:gd name="connsiteY9" fmla="*/ 440639 h 872432"/>
              <a:gd name="connsiteX10" fmla="*/ 674803 w 1441719"/>
              <a:gd name="connsiteY10" fmla="*/ 455388 h 872432"/>
              <a:gd name="connsiteX11" fmla="*/ 689552 w 1441719"/>
              <a:gd name="connsiteY11" fmla="*/ 514381 h 872432"/>
              <a:gd name="connsiteX12" fmla="*/ 733797 w 1441719"/>
              <a:gd name="connsiteY12" fmla="*/ 543878 h 872432"/>
              <a:gd name="connsiteX13" fmla="*/ 837035 w 1441719"/>
              <a:gd name="connsiteY13" fmla="*/ 617620 h 872432"/>
              <a:gd name="connsiteX14" fmla="*/ 866532 w 1441719"/>
              <a:gd name="connsiteY14" fmla="*/ 661865 h 872432"/>
              <a:gd name="connsiteX15" fmla="*/ 1308984 w 1441719"/>
              <a:gd name="connsiteY15" fmla="*/ 735607 h 872432"/>
              <a:gd name="connsiteX16" fmla="*/ 1397474 w 1441719"/>
              <a:gd name="connsiteY16" fmla="*/ 824097 h 872432"/>
              <a:gd name="connsiteX17" fmla="*/ 1441719 w 1441719"/>
              <a:gd name="connsiteY17" fmla="*/ 868342 h 87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41719" h="872432">
                <a:moveTo>
                  <a:pt x="25874" y="12936"/>
                </a:moveTo>
                <a:cubicBezTo>
                  <a:pt x="137088" y="50007"/>
                  <a:pt x="0" y="0"/>
                  <a:pt x="114364" y="57181"/>
                </a:cubicBezTo>
                <a:cubicBezTo>
                  <a:pt x="128269" y="64133"/>
                  <a:pt x="143861" y="67013"/>
                  <a:pt x="158610" y="71929"/>
                </a:cubicBezTo>
                <a:cubicBezTo>
                  <a:pt x="196786" y="110106"/>
                  <a:pt x="238420" y="157526"/>
                  <a:pt x="291345" y="175168"/>
                </a:cubicBezTo>
                <a:lnTo>
                  <a:pt x="379835" y="204665"/>
                </a:lnTo>
                <a:lnTo>
                  <a:pt x="424081" y="219413"/>
                </a:lnTo>
                <a:cubicBezTo>
                  <a:pt x="475700" y="253826"/>
                  <a:pt x="502738" y="263658"/>
                  <a:pt x="527319" y="337400"/>
                </a:cubicBezTo>
                <a:cubicBezTo>
                  <a:pt x="532235" y="352149"/>
                  <a:pt x="531075" y="370653"/>
                  <a:pt x="542068" y="381646"/>
                </a:cubicBezTo>
                <a:cubicBezTo>
                  <a:pt x="553061" y="392639"/>
                  <a:pt x="571565" y="391478"/>
                  <a:pt x="586313" y="396394"/>
                </a:cubicBezTo>
                <a:cubicBezTo>
                  <a:pt x="601061" y="411142"/>
                  <a:pt x="613204" y="429069"/>
                  <a:pt x="630558" y="440639"/>
                </a:cubicBezTo>
                <a:cubicBezTo>
                  <a:pt x="643493" y="449263"/>
                  <a:pt x="665091" y="443249"/>
                  <a:pt x="674803" y="455388"/>
                </a:cubicBezTo>
                <a:cubicBezTo>
                  <a:pt x="687465" y="471216"/>
                  <a:pt x="678308" y="497516"/>
                  <a:pt x="689552" y="514381"/>
                </a:cubicBezTo>
                <a:cubicBezTo>
                  <a:pt x="699384" y="529129"/>
                  <a:pt x="720180" y="532530"/>
                  <a:pt x="733797" y="543878"/>
                </a:cubicBezTo>
                <a:cubicBezTo>
                  <a:pt x="823483" y="618617"/>
                  <a:pt x="727874" y="563039"/>
                  <a:pt x="837035" y="617620"/>
                </a:cubicBezTo>
                <a:cubicBezTo>
                  <a:pt x="846867" y="632368"/>
                  <a:pt x="859550" y="645573"/>
                  <a:pt x="866532" y="661865"/>
                </a:cubicBezTo>
                <a:cubicBezTo>
                  <a:pt x="951656" y="860486"/>
                  <a:pt x="609244" y="711479"/>
                  <a:pt x="1308984" y="735607"/>
                </a:cubicBezTo>
                <a:cubicBezTo>
                  <a:pt x="1338481" y="765104"/>
                  <a:pt x="1374335" y="789388"/>
                  <a:pt x="1397474" y="824097"/>
                </a:cubicBezTo>
                <a:cubicBezTo>
                  <a:pt x="1429698" y="872432"/>
                  <a:pt x="1409246" y="868342"/>
                  <a:pt x="1441719" y="868342"/>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2" name="Rectangle 31"/>
          <p:cNvSpPr/>
          <p:nvPr/>
        </p:nvSpPr>
        <p:spPr>
          <a:xfrm>
            <a:off x="457200" y="6019800"/>
            <a:ext cx="438049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Final Wager Question</a:t>
            </a:r>
          </a:p>
        </p:txBody>
      </p:sp>
      <p:sp>
        <p:nvSpPr>
          <p:cNvPr id="12" name="Rectangle 11"/>
          <p:cNvSpPr/>
          <p:nvPr/>
        </p:nvSpPr>
        <p:spPr>
          <a:xfrm>
            <a:off x="1752600" y="3352800"/>
            <a:ext cx="287771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charset="0"/>
                <a:ea typeface="+mn-ea"/>
                <a:cs typeface="+mn-cs"/>
              </a:rPr>
              <a:t>Nucleus</a:t>
            </a:r>
          </a:p>
        </p:txBody>
      </p:sp>
      <p:sp>
        <p:nvSpPr>
          <p:cNvPr id="13" name="Rectangle 12"/>
          <p:cNvSpPr/>
          <p:nvPr/>
        </p:nvSpPr>
        <p:spPr>
          <a:xfrm>
            <a:off x="5029200" y="3810000"/>
            <a:ext cx="372409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00FF00"/>
                </a:solidFill>
                <a:effectLst>
                  <a:outerShdw blurRad="50800" algn="tl" rotWithShape="0">
                    <a:srgbClr val="000000"/>
                  </a:outerShdw>
                </a:effectLst>
                <a:uLnTx/>
                <a:uFillTx/>
                <a:latin typeface="Arial" charset="0"/>
                <a:ea typeface="+mn-ea"/>
                <a:cs typeface="+mn-cs"/>
              </a:rPr>
              <a:t>Cytoplasm</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p:cNvSpPr>
            <a:spLocks noGrp="1" noChangeArrowheads="1"/>
          </p:cNvSpPr>
          <p:nvPr>
            <p:ph type="body" idx="1"/>
          </p:nvPr>
        </p:nvSpPr>
        <p:spPr>
          <a:xfrm>
            <a:off x="152400" y="152400"/>
            <a:ext cx="8763000" cy="5973763"/>
          </a:xfrm>
        </p:spPr>
        <p:txBody>
          <a:bodyPr/>
          <a:lstStyle/>
          <a:p>
            <a:pPr eaLnBrk="1" hangingPunct="1"/>
            <a:r>
              <a:rPr lang="en-US" dirty="0"/>
              <a:t>Name A, B, and C?</a:t>
            </a:r>
          </a:p>
        </p:txBody>
      </p:sp>
      <p:pic>
        <p:nvPicPr>
          <p:cNvPr id="143363" name="Picture 4" descr="cheek%20cell%201000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914400"/>
            <a:ext cx="8607425" cy="5715000"/>
          </a:xfrm>
          <a:prstGeom prst="rect">
            <a:avLst/>
          </a:prstGeom>
          <a:noFill/>
          <a:ln w="76200">
            <a:solidFill>
              <a:srgbClr val="FF99FF"/>
            </a:solidFill>
            <a:miter lim="800000"/>
            <a:headEnd/>
            <a:tailEnd/>
          </a:ln>
          <a:extLst>
            <a:ext uri="{909E8E84-426E-40DD-AFC4-6F175D3DCCD1}">
              <a14:hiddenFill xmlns:a14="http://schemas.microsoft.com/office/drawing/2010/main">
                <a:solidFill>
                  <a:srgbClr val="FFFFFF"/>
                </a:solidFill>
              </a14:hiddenFill>
            </a:ext>
          </a:extLst>
        </p:spPr>
      </p:pic>
      <p:sp>
        <p:nvSpPr>
          <p:cNvPr id="143365"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cxnSp>
        <p:nvCxnSpPr>
          <p:cNvPr id="15" name="Straight Arrow Connector 14"/>
          <p:cNvCxnSpPr/>
          <p:nvPr/>
        </p:nvCxnSpPr>
        <p:spPr bwMode="auto">
          <a:xfrm>
            <a:off x="3581400" y="3352800"/>
            <a:ext cx="762000" cy="228600"/>
          </a:xfrm>
          <a:prstGeom prst="straightConnector1">
            <a:avLst/>
          </a:prstGeom>
          <a:noFill/>
          <a:ln w="76200" cap="flat" cmpd="sng" algn="ctr">
            <a:solidFill>
              <a:schemeClr val="tx1"/>
            </a:solidFill>
            <a:prstDash val="solid"/>
            <a:round/>
            <a:headEnd type="none" w="med" len="med"/>
            <a:tailEnd type="arrow"/>
          </a:ln>
          <a:effectLst/>
        </p:spPr>
      </p:cxnSp>
      <p:sp>
        <p:nvSpPr>
          <p:cNvPr id="23" name="Rectangle 22"/>
          <p:cNvSpPr/>
          <p:nvPr/>
        </p:nvSpPr>
        <p:spPr>
          <a:xfrm>
            <a:off x="3048000" y="2819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99FF"/>
                </a:solidFill>
                <a:effectLst>
                  <a:outerShdw blurRad="50800" algn="tl" rotWithShape="0">
                    <a:srgbClr val="000000"/>
                  </a:outerShdw>
                </a:effectLst>
                <a:uLnTx/>
                <a:uFillTx/>
                <a:latin typeface="Arial" charset="0"/>
                <a:ea typeface="+mn-ea"/>
                <a:cs typeface="+mn-cs"/>
              </a:rPr>
              <a:t>A</a:t>
            </a:r>
          </a:p>
        </p:txBody>
      </p:sp>
      <p:sp>
        <p:nvSpPr>
          <p:cNvPr id="25" name="Rectangle 24"/>
          <p:cNvSpPr/>
          <p:nvPr/>
        </p:nvSpPr>
        <p:spPr>
          <a:xfrm>
            <a:off x="5943600" y="3124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00FF00"/>
                </a:solidFill>
                <a:effectLst>
                  <a:outerShdw blurRad="50800" algn="tl" rotWithShape="0">
                    <a:srgbClr val="000000"/>
                  </a:outerShdw>
                </a:effectLst>
                <a:uLnTx/>
                <a:uFillTx/>
                <a:latin typeface="Arial" charset="0"/>
                <a:ea typeface="+mn-ea"/>
                <a:cs typeface="+mn-cs"/>
              </a:rPr>
              <a:t>B</a:t>
            </a:r>
          </a:p>
        </p:txBody>
      </p:sp>
      <p:sp>
        <p:nvSpPr>
          <p:cNvPr id="26" name="Rectangle 25"/>
          <p:cNvSpPr/>
          <p:nvPr/>
        </p:nvSpPr>
        <p:spPr>
          <a:xfrm>
            <a:off x="7848600" y="1143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FF00"/>
                </a:solidFill>
                <a:effectLst>
                  <a:outerShdw blurRad="50800" algn="tl" rotWithShape="0">
                    <a:srgbClr val="000000"/>
                  </a:outerShdw>
                </a:effectLst>
                <a:uLnTx/>
                <a:uFillTx/>
                <a:latin typeface="Arial" charset="0"/>
                <a:ea typeface="+mn-ea"/>
                <a:cs typeface="+mn-cs"/>
              </a:rPr>
              <a:t>C</a:t>
            </a:r>
          </a:p>
        </p:txBody>
      </p:sp>
      <p:cxnSp>
        <p:nvCxnSpPr>
          <p:cNvPr id="27" name="Straight Arrow Connector 26"/>
          <p:cNvCxnSpPr/>
          <p:nvPr/>
        </p:nvCxnSpPr>
        <p:spPr bwMode="auto">
          <a:xfrm flipH="1">
            <a:off x="7315200" y="1905000"/>
            <a:ext cx="685800" cy="533400"/>
          </a:xfrm>
          <a:prstGeom prst="straightConnector1">
            <a:avLst/>
          </a:prstGeom>
          <a:noFill/>
          <a:ln w="76200" cap="flat" cmpd="sng" algn="ctr">
            <a:solidFill>
              <a:schemeClr val="tx1"/>
            </a:solidFill>
            <a:prstDash val="solid"/>
            <a:round/>
            <a:headEnd type="none" w="med" len="med"/>
            <a:tailEnd type="arrow"/>
          </a:ln>
          <a:effectLst/>
        </p:spPr>
      </p:cxnSp>
      <p:sp>
        <p:nvSpPr>
          <p:cNvPr id="31" name="Freeform 30"/>
          <p:cNvSpPr/>
          <p:nvPr/>
        </p:nvSpPr>
        <p:spPr>
          <a:xfrm>
            <a:off x="6950113" y="2346806"/>
            <a:ext cx="1441719" cy="872432"/>
          </a:xfrm>
          <a:custGeom>
            <a:avLst/>
            <a:gdLst>
              <a:gd name="connsiteX0" fmla="*/ 25874 w 1441719"/>
              <a:gd name="connsiteY0" fmla="*/ 12936 h 872432"/>
              <a:gd name="connsiteX1" fmla="*/ 114364 w 1441719"/>
              <a:gd name="connsiteY1" fmla="*/ 57181 h 872432"/>
              <a:gd name="connsiteX2" fmla="*/ 158610 w 1441719"/>
              <a:gd name="connsiteY2" fmla="*/ 71929 h 872432"/>
              <a:gd name="connsiteX3" fmla="*/ 291345 w 1441719"/>
              <a:gd name="connsiteY3" fmla="*/ 175168 h 872432"/>
              <a:gd name="connsiteX4" fmla="*/ 379835 w 1441719"/>
              <a:gd name="connsiteY4" fmla="*/ 204665 h 872432"/>
              <a:gd name="connsiteX5" fmla="*/ 424081 w 1441719"/>
              <a:gd name="connsiteY5" fmla="*/ 219413 h 872432"/>
              <a:gd name="connsiteX6" fmla="*/ 527319 w 1441719"/>
              <a:gd name="connsiteY6" fmla="*/ 337400 h 872432"/>
              <a:gd name="connsiteX7" fmla="*/ 542068 w 1441719"/>
              <a:gd name="connsiteY7" fmla="*/ 381646 h 872432"/>
              <a:gd name="connsiteX8" fmla="*/ 586313 w 1441719"/>
              <a:gd name="connsiteY8" fmla="*/ 396394 h 872432"/>
              <a:gd name="connsiteX9" fmla="*/ 630558 w 1441719"/>
              <a:gd name="connsiteY9" fmla="*/ 440639 h 872432"/>
              <a:gd name="connsiteX10" fmla="*/ 674803 w 1441719"/>
              <a:gd name="connsiteY10" fmla="*/ 455388 h 872432"/>
              <a:gd name="connsiteX11" fmla="*/ 689552 w 1441719"/>
              <a:gd name="connsiteY11" fmla="*/ 514381 h 872432"/>
              <a:gd name="connsiteX12" fmla="*/ 733797 w 1441719"/>
              <a:gd name="connsiteY12" fmla="*/ 543878 h 872432"/>
              <a:gd name="connsiteX13" fmla="*/ 837035 w 1441719"/>
              <a:gd name="connsiteY13" fmla="*/ 617620 h 872432"/>
              <a:gd name="connsiteX14" fmla="*/ 866532 w 1441719"/>
              <a:gd name="connsiteY14" fmla="*/ 661865 h 872432"/>
              <a:gd name="connsiteX15" fmla="*/ 1308984 w 1441719"/>
              <a:gd name="connsiteY15" fmla="*/ 735607 h 872432"/>
              <a:gd name="connsiteX16" fmla="*/ 1397474 w 1441719"/>
              <a:gd name="connsiteY16" fmla="*/ 824097 h 872432"/>
              <a:gd name="connsiteX17" fmla="*/ 1441719 w 1441719"/>
              <a:gd name="connsiteY17" fmla="*/ 868342 h 87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41719" h="872432">
                <a:moveTo>
                  <a:pt x="25874" y="12936"/>
                </a:moveTo>
                <a:cubicBezTo>
                  <a:pt x="137088" y="50007"/>
                  <a:pt x="0" y="0"/>
                  <a:pt x="114364" y="57181"/>
                </a:cubicBezTo>
                <a:cubicBezTo>
                  <a:pt x="128269" y="64133"/>
                  <a:pt x="143861" y="67013"/>
                  <a:pt x="158610" y="71929"/>
                </a:cubicBezTo>
                <a:cubicBezTo>
                  <a:pt x="196786" y="110106"/>
                  <a:pt x="238420" y="157526"/>
                  <a:pt x="291345" y="175168"/>
                </a:cubicBezTo>
                <a:lnTo>
                  <a:pt x="379835" y="204665"/>
                </a:lnTo>
                <a:lnTo>
                  <a:pt x="424081" y="219413"/>
                </a:lnTo>
                <a:cubicBezTo>
                  <a:pt x="475700" y="253826"/>
                  <a:pt x="502738" y="263658"/>
                  <a:pt x="527319" y="337400"/>
                </a:cubicBezTo>
                <a:cubicBezTo>
                  <a:pt x="532235" y="352149"/>
                  <a:pt x="531075" y="370653"/>
                  <a:pt x="542068" y="381646"/>
                </a:cubicBezTo>
                <a:cubicBezTo>
                  <a:pt x="553061" y="392639"/>
                  <a:pt x="571565" y="391478"/>
                  <a:pt x="586313" y="396394"/>
                </a:cubicBezTo>
                <a:cubicBezTo>
                  <a:pt x="601061" y="411142"/>
                  <a:pt x="613204" y="429069"/>
                  <a:pt x="630558" y="440639"/>
                </a:cubicBezTo>
                <a:cubicBezTo>
                  <a:pt x="643493" y="449263"/>
                  <a:pt x="665091" y="443249"/>
                  <a:pt x="674803" y="455388"/>
                </a:cubicBezTo>
                <a:cubicBezTo>
                  <a:pt x="687465" y="471216"/>
                  <a:pt x="678308" y="497516"/>
                  <a:pt x="689552" y="514381"/>
                </a:cubicBezTo>
                <a:cubicBezTo>
                  <a:pt x="699384" y="529129"/>
                  <a:pt x="720180" y="532530"/>
                  <a:pt x="733797" y="543878"/>
                </a:cubicBezTo>
                <a:cubicBezTo>
                  <a:pt x="823483" y="618617"/>
                  <a:pt x="727874" y="563039"/>
                  <a:pt x="837035" y="617620"/>
                </a:cubicBezTo>
                <a:cubicBezTo>
                  <a:pt x="846867" y="632368"/>
                  <a:pt x="859550" y="645573"/>
                  <a:pt x="866532" y="661865"/>
                </a:cubicBezTo>
                <a:cubicBezTo>
                  <a:pt x="951656" y="860486"/>
                  <a:pt x="609244" y="711479"/>
                  <a:pt x="1308984" y="735607"/>
                </a:cubicBezTo>
                <a:cubicBezTo>
                  <a:pt x="1338481" y="765104"/>
                  <a:pt x="1374335" y="789388"/>
                  <a:pt x="1397474" y="824097"/>
                </a:cubicBezTo>
                <a:cubicBezTo>
                  <a:pt x="1429698" y="872432"/>
                  <a:pt x="1409246" y="868342"/>
                  <a:pt x="1441719" y="868342"/>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2" name="Rectangle 31"/>
          <p:cNvSpPr/>
          <p:nvPr/>
        </p:nvSpPr>
        <p:spPr>
          <a:xfrm>
            <a:off x="457200" y="6019800"/>
            <a:ext cx="438049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Final Wager Question</a:t>
            </a:r>
          </a:p>
        </p:txBody>
      </p:sp>
      <p:sp>
        <p:nvSpPr>
          <p:cNvPr id="12" name="Rectangle 11"/>
          <p:cNvSpPr/>
          <p:nvPr/>
        </p:nvSpPr>
        <p:spPr>
          <a:xfrm>
            <a:off x="1752600" y="3352800"/>
            <a:ext cx="287771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charset="0"/>
                <a:ea typeface="+mn-ea"/>
                <a:cs typeface="+mn-cs"/>
              </a:rPr>
              <a:t>Nucleus</a:t>
            </a:r>
          </a:p>
        </p:txBody>
      </p:sp>
      <p:sp>
        <p:nvSpPr>
          <p:cNvPr id="13" name="Rectangle 12"/>
          <p:cNvSpPr/>
          <p:nvPr/>
        </p:nvSpPr>
        <p:spPr>
          <a:xfrm>
            <a:off x="5029200" y="3810000"/>
            <a:ext cx="372409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00FF00"/>
                </a:solidFill>
                <a:effectLst>
                  <a:outerShdw blurRad="50800" algn="tl" rotWithShape="0">
                    <a:srgbClr val="000000"/>
                  </a:outerShdw>
                </a:effectLst>
                <a:uLnTx/>
                <a:uFillTx/>
                <a:latin typeface="Arial" charset="0"/>
                <a:ea typeface="+mn-ea"/>
                <a:cs typeface="+mn-cs"/>
              </a:rPr>
              <a:t>Cytoplasm</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p:cNvSpPr>
            <a:spLocks noGrp="1" noChangeArrowheads="1"/>
          </p:cNvSpPr>
          <p:nvPr>
            <p:ph type="body" idx="1"/>
          </p:nvPr>
        </p:nvSpPr>
        <p:spPr>
          <a:xfrm>
            <a:off x="152400" y="152400"/>
            <a:ext cx="8763000" cy="5973763"/>
          </a:xfrm>
        </p:spPr>
        <p:txBody>
          <a:bodyPr/>
          <a:lstStyle/>
          <a:p>
            <a:pPr eaLnBrk="1" hangingPunct="1"/>
            <a:r>
              <a:rPr lang="en-US" dirty="0"/>
              <a:t>Name A, B, and C?</a:t>
            </a:r>
          </a:p>
        </p:txBody>
      </p:sp>
      <p:pic>
        <p:nvPicPr>
          <p:cNvPr id="143363" name="Picture 4" descr="cheek%20cell%201000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914400"/>
            <a:ext cx="8607425" cy="5715000"/>
          </a:xfrm>
          <a:prstGeom prst="rect">
            <a:avLst/>
          </a:prstGeom>
          <a:noFill/>
          <a:ln w="76200">
            <a:solidFill>
              <a:srgbClr val="FF99FF"/>
            </a:solidFill>
            <a:miter lim="800000"/>
            <a:headEnd/>
            <a:tailEnd/>
          </a:ln>
          <a:extLst>
            <a:ext uri="{909E8E84-426E-40DD-AFC4-6F175D3DCCD1}">
              <a14:hiddenFill xmlns:a14="http://schemas.microsoft.com/office/drawing/2010/main">
                <a:solidFill>
                  <a:srgbClr val="FFFFFF"/>
                </a:solidFill>
              </a14:hiddenFill>
            </a:ext>
          </a:extLst>
        </p:spPr>
      </p:pic>
      <p:sp>
        <p:nvSpPr>
          <p:cNvPr id="143365"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cxnSp>
        <p:nvCxnSpPr>
          <p:cNvPr id="15" name="Straight Arrow Connector 14"/>
          <p:cNvCxnSpPr/>
          <p:nvPr/>
        </p:nvCxnSpPr>
        <p:spPr bwMode="auto">
          <a:xfrm>
            <a:off x="3581400" y="3352800"/>
            <a:ext cx="762000" cy="228600"/>
          </a:xfrm>
          <a:prstGeom prst="straightConnector1">
            <a:avLst/>
          </a:prstGeom>
          <a:noFill/>
          <a:ln w="76200" cap="flat" cmpd="sng" algn="ctr">
            <a:solidFill>
              <a:schemeClr val="tx1"/>
            </a:solidFill>
            <a:prstDash val="solid"/>
            <a:round/>
            <a:headEnd type="none" w="med" len="med"/>
            <a:tailEnd type="arrow"/>
          </a:ln>
          <a:effectLst/>
        </p:spPr>
      </p:cxnSp>
      <p:sp>
        <p:nvSpPr>
          <p:cNvPr id="23" name="Rectangle 22"/>
          <p:cNvSpPr/>
          <p:nvPr/>
        </p:nvSpPr>
        <p:spPr>
          <a:xfrm>
            <a:off x="3048000" y="2819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99FF"/>
                </a:solidFill>
                <a:effectLst>
                  <a:outerShdw blurRad="50800" algn="tl" rotWithShape="0">
                    <a:srgbClr val="000000"/>
                  </a:outerShdw>
                </a:effectLst>
                <a:uLnTx/>
                <a:uFillTx/>
                <a:latin typeface="Arial" charset="0"/>
                <a:ea typeface="+mn-ea"/>
                <a:cs typeface="+mn-cs"/>
              </a:rPr>
              <a:t>A</a:t>
            </a:r>
          </a:p>
        </p:txBody>
      </p:sp>
      <p:sp>
        <p:nvSpPr>
          <p:cNvPr id="25" name="Rectangle 24"/>
          <p:cNvSpPr/>
          <p:nvPr/>
        </p:nvSpPr>
        <p:spPr>
          <a:xfrm>
            <a:off x="5943600" y="3124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00FF00"/>
                </a:solidFill>
                <a:effectLst>
                  <a:outerShdw blurRad="50800" algn="tl" rotWithShape="0">
                    <a:srgbClr val="000000"/>
                  </a:outerShdw>
                </a:effectLst>
                <a:uLnTx/>
                <a:uFillTx/>
                <a:latin typeface="Arial" charset="0"/>
                <a:ea typeface="+mn-ea"/>
                <a:cs typeface="+mn-cs"/>
              </a:rPr>
              <a:t>B</a:t>
            </a:r>
          </a:p>
        </p:txBody>
      </p:sp>
      <p:sp>
        <p:nvSpPr>
          <p:cNvPr id="26" name="Rectangle 25"/>
          <p:cNvSpPr/>
          <p:nvPr/>
        </p:nvSpPr>
        <p:spPr>
          <a:xfrm>
            <a:off x="7848600" y="1143000"/>
            <a:ext cx="684804" cy="923330"/>
          </a:xfrm>
          <a:prstGeom prst="rect">
            <a:avLst/>
          </a:prstGeom>
          <a:noFill/>
          <a:ln>
            <a:noFill/>
          </a:ln>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CCFF"/>
                </a:solidFill>
                <a:effectLst>
                  <a:outerShdw blurRad="50800" algn="tl" rotWithShape="0">
                    <a:srgbClr val="000000"/>
                  </a:outerShdw>
                </a:effectLst>
                <a:uLnTx/>
                <a:uFillTx/>
                <a:latin typeface="Arial" charset="0"/>
                <a:ea typeface="+mn-ea"/>
                <a:cs typeface="+mn-cs"/>
              </a:rPr>
              <a:t>C</a:t>
            </a:r>
          </a:p>
        </p:txBody>
      </p:sp>
      <p:cxnSp>
        <p:nvCxnSpPr>
          <p:cNvPr id="27" name="Straight Arrow Connector 26"/>
          <p:cNvCxnSpPr/>
          <p:nvPr/>
        </p:nvCxnSpPr>
        <p:spPr bwMode="auto">
          <a:xfrm flipH="1">
            <a:off x="7315200" y="1905000"/>
            <a:ext cx="685800" cy="533400"/>
          </a:xfrm>
          <a:prstGeom prst="straightConnector1">
            <a:avLst/>
          </a:prstGeom>
          <a:noFill/>
          <a:ln w="76200" cap="flat" cmpd="sng" algn="ctr">
            <a:solidFill>
              <a:schemeClr val="tx1"/>
            </a:solidFill>
            <a:prstDash val="solid"/>
            <a:round/>
            <a:headEnd type="none" w="med" len="med"/>
            <a:tailEnd type="arrow"/>
          </a:ln>
          <a:effectLst/>
        </p:spPr>
      </p:cxnSp>
      <p:sp>
        <p:nvSpPr>
          <p:cNvPr id="31" name="Freeform 30"/>
          <p:cNvSpPr/>
          <p:nvPr/>
        </p:nvSpPr>
        <p:spPr>
          <a:xfrm>
            <a:off x="6950113" y="2346806"/>
            <a:ext cx="1441719" cy="872432"/>
          </a:xfrm>
          <a:custGeom>
            <a:avLst/>
            <a:gdLst>
              <a:gd name="connsiteX0" fmla="*/ 25874 w 1441719"/>
              <a:gd name="connsiteY0" fmla="*/ 12936 h 872432"/>
              <a:gd name="connsiteX1" fmla="*/ 114364 w 1441719"/>
              <a:gd name="connsiteY1" fmla="*/ 57181 h 872432"/>
              <a:gd name="connsiteX2" fmla="*/ 158610 w 1441719"/>
              <a:gd name="connsiteY2" fmla="*/ 71929 h 872432"/>
              <a:gd name="connsiteX3" fmla="*/ 291345 w 1441719"/>
              <a:gd name="connsiteY3" fmla="*/ 175168 h 872432"/>
              <a:gd name="connsiteX4" fmla="*/ 379835 w 1441719"/>
              <a:gd name="connsiteY4" fmla="*/ 204665 h 872432"/>
              <a:gd name="connsiteX5" fmla="*/ 424081 w 1441719"/>
              <a:gd name="connsiteY5" fmla="*/ 219413 h 872432"/>
              <a:gd name="connsiteX6" fmla="*/ 527319 w 1441719"/>
              <a:gd name="connsiteY6" fmla="*/ 337400 h 872432"/>
              <a:gd name="connsiteX7" fmla="*/ 542068 w 1441719"/>
              <a:gd name="connsiteY7" fmla="*/ 381646 h 872432"/>
              <a:gd name="connsiteX8" fmla="*/ 586313 w 1441719"/>
              <a:gd name="connsiteY8" fmla="*/ 396394 h 872432"/>
              <a:gd name="connsiteX9" fmla="*/ 630558 w 1441719"/>
              <a:gd name="connsiteY9" fmla="*/ 440639 h 872432"/>
              <a:gd name="connsiteX10" fmla="*/ 674803 w 1441719"/>
              <a:gd name="connsiteY10" fmla="*/ 455388 h 872432"/>
              <a:gd name="connsiteX11" fmla="*/ 689552 w 1441719"/>
              <a:gd name="connsiteY11" fmla="*/ 514381 h 872432"/>
              <a:gd name="connsiteX12" fmla="*/ 733797 w 1441719"/>
              <a:gd name="connsiteY12" fmla="*/ 543878 h 872432"/>
              <a:gd name="connsiteX13" fmla="*/ 837035 w 1441719"/>
              <a:gd name="connsiteY13" fmla="*/ 617620 h 872432"/>
              <a:gd name="connsiteX14" fmla="*/ 866532 w 1441719"/>
              <a:gd name="connsiteY14" fmla="*/ 661865 h 872432"/>
              <a:gd name="connsiteX15" fmla="*/ 1308984 w 1441719"/>
              <a:gd name="connsiteY15" fmla="*/ 735607 h 872432"/>
              <a:gd name="connsiteX16" fmla="*/ 1397474 w 1441719"/>
              <a:gd name="connsiteY16" fmla="*/ 824097 h 872432"/>
              <a:gd name="connsiteX17" fmla="*/ 1441719 w 1441719"/>
              <a:gd name="connsiteY17" fmla="*/ 868342 h 87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41719" h="872432">
                <a:moveTo>
                  <a:pt x="25874" y="12936"/>
                </a:moveTo>
                <a:cubicBezTo>
                  <a:pt x="137088" y="50007"/>
                  <a:pt x="0" y="0"/>
                  <a:pt x="114364" y="57181"/>
                </a:cubicBezTo>
                <a:cubicBezTo>
                  <a:pt x="128269" y="64133"/>
                  <a:pt x="143861" y="67013"/>
                  <a:pt x="158610" y="71929"/>
                </a:cubicBezTo>
                <a:cubicBezTo>
                  <a:pt x="196786" y="110106"/>
                  <a:pt x="238420" y="157526"/>
                  <a:pt x="291345" y="175168"/>
                </a:cubicBezTo>
                <a:lnTo>
                  <a:pt x="379835" y="204665"/>
                </a:lnTo>
                <a:lnTo>
                  <a:pt x="424081" y="219413"/>
                </a:lnTo>
                <a:cubicBezTo>
                  <a:pt x="475700" y="253826"/>
                  <a:pt x="502738" y="263658"/>
                  <a:pt x="527319" y="337400"/>
                </a:cubicBezTo>
                <a:cubicBezTo>
                  <a:pt x="532235" y="352149"/>
                  <a:pt x="531075" y="370653"/>
                  <a:pt x="542068" y="381646"/>
                </a:cubicBezTo>
                <a:cubicBezTo>
                  <a:pt x="553061" y="392639"/>
                  <a:pt x="571565" y="391478"/>
                  <a:pt x="586313" y="396394"/>
                </a:cubicBezTo>
                <a:cubicBezTo>
                  <a:pt x="601061" y="411142"/>
                  <a:pt x="613204" y="429069"/>
                  <a:pt x="630558" y="440639"/>
                </a:cubicBezTo>
                <a:cubicBezTo>
                  <a:pt x="643493" y="449263"/>
                  <a:pt x="665091" y="443249"/>
                  <a:pt x="674803" y="455388"/>
                </a:cubicBezTo>
                <a:cubicBezTo>
                  <a:pt x="687465" y="471216"/>
                  <a:pt x="678308" y="497516"/>
                  <a:pt x="689552" y="514381"/>
                </a:cubicBezTo>
                <a:cubicBezTo>
                  <a:pt x="699384" y="529129"/>
                  <a:pt x="720180" y="532530"/>
                  <a:pt x="733797" y="543878"/>
                </a:cubicBezTo>
                <a:cubicBezTo>
                  <a:pt x="823483" y="618617"/>
                  <a:pt x="727874" y="563039"/>
                  <a:pt x="837035" y="617620"/>
                </a:cubicBezTo>
                <a:cubicBezTo>
                  <a:pt x="846867" y="632368"/>
                  <a:pt x="859550" y="645573"/>
                  <a:pt x="866532" y="661865"/>
                </a:cubicBezTo>
                <a:cubicBezTo>
                  <a:pt x="951656" y="860486"/>
                  <a:pt x="609244" y="711479"/>
                  <a:pt x="1308984" y="735607"/>
                </a:cubicBezTo>
                <a:cubicBezTo>
                  <a:pt x="1338481" y="765104"/>
                  <a:pt x="1374335" y="789388"/>
                  <a:pt x="1397474" y="824097"/>
                </a:cubicBezTo>
                <a:cubicBezTo>
                  <a:pt x="1429698" y="872432"/>
                  <a:pt x="1409246" y="868342"/>
                  <a:pt x="1441719" y="868342"/>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2" name="Rectangle 31"/>
          <p:cNvSpPr/>
          <p:nvPr/>
        </p:nvSpPr>
        <p:spPr>
          <a:xfrm>
            <a:off x="457200" y="6019800"/>
            <a:ext cx="438049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Final Wager Question</a:t>
            </a:r>
          </a:p>
        </p:txBody>
      </p:sp>
      <p:sp>
        <p:nvSpPr>
          <p:cNvPr id="12" name="Rectangle 11"/>
          <p:cNvSpPr/>
          <p:nvPr/>
        </p:nvSpPr>
        <p:spPr>
          <a:xfrm>
            <a:off x="1752600" y="3352800"/>
            <a:ext cx="287771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charset="0"/>
                <a:ea typeface="+mn-ea"/>
                <a:cs typeface="+mn-cs"/>
              </a:rPr>
              <a:t>Nucleus</a:t>
            </a:r>
          </a:p>
        </p:txBody>
      </p:sp>
      <p:sp>
        <p:nvSpPr>
          <p:cNvPr id="13" name="Rectangle 12"/>
          <p:cNvSpPr/>
          <p:nvPr/>
        </p:nvSpPr>
        <p:spPr>
          <a:xfrm>
            <a:off x="5029200" y="3810000"/>
            <a:ext cx="372409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00FF00"/>
                </a:solidFill>
                <a:effectLst>
                  <a:outerShdw blurRad="50800" algn="tl" rotWithShape="0">
                    <a:srgbClr val="000000"/>
                  </a:outerShdw>
                </a:effectLst>
                <a:uLnTx/>
                <a:uFillTx/>
                <a:latin typeface="Arial" charset="0"/>
                <a:ea typeface="+mn-ea"/>
                <a:cs typeface="+mn-cs"/>
              </a:rPr>
              <a:t>Cytoplasm</a:t>
            </a:r>
          </a:p>
        </p:txBody>
      </p:sp>
      <p:sp>
        <p:nvSpPr>
          <p:cNvPr id="14" name="Rectangle 13"/>
          <p:cNvSpPr/>
          <p:nvPr/>
        </p:nvSpPr>
        <p:spPr>
          <a:xfrm>
            <a:off x="1371600" y="914400"/>
            <a:ext cx="6263253"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CCFF"/>
                </a:solidFill>
                <a:effectLst>
                  <a:outerShdw blurRad="50800" algn="tl" rotWithShape="0">
                    <a:srgbClr val="000000"/>
                  </a:outerShdw>
                </a:effectLst>
                <a:uLnTx/>
                <a:uFillTx/>
                <a:latin typeface="Arial" charset="0"/>
                <a:ea typeface="+mn-ea"/>
                <a:cs typeface="+mn-cs"/>
              </a:rPr>
              <a:t>Plasma Membrane</a:t>
            </a:r>
          </a:p>
        </p:txBody>
      </p:sp>
      <p:sp>
        <p:nvSpPr>
          <p:cNvPr id="16" name="Rectangle 15"/>
          <p:cNvSpPr/>
          <p:nvPr/>
        </p:nvSpPr>
        <p:spPr>
          <a:xfrm>
            <a:off x="3505200" y="1600200"/>
            <a:ext cx="3852337"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(or cell membrane)</a:t>
            </a:r>
          </a:p>
        </p:txBody>
      </p:sp>
      <p:sp>
        <p:nvSpPr>
          <p:cNvPr id="2" name="Rectangle 1"/>
          <p:cNvSpPr/>
          <p:nvPr/>
        </p:nvSpPr>
        <p:spPr>
          <a:xfrm>
            <a:off x="3022871" y="1981200"/>
            <a:ext cx="4292329"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ysClr val="windowText" lastClr="000000"/>
                  </a:solidFill>
                  <a:prstDash val="solid"/>
                  <a:miter lim="800000"/>
                </a:ln>
                <a:gradFill>
                  <a:gsLst>
                    <a:gs pos="10000">
                      <a:srgbClr val="BBE0E3">
                        <a:tint val="63000"/>
                        <a:sat val="105000"/>
                      </a:srgbClr>
                    </a:gs>
                    <a:gs pos="90000">
                      <a:srgbClr val="BBE0E3">
                        <a:shade val="50000"/>
                        <a:satMod val="100000"/>
                      </a:srgbClr>
                    </a:gs>
                  </a:gsLst>
                  <a:lin ang="5400000"/>
                </a:gradFill>
                <a:effectLst>
                  <a:outerShdw blurRad="55000" dist="50800" dir="5400000" algn="tl">
                    <a:srgbClr val="000000">
                      <a:alpha val="33000"/>
                    </a:srgbClr>
                  </a:outerShdw>
                </a:effectLst>
                <a:uLnTx/>
                <a:uFillTx/>
                <a:latin typeface="Arial" charset="0"/>
                <a:ea typeface="+mn-ea"/>
                <a:cs typeface="+mn-cs"/>
              </a:rPr>
              <a:t>No Cell Wall (Animal)</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Box 1"/>
          <p:cNvSpPr txBox="1">
            <a:spLocks noChangeArrowheads="1"/>
          </p:cNvSpPr>
          <p:nvPr/>
        </p:nvSpPr>
        <p:spPr bwMode="auto">
          <a:xfrm>
            <a:off x="304800" y="228600"/>
            <a:ext cx="8458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CCFF99"/>
                </a:solidFill>
                <a:effectLst/>
                <a:uLnTx/>
                <a:uFillTx/>
                <a:latin typeface="Arial" charset="0"/>
                <a:ea typeface="+mn-ea"/>
                <a:cs typeface="+mn-cs"/>
              </a:rPr>
              <a:t>Questions 1-20 = </a:t>
            </a:r>
            <a:r>
              <a:rPr kumimoji="0" lang="en-US" sz="3600" b="0" i="0" u="none" strike="noStrike" kern="1200" cap="none" spc="0" normalizeH="0" baseline="0" noProof="0" dirty="0" err="1">
                <a:ln>
                  <a:noFill/>
                </a:ln>
                <a:solidFill>
                  <a:srgbClr val="CCFF99"/>
                </a:solidFill>
                <a:effectLst/>
                <a:uLnTx/>
                <a:uFillTx/>
                <a:latin typeface="Arial" charset="0"/>
                <a:ea typeface="+mn-ea"/>
                <a:cs typeface="+mn-cs"/>
              </a:rPr>
              <a:t>5pts</a:t>
            </a:r>
            <a:r>
              <a:rPr kumimoji="0" lang="en-US" sz="3600" b="0" i="0" u="none" strike="noStrike" kern="1200" cap="none" spc="0" normalizeH="0" baseline="0" noProof="0" dirty="0">
                <a:ln>
                  <a:noFill/>
                </a:ln>
                <a:solidFill>
                  <a:srgbClr val="CCFF99"/>
                </a:solidFill>
                <a:effectLst/>
                <a:uLnTx/>
                <a:uFillTx/>
                <a:latin typeface="Arial" charset="0"/>
                <a:ea typeface="+mn-ea"/>
                <a:cs typeface="+mn-cs"/>
              </a:rPr>
              <a:t> Each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66FFFF"/>
                </a:solidFill>
                <a:effectLst/>
                <a:uLnTx/>
                <a:uFillTx/>
                <a:latin typeface="Arial" charset="0"/>
                <a:ea typeface="+mn-ea"/>
                <a:cs typeface="+mn-cs"/>
              </a:rPr>
              <a:t>Final Category (Bonus) = </a:t>
            </a:r>
            <a:r>
              <a:rPr kumimoji="0" lang="en-US" sz="3600" b="0" i="0" u="none" strike="noStrike" kern="1200" cap="none" spc="0" normalizeH="0" baseline="0" noProof="0" dirty="0" err="1">
                <a:ln>
                  <a:noFill/>
                </a:ln>
                <a:solidFill>
                  <a:srgbClr val="66FFFF"/>
                </a:solidFill>
                <a:effectLst/>
                <a:uLnTx/>
                <a:uFillTx/>
                <a:latin typeface="Arial" charset="0"/>
                <a:ea typeface="+mn-ea"/>
                <a:cs typeface="+mn-cs"/>
              </a:rPr>
              <a:t>1pt</a:t>
            </a:r>
            <a:r>
              <a:rPr kumimoji="0" lang="en-US" sz="3600" b="0" i="0" u="none" strike="noStrike" kern="1200" cap="none" spc="0" normalizeH="0" baseline="0" noProof="0" dirty="0">
                <a:ln>
                  <a:noFill/>
                </a:ln>
                <a:solidFill>
                  <a:srgbClr val="66FFFF"/>
                </a:solidFill>
                <a:effectLst/>
                <a:uLnTx/>
                <a:uFillTx/>
                <a:latin typeface="Arial" charset="0"/>
                <a:ea typeface="+mn-ea"/>
                <a:cs typeface="+mn-cs"/>
              </a:rPr>
              <a:t> Each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99FF"/>
                </a:solidFill>
                <a:effectLst/>
                <a:uLnTx/>
                <a:uFillTx/>
                <a:latin typeface="Arial" charset="0"/>
                <a:ea typeface="+mn-ea"/>
                <a:cs typeface="+mn-cs"/>
              </a:rPr>
              <a:t>Final Questions = 5 pt wager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996600"/>
                </a:solidFill>
                <a:effectLst/>
                <a:uLnTx/>
                <a:uFillTx/>
                <a:latin typeface="Arial" charset="0"/>
                <a:ea typeface="+mn-ea"/>
                <a:cs typeface="+mn-cs"/>
              </a:rPr>
              <a:t>Find the Owl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66FFFF"/>
                </a:solidFill>
                <a:effectLst/>
                <a:uLnTx/>
                <a:uFillTx/>
                <a:latin typeface="Arial" charset="0"/>
                <a:ea typeface="+mn-ea"/>
                <a:cs typeface="+mn-cs"/>
              </a:rPr>
              <a:t> </a:t>
            </a:r>
            <a:r>
              <a:rPr kumimoji="0" lang="en-US" sz="3600" b="0" i="0" u="none" strike="noStrike" kern="1200" cap="none" spc="0" normalizeH="0" baseline="0" noProof="0" dirty="0">
                <a:ln>
                  <a:noFill/>
                </a:ln>
                <a:solidFill>
                  <a:srgbClr val="996600"/>
                </a:solidFill>
                <a:effectLst/>
                <a:uLnTx/>
                <a:uFillTx/>
                <a:latin typeface="Arial" charset="0"/>
                <a:ea typeface="+mn-ea"/>
                <a:cs typeface="+mn-cs"/>
              </a:rPr>
              <a:t>Secretly write “Owl” in the correct box worth </a:t>
            </a:r>
            <a:r>
              <a:rPr kumimoji="0" lang="en-US" sz="3600" b="0" i="0" u="none" strike="noStrike" kern="1200" cap="none" spc="0" normalizeH="0" baseline="0" noProof="0" dirty="0" err="1">
                <a:ln>
                  <a:noFill/>
                </a:ln>
                <a:solidFill>
                  <a:srgbClr val="996600"/>
                </a:solidFill>
                <a:effectLst/>
                <a:uLnTx/>
                <a:uFillTx/>
                <a:latin typeface="Arial" charset="0"/>
                <a:ea typeface="+mn-ea"/>
                <a:cs typeface="+mn-cs"/>
              </a:rPr>
              <a:t>1pt</a:t>
            </a:r>
            <a:r>
              <a:rPr kumimoji="0" lang="en-US" sz="3600" b="0" i="0" u="none" strike="noStrike" kern="1200" cap="none" spc="0" normalizeH="0" baseline="0" noProof="0" dirty="0">
                <a:ln>
                  <a:noFill/>
                </a:ln>
                <a:solidFill>
                  <a:srgbClr val="996600"/>
                </a:solidFill>
                <a:effectLst/>
                <a:uLnTx/>
                <a:uFillTx/>
                <a:latin typeface="Arial" charset="0"/>
                <a:ea typeface="+mn-ea"/>
                <a:cs typeface="+mn-cs"/>
              </a:rPr>
              <a:t>.</a:t>
            </a:r>
          </a:p>
        </p:txBody>
      </p:sp>
      <p:pic>
        <p:nvPicPr>
          <p:cNvPr id="151555" name="Picture 4" descr="http://www.clker.com/cliparts/9/a/e/e/12154415151126295659lemmling_Cartoon_owl.svg.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981200"/>
            <a:ext cx="501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a:extLst>
              <a:ext uri="{FF2B5EF4-FFF2-40B4-BE49-F238E27FC236}">
                <a16:creationId xmlns:a16="http://schemas.microsoft.com/office/drawing/2014/main" id="{289E9D35-5A9E-7A41-AF43-4B7C974499F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1152" y="5095036"/>
            <a:ext cx="5699410" cy="1610564"/>
          </a:xfrm>
          <a:prstGeom prst="rect">
            <a:avLst/>
          </a:prstGeom>
        </p:spPr>
      </p:pic>
      <p:pic>
        <p:nvPicPr>
          <p:cNvPr id="3" name="Picture 2">
            <a:extLst>
              <a:ext uri="{FF2B5EF4-FFF2-40B4-BE49-F238E27FC236}">
                <a16:creationId xmlns:a16="http://schemas.microsoft.com/office/drawing/2014/main" id="{3D9A5C3A-5792-8CB5-DF6E-0475A253A3B9}"/>
              </a:ext>
            </a:extLst>
          </p:cNvPr>
          <p:cNvPicPr>
            <a:picLocks noChangeAspect="1"/>
          </p:cNvPicPr>
          <p:nvPr/>
        </p:nvPicPr>
        <p:blipFill>
          <a:blip r:embed="rId5"/>
          <a:stretch>
            <a:fillRect/>
          </a:stretch>
        </p:blipFill>
        <p:spPr>
          <a:xfrm flipH="1">
            <a:off x="-152400" y="2971800"/>
            <a:ext cx="3692538" cy="4343400"/>
          </a:xfrm>
          <a:prstGeom prst="rect">
            <a:avLst/>
          </a:prstGeom>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152400"/>
            <a:ext cx="7468711" cy="2308324"/>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Cellular Biology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Review Game</a:t>
            </a:r>
          </a:p>
        </p:txBody>
      </p:sp>
      <p:sp>
        <p:nvSpPr>
          <p:cNvPr id="4" name="Rectangle 3"/>
          <p:cNvSpPr/>
          <p:nvPr/>
        </p:nvSpPr>
        <p:spPr>
          <a:xfrm>
            <a:off x="83438" y="5097324"/>
            <a:ext cx="3185488"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Part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Lesson 9</a:t>
            </a:r>
          </a:p>
        </p:txBody>
      </p:sp>
      <p:sp>
        <p:nvSpPr>
          <p:cNvPr id="5" name="Rectangle 4">
            <a:extLst>
              <a:ext uri="{FF2B5EF4-FFF2-40B4-BE49-F238E27FC236}">
                <a16:creationId xmlns:a16="http://schemas.microsoft.com/office/drawing/2014/main" id="{FEFB206B-7D86-426D-A83A-76D2571F79EC}"/>
              </a:ext>
            </a:extLst>
          </p:cNvPr>
          <p:cNvSpPr/>
          <p:nvPr/>
        </p:nvSpPr>
        <p:spPr>
          <a:xfrm>
            <a:off x="152400" y="2445096"/>
            <a:ext cx="8534400" cy="1680865"/>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Answer Version</a:t>
            </a:r>
          </a:p>
        </p:txBody>
      </p:sp>
      <p:pic>
        <p:nvPicPr>
          <p:cNvPr id="6" name="Picture 2" descr="Download Key Transparent HQ PNG Image | FreePNGImg">
            <a:extLst>
              <a:ext uri="{FF2B5EF4-FFF2-40B4-BE49-F238E27FC236}">
                <a16:creationId xmlns:a16="http://schemas.microsoft.com/office/drawing/2014/main" id="{3945FF89-1328-4C52-4144-A603E6A39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371585">
            <a:off x="1921769" y="1313919"/>
            <a:ext cx="6260668" cy="6028072"/>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6893DBD4-EB93-40CE-4ECF-6E272BD3EC1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1152" y="5095036"/>
            <a:ext cx="5699410" cy="1610564"/>
          </a:xfrm>
          <a:prstGeom prst="rect">
            <a:avLst/>
          </a:prstGeom>
        </p:spPr>
      </p:pic>
    </p:spTree>
    <p:extLst>
      <p:ext uri="{BB962C8B-B14F-4D97-AF65-F5344CB8AC3E}">
        <p14:creationId xmlns:p14="http://schemas.microsoft.com/office/powerpoint/2010/main" val="115144066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9722" y="-9191"/>
            <a:ext cx="9048078" cy="169277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Curriculum Guide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Number of Lessons in each unit (50 min, daily lessons) and difficult rating scale / intended grade level</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Arial" pitchFamily="34" charset="0"/>
              </a:rPr>
              <a:t>      </a:t>
            </a: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=Easier,         </a:t>
            </a:r>
            <a:r>
              <a:rPr kumimoji="0" lang="en-US" sz="2800" b="0" i="0" u="none" strike="noStrike" kern="1200" cap="none" spc="0" normalizeH="0" baseline="0" noProof="0" dirty="0">
                <a:ln>
                  <a:noFill/>
                </a:ln>
                <a:solidFill>
                  <a:srgbClr val="003399">
                    <a:lumMod val="40000"/>
                    <a:lumOff val="60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 More difficult,        </a:t>
            </a:r>
            <a:r>
              <a:rPr kumimoji="0" lang="en-US" sz="2800" b="0"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=Most difficult</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1026" name="Picture 2" descr="Trail Signage – CSP Ontario Division">
            <a:extLst>
              <a:ext uri="{FF2B5EF4-FFF2-40B4-BE49-F238E27FC236}">
                <a16:creationId xmlns:a16="http://schemas.microsoft.com/office/drawing/2014/main" id="{FF730850-7EBB-C9FA-E794-5BFE77F1E4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04440"/>
            <a:ext cx="4857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D11E3F-0893-46F7-7BD7-0F6395869844}"/>
              </a:ext>
            </a:extLst>
          </p:cNvPr>
          <p:cNvPicPr>
            <a:picLocks noChangeAspect="1"/>
          </p:cNvPicPr>
          <p:nvPr/>
        </p:nvPicPr>
        <p:blipFill>
          <a:blip r:embed="rId3"/>
          <a:stretch>
            <a:fillRect/>
          </a:stretch>
        </p:blipFill>
        <p:spPr>
          <a:xfrm>
            <a:off x="2286000" y="1178197"/>
            <a:ext cx="557213" cy="485775"/>
          </a:xfrm>
          <a:prstGeom prst="rect">
            <a:avLst/>
          </a:prstGeom>
        </p:spPr>
      </p:pic>
      <p:pic>
        <p:nvPicPr>
          <p:cNvPr id="8" name="Picture 7">
            <a:extLst>
              <a:ext uri="{FF2B5EF4-FFF2-40B4-BE49-F238E27FC236}">
                <a16:creationId xmlns:a16="http://schemas.microsoft.com/office/drawing/2014/main" id="{E1D485D4-6501-8FD6-7860-0B16840C4704}"/>
              </a:ext>
            </a:extLst>
          </p:cNvPr>
          <p:cNvPicPr>
            <a:picLocks noChangeAspect="1"/>
          </p:cNvPicPr>
          <p:nvPr/>
        </p:nvPicPr>
        <p:blipFill>
          <a:blip r:embed="rId4"/>
          <a:stretch>
            <a:fillRect/>
          </a:stretch>
        </p:blipFill>
        <p:spPr>
          <a:xfrm>
            <a:off x="5720730" y="1175247"/>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BB29FD2-1BDB-288F-4386-5AD77FB3FF40}"/>
              </a:ext>
            </a:extLst>
          </p:cNvPr>
          <p:cNvPicPr>
            <a:picLocks noChangeAspect="1"/>
          </p:cNvPicPr>
          <p:nvPr/>
        </p:nvPicPr>
        <p:blipFill>
          <a:blip r:embed="rId5"/>
          <a:stretch>
            <a:fillRect/>
          </a:stretch>
        </p:blipFill>
        <p:spPr>
          <a:xfrm>
            <a:off x="181319" y="1890240"/>
            <a:ext cx="8763000" cy="4037342"/>
          </a:xfrm>
          <a:prstGeom prst="rect">
            <a:avLst/>
          </a:prstGeom>
          <a:ln w="38100">
            <a:solidFill>
              <a:srgbClr val="FFCCCC"/>
            </a:solidFill>
          </a:ln>
          <a:effectLst>
            <a:glow rad="38100">
              <a:srgbClr val="FFC000">
                <a:alpha val="58000"/>
              </a:srgbClr>
            </a:glow>
          </a:effectLst>
        </p:spPr>
      </p:pic>
      <p:pic>
        <p:nvPicPr>
          <p:cNvPr id="14" name="Picture 2" descr="Trail Signage – CSP Ontario Division">
            <a:extLst>
              <a:ext uri="{FF2B5EF4-FFF2-40B4-BE49-F238E27FC236}">
                <a16:creationId xmlns:a16="http://schemas.microsoft.com/office/drawing/2014/main" id="{1859C4AA-9664-E40B-F306-D2C3E67B80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5" y="4773122"/>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2" descr="Trail Signage – CSP Ontario Division">
            <a:extLst>
              <a:ext uri="{FF2B5EF4-FFF2-40B4-BE49-F238E27FC236}">
                <a16:creationId xmlns:a16="http://schemas.microsoft.com/office/drawing/2014/main" id="{8D2196D6-CCDD-0DD1-2621-97DBBD7CDB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146" y="5108557"/>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2" descr="Trail Signage – CSP Ontario Division">
            <a:extLst>
              <a:ext uri="{FF2B5EF4-FFF2-40B4-BE49-F238E27FC236}">
                <a16:creationId xmlns:a16="http://schemas.microsoft.com/office/drawing/2014/main" id="{5326899F-74AE-E0D1-6268-BB504CE77C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4" y="5456253"/>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10EE4EF-B248-16F6-FF2D-8635A63CA22B}"/>
              </a:ext>
            </a:extLst>
          </p:cNvPr>
          <p:cNvPicPr>
            <a:picLocks noChangeAspect="1"/>
          </p:cNvPicPr>
          <p:nvPr/>
        </p:nvPicPr>
        <p:blipFill>
          <a:blip r:embed="rId3"/>
          <a:stretch>
            <a:fillRect/>
          </a:stretch>
        </p:blipFill>
        <p:spPr>
          <a:xfrm>
            <a:off x="8368750" y="2763858"/>
            <a:ext cx="485775" cy="569223"/>
          </a:xfrm>
          <a:prstGeom prst="rect">
            <a:avLst/>
          </a:prstGeom>
        </p:spPr>
      </p:pic>
      <p:pic>
        <p:nvPicPr>
          <p:cNvPr id="18" name="Picture 17">
            <a:extLst>
              <a:ext uri="{FF2B5EF4-FFF2-40B4-BE49-F238E27FC236}">
                <a16:creationId xmlns:a16="http://schemas.microsoft.com/office/drawing/2014/main" id="{B0AF00C7-773A-101B-0047-9CADD44C2412}"/>
              </a:ext>
            </a:extLst>
          </p:cNvPr>
          <p:cNvPicPr>
            <a:picLocks noChangeAspect="1"/>
          </p:cNvPicPr>
          <p:nvPr/>
        </p:nvPicPr>
        <p:blipFill>
          <a:blip r:embed="rId3"/>
          <a:stretch>
            <a:fillRect/>
          </a:stretch>
        </p:blipFill>
        <p:spPr>
          <a:xfrm>
            <a:off x="8368547" y="3463949"/>
            <a:ext cx="485775" cy="534409"/>
          </a:xfrm>
          <a:prstGeom prst="rect">
            <a:avLst/>
          </a:prstGeom>
        </p:spPr>
      </p:pic>
      <p:pic>
        <p:nvPicPr>
          <p:cNvPr id="19" name="Picture 18">
            <a:extLst>
              <a:ext uri="{FF2B5EF4-FFF2-40B4-BE49-F238E27FC236}">
                <a16:creationId xmlns:a16="http://schemas.microsoft.com/office/drawing/2014/main" id="{2FDAF90E-057B-D352-C4E9-15FD6EEDF110}"/>
              </a:ext>
            </a:extLst>
          </p:cNvPr>
          <p:cNvPicPr>
            <a:picLocks noChangeAspect="1"/>
          </p:cNvPicPr>
          <p:nvPr/>
        </p:nvPicPr>
        <p:blipFill>
          <a:blip r:embed="rId3"/>
          <a:stretch>
            <a:fillRect/>
          </a:stretch>
        </p:blipFill>
        <p:spPr>
          <a:xfrm>
            <a:off x="8368546" y="4126123"/>
            <a:ext cx="485775" cy="534409"/>
          </a:xfrm>
          <a:prstGeom prst="rect">
            <a:avLst/>
          </a:prstGeom>
        </p:spPr>
      </p:pic>
      <p:sp>
        <p:nvSpPr>
          <p:cNvPr id="22" name="Rectangle 21">
            <a:extLst>
              <a:ext uri="{FF2B5EF4-FFF2-40B4-BE49-F238E27FC236}">
                <a16:creationId xmlns:a16="http://schemas.microsoft.com/office/drawing/2014/main" id="{A604A60D-0BCC-CF99-DBCE-4C5C7CFF54BE}"/>
              </a:ext>
            </a:extLst>
          </p:cNvPr>
          <p:cNvSpPr/>
          <p:nvPr/>
        </p:nvSpPr>
        <p:spPr>
          <a:xfrm>
            <a:off x="276436" y="2697708"/>
            <a:ext cx="8591128" cy="675720"/>
          </a:xfrm>
          <a:prstGeom prst="rect">
            <a:avLst/>
          </a:prstGeom>
          <a:solidFill>
            <a:srgbClr val="80808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D78D8B4D-EE45-8C90-347A-A3353D8D1955}"/>
              </a:ext>
            </a:extLst>
          </p:cNvPr>
          <p:cNvSpPr/>
          <p:nvPr/>
        </p:nvSpPr>
        <p:spPr>
          <a:xfrm>
            <a:off x="268683" y="3381711"/>
            <a:ext cx="8594646" cy="668036"/>
          </a:xfrm>
          <a:prstGeom prst="rect">
            <a:avLst/>
          </a:prstGeom>
          <a:solidFill>
            <a:schemeClr val="accent1">
              <a:lumMod val="60000"/>
              <a:lumOff val="4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F09F6F05-7C06-9188-D180-E94BD8D3D24C}"/>
              </a:ext>
            </a:extLst>
          </p:cNvPr>
          <p:cNvSpPr/>
          <p:nvPr/>
        </p:nvSpPr>
        <p:spPr>
          <a:xfrm>
            <a:off x="276436" y="4066977"/>
            <a:ext cx="8650076" cy="668036"/>
          </a:xfrm>
          <a:prstGeom prst="rect">
            <a:avLst/>
          </a:prstGeom>
          <a:solidFill>
            <a:srgbClr val="9966FF">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72BC9AE-0A19-8129-76E1-1078650D002A}"/>
              </a:ext>
            </a:extLst>
          </p:cNvPr>
          <p:cNvSpPr/>
          <p:nvPr/>
        </p:nvSpPr>
        <p:spPr>
          <a:xfrm>
            <a:off x="292463" y="4724160"/>
            <a:ext cx="8601419" cy="343438"/>
          </a:xfrm>
          <a:prstGeom prst="rect">
            <a:avLst/>
          </a:prstGeom>
          <a:solidFill>
            <a:schemeClr val="accent3">
              <a:lumMod val="5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D6680DFB-3B32-0016-ED88-DB38031722EF}"/>
              </a:ext>
            </a:extLst>
          </p:cNvPr>
          <p:cNvSpPr/>
          <p:nvPr/>
        </p:nvSpPr>
        <p:spPr>
          <a:xfrm>
            <a:off x="281542" y="5090206"/>
            <a:ext cx="8639864" cy="343438"/>
          </a:xfrm>
          <a:prstGeom prst="rect">
            <a:avLst/>
          </a:prstGeom>
          <a:solidFill>
            <a:srgbClr val="00FFFF">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2A2DC3C6-F036-7E17-5A7F-36FA00982A8F}"/>
              </a:ext>
            </a:extLst>
          </p:cNvPr>
          <p:cNvSpPr/>
          <p:nvPr/>
        </p:nvSpPr>
        <p:spPr>
          <a:xfrm>
            <a:off x="262109" y="5432265"/>
            <a:ext cx="8601419" cy="343438"/>
          </a:xfrm>
          <a:prstGeom prst="rect">
            <a:avLst/>
          </a:prstGeom>
          <a:solidFill>
            <a:srgbClr val="00B0F0">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A137E00C-01C3-20DB-E548-67090557E322}"/>
              </a:ext>
            </a:extLst>
          </p:cNvPr>
          <p:cNvSpPr/>
          <p:nvPr/>
        </p:nvSpPr>
        <p:spPr>
          <a:xfrm>
            <a:off x="319357" y="2044593"/>
            <a:ext cx="3517537" cy="6242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F4547BFF-6786-2B66-C6ED-A4939D071798}"/>
              </a:ext>
            </a:extLst>
          </p:cNvPr>
          <p:cNvSpPr/>
          <p:nvPr/>
        </p:nvSpPr>
        <p:spPr>
          <a:xfrm>
            <a:off x="292463" y="1994065"/>
            <a:ext cx="4400561" cy="575878"/>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blipFill>
                  <a:blip r:embed="rId6"/>
                  <a:tile tx="0" ty="0" sx="100000" sy="100000" flip="none" algn="tl"/>
                </a:blipFill>
                <a:effectLst>
                  <a:outerShdw blurRad="12700" dist="38100" dir="2700000" algn="tl" rotWithShape="0">
                    <a:srgbClr val="000000">
                      <a:lumMod val="50000"/>
                    </a:srgbClr>
                  </a:outerShdw>
                </a:effectLst>
                <a:uLnTx/>
                <a:uFillTx/>
                <a:latin typeface="Arial" pitchFamily="34" charset="0"/>
                <a:ea typeface="+mn-ea"/>
                <a:cs typeface="Arial" pitchFamily="34" charset="0"/>
              </a:rPr>
              <a:t>Earth Science Units</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4" name="Picture 3">
            <a:extLst>
              <a:ext uri="{FF2B5EF4-FFF2-40B4-BE49-F238E27FC236}">
                <a16:creationId xmlns:a16="http://schemas.microsoft.com/office/drawing/2014/main" id="{B611121E-67A7-749B-EA47-FA349290DD5E}"/>
              </a:ext>
            </a:extLst>
          </p:cNvPr>
          <p:cNvPicPr>
            <a:picLocks noChangeAspect="1"/>
          </p:cNvPicPr>
          <p:nvPr/>
        </p:nvPicPr>
        <p:blipFill>
          <a:blip r:embed="rId2"/>
          <a:stretch>
            <a:fillRect/>
          </a:stretch>
        </p:blipFill>
        <p:spPr>
          <a:xfrm>
            <a:off x="174894" y="228600"/>
            <a:ext cx="8777461" cy="5778123"/>
          </a:xfrm>
          <a:prstGeom prst="rect">
            <a:avLst/>
          </a:prstGeom>
          <a:ln w="28575">
            <a:solidFill>
              <a:srgbClr val="00B050"/>
            </a:solidFill>
          </a:ln>
          <a:effectLst>
            <a:glow rad="101600">
              <a:srgbClr val="00FF99">
                <a:alpha val="86667"/>
              </a:srgbClr>
            </a:glow>
          </a:effectLst>
        </p:spPr>
      </p:pic>
      <p:pic>
        <p:nvPicPr>
          <p:cNvPr id="29" name="Picture 28">
            <a:extLst>
              <a:ext uri="{FF2B5EF4-FFF2-40B4-BE49-F238E27FC236}">
                <a16:creationId xmlns:a16="http://schemas.microsoft.com/office/drawing/2014/main" id="{9AC98297-341D-C416-95AD-0FB9DDF18853}"/>
              </a:ext>
            </a:extLst>
          </p:cNvPr>
          <p:cNvPicPr>
            <a:picLocks noChangeAspect="1"/>
          </p:cNvPicPr>
          <p:nvPr/>
        </p:nvPicPr>
        <p:blipFill>
          <a:blip r:embed="rId3"/>
          <a:stretch>
            <a:fillRect/>
          </a:stretch>
        </p:blipFill>
        <p:spPr>
          <a:xfrm>
            <a:off x="8257616" y="2251140"/>
            <a:ext cx="481626" cy="335322"/>
          </a:xfrm>
          <a:prstGeom prst="rect">
            <a:avLst/>
          </a:prstGeom>
        </p:spPr>
      </p:pic>
      <p:pic>
        <p:nvPicPr>
          <p:cNvPr id="30" name="Picture 29">
            <a:extLst>
              <a:ext uri="{FF2B5EF4-FFF2-40B4-BE49-F238E27FC236}">
                <a16:creationId xmlns:a16="http://schemas.microsoft.com/office/drawing/2014/main" id="{1431C886-4997-9C40-9199-4638DBCD4BCD}"/>
              </a:ext>
            </a:extLst>
          </p:cNvPr>
          <p:cNvPicPr>
            <a:picLocks noChangeAspect="1"/>
          </p:cNvPicPr>
          <p:nvPr/>
        </p:nvPicPr>
        <p:blipFill>
          <a:blip r:embed="rId3"/>
          <a:stretch>
            <a:fillRect/>
          </a:stretch>
        </p:blipFill>
        <p:spPr>
          <a:xfrm>
            <a:off x="8247293" y="1931223"/>
            <a:ext cx="481626" cy="335322"/>
          </a:xfrm>
          <a:prstGeom prst="rect">
            <a:avLst/>
          </a:prstGeom>
        </p:spPr>
      </p:pic>
      <p:pic>
        <p:nvPicPr>
          <p:cNvPr id="31" name="Picture 30">
            <a:extLst>
              <a:ext uri="{FF2B5EF4-FFF2-40B4-BE49-F238E27FC236}">
                <a16:creationId xmlns:a16="http://schemas.microsoft.com/office/drawing/2014/main" id="{A0855C18-79F2-C3F0-FEF1-06F7FACD54A5}"/>
              </a:ext>
            </a:extLst>
          </p:cNvPr>
          <p:cNvPicPr>
            <a:picLocks noChangeAspect="1"/>
          </p:cNvPicPr>
          <p:nvPr/>
        </p:nvPicPr>
        <p:blipFill>
          <a:blip r:embed="rId3"/>
          <a:stretch>
            <a:fillRect/>
          </a:stretch>
        </p:blipFill>
        <p:spPr>
          <a:xfrm>
            <a:off x="8247293" y="1591942"/>
            <a:ext cx="481626" cy="335322"/>
          </a:xfrm>
          <a:prstGeom prst="rect">
            <a:avLst/>
          </a:prstGeom>
        </p:spPr>
      </p:pic>
      <p:pic>
        <p:nvPicPr>
          <p:cNvPr id="32" name="Picture 31">
            <a:extLst>
              <a:ext uri="{FF2B5EF4-FFF2-40B4-BE49-F238E27FC236}">
                <a16:creationId xmlns:a16="http://schemas.microsoft.com/office/drawing/2014/main" id="{D9D89623-618B-76D2-4105-B53F427C250F}"/>
              </a:ext>
            </a:extLst>
          </p:cNvPr>
          <p:cNvPicPr>
            <a:picLocks noChangeAspect="1"/>
          </p:cNvPicPr>
          <p:nvPr/>
        </p:nvPicPr>
        <p:blipFill>
          <a:blip r:embed="rId3"/>
          <a:stretch>
            <a:fillRect/>
          </a:stretch>
        </p:blipFill>
        <p:spPr>
          <a:xfrm>
            <a:off x="8249539" y="1251650"/>
            <a:ext cx="481626" cy="335322"/>
          </a:xfrm>
          <a:prstGeom prst="rect">
            <a:avLst/>
          </a:prstGeom>
        </p:spPr>
      </p:pic>
      <p:pic>
        <p:nvPicPr>
          <p:cNvPr id="33" name="Picture 32">
            <a:extLst>
              <a:ext uri="{FF2B5EF4-FFF2-40B4-BE49-F238E27FC236}">
                <a16:creationId xmlns:a16="http://schemas.microsoft.com/office/drawing/2014/main" id="{593AFC96-9C9A-7C8B-A595-AC8ACD2DDB8E}"/>
              </a:ext>
            </a:extLst>
          </p:cNvPr>
          <p:cNvPicPr>
            <a:picLocks noChangeAspect="1"/>
          </p:cNvPicPr>
          <p:nvPr/>
        </p:nvPicPr>
        <p:blipFill>
          <a:blip r:embed="rId3"/>
          <a:stretch>
            <a:fillRect/>
          </a:stretch>
        </p:blipFill>
        <p:spPr>
          <a:xfrm>
            <a:off x="8249539" y="929286"/>
            <a:ext cx="481626" cy="328839"/>
          </a:xfrm>
          <a:prstGeom prst="rect">
            <a:avLst/>
          </a:prstGeom>
        </p:spPr>
      </p:pic>
      <p:pic>
        <p:nvPicPr>
          <p:cNvPr id="34" name="Picture 33">
            <a:extLst>
              <a:ext uri="{FF2B5EF4-FFF2-40B4-BE49-F238E27FC236}">
                <a16:creationId xmlns:a16="http://schemas.microsoft.com/office/drawing/2014/main" id="{EBC2DF43-481B-5F7B-16A9-F309739ABB7A}"/>
              </a:ext>
            </a:extLst>
          </p:cNvPr>
          <p:cNvPicPr>
            <a:picLocks noChangeAspect="1"/>
          </p:cNvPicPr>
          <p:nvPr/>
        </p:nvPicPr>
        <p:blipFill>
          <a:blip r:embed="rId4"/>
          <a:stretch>
            <a:fillRect/>
          </a:stretch>
        </p:blipFill>
        <p:spPr>
          <a:xfrm>
            <a:off x="8247293" y="2622972"/>
            <a:ext cx="560881" cy="487722"/>
          </a:xfrm>
          <a:prstGeom prst="rect">
            <a:avLst/>
          </a:prstGeom>
        </p:spPr>
      </p:pic>
      <p:pic>
        <p:nvPicPr>
          <p:cNvPr id="35" name="Picture 34">
            <a:extLst>
              <a:ext uri="{FF2B5EF4-FFF2-40B4-BE49-F238E27FC236}">
                <a16:creationId xmlns:a16="http://schemas.microsoft.com/office/drawing/2014/main" id="{F76039AE-01DE-2815-9907-74A008980891}"/>
              </a:ext>
            </a:extLst>
          </p:cNvPr>
          <p:cNvPicPr>
            <a:picLocks noChangeAspect="1"/>
          </p:cNvPicPr>
          <p:nvPr/>
        </p:nvPicPr>
        <p:blipFill>
          <a:blip r:embed="rId4"/>
          <a:stretch>
            <a:fillRect/>
          </a:stretch>
        </p:blipFill>
        <p:spPr>
          <a:xfrm>
            <a:off x="8245395" y="3310596"/>
            <a:ext cx="560881" cy="487722"/>
          </a:xfrm>
          <a:prstGeom prst="rect">
            <a:avLst/>
          </a:prstGeom>
        </p:spPr>
      </p:pic>
      <p:pic>
        <p:nvPicPr>
          <p:cNvPr id="36" name="Picture 35">
            <a:extLst>
              <a:ext uri="{FF2B5EF4-FFF2-40B4-BE49-F238E27FC236}">
                <a16:creationId xmlns:a16="http://schemas.microsoft.com/office/drawing/2014/main" id="{142D5268-795D-84B8-25AC-15871A40711F}"/>
              </a:ext>
            </a:extLst>
          </p:cNvPr>
          <p:cNvPicPr>
            <a:picLocks noChangeAspect="1"/>
          </p:cNvPicPr>
          <p:nvPr/>
        </p:nvPicPr>
        <p:blipFill>
          <a:blip r:embed="rId4"/>
          <a:stretch>
            <a:fillRect/>
          </a:stretch>
        </p:blipFill>
        <p:spPr>
          <a:xfrm>
            <a:off x="8243327" y="4638932"/>
            <a:ext cx="560881" cy="487722"/>
          </a:xfrm>
          <a:prstGeom prst="rect">
            <a:avLst/>
          </a:prstGeom>
        </p:spPr>
      </p:pic>
      <p:pic>
        <p:nvPicPr>
          <p:cNvPr id="37" name="Picture 36">
            <a:extLst>
              <a:ext uri="{FF2B5EF4-FFF2-40B4-BE49-F238E27FC236}">
                <a16:creationId xmlns:a16="http://schemas.microsoft.com/office/drawing/2014/main" id="{D2A22493-EFD6-D5BE-BDF7-8E6C29176A29}"/>
              </a:ext>
            </a:extLst>
          </p:cNvPr>
          <p:cNvPicPr>
            <a:picLocks noChangeAspect="1"/>
          </p:cNvPicPr>
          <p:nvPr/>
        </p:nvPicPr>
        <p:blipFill>
          <a:blip r:embed="rId5"/>
          <a:stretch>
            <a:fillRect/>
          </a:stretch>
        </p:blipFill>
        <p:spPr>
          <a:xfrm>
            <a:off x="8245395" y="3960692"/>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id="{97771D9F-5FF4-AA5E-D8FF-F8A85CEB8EAF}"/>
              </a:ext>
            </a:extLst>
          </p:cNvPr>
          <p:cNvPicPr>
            <a:picLocks noChangeAspect="1"/>
          </p:cNvPicPr>
          <p:nvPr/>
        </p:nvPicPr>
        <p:blipFill>
          <a:blip r:embed="rId5"/>
          <a:stretch>
            <a:fillRect/>
          </a:stretch>
        </p:blipFill>
        <p:spPr>
          <a:xfrm>
            <a:off x="8232277" y="5280040"/>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8">
            <a:extLst>
              <a:ext uri="{FF2B5EF4-FFF2-40B4-BE49-F238E27FC236}">
                <a16:creationId xmlns:a16="http://schemas.microsoft.com/office/drawing/2014/main" id="{64D8889B-6A5A-D69E-94AB-AD3D1292A974}"/>
              </a:ext>
            </a:extLst>
          </p:cNvPr>
          <p:cNvPicPr>
            <a:picLocks noChangeAspect="1"/>
          </p:cNvPicPr>
          <p:nvPr/>
        </p:nvPicPr>
        <p:blipFill>
          <a:blip r:embed="rId6"/>
          <a:stretch>
            <a:fillRect/>
          </a:stretch>
        </p:blipFill>
        <p:spPr>
          <a:xfrm>
            <a:off x="235658" y="922144"/>
            <a:ext cx="8603543" cy="400852"/>
          </a:xfrm>
          <a:prstGeom prst="rect">
            <a:avLst/>
          </a:prstGeom>
          <a:effectLst>
            <a:glow rad="25400">
              <a:srgbClr val="CCFFCC">
                <a:alpha val="21000"/>
              </a:srgbClr>
            </a:glow>
          </a:effectLst>
        </p:spPr>
      </p:pic>
      <p:pic>
        <p:nvPicPr>
          <p:cNvPr id="40" name="Picture 39">
            <a:extLst>
              <a:ext uri="{FF2B5EF4-FFF2-40B4-BE49-F238E27FC236}">
                <a16:creationId xmlns:a16="http://schemas.microsoft.com/office/drawing/2014/main" id="{AD8AA31E-D4E0-89DB-8C4E-6326D4FA938C}"/>
              </a:ext>
            </a:extLst>
          </p:cNvPr>
          <p:cNvPicPr>
            <a:picLocks noChangeAspect="1"/>
          </p:cNvPicPr>
          <p:nvPr/>
        </p:nvPicPr>
        <p:blipFill>
          <a:blip r:embed="rId6"/>
          <a:stretch>
            <a:fillRect/>
          </a:stretch>
        </p:blipFill>
        <p:spPr>
          <a:xfrm>
            <a:off x="228187" y="1268140"/>
            <a:ext cx="8606475" cy="350621"/>
          </a:xfrm>
          <a:prstGeom prst="rect">
            <a:avLst/>
          </a:prstGeom>
          <a:effectLst>
            <a:glow rad="25400">
              <a:srgbClr val="9966FF">
                <a:alpha val="21000"/>
              </a:srgbClr>
            </a:glow>
          </a:effectLst>
        </p:spPr>
      </p:pic>
      <p:pic>
        <p:nvPicPr>
          <p:cNvPr id="41" name="Picture 40">
            <a:extLst>
              <a:ext uri="{FF2B5EF4-FFF2-40B4-BE49-F238E27FC236}">
                <a16:creationId xmlns:a16="http://schemas.microsoft.com/office/drawing/2014/main" id="{10417779-9429-E32B-053B-FDB6E6149D03}"/>
              </a:ext>
            </a:extLst>
          </p:cNvPr>
          <p:cNvPicPr>
            <a:picLocks noChangeAspect="1"/>
          </p:cNvPicPr>
          <p:nvPr/>
        </p:nvPicPr>
        <p:blipFill>
          <a:blip r:embed="rId6"/>
          <a:stretch>
            <a:fillRect/>
          </a:stretch>
        </p:blipFill>
        <p:spPr>
          <a:xfrm>
            <a:off x="223137" y="1601449"/>
            <a:ext cx="8611525" cy="350621"/>
          </a:xfrm>
          <a:prstGeom prst="rect">
            <a:avLst/>
          </a:prstGeom>
          <a:effectLst>
            <a:glow rad="25400">
              <a:schemeClr val="accent1">
                <a:lumMod val="60000"/>
                <a:lumOff val="40000"/>
                <a:alpha val="48000"/>
              </a:schemeClr>
            </a:glow>
          </a:effectLst>
        </p:spPr>
      </p:pic>
      <p:pic>
        <p:nvPicPr>
          <p:cNvPr id="42" name="Picture 41">
            <a:extLst>
              <a:ext uri="{FF2B5EF4-FFF2-40B4-BE49-F238E27FC236}">
                <a16:creationId xmlns:a16="http://schemas.microsoft.com/office/drawing/2014/main" id="{CBE007B7-205E-C436-CBD7-7CD41D2720A6}"/>
              </a:ext>
            </a:extLst>
          </p:cNvPr>
          <p:cNvPicPr>
            <a:picLocks noChangeAspect="1"/>
          </p:cNvPicPr>
          <p:nvPr/>
        </p:nvPicPr>
        <p:blipFill>
          <a:blip r:embed="rId6"/>
          <a:stretch>
            <a:fillRect/>
          </a:stretch>
        </p:blipFill>
        <p:spPr>
          <a:xfrm>
            <a:off x="223136" y="1956268"/>
            <a:ext cx="8611525" cy="310277"/>
          </a:xfrm>
          <a:prstGeom prst="rect">
            <a:avLst/>
          </a:prstGeom>
          <a:effectLst>
            <a:glow rad="25400">
              <a:srgbClr val="00B050">
                <a:alpha val="49000"/>
              </a:srgbClr>
            </a:glow>
          </a:effectLst>
        </p:spPr>
      </p:pic>
      <p:pic>
        <p:nvPicPr>
          <p:cNvPr id="43" name="Picture 42">
            <a:extLst>
              <a:ext uri="{FF2B5EF4-FFF2-40B4-BE49-F238E27FC236}">
                <a16:creationId xmlns:a16="http://schemas.microsoft.com/office/drawing/2014/main" id="{0B1576A9-EC17-6202-BE49-4246DD906A29}"/>
              </a:ext>
            </a:extLst>
          </p:cNvPr>
          <p:cNvPicPr>
            <a:picLocks noChangeAspect="1"/>
          </p:cNvPicPr>
          <p:nvPr/>
        </p:nvPicPr>
        <p:blipFill>
          <a:blip r:embed="rId6"/>
          <a:stretch>
            <a:fillRect/>
          </a:stretch>
        </p:blipFill>
        <p:spPr>
          <a:xfrm>
            <a:off x="223136" y="2275643"/>
            <a:ext cx="8651973" cy="350621"/>
          </a:xfrm>
          <a:prstGeom prst="rect">
            <a:avLst/>
          </a:prstGeom>
          <a:effectLst>
            <a:glow rad="25400">
              <a:schemeClr val="tx1">
                <a:lumMod val="65000"/>
                <a:alpha val="38000"/>
              </a:schemeClr>
            </a:glow>
          </a:effectLst>
        </p:spPr>
      </p:pic>
      <p:pic>
        <p:nvPicPr>
          <p:cNvPr id="45" name="Picture 44">
            <a:extLst>
              <a:ext uri="{FF2B5EF4-FFF2-40B4-BE49-F238E27FC236}">
                <a16:creationId xmlns:a16="http://schemas.microsoft.com/office/drawing/2014/main" id="{9CCE1788-A84B-DB1C-E18F-5931B9B6065C}"/>
              </a:ext>
            </a:extLst>
          </p:cNvPr>
          <p:cNvPicPr>
            <a:picLocks noChangeAspect="1"/>
          </p:cNvPicPr>
          <p:nvPr/>
        </p:nvPicPr>
        <p:blipFill>
          <a:blip r:embed="rId6"/>
          <a:stretch>
            <a:fillRect/>
          </a:stretch>
        </p:blipFill>
        <p:spPr>
          <a:xfrm>
            <a:off x="192081" y="3263650"/>
            <a:ext cx="8658924" cy="662309"/>
          </a:xfrm>
          <a:prstGeom prst="rect">
            <a:avLst/>
          </a:prstGeom>
          <a:effectLst>
            <a:glow rad="25400">
              <a:srgbClr val="FF0000">
                <a:alpha val="26000"/>
              </a:srgbClr>
            </a:glow>
          </a:effectLst>
        </p:spPr>
      </p:pic>
      <p:pic>
        <p:nvPicPr>
          <p:cNvPr id="46" name="Picture 45">
            <a:extLst>
              <a:ext uri="{FF2B5EF4-FFF2-40B4-BE49-F238E27FC236}">
                <a16:creationId xmlns:a16="http://schemas.microsoft.com/office/drawing/2014/main" id="{742D53F7-F383-7E63-22A4-B6C048BF05FB}"/>
              </a:ext>
            </a:extLst>
          </p:cNvPr>
          <p:cNvPicPr>
            <a:picLocks noChangeAspect="1"/>
          </p:cNvPicPr>
          <p:nvPr/>
        </p:nvPicPr>
        <p:blipFill>
          <a:blip r:embed="rId6"/>
          <a:stretch>
            <a:fillRect/>
          </a:stretch>
        </p:blipFill>
        <p:spPr>
          <a:xfrm>
            <a:off x="211069" y="3925959"/>
            <a:ext cx="8611525" cy="610796"/>
          </a:xfrm>
          <a:prstGeom prst="rect">
            <a:avLst/>
          </a:prstGeom>
          <a:effectLst>
            <a:glow rad="25400">
              <a:srgbClr val="CC66FF">
                <a:alpha val="25882"/>
              </a:srgbClr>
            </a:glow>
          </a:effectLst>
        </p:spPr>
      </p:pic>
      <p:pic>
        <p:nvPicPr>
          <p:cNvPr id="47" name="Picture 46">
            <a:extLst>
              <a:ext uri="{FF2B5EF4-FFF2-40B4-BE49-F238E27FC236}">
                <a16:creationId xmlns:a16="http://schemas.microsoft.com/office/drawing/2014/main" id="{13961863-A6FE-7B3C-FC67-2994AA17B426}"/>
              </a:ext>
            </a:extLst>
          </p:cNvPr>
          <p:cNvPicPr>
            <a:picLocks noChangeAspect="1"/>
          </p:cNvPicPr>
          <p:nvPr/>
        </p:nvPicPr>
        <p:blipFill>
          <a:blip r:embed="rId6"/>
          <a:stretch>
            <a:fillRect/>
          </a:stretch>
        </p:blipFill>
        <p:spPr>
          <a:xfrm>
            <a:off x="206609" y="4563345"/>
            <a:ext cx="8635629" cy="662309"/>
          </a:xfrm>
          <a:prstGeom prst="rect">
            <a:avLst/>
          </a:prstGeom>
          <a:effectLst>
            <a:glow rad="25400">
              <a:srgbClr val="7030A0">
                <a:alpha val="26000"/>
              </a:srgbClr>
            </a:glow>
          </a:effectLst>
        </p:spPr>
      </p:pic>
      <p:pic>
        <p:nvPicPr>
          <p:cNvPr id="48" name="Picture 47">
            <a:extLst>
              <a:ext uri="{FF2B5EF4-FFF2-40B4-BE49-F238E27FC236}">
                <a16:creationId xmlns:a16="http://schemas.microsoft.com/office/drawing/2014/main" id="{0903E87E-871B-BCC1-6978-FED3410F6B35}"/>
              </a:ext>
            </a:extLst>
          </p:cNvPr>
          <p:cNvPicPr>
            <a:picLocks noChangeAspect="1"/>
          </p:cNvPicPr>
          <p:nvPr/>
        </p:nvPicPr>
        <p:blipFill>
          <a:blip r:embed="rId6"/>
          <a:stretch>
            <a:fillRect/>
          </a:stretch>
        </p:blipFill>
        <p:spPr>
          <a:xfrm>
            <a:off x="223135" y="5216029"/>
            <a:ext cx="8611525" cy="662310"/>
          </a:xfrm>
          <a:prstGeom prst="rect">
            <a:avLst/>
          </a:prstGeom>
          <a:effectLst>
            <a:glow rad="25400">
              <a:srgbClr val="00B0F0">
                <a:alpha val="26000"/>
              </a:srgbClr>
            </a:glow>
          </a:effectLst>
        </p:spPr>
      </p:pic>
      <p:sp>
        <p:nvSpPr>
          <p:cNvPr id="26" name="Diamond 25">
            <a:extLst>
              <a:ext uri="{FF2B5EF4-FFF2-40B4-BE49-F238E27FC236}">
                <a16:creationId xmlns:a16="http://schemas.microsoft.com/office/drawing/2014/main" id="{76E0B733-7387-3199-9930-6741085A5F15}"/>
              </a:ext>
            </a:extLst>
          </p:cNvPr>
          <p:cNvSpPr/>
          <p:nvPr/>
        </p:nvSpPr>
        <p:spPr>
          <a:xfrm>
            <a:off x="8398273" y="3529496"/>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Diamond 26">
            <a:extLst>
              <a:ext uri="{FF2B5EF4-FFF2-40B4-BE49-F238E27FC236}">
                <a16:creationId xmlns:a16="http://schemas.microsoft.com/office/drawing/2014/main" id="{B68511B4-E07A-DC12-4858-CAFB171E49D1}"/>
              </a:ext>
            </a:extLst>
          </p:cNvPr>
          <p:cNvSpPr/>
          <p:nvPr/>
        </p:nvSpPr>
        <p:spPr>
          <a:xfrm>
            <a:off x="8409714" y="2857461"/>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9FE1ECA2-B136-A4E2-D08B-CBCD6E4F897C}"/>
              </a:ext>
            </a:extLst>
          </p:cNvPr>
          <p:cNvPicPr>
            <a:picLocks noChangeAspect="1"/>
          </p:cNvPicPr>
          <p:nvPr/>
        </p:nvPicPr>
        <p:blipFill>
          <a:blip r:embed="rId7"/>
          <a:stretch>
            <a:fillRect/>
          </a:stretch>
        </p:blipFill>
        <p:spPr>
          <a:xfrm>
            <a:off x="166878" y="2613874"/>
            <a:ext cx="8675360" cy="658262"/>
          </a:xfrm>
          <a:prstGeom prst="rect">
            <a:avLst/>
          </a:prstGeom>
        </p:spPr>
      </p:pic>
      <p:sp>
        <p:nvSpPr>
          <p:cNvPr id="6" name="Rectangle 5">
            <a:extLst>
              <a:ext uri="{FF2B5EF4-FFF2-40B4-BE49-F238E27FC236}">
                <a16:creationId xmlns:a16="http://schemas.microsoft.com/office/drawing/2014/main" id="{0050CDC5-0458-203E-6812-3B2674B1452A}"/>
              </a:ext>
            </a:extLst>
          </p:cNvPr>
          <p:cNvSpPr/>
          <p:nvPr/>
        </p:nvSpPr>
        <p:spPr>
          <a:xfrm>
            <a:off x="304799" y="314221"/>
            <a:ext cx="2971801" cy="37426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21FC6B2-68DE-1E4D-D215-7EBCF043128C}"/>
              </a:ext>
            </a:extLst>
          </p:cNvPr>
          <p:cNvSpPr/>
          <p:nvPr/>
        </p:nvSpPr>
        <p:spPr>
          <a:xfrm>
            <a:off x="304799" y="321697"/>
            <a:ext cx="4343401" cy="608408"/>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Life Science Units</a:t>
            </a:r>
          </a:p>
        </p:txBody>
      </p:sp>
    </p:spTree>
    <p:extLst>
      <p:ext uri="{BB962C8B-B14F-4D97-AF65-F5344CB8AC3E}">
        <p14:creationId xmlns:p14="http://schemas.microsoft.com/office/powerpoint/2010/main" val="91994086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6" name="Picture 5">
            <a:extLst>
              <a:ext uri="{FF2B5EF4-FFF2-40B4-BE49-F238E27FC236}">
                <a16:creationId xmlns:a16="http://schemas.microsoft.com/office/drawing/2014/main" id="{6F0573DA-E488-4066-05FF-E5A98E4E16D0}"/>
              </a:ext>
            </a:extLst>
          </p:cNvPr>
          <p:cNvPicPr>
            <a:picLocks noChangeAspect="1"/>
          </p:cNvPicPr>
          <p:nvPr/>
        </p:nvPicPr>
        <p:blipFill>
          <a:blip r:embed="rId2"/>
          <a:stretch>
            <a:fillRect/>
          </a:stretch>
        </p:blipFill>
        <p:spPr>
          <a:xfrm>
            <a:off x="201510" y="152400"/>
            <a:ext cx="8781327" cy="4737672"/>
          </a:xfrm>
          <a:prstGeom prst="rect">
            <a:avLst/>
          </a:prstGeom>
          <a:ln w="38100">
            <a:solidFill>
              <a:srgbClr val="CC66FF"/>
            </a:solidFill>
          </a:ln>
          <a:effectLst>
            <a:glow rad="88900">
              <a:srgbClr val="CC66FF">
                <a:alpha val="40000"/>
              </a:srgbClr>
            </a:glow>
          </a:effectLst>
        </p:spPr>
      </p:pic>
      <p:pic>
        <p:nvPicPr>
          <p:cNvPr id="28" name="Picture 27">
            <a:extLst>
              <a:ext uri="{FF2B5EF4-FFF2-40B4-BE49-F238E27FC236}">
                <a16:creationId xmlns:a16="http://schemas.microsoft.com/office/drawing/2014/main" id="{45957EBA-DD97-536E-AA1E-0C86E5E0BE10}"/>
              </a:ext>
            </a:extLst>
          </p:cNvPr>
          <p:cNvPicPr>
            <a:picLocks noChangeAspect="1"/>
          </p:cNvPicPr>
          <p:nvPr/>
        </p:nvPicPr>
        <p:blipFill>
          <a:blip r:embed="rId3"/>
          <a:stretch>
            <a:fillRect/>
          </a:stretch>
        </p:blipFill>
        <p:spPr>
          <a:xfrm>
            <a:off x="8334377" y="1237235"/>
            <a:ext cx="532304"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48">
            <a:extLst>
              <a:ext uri="{FF2B5EF4-FFF2-40B4-BE49-F238E27FC236}">
                <a16:creationId xmlns:a16="http://schemas.microsoft.com/office/drawing/2014/main" id="{9B9FD406-8006-243E-A4B5-C825A6C0B876}"/>
              </a:ext>
            </a:extLst>
          </p:cNvPr>
          <p:cNvPicPr>
            <a:picLocks noChangeAspect="1"/>
          </p:cNvPicPr>
          <p:nvPr/>
        </p:nvPicPr>
        <p:blipFill>
          <a:blip r:embed="rId4"/>
          <a:stretch>
            <a:fillRect/>
          </a:stretch>
        </p:blipFill>
        <p:spPr>
          <a:xfrm>
            <a:off x="8334377" y="3962400"/>
            <a:ext cx="532304" cy="685800"/>
          </a:xfrm>
          <a:prstGeom prst="rect">
            <a:avLst/>
          </a:prstGeom>
        </p:spPr>
      </p:pic>
      <p:pic>
        <p:nvPicPr>
          <p:cNvPr id="50" name="Picture 49">
            <a:extLst>
              <a:ext uri="{FF2B5EF4-FFF2-40B4-BE49-F238E27FC236}">
                <a16:creationId xmlns:a16="http://schemas.microsoft.com/office/drawing/2014/main" id="{1DDCD03F-11D3-1DB8-C853-A920D93691A8}"/>
              </a:ext>
            </a:extLst>
          </p:cNvPr>
          <p:cNvPicPr>
            <a:picLocks noChangeAspect="1"/>
          </p:cNvPicPr>
          <p:nvPr/>
        </p:nvPicPr>
        <p:blipFill>
          <a:blip r:embed="rId3"/>
          <a:stretch>
            <a:fillRect/>
          </a:stretch>
        </p:blipFill>
        <p:spPr>
          <a:xfrm>
            <a:off x="8334377" y="3048000"/>
            <a:ext cx="532304" cy="67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50">
            <a:extLst>
              <a:ext uri="{FF2B5EF4-FFF2-40B4-BE49-F238E27FC236}">
                <a16:creationId xmlns:a16="http://schemas.microsoft.com/office/drawing/2014/main" id="{A33214EB-B925-8680-0183-C929C847B93A}"/>
              </a:ext>
            </a:extLst>
          </p:cNvPr>
          <p:cNvPicPr>
            <a:picLocks noChangeAspect="1"/>
          </p:cNvPicPr>
          <p:nvPr/>
        </p:nvPicPr>
        <p:blipFill>
          <a:blip r:embed="rId4"/>
          <a:stretch>
            <a:fillRect/>
          </a:stretch>
        </p:blipFill>
        <p:spPr>
          <a:xfrm>
            <a:off x="8340804" y="2137347"/>
            <a:ext cx="532304" cy="685800"/>
          </a:xfrm>
          <a:prstGeom prst="rect">
            <a:avLst/>
          </a:prstGeom>
        </p:spPr>
      </p:pic>
      <p:sp>
        <p:nvSpPr>
          <p:cNvPr id="8" name="Diamond 7">
            <a:extLst>
              <a:ext uri="{FF2B5EF4-FFF2-40B4-BE49-F238E27FC236}">
                <a16:creationId xmlns:a16="http://schemas.microsoft.com/office/drawing/2014/main" id="{AAD470F7-723D-22F9-778A-58CBFAC723C2}"/>
              </a:ext>
            </a:extLst>
          </p:cNvPr>
          <p:cNvSpPr/>
          <p:nvPr/>
        </p:nvSpPr>
        <p:spPr>
          <a:xfrm>
            <a:off x="8490834" y="2480247"/>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4D18C986-DE45-3B04-2A45-81A1E08E9BDC}"/>
              </a:ext>
            </a:extLst>
          </p:cNvPr>
          <p:cNvSpPr/>
          <p:nvPr/>
        </p:nvSpPr>
        <p:spPr>
          <a:xfrm>
            <a:off x="192746" y="1143001"/>
            <a:ext cx="8680361" cy="925974"/>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B7D16589-45C2-9F30-28E4-6ADFC58C164A}"/>
              </a:ext>
            </a:extLst>
          </p:cNvPr>
          <p:cNvSpPr/>
          <p:nvPr/>
        </p:nvSpPr>
        <p:spPr>
          <a:xfrm>
            <a:off x="223652" y="2059069"/>
            <a:ext cx="8643029" cy="925974"/>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04CEB4D-F487-AE88-3083-2DB1B0D39D96}"/>
              </a:ext>
            </a:extLst>
          </p:cNvPr>
          <p:cNvSpPr/>
          <p:nvPr/>
        </p:nvSpPr>
        <p:spPr>
          <a:xfrm>
            <a:off x="227355" y="2971486"/>
            <a:ext cx="8645752" cy="925974"/>
          </a:xfrm>
          <a:prstGeom prst="rect">
            <a:avLst/>
          </a:prstGeom>
          <a:solidFill>
            <a:srgbClr val="7030A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2F64E785-7BC8-ECB5-5EEB-0E0302E28082}"/>
              </a:ext>
            </a:extLst>
          </p:cNvPr>
          <p:cNvSpPr/>
          <p:nvPr/>
        </p:nvSpPr>
        <p:spPr>
          <a:xfrm>
            <a:off x="201510" y="3887554"/>
            <a:ext cx="8626086" cy="925974"/>
          </a:xfrm>
          <a:prstGeom prst="rect">
            <a:avLst/>
          </a:prstGeom>
          <a:solidFill>
            <a:srgbClr val="00FFF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843F03A3-8C16-58C7-293F-4575DEBAD037}"/>
              </a:ext>
            </a:extLst>
          </p:cNvPr>
          <p:cNvSpPr/>
          <p:nvPr/>
        </p:nvSpPr>
        <p:spPr>
          <a:xfrm>
            <a:off x="304800" y="240490"/>
            <a:ext cx="3962400" cy="6739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369652ED-F1EC-6B83-4CB6-2241F35239F3}"/>
              </a:ext>
            </a:extLst>
          </p:cNvPr>
          <p:cNvSpPr/>
          <p:nvPr/>
        </p:nvSpPr>
        <p:spPr>
          <a:xfrm>
            <a:off x="304800" y="226933"/>
            <a:ext cx="4419600" cy="828272"/>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CC66FF"/>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Physical Science</a:t>
            </a:r>
          </a:p>
        </p:txBody>
      </p:sp>
      <p:pic>
        <p:nvPicPr>
          <p:cNvPr id="13" name="Picture 12">
            <a:extLst>
              <a:ext uri="{FF2B5EF4-FFF2-40B4-BE49-F238E27FC236}">
                <a16:creationId xmlns:a16="http://schemas.microsoft.com/office/drawing/2014/main" id="{B23AF9AD-91ED-0905-7ADA-B35D5E8B1815}"/>
              </a:ext>
            </a:extLst>
          </p:cNvPr>
          <p:cNvPicPr>
            <a:picLocks noChangeAspect="1"/>
          </p:cNvPicPr>
          <p:nvPr/>
        </p:nvPicPr>
        <p:blipFill>
          <a:blip r:embed="rId5"/>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3661114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type="body" idx="1"/>
          </p:nvPr>
        </p:nvSpPr>
        <p:spPr>
          <a:xfrm>
            <a:off x="152400" y="152400"/>
            <a:ext cx="8763000" cy="5973763"/>
          </a:xfrm>
        </p:spPr>
        <p:txBody>
          <a:bodyPr/>
          <a:lstStyle/>
          <a:p>
            <a:pPr eaLnBrk="1" hangingPunct="1"/>
            <a:r>
              <a:rPr lang="en-US" dirty="0"/>
              <a:t>Which is a cheek cell, and which is an onion cell? </a:t>
            </a:r>
          </a:p>
        </p:txBody>
      </p:sp>
      <p:pic>
        <p:nvPicPr>
          <p:cNvPr id="410628" name="Picture 4" descr="cheek%20cell%201000x"/>
          <p:cNvPicPr>
            <a:picLocks noChangeAspect="1" noChangeArrowheads="1"/>
          </p:cNvPicPr>
          <p:nvPr/>
        </p:nvPicPr>
        <p:blipFill>
          <a:blip r:embed="rId2" cstate="print"/>
          <a:srcRect/>
          <a:stretch>
            <a:fillRect/>
          </a:stretch>
        </p:blipFill>
        <p:spPr bwMode="auto">
          <a:xfrm>
            <a:off x="4495800" y="1295400"/>
            <a:ext cx="4416425" cy="5334000"/>
          </a:xfrm>
          <a:prstGeom prst="rect">
            <a:avLst/>
          </a:prstGeom>
          <a:noFill/>
          <a:ln w="76200">
            <a:solidFill>
              <a:schemeClr val="tx1">
                <a:lumMod val="50000"/>
              </a:schemeClr>
            </a:solidFill>
            <a:miter lim="800000"/>
            <a:headEnd/>
            <a:tailEnd/>
          </a:ln>
        </p:spPr>
      </p:pic>
      <p:pic>
        <p:nvPicPr>
          <p:cNvPr id="410629" name="Picture 5" descr="onion"/>
          <p:cNvPicPr>
            <a:picLocks noChangeAspect="1" noChangeArrowheads="1"/>
          </p:cNvPicPr>
          <p:nvPr/>
        </p:nvPicPr>
        <p:blipFill>
          <a:blip r:embed="rId3" cstate="print"/>
          <a:srcRect/>
          <a:stretch>
            <a:fillRect/>
          </a:stretch>
        </p:blipFill>
        <p:spPr bwMode="auto">
          <a:xfrm>
            <a:off x="228600" y="1295400"/>
            <a:ext cx="3959225" cy="5338763"/>
          </a:xfrm>
          <a:prstGeom prst="rect">
            <a:avLst/>
          </a:prstGeom>
          <a:noFill/>
          <a:ln w="76200">
            <a:solidFill>
              <a:schemeClr val="tx1">
                <a:lumMod val="50000"/>
              </a:schemeClr>
            </a:solidFill>
            <a:miter lim="800000"/>
            <a:headEnd/>
            <a:tailEnd/>
          </a:ln>
        </p:spPr>
      </p:pic>
      <p:sp>
        <p:nvSpPr>
          <p:cNvPr id="137221"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137222" name="Rectangle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475" y="75565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3" name="Rectangle 7"/>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0" y="76200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 name="Picture 2" descr="http://4.bp.blogspot.com/-7MaV2jCMmFA/Tdrg67sAtWI/AAAAAAAACQw/VVfHQ0zjd8w/s1600/600px-MA_Route_7.svg.png"/>
          <p:cNvPicPr>
            <a:picLocks noChangeAspect="1" noChangeArrowheads="1"/>
          </p:cNvPicPr>
          <p:nvPr/>
        </p:nvPicPr>
        <p:blipFill>
          <a:blip r:embed="rId6" cstate="print"/>
          <a:srcRect/>
          <a:stretch>
            <a:fillRect/>
          </a:stretch>
        </p:blipFill>
        <p:spPr bwMode="auto">
          <a:xfrm>
            <a:off x="7924800" y="5638800"/>
            <a:ext cx="942975" cy="942975"/>
          </a:xfrm>
          <a:prstGeom prst="rect">
            <a:avLst/>
          </a:prstGeom>
          <a:noFill/>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DEEF-07EC-D356-34C1-4045F2F4DDD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8F67749-192A-F4C7-4743-28628524F4C6}"/>
              </a:ext>
            </a:extLst>
          </p:cNvPr>
          <p:cNvSpPr>
            <a:spLocks noGrp="1"/>
          </p:cNvSpPr>
          <p:nvPr>
            <p:ph idx="1"/>
          </p:nvPr>
        </p:nvSpPr>
        <p:spPr/>
        <p:txBody>
          <a:bodyPr/>
          <a:lstStyle/>
          <a:p>
            <a:endParaRPr lang="en-US" dirty="0"/>
          </a:p>
        </p:txBody>
      </p:sp>
      <p:pic>
        <p:nvPicPr>
          <p:cNvPr id="8194" name="Picture 2" descr="American barn owl - Wikipedia">
            <a:extLst>
              <a:ext uri="{FF2B5EF4-FFF2-40B4-BE49-F238E27FC236}">
                <a16:creationId xmlns:a16="http://schemas.microsoft.com/office/drawing/2014/main" id="{A287AB1D-50C7-7B92-ECA4-9D16F035FC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53"/>
            <a:ext cx="9144000" cy="68699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E7FBD8-051E-10B6-EB04-184B07ECA9A9}"/>
              </a:ext>
            </a:extLst>
          </p:cNvPr>
          <p:cNvSpPr/>
          <p:nvPr/>
        </p:nvSpPr>
        <p:spPr>
          <a:xfrm>
            <a:off x="0" y="0"/>
            <a:ext cx="9144000" cy="6858000"/>
          </a:xfrm>
          <a:prstGeom prst="rect">
            <a:avLst/>
          </a:prstGeom>
          <a:solidFill>
            <a:schemeClr val="bg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298BB212-6CBB-E5CF-7380-AD122EB30EA2}"/>
              </a:ext>
            </a:extLst>
          </p:cNvPr>
          <p:cNvSpPr txBox="1"/>
          <p:nvPr/>
        </p:nvSpPr>
        <p:spPr>
          <a:xfrm>
            <a:off x="152400" y="76200"/>
            <a:ext cx="8839200" cy="6153479"/>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Dear Valued Educator,</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	</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Our fully editable .pptx and .doc resources are perfect for educators looking to bring enthusiasm and creativity to their lessons. We encourage you to make changes to fit your needs and style. As science educators, we’re committed to providing students with the tools they need to succeed in the classroom and beyond. Each unit in the curriculum includes a range of resources that have been developed through extensive research and use in a busy classroom. Our teaching approach is designed to make science education engaging and exciting for learners of all ages. We offer a one-of-a-kind science curriculum that will challenge, inspire, and educate students to become tomorrow's scientists and leaders. Join us today and learn more about how our program can help you achieve your classroom goals.</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With appreciation,</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Support@SlideSpark.net</a:t>
            </a:r>
          </a:p>
        </p:txBody>
      </p:sp>
      <p:pic>
        <p:nvPicPr>
          <p:cNvPr id="6" name="Picture 5">
            <a:extLst>
              <a:ext uri="{FF2B5EF4-FFF2-40B4-BE49-F238E27FC236}">
                <a16:creationId xmlns:a16="http://schemas.microsoft.com/office/drawing/2014/main" id="{41F3B8A9-F7DA-1DFD-83F0-5F612C40CC42}"/>
              </a:ext>
            </a:extLst>
          </p:cNvPr>
          <p:cNvPicPr>
            <a:picLocks noChangeAspect="1"/>
          </p:cNvPicPr>
          <p:nvPr/>
        </p:nvPicPr>
        <p:blipFill>
          <a:blip r:embed="rId3"/>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249280030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152400" y="136525"/>
            <a:ext cx="8839200" cy="5821363"/>
          </a:xfrm>
        </p:spPr>
        <p:txBody>
          <a:bodyPr/>
          <a:lstStyle/>
          <a:p>
            <a:pPr marL="0" indent="0" eaLnBrk="1" hangingPunct="1">
              <a:buNone/>
              <a:defRPr/>
            </a:pPr>
            <a:r>
              <a:rPr lang="en-US" sz="2000" dirty="0">
                <a:solidFill>
                  <a:srgbClr val="99FFCC"/>
                </a:solidFill>
              </a:rPr>
              <a:t>Thank you for your time and interest in our Science curriculum. We strive to provide students with engaging and informative lessons that will spark their curiosity and encourage scientific exploration. Should you have any questions or concerns, please do not hesitate to contact us. Thank you again for considering our curriculum, and we wish you all the best in your educational journey.</a:t>
            </a:r>
          </a:p>
          <a:p>
            <a:pPr marL="0" indent="0" eaLnBrk="1" hangingPunct="1">
              <a:buNone/>
              <a:defRPr/>
            </a:pPr>
            <a:r>
              <a:rPr lang="en-US" sz="2000" dirty="0">
                <a:solidFill>
                  <a:srgbClr val="99FFCC"/>
                </a:solidFill>
              </a:rPr>
              <a:t>Sincerely,</a:t>
            </a:r>
          </a:p>
          <a:p>
            <a:pPr marL="0" indent="0" eaLnBrk="1" hangingPunct="1">
              <a:buNone/>
              <a:defRPr/>
            </a:pPr>
            <a:r>
              <a:rPr lang="en-US" sz="2000" dirty="0" err="1">
                <a:solidFill>
                  <a:srgbClr val="99FFCC"/>
                </a:solidFill>
              </a:rPr>
              <a:t>Support@slidespark.net</a:t>
            </a:r>
            <a:endParaRPr lang="en-US" sz="2000" dirty="0">
              <a:solidFill>
                <a:srgbClr val="99FFCC"/>
              </a:solidFill>
            </a:endParaRPr>
          </a:p>
          <a:p>
            <a:pPr lvl="2" eaLnBrk="1" hangingPunct="1">
              <a:buFontTx/>
              <a:buNone/>
              <a:defRPr/>
            </a:pPr>
            <a:endParaRPr lang="en-US" sz="2000" dirty="0"/>
          </a:p>
        </p:txBody>
      </p:sp>
      <p:pic>
        <p:nvPicPr>
          <p:cNvPr id="5" name="Picture 4" descr="A blue and green text on a black background&#10;&#10;Description automatically generated">
            <a:extLst>
              <a:ext uri="{FF2B5EF4-FFF2-40B4-BE49-F238E27FC236}">
                <a16:creationId xmlns:a16="http://schemas.microsoft.com/office/drawing/2014/main" id="{36666FB8-37B8-6522-FDDE-08105A695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047206"/>
            <a:ext cx="8686800" cy="2523779"/>
          </a:xfrm>
          <a:prstGeom prst="roundRect">
            <a:avLst>
              <a:gd name="adj" fmla="val 4167"/>
            </a:avLst>
          </a:prstGeom>
          <a:solidFill>
            <a:srgbClr val="FFFFFF"/>
          </a:solidFill>
          <a:ln w="76200" cap="sq">
            <a:solidFill>
              <a:srgbClr val="292929"/>
            </a:solidFill>
            <a:miter lim="800000"/>
          </a:ln>
          <a:effectLst>
            <a:glow rad="228600">
              <a:srgbClr val="99FFCC"/>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5F066DB2-6B0B-4F12-B26F-8F264C967B82}"/>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2" name="Picture 1">
            <a:hlinkClick r:id="rId4"/>
            <a:extLst>
              <a:ext uri="{FF2B5EF4-FFF2-40B4-BE49-F238E27FC236}">
                <a16:creationId xmlns:a16="http://schemas.microsoft.com/office/drawing/2014/main" id="{9502778F-C466-A6D3-6BB5-735C0CCCCFD8}"/>
              </a:ext>
            </a:extLst>
          </p:cNvPr>
          <p:cNvPicPr>
            <a:picLocks noChangeAspect="1"/>
          </p:cNvPicPr>
          <p:nvPr/>
        </p:nvPicPr>
        <p:blipFill>
          <a:blip r:embed="rId5"/>
          <a:stretch>
            <a:fillRect/>
          </a:stretch>
        </p:blipFill>
        <p:spPr>
          <a:xfrm>
            <a:off x="3294178" y="1819685"/>
            <a:ext cx="934424" cy="927236"/>
          </a:xfrm>
          <a:prstGeom prst="rect">
            <a:avLst/>
          </a:prstGeom>
        </p:spPr>
      </p:pic>
      <p:pic>
        <p:nvPicPr>
          <p:cNvPr id="3" name="Picture 2">
            <a:hlinkClick r:id="rId6"/>
            <a:extLst>
              <a:ext uri="{FF2B5EF4-FFF2-40B4-BE49-F238E27FC236}">
                <a16:creationId xmlns:a16="http://schemas.microsoft.com/office/drawing/2014/main" id="{CB008763-BDF7-016D-DF81-C34E5D25C549}"/>
              </a:ext>
            </a:extLst>
          </p:cNvPr>
          <p:cNvPicPr>
            <a:picLocks noChangeAspect="1"/>
          </p:cNvPicPr>
          <p:nvPr/>
        </p:nvPicPr>
        <p:blipFill>
          <a:blip r:embed="rId7"/>
          <a:stretch>
            <a:fillRect/>
          </a:stretch>
        </p:blipFill>
        <p:spPr>
          <a:xfrm>
            <a:off x="5290702" y="1772071"/>
            <a:ext cx="1096434" cy="1022464"/>
          </a:xfrm>
          <a:prstGeom prst="rect">
            <a:avLst/>
          </a:prstGeom>
        </p:spPr>
      </p:pic>
      <p:pic>
        <p:nvPicPr>
          <p:cNvPr id="9" name="Picture 8">
            <a:hlinkClick r:id="rId8"/>
            <a:extLst>
              <a:ext uri="{FF2B5EF4-FFF2-40B4-BE49-F238E27FC236}">
                <a16:creationId xmlns:a16="http://schemas.microsoft.com/office/drawing/2014/main" id="{435BCED7-0A4C-64DB-9481-018142B40C85}"/>
              </a:ext>
            </a:extLst>
          </p:cNvPr>
          <p:cNvPicPr>
            <a:picLocks noChangeAspect="1"/>
          </p:cNvPicPr>
          <p:nvPr/>
        </p:nvPicPr>
        <p:blipFill>
          <a:blip r:embed="rId9"/>
          <a:stretch>
            <a:fillRect/>
          </a:stretch>
        </p:blipFill>
        <p:spPr>
          <a:xfrm>
            <a:off x="6387136" y="1877542"/>
            <a:ext cx="926726" cy="875647"/>
          </a:xfrm>
          <a:prstGeom prst="rect">
            <a:avLst/>
          </a:prstGeom>
        </p:spPr>
      </p:pic>
      <p:pic>
        <p:nvPicPr>
          <p:cNvPr id="11" name="Picture 10">
            <a:hlinkClick r:id="rId10"/>
            <a:extLst>
              <a:ext uri="{FF2B5EF4-FFF2-40B4-BE49-F238E27FC236}">
                <a16:creationId xmlns:a16="http://schemas.microsoft.com/office/drawing/2014/main" id="{AC3F1F6A-8AAA-0440-7033-95A988B72788}"/>
              </a:ext>
            </a:extLst>
          </p:cNvPr>
          <p:cNvPicPr>
            <a:picLocks noChangeAspect="1"/>
          </p:cNvPicPr>
          <p:nvPr/>
        </p:nvPicPr>
        <p:blipFill>
          <a:blip r:embed="rId11"/>
          <a:stretch>
            <a:fillRect/>
          </a:stretch>
        </p:blipFill>
        <p:spPr>
          <a:xfrm>
            <a:off x="4310855" y="1833099"/>
            <a:ext cx="979847" cy="868501"/>
          </a:xfrm>
          <a:prstGeom prst="rect">
            <a:avLst/>
          </a:prstGeom>
        </p:spPr>
      </p:pic>
      <p:sp>
        <p:nvSpPr>
          <p:cNvPr id="6" name="TextBox 5">
            <a:extLst>
              <a:ext uri="{FF2B5EF4-FFF2-40B4-BE49-F238E27FC236}">
                <a16:creationId xmlns:a16="http://schemas.microsoft.com/office/drawing/2014/main" id="{C90DBD79-BF54-C56A-76E5-51F0AA964D5D}"/>
              </a:ext>
            </a:extLst>
          </p:cNvPr>
          <p:cNvSpPr txBox="1"/>
          <p:nvPr/>
        </p:nvSpPr>
        <p:spPr>
          <a:xfrm>
            <a:off x="163038" y="6110987"/>
            <a:ext cx="4637740"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SlideSpark</a:t>
            </a:r>
            <a:r>
              <a:rPr kumimoji="0" lang="en-US" sz="2800" b="0" i="0" u="none" strike="noStrike" kern="1200" cap="none" spc="0" normalizeH="0" baseline="0" noProof="0" dirty="0">
                <a:ln>
                  <a:noFill/>
                </a:ln>
                <a:solidFill>
                  <a:srgbClr val="1155CC"/>
                </a:solidFill>
                <a:effectLst/>
                <a:uLnTx/>
                <a:uFillTx/>
                <a:latin typeface="Arial" panose="020B0604020202020204" pitchFamily="34" charset="0"/>
                <a:ea typeface="+mn-ea"/>
                <a:cs typeface="Arial" pitchFamily="34" charset="0"/>
                <a:hlinkClick r:id="rId12"/>
              </a:rPr>
              <a:t> Science on </a:t>
            </a: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TpT</a:t>
            </a:r>
            <a:endParaRPr kumimoji="0" lang="en-US" sz="2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5247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457200" y="304800"/>
            <a:ext cx="8229600" cy="5821363"/>
          </a:xfrm>
        </p:spPr>
        <p:txBody>
          <a:bodyPr/>
          <a:lstStyle/>
          <a:p>
            <a:r>
              <a:rPr lang="en-US" dirty="0"/>
              <a:t>Plant and animal cells both have all of the following except…</a:t>
            </a:r>
          </a:p>
          <a:p>
            <a:pPr lvl="1">
              <a:buNone/>
            </a:pPr>
            <a:r>
              <a:rPr lang="en-US" dirty="0">
                <a:solidFill>
                  <a:srgbClr val="9966FF"/>
                </a:solidFill>
              </a:rPr>
              <a:t>A.) </a:t>
            </a:r>
            <a:r>
              <a:rPr lang="en-US" dirty="0">
                <a:solidFill>
                  <a:schemeClr val="tx1"/>
                </a:solidFill>
              </a:rPr>
              <a:t>Nucleus to hold DNA</a:t>
            </a:r>
          </a:p>
          <a:p>
            <a:pPr lvl="1">
              <a:buNone/>
            </a:pPr>
            <a:r>
              <a:rPr lang="en-US" dirty="0">
                <a:solidFill>
                  <a:srgbClr val="66FF99"/>
                </a:solidFill>
              </a:rPr>
              <a:t>B.) </a:t>
            </a:r>
            <a:r>
              <a:rPr lang="en-US" dirty="0">
                <a:solidFill>
                  <a:schemeClr val="tx1"/>
                </a:solidFill>
              </a:rPr>
              <a:t>Cytoplasm as fluid.</a:t>
            </a:r>
          </a:p>
          <a:p>
            <a:pPr lvl="1">
              <a:buNone/>
            </a:pPr>
            <a:r>
              <a:rPr lang="en-US" dirty="0">
                <a:solidFill>
                  <a:srgbClr val="FF00FF"/>
                </a:solidFill>
              </a:rPr>
              <a:t>C.) </a:t>
            </a:r>
            <a:r>
              <a:rPr lang="en-US" dirty="0">
                <a:solidFill>
                  <a:schemeClr val="tx1"/>
                </a:solidFill>
              </a:rPr>
              <a:t>Cell Membrane to keep materials in.</a:t>
            </a:r>
          </a:p>
          <a:p>
            <a:pPr lvl="1">
              <a:buNone/>
            </a:pPr>
            <a:r>
              <a:rPr lang="en-US" dirty="0">
                <a:solidFill>
                  <a:srgbClr val="FFFF00"/>
                </a:solidFill>
              </a:rPr>
              <a:t>D.) </a:t>
            </a:r>
            <a:r>
              <a:rPr lang="en-US" dirty="0">
                <a:solidFill>
                  <a:schemeClr val="tx1"/>
                </a:solidFill>
              </a:rPr>
              <a:t>Chloroplast to make sugar from light.</a:t>
            </a:r>
          </a:p>
        </p:txBody>
      </p:sp>
      <p:pic>
        <p:nvPicPr>
          <p:cNvPr id="179203" name="Picture 4" descr="58_11262004172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81400"/>
            <a:ext cx="8686800" cy="30480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5" name="Rectangle 4"/>
          <p:cNvSpPr/>
          <p:nvPr/>
        </p:nvSpPr>
        <p:spPr>
          <a:xfrm>
            <a:off x="7467600" y="1143000"/>
            <a:ext cx="1219200" cy="1569660"/>
          </a:xfrm>
          <a:prstGeom prst="rect">
            <a:avLst/>
          </a:prstGeom>
          <a:noFill/>
        </p:spPr>
        <p:txBody>
          <a:bodyPr wrap="squar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8</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457200" y="304800"/>
            <a:ext cx="8229600" cy="5821363"/>
          </a:xfrm>
        </p:spPr>
        <p:txBody>
          <a:bodyPr/>
          <a:lstStyle/>
          <a:p>
            <a:r>
              <a:rPr lang="en-US" dirty="0"/>
              <a:t>Plant and animal cells both have all of the following except…</a:t>
            </a:r>
          </a:p>
          <a:p>
            <a:pPr lvl="1">
              <a:buNone/>
            </a:pPr>
            <a:r>
              <a:rPr lang="en-US" dirty="0">
                <a:solidFill>
                  <a:srgbClr val="9966FF"/>
                </a:solidFill>
              </a:rPr>
              <a:t>A.) Nucleus to hold DNA</a:t>
            </a:r>
          </a:p>
          <a:p>
            <a:pPr lvl="1">
              <a:buNone/>
            </a:pPr>
            <a:r>
              <a:rPr lang="en-US" dirty="0">
                <a:solidFill>
                  <a:srgbClr val="66FF99"/>
                </a:solidFill>
              </a:rPr>
              <a:t>B.) </a:t>
            </a:r>
            <a:r>
              <a:rPr lang="en-US" dirty="0">
                <a:solidFill>
                  <a:schemeClr val="tx1"/>
                </a:solidFill>
              </a:rPr>
              <a:t>Cytoplasm as fluid.</a:t>
            </a:r>
          </a:p>
          <a:p>
            <a:pPr lvl="1">
              <a:buNone/>
            </a:pPr>
            <a:r>
              <a:rPr lang="en-US" dirty="0">
                <a:solidFill>
                  <a:srgbClr val="FF00FF"/>
                </a:solidFill>
              </a:rPr>
              <a:t>C.) </a:t>
            </a:r>
            <a:r>
              <a:rPr lang="en-US" dirty="0">
                <a:solidFill>
                  <a:schemeClr val="tx1"/>
                </a:solidFill>
              </a:rPr>
              <a:t>Cell Membrane to keep materials in.</a:t>
            </a:r>
          </a:p>
          <a:p>
            <a:pPr lvl="1">
              <a:buNone/>
            </a:pPr>
            <a:r>
              <a:rPr lang="en-US" dirty="0">
                <a:solidFill>
                  <a:srgbClr val="FFFF00"/>
                </a:solidFill>
              </a:rPr>
              <a:t>D.) </a:t>
            </a:r>
            <a:r>
              <a:rPr lang="en-US" dirty="0">
                <a:solidFill>
                  <a:schemeClr val="tx1"/>
                </a:solidFill>
              </a:rPr>
              <a:t>Chloroplast to make sugar from light.</a:t>
            </a:r>
          </a:p>
        </p:txBody>
      </p:sp>
      <p:pic>
        <p:nvPicPr>
          <p:cNvPr id="179203" name="Picture 4" descr="58_11262004172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81400"/>
            <a:ext cx="8686800" cy="30480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5" name="Rectangle 4"/>
          <p:cNvSpPr/>
          <p:nvPr/>
        </p:nvSpPr>
        <p:spPr>
          <a:xfrm>
            <a:off x="7467600" y="1143000"/>
            <a:ext cx="1219200" cy="1569660"/>
          </a:xfrm>
          <a:prstGeom prst="rect">
            <a:avLst/>
          </a:prstGeom>
          <a:noFill/>
        </p:spPr>
        <p:txBody>
          <a:bodyPr wrap="squar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8</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457200" y="304800"/>
            <a:ext cx="8229600" cy="5821363"/>
          </a:xfrm>
        </p:spPr>
        <p:txBody>
          <a:bodyPr/>
          <a:lstStyle/>
          <a:p>
            <a:r>
              <a:rPr lang="en-US" dirty="0"/>
              <a:t>Plant and animal cells both have all of the following except…</a:t>
            </a:r>
          </a:p>
          <a:p>
            <a:pPr lvl="1">
              <a:buNone/>
            </a:pPr>
            <a:r>
              <a:rPr lang="en-US" dirty="0">
                <a:solidFill>
                  <a:srgbClr val="9966FF"/>
                </a:solidFill>
              </a:rPr>
              <a:t>A.) Nucleus to hold DNA</a:t>
            </a:r>
          </a:p>
          <a:p>
            <a:pPr lvl="1">
              <a:buNone/>
            </a:pPr>
            <a:r>
              <a:rPr lang="en-US" dirty="0">
                <a:solidFill>
                  <a:srgbClr val="66FF99"/>
                </a:solidFill>
              </a:rPr>
              <a:t>B.) Cytoplasm as fluid.</a:t>
            </a:r>
          </a:p>
          <a:p>
            <a:pPr lvl="1">
              <a:buNone/>
            </a:pPr>
            <a:r>
              <a:rPr lang="en-US" dirty="0">
                <a:solidFill>
                  <a:srgbClr val="FF00FF"/>
                </a:solidFill>
              </a:rPr>
              <a:t>C.) </a:t>
            </a:r>
            <a:r>
              <a:rPr lang="en-US" dirty="0">
                <a:solidFill>
                  <a:schemeClr val="tx1"/>
                </a:solidFill>
              </a:rPr>
              <a:t>Cell Membrane to keep materials in.</a:t>
            </a:r>
          </a:p>
          <a:p>
            <a:pPr lvl="1">
              <a:buNone/>
            </a:pPr>
            <a:r>
              <a:rPr lang="en-US" dirty="0">
                <a:solidFill>
                  <a:srgbClr val="FFFF00"/>
                </a:solidFill>
              </a:rPr>
              <a:t>D.) </a:t>
            </a:r>
            <a:r>
              <a:rPr lang="en-US" dirty="0">
                <a:solidFill>
                  <a:schemeClr val="tx1"/>
                </a:solidFill>
              </a:rPr>
              <a:t>Chloroplast to make sugar from light.</a:t>
            </a:r>
          </a:p>
        </p:txBody>
      </p:sp>
      <p:pic>
        <p:nvPicPr>
          <p:cNvPr id="179203" name="Picture 4" descr="58_11262004172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81400"/>
            <a:ext cx="8686800" cy="30480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5" name="Rectangle 4"/>
          <p:cNvSpPr/>
          <p:nvPr/>
        </p:nvSpPr>
        <p:spPr>
          <a:xfrm>
            <a:off x="7467600" y="1143000"/>
            <a:ext cx="1219200" cy="1569660"/>
          </a:xfrm>
          <a:prstGeom prst="rect">
            <a:avLst/>
          </a:prstGeom>
          <a:noFill/>
        </p:spPr>
        <p:txBody>
          <a:bodyPr wrap="squar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8</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457200" y="304800"/>
            <a:ext cx="8229600" cy="5821363"/>
          </a:xfrm>
        </p:spPr>
        <p:txBody>
          <a:bodyPr/>
          <a:lstStyle/>
          <a:p>
            <a:r>
              <a:rPr lang="en-US" dirty="0"/>
              <a:t>Plant and animal cells both have all of the following except…</a:t>
            </a:r>
          </a:p>
          <a:p>
            <a:pPr lvl="1">
              <a:buNone/>
            </a:pPr>
            <a:r>
              <a:rPr lang="en-US" dirty="0">
                <a:solidFill>
                  <a:srgbClr val="9966FF"/>
                </a:solidFill>
              </a:rPr>
              <a:t>A.) Nucleus to hold DNA</a:t>
            </a:r>
          </a:p>
          <a:p>
            <a:pPr lvl="1">
              <a:buNone/>
            </a:pPr>
            <a:r>
              <a:rPr lang="en-US" dirty="0">
                <a:solidFill>
                  <a:srgbClr val="66FF99"/>
                </a:solidFill>
              </a:rPr>
              <a:t>B.) Cytoplasm as fluid.</a:t>
            </a:r>
          </a:p>
          <a:p>
            <a:pPr lvl="1">
              <a:buNone/>
            </a:pPr>
            <a:r>
              <a:rPr lang="en-US" dirty="0">
                <a:solidFill>
                  <a:srgbClr val="FF00FF"/>
                </a:solidFill>
              </a:rPr>
              <a:t>C.) Cell Membrane to keep materials in.</a:t>
            </a:r>
          </a:p>
          <a:p>
            <a:pPr lvl="1">
              <a:buNone/>
            </a:pPr>
            <a:r>
              <a:rPr lang="en-US" dirty="0">
                <a:solidFill>
                  <a:srgbClr val="FFFF00"/>
                </a:solidFill>
              </a:rPr>
              <a:t>D.) </a:t>
            </a:r>
            <a:r>
              <a:rPr lang="en-US" dirty="0">
                <a:solidFill>
                  <a:schemeClr val="tx1"/>
                </a:solidFill>
              </a:rPr>
              <a:t>Chloroplast to make sugar from light.</a:t>
            </a:r>
          </a:p>
        </p:txBody>
      </p:sp>
      <p:pic>
        <p:nvPicPr>
          <p:cNvPr id="179203" name="Picture 4" descr="58_11262004172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81400"/>
            <a:ext cx="8686800" cy="30480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5" name="Rectangle 4"/>
          <p:cNvSpPr/>
          <p:nvPr/>
        </p:nvSpPr>
        <p:spPr>
          <a:xfrm>
            <a:off x="7467600" y="1143000"/>
            <a:ext cx="1219200" cy="1569660"/>
          </a:xfrm>
          <a:prstGeom prst="rect">
            <a:avLst/>
          </a:prstGeom>
          <a:noFill/>
        </p:spPr>
        <p:txBody>
          <a:bodyPr wrap="squar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457200" y="304800"/>
            <a:ext cx="8229600" cy="5821363"/>
          </a:xfrm>
        </p:spPr>
        <p:txBody>
          <a:bodyPr/>
          <a:lstStyle/>
          <a:p>
            <a:r>
              <a:rPr lang="en-US" dirty="0"/>
              <a:t>Plant and animal cells both have all of the following except…</a:t>
            </a:r>
          </a:p>
          <a:p>
            <a:pPr lvl="1">
              <a:buNone/>
            </a:pPr>
            <a:r>
              <a:rPr lang="en-US" dirty="0">
                <a:solidFill>
                  <a:srgbClr val="9966FF"/>
                </a:solidFill>
              </a:rPr>
              <a:t>A.) Nucleus to hold DNA</a:t>
            </a:r>
          </a:p>
          <a:p>
            <a:pPr lvl="1">
              <a:buNone/>
            </a:pPr>
            <a:r>
              <a:rPr lang="en-US" dirty="0">
                <a:solidFill>
                  <a:srgbClr val="66FF99"/>
                </a:solidFill>
              </a:rPr>
              <a:t>B.) Cytoplasm as fluid.</a:t>
            </a:r>
          </a:p>
          <a:p>
            <a:pPr lvl="1">
              <a:buNone/>
            </a:pPr>
            <a:r>
              <a:rPr lang="en-US" dirty="0">
                <a:solidFill>
                  <a:srgbClr val="FF00FF"/>
                </a:solidFill>
              </a:rPr>
              <a:t>C.) Cell Membrane to keep materials in.</a:t>
            </a:r>
          </a:p>
          <a:p>
            <a:pPr lvl="1">
              <a:buNone/>
            </a:pPr>
            <a:r>
              <a:rPr lang="en-US" dirty="0">
                <a:solidFill>
                  <a:srgbClr val="FFFF00"/>
                </a:solidFill>
              </a:rPr>
              <a:t>D.) Chloroplast to make sugar from light.</a:t>
            </a:r>
          </a:p>
        </p:txBody>
      </p:sp>
      <p:pic>
        <p:nvPicPr>
          <p:cNvPr id="179203" name="Picture 4" descr="58_11262004172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81400"/>
            <a:ext cx="8686800" cy="30480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5" name="Rectangle 4"/>
          <p:cNvSpPr/>
          <p:nvPr/>
        </p:nvSpPr>
        <p:spPr>
          <a:xfrm>
            <a:off x="7467600" y="1143000"/>
            <a:ext cx="1219200" cy="1569660"/>
          </a:xfrm>
          <a:prstGeom prst="rect">
            <a:avLst/>
          </a:prstGeom>
          <a:noFill/>
        </p:spPr>
        <p:txBody>
          <a:bodyPr wrap="squar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457200" y="304800"/>
            <a:ext cx="8229600" cy="5821363"/>
          </a:xfrm>
        </p:spPr>
        <p:txBody>
          <a:bodyPr/>
          <a:lstStyle/>
          <a:p>
            <a:r>
              <a:rPr lang="en-US"/>
              <a:t>How to play…</a:t>
            </a:r>
          </a:p>
          <a:p>
            <a:pPr lvl="1"/>
            <a:r>
              <a:rPr lang="en-US">
                <a:solidFill>
                  <a:srgbClr val="6699FF"/>
                </a:solidFill>
              </a:rPr>
              <a:t>Don’t play like Jeo_ _ _ _ y.</a:t>
            </a:r>
          </a:p>
          <a:p>
            <a:pPr lvl="1"/>
            <a:r>
              <a:rPr lang="en-US">
                <a:solidFill>
                  <a:srgbClr val="FF99FF"/>
                </a:solidFill>
              </a:rPr>
              <a:t>Class should be divided into several small groups.</a:t>
            </a:r>
          </a:p>
          <a:p>
            <a:pPr lvl="1"/>
            <a:r>
              <a:rPr lang="en-US">
                <a:solidFill>
                  <a:srgbClr val="FFCC99"/>
                </a:solidFill>
              </a:rPr>
              <a:t>Groups should use science journal (red slide notes), homework, and other available materials to assist you.</a:t>
            </a:r>
          </a:p>
          <a:p>
            <a:pPr lvl="1"/>
            <a:r>
              <a:rPr lang="en-US">
                <a:solidFill>
                  <a:srgbClr val="66FFCC"/>
                </a:solidFill>
              </a:rPr>
              <a:t>Groups can communicate </a:t>
            </a:r>
            <a:r>
              <a:rPr lang="en-US" b="1" u="sng"/>
              <a:t>quietly</a:t>
            </a:r>
            <a:r>
              <a:rPr lang="en-US"/>
              <a:t> </a:t>
            </a:r>
            <a:r>
              <a:rPr lang="en-US">
                <a:solidFill>
                  <a:srgbClr val="66FFCC"/>
                </a:solidFill>
              </a:rPr>
              <a:t>with each other but no sharing answers between groups.</a:t>
            </a:r>
          </a:p>
          <a:p>
            <a:pPr lvl="2"/>
            <a:r>
              <a:rPr lang="en-US">
                <a:solidFill>
                  <a:srgbClr val="9966FF"/>
                </a:solidFill>
              </a:rPr>
              <a:t>Practice quietly communicating right now?</a:t>
            </a:r>
          </a:p>
          <a:p>
            <a:pPr lvl="2"/>
            <a:r>
              <a:rPr lang="en-US">
                <a:solidFill>
                  <a:srgbClr val="9966FF"/>
                </a:solidFill>
              </a:rPr>
              <a:t>Practice Communication Question:</a:t>
            </a:r>
          </a:p>
          <a:p>
            <a:pPr lvl="2"/>
            <a:r>
              <a:rPr lang="en-US">
                <a:solidFill>
                  <a:srgbClr val="FFFF66"/>
                </a:solidFill>
              </a:rPr>
              <a:t>Your group gets to order one pizza and you can have two toppings.  What does your group want?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228600" y="304800"/>
            <a:ext cx="8458200" cy="5821363"/>
          </a:xfrm>
        </p:spPr>
        <p:txBody>
          <a:bodyPr/>
          <a:lstStyle/>
          <a:p>
            <a:r>
              <a:rPr lang="en-US" dirty="0"/>
              <a:t>Life comes from life.  Name these two sex cells?</a:t>
            </a:r>
            <a:endParaRPr lang="en-US" dirty="0">
              <a:solidFill>
                <a:srgbClr val="FFFF00"/>
              </a:solidFill>
            </a:endParaRP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8" name="Picture 5" descr="sperm-and-eg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8686800" cy="5086350"/>
          </a:xfrm>
          <a:prstGeom prst="rect">
            <a:avLst/>
          </a:prstGeom>
          <a:noFill/>
          <a:ln w="38100">
            <a:solidFill>
              <a:srgbClr val="FF00FF"/>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7924800" y="3810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152400" y="304800"/>
            <a:ext cx="8763000" cy="5821363"/>
          </a:xfrm>
        </p:spPr>
        <p:txBody>
          <a:bodyPr/>
          <a:lstStyle/>
          <a:p>
            <a:r>
              <a:rPr lang="en-US" dirty="0"/>
              <a:t>Humans have some…</a:t>
            </a:r>
          </a:p>
          <a:p>
            <a:pPr lvl="1">
              <a:buNone/>
            </a:pPr>
            <a:r>
              <a:rPr lang="en-US" dirty="0">
                <a:solidFill>
                  <a:srgbClr val="9966FF"/>
                </a:solidFill>
              </a:rPr>
              <a:t>A.) </a:t>
            </a:r>
            <a:r>
              <a:rPr lang="en-US" dirty="0">
                <a:solidFill>
                  <a:schemeClr val="tx1"/>
                </a:solidFill>
              </a:rPr>
              <a:t>7,000 Cells</a:t>
            </a:r>
          </a:p>
          <a:p>
            <a:pPr lvl="1">
              <a:buNone/>
            </a:pPr>
            <a:r>
              <a:rPr lang="en-US" dirty="0">
                <a:solidFill>
                  <a:srgbClr val="66FF99"/>
                </a:solidFill>
              </a:rPr>
              <a:t>B.) </a:t>
            </a:r>
            <a:r>
              <a:rPr lang="en-US" dirty="0">
                <a:solidFill>
                  <a:schemeClr val="tx1"/>
                </a:solidFill>
              </a:rPr>
              <a:t>1 Million total cells</a:t>
            </a:r>
          </a:p>
          <a:p>
            <a:pPr lvl="1">
              <a:buNone/>
            </a:pPr>
            <a:r>
              <a:rPr lang="en-US" dirty="0">
                <a:solidFill>
                  <a:srgbClr val="FF00FF"/>
                </a:solidFill>
              </a:rPr>
              <a:t>C.) </a:t>
            </a:r>
            <a:r>
              <a:rPr lang="en-US" dirty="0">
                <a:solidFill>
                  <a:schemeClr val="tx1"/>
                </a:solidFill>
              </a:rPr>
              <a:t>50-75 Trillion cells.</a:t>
            </a:r>
          </a:p>
          <a:p>
            <a:pPr lvl="1">
              <a:buNone/>
            </a:pPr>
            <a:r>
              <a:rPr lang="en-US" dirty="0">
                <a:solidFill>
                  <a:srgbClr val="FFFF00"/>
                </a:solidFill>
              </a:rPr>
              <a:t>D.) </a:t>
            </a:r>
            <a:r>
              <a:rPr lang="en-US" dirty="0">
                <a:solidFill>
                  <a:schemeClr val="tx1"/>
                </a:solidFill>
              </a:rPr>
              <a:t>876 Quintillion cells</a:t>
            </a:r>
          </a:p>
          <a:p>
            <a:pPr lvl="1">
              <a:buNone/>
            </a:pPr>
            <a:r>
              <a:rPr lang="en-US" dirty="0">
                <a:solidFill>
                  <a:srgbClr val="FF99FF"/>
                </a:solidFill>
              </a:rPr>
              <a:t>E.) </a:t>
            </a:r>
            <a:r>
              <a:rPr lang="en-US" dirty="0">
                <a:solidFill>
                  <a:schemeClr val="tx1"/>
                </a:solidFill>
              </a:rPr>
              <a:t>We are not made of true cells.</a:t>
            </a: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05200"/>
            <a:ext cx="8686800" cy="31242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https://encrypted-tbn1.gstatic.com/images?q=tbn:ANd9GcQDviFiNOfEsCe1J_v4vxsqPiVF1UKlrXI5xbt7vSzGbz7lGgdT4w"/>
          <p:cNvPicPr>
            <a:picLocks noChangeAspect="1" noChangeArrowheads="1"/>
          </p:cNvPicPr>
          <p:nvPr/>
        </p:nvPicPr>
        <p:blipFill>
          <a:blip r:embed="rId3" cstate="print"/>
          <a:srcRect/>
          <a:stretch>
            <a:fillRect/>
          </a:stretch>
        </p:blipFill>
        <p:spPr bwMode="auto">
          <a:xfrm>
            <a:off x="7315200" y="228600"/>
            <a:ext cx="1573531" cy="1123951"/>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152400" y="304800"/>
            <a:ext cx="8763000" cy="5821363"/>
          </a:xfrm>
        </p:spPr>
        <p:txBody>
          <a:bodyPr/>
          <a:lstStyle/>
          <a:p>
            <a:r>
              <a:rPr lang="en-US" dirty="0"/>
              <a:t>Humans have some…</a:t>
            </a:r>
          </a:p>
          <a:p>
            <a:pPr lvl="1">
              <a:buNone/>
            </a:pPr>
            <a:r>
              <a:rPr lang="en-US" dirty="0">
                <a:solidFill>
                  <a:srgbClr val="9966FF"/>
                </a:solidFill>
              </a:rPr>
              <a:t>A.) 7,000 Cells</a:t>
            </a:r>
          </a:p>
          <a:p>
            <a:pPr lvl="1">
              <a:buNone/>
            </a:pPr>
            <a:r>
              <a:rPr lang="en-US" dirty="0">
                <a:solidFill>
                  <a:srgbClr val="66FF99"/>
                </a:solidFill>
              </a:rPr>
              <a:t>B.) </a:t>
            </a:r>
            <a:r>
              <a:rPr lang="en-US" dirty="0">
                <a:solidFill>
                  <a:schemeClr val="tx1"/>
                </a:solidFill>
              </a:rPr>
              <a:t>1 Million total cells</a:t>
            </a:r>
          </a:p>
          <a:p>
            <a:pPr lvl="1">
              <a:buNone/>
            </a:pPr>
            <a:r>
              <a:rPr lang="en-US" dirty="0">
                <a:solidFill>
                  <a:srgbClr val="FF00FF"/>
                </a:solidFill>
              </a:rPr>
              <a:t>C.) </a:t>
            </a:r>
            <a:r>
              <a:rPr lang="en-US" dirty="0">
                <a:solidFill>
                  <a:schemeClr val="tx1"/>
                </a:solidFill>
              </a:rPr>
              <a:t>50-75 Trillion cells.</a:t>
            </a:r>
          </a:p>
          <a:p>
            <a:pPr lvl="1">
              <a:buNone/>
            </a:pPr>
            <a:r>
              <a:rPr lang="en-US" dirty="0">
                <a:solidFill>
                  <a:srgbClr val="FFFF00"/>
                </a:solidFill>
              </a:rPr>
              <a:t>D.) </a:t>
            </a:r>
            <a:r>
              <a:rPr lang="en-US" dirty="0">
                <a:solidFill>
                  <a:schemeClr val="tx1"/>
                </a:solidFill>
              </a:rPr>
              <a:t>876 Quintillion cells</a:t>
            </a:r>
          </a:p>
          <a:p>
            <a:pPr lvl="1">
              <a:buNone/>
            </a:pPr>
            <a:r>
              <a:rPr lang="en-US" dirty="0">
                <a:solidFill>
                  <a:srgbClr val="FF99FF"/>
                </a:solidFill>
              </a:rPr>
              <a:t>E.) </a:t>
            </a:r>
            <a:r>
              <a:rPr lang="en-US" dirty="0">
                <a:solidFill>
                  <a:schemeClr val="tx1"/>
                </a:solidFill>
              </a:rPr>
              <a:t>We are not made of true cells.</a:t>
            </a: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05200"/>
            <a:ext cx="8686800" cy="31242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https://encrypted-tbn1.gstatic.com/images?q=tbn:ANd9GcQDviFiNOfEsCe1J_v4vxsqPiVF1UKlrXI5xbt7vSzGbz7lGgdT4w"/>
          <p:cNvPicPr>
            <a:picLocks noChangeAspect="1" noChangeArrowheads="1"/>
          </p:cNvPicPr>
          <p:nvPr/>
        </p:nvPicPr>
        <p:blipFill>
          <a:blip r:embed="rId3" cstate="print"/>
          <a:srcRect/>
          <a:stretch>
            <a:fillRect/>
          </a:stretch>
        </p:blipFill>
        <p:spPr bwMode="auto">
          <a:xfrm>
            <a:off x="7315200" y="228600"/>
            <a:ext cx="1573531" cy="1123951"/>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152400" y="304800"/>
            <a:ext cx="8763000" cy="5821363"/>
          </a:xfrm>
        </p:spPr>
        <p:txBody>
          <a:bodyPr/>
          <a:lstStyle/>
          <a:p>
            <a:r>
              <a:rPr lang="en-US" dirty="0"/>
              <a:t>Humans have some…</a:t>
            </a:r>
          </a:p>
          <a:p>
            <a:pPr lvl="1">
              <a:buNone/>
            </a:pPr>
            <a:r>
              <a:rPr lang="en-US" dirty="0">
                <a:solidFill>
                  <a:srgbClr val="9966FF"/>
                </a:solidFill>
              </a:rPr>
              <a:t>A.) 7,000 Cells</a:t>
            </a:r>
          </a:p>
          <a:p>
            <a:pPr lvl="1">
              <a:buNone/>
            </a:pPr>
            <a:r>
              <a:rPr lang="en-US" dirty="0">
                <a:solidFill>
                  <a:srgbClr val="66FF99"/>
                </a:solidFill>
              </a:rPr>
              <a:t>B.) 1 Million total cells</a:t>
            </a:r>
          </a:p>
          <a:p>
            <a:pPr lvl="1">
              <a:buNone/>
            </a:pPr>
            <a:r>
              <a:rPr lang="en-US" dirty="0">
                <a:solidFill>
                  <a:srgbClr val="FF00FF"/>
                </a:solidFill>
              </a:rPr>
              <a:t>C.) </a:t>
            </a:r>
            <a:r>
              <a:rPr lang="en-US" dirty="0">
                <a:solidFill>
                  <a:schemeClr val="tx1"/>
                </a:solidFill>
              </a:rPr>
              <a:t>50-75 Trillion cells.</a:t>
            </a:r>
          </a:p>
          <a:p>
            <a:pPr lvl="1">
              <a:buNone/>
            </a:pPr>
            <a:r>
              <a:rPr lang="en-US" dirty="0">
                <a:solidFill>
                  <a:srgbClr val="FFFF00"/>
                </a:solidFill>
              </a:rPr>
              <a:t>D.) </a:t>
            </a:r>
            <a:r>
              <a:rPr lang="en-US" dirty="0">
                <a:solidFill>
                  <a:schemeClr val="tx1"/>
                </a:solidFill>
              </a:rPr>
              <a:t>876 Quintillion cells</a:t>
            </a:r>
          </a:p>
          <a:p>
            <a:pPr lvl="1">
              <a:buNone/>
            </a:pPr>
            <a:r>
              <a:rPr lang="en-US" dirty="0">
                <a:solidFill>
                  <a:srgbClr val="FF99FF"/>
                </a:solidFill>
              </a:rPr>
              <a:t>E.) </a:t>
            </a:r>
            <a:r>
              <a:rPr lang="en-US" dirty="0">
                <a:solidFill>
                  <a:schemeClr val="tx1"/>
                </a:solidFill>
              </a:rPr>
              <a:t>We are not made of true cells.</a:t>
            </a: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05200"/>
            <a:ext cx="8686800" cy="31242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https://encrypted-tbn1.gstatic.com/images?q=tbn:ANd9GcQDviFiNOfEsCe1J_v4vxsqPiVF1UKlrXI5xbt7vSzGbz7lGgdT4w"/>
          <p:cNvPicPr>
            <a:picLocks noChangeAspect="1" noChangeArrowheads="1"/>
          </p:cNvPicPr>
          <p:nvPr/>
        </p:nvPicPr>
        <p:blipFill>
          <a:blip r:embed="rId3" cstate="print"/>
          <a:srcRect/>
          <a:stretch>
            <a:fillRect/>
          </a:stretch>
        </p:blipFill>
        <p:spPr bwMode="auto">
          <a:xfrm>
            <a:off x="7315200" y="228600"/>
            <a:ext cx="1573531" cy="1123951"/>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152400" y="304800"/>
            <a:ext cx="8763000" cy="5821363"/>
          </a:xfrm>
        </p:spPr>
        <p:txBody>
          <a:bodyPr/>
          <a:lstStyle/>
          <a:p>
            <a:r>
              <a:rPr lang="en-US" dirty="0"/>
              <a:t>Humans have some…</a:t>
            </a:r>
          </a:p>
          <a:p>
            <a:pPr lvl="1">
              <a:buNone/>
            </a:pPr>
            <a:r>
              <a:rPr lang="en-US" dirty="0">
                <a:solidFill>
                  <a:srgbClr val="9966FF"/>
                </a:solidFill>
              </a:rPr>
              <a:t>A.) 7,000 Cells</a:t>
            </a:r>
          </a:p>
          <a:p>
            <a:pPr lvl="1">
              <a:buNone/>
            </a:pPr>
            <a:r>
              <a:rPr lang="en-US" dirty="0">
                <a:solidFill>
                  <a:srgbClr val="66FF99"/>
                </a:solidFill>
              </a:rPr>
              <a:t>B.) 1 Million total cells</a:t>
            </a:r>
          </a:p>
          <a:p>
            <a:pPr lvl="1">
              <a:buNone/>
            </a:pPr>
            <a:r>
              <a:rPr lang="en-US" dirty="0">
                <a:solidFill>
                  <a:srgbClr val="FF00FF"/>
                </a:solidFill>
              </a:rPr>
              <a:t>C.) 30-37 Trillion cells.</a:t>
            </a:r>
          </a:p>
          <a:p>
            <a:pPr lvl="1">
              <a:buNone/>
            </a:pPr>
            <a:r>
              <a:rPr lang="en-US" dirty="0">
                <a:solidFill>
                  <a:srgbClr val="FFFF00"/>
                </a:solidFill>
              </a:rPr>
              <a:t>D.) </a:t>
            </a:r>
            <a:r>
              <a:rPr lang="en-US" dirty="0">
                <a:solidFill>
                  <a:schemeClr val="tx1"/>
                </a:solidFill>
              </a:rPr>
              <a:t>876 Quintillion cells</a:t>
            </a:r>
          </a:p>
          <a:p>
            <a:pPr lvl="1">
              <a:buNone/>
            </a:pPr>
            <a:r>
              <a:rPr lang="en-US" dirty="0">
                <a:solidFill>
                  <a:srgbClr val="FF99FF"/>
                </a:solidFill>
              </a:rPr>
              <a:t>E.) </a:t>
            </a:r>
            <a:r>
              <a:rPr lang="en-US" dirty="0">
                <a:solidFill>
                  <a:schemeClr val="tx1"/>
                </a:solidFill>
              </a:rPr>
              <a:t>We are not made of true cells.</a:t>
            </a: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05200"/>
            <a:ext cx="8686800" cy="31242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https://encrypted-tbn1.gstatic.com/images?q=tbn:ANd9GcQDviFiNOfEsCe1J_v4vxsqPiVF1UKlrXI5xbt7vSzGbz7lGgdT4w"/>
          <p:cNvPicPr>
            <a:picLocks noChangeAspect="1" noChangeArrowheads="1"/>
          </p:cNvPicPr>
          <p:nvPr/>
        </p:nvPicPr>
        <p:blipFill>
          <a:blip r:embed="rId3" cstate="print"/>
          <a:srcRect/>
          <a:stretch>
            <a:fillRect/>
          </a:stretch>
        </p:blipFill>
        <p:spPr bwMode="auto">
          <a:xfrm>
            <a:off x="7315200" y="228600"/>
            <a:ext cx="1573531" cy="1123951"/>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152400" y="304800"/>
            <a:ext cx="8763000" cy="5821363"/>
          </a:xfrm>
        </p:spPr>
        <p:txBody>
          <a:bodyPr/>
          <a:lstStyle/>
          <a:p>
            <a:r>
              <a:rPr lang="en-US" dirty="0"/>
              <a:t>Humans have some…</a:t>
            </a:r>
          </a:p>
          <a:p>
            <a:pPr lvl="1">
              <a:buNone/>
            </a:pPr>
            <a:r>
              <a:rPr lang="en-US" dirty="0">
                <a:solidFill>
                  <a:srgbClr val="9966FF"/>
                </a:solidFill>
              </a:rPr>
              <a:t>A.) 7,000 Cells</a:t>
            </a:r>
          </a:p>
          <a:p>
            <a:pPr lvl="1">
              <a:buNone/>
            </a:pPr>
            <a:r>
              <a:rPr lang="en-US" dirty="0">
                <a:solidFill>
                  <a:srgbClr val="66FF99"/>
                </a:solidFill>
              </a:rPr>
              <a:t>B.) 1 Million total cells</a:t>
            </a:r>
          </a:p>
          <a:p>
            <a:pPr lvl="1">
              <a:buNone/>
            </a:pPr>
            <a:r>
              <a:rPr lang="en-US" dirty="0">
                <a:solidFill>
                  <a:srgbClr val="FF00FF"/>
                </a:solidFill>
              </a:rPr>
              <a:t>C.) 30-37 Trillion cells.</a:t>
            </a:r>
          </a:p>
          <a:p>
            <a:pPr lvl="1">
              <a:buNone/>
            </a:pPr>
            <a:r>
              <a:rPr lang="en-US" dirty="0">
                <a:solidFill>
                  <a:srgbClr val="FFFF00"/>
                </a:solidFill>
              </a:rPr>
              <a:t>D.) 876 Quintillion cells</a:t>
            </a:r>
          </a:p>
          <a:p>
            <a:pPr lvl="1">
              <a:buNone/>
            </a:pPr>
            <a:r>
              <a:rPr lang="en-US" dirty="0">
                <a:solidFill>
                  <a:srgbClr val="FF99FF"/>
                </a:solidFill>
              </a:rPr>
              <a:t>E.) </a:t>
            </a:r>
            <a:r>
              <a:rPr lang="en-US" dirty="0">
                <a:solidFill>
                  <a:schemeClr val="tx1"/>
                </a:solidFill>
              </a:rPr>
              <a:t>We are not made of true cells.</a:t>
            </a: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05200"/>
            <a:ext cx="8686800" cy="31242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https://encrypted-tbn1.gstatic.com/images?q=tbn:ANd9GcQDviFiNOfEsCe1J_v4vxsqPiVF1UKlrXI5xbt7vSzGbz7lGgdT4w"/>
          <p:cNvPicPr>
            <a:picLocks noChangeAspect="1" noChangeArrowheads="1"/>
          </p:cNvPicPr>
          <p:nvPr/>
        </p:nvPicPr>
        <p:blipFill>
          <a:blip r:embed="rId3" cstate="print"/>
          <a:srcRect/>
          <a:stretch>
            <a:fillRect/>
          </a:stretch>
        </p:blipFill>
        <p:spPr bwMode="auto">
          <a:xfrm>
            <a:off x="7315200" y="228600"/>
            <a:ext cx="1573531" cy="1123951"/>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152400" y="304800"/>
            <a:ext cx="8763000" cy="5821363"/>
          </a:xfrm>
        </p:spPr>
        <p:txBody>
          <a:bodyPr/>
          <a:lstStyle/>
          <a:p>
            <a:r>
              <a:rPr lang="en-US" dirty="0"/>
              <a:t>Humans have some…</a:t>
            </a:r>
          </a:p>
          <a:p>
            <a:pPr lvl="1">
              <a:buNone/>
            </a:pPr>
            <a:r>
              <a:rPr lang="en-US" dirty="0">
                <a:solidFill>
                  <a:srgbClr val="9966FF"/>
                </a:solidFill>
              </a:rPr>
              <a:t>A.) 7,000 Cells</a:t>
            </a:r>
          </a:p>
          <a:p>
            <a:pPr lvl="1">
              <a:buNone/>
            </a:pPr>
            <a:r>
              <a:rPr lang="en-US" dirty="0">
                <a:solidFill>
                  <a:srgbClr val="66FF99"/>
                </a:solidFill>
              </a:rPr>
              <a:t>B.) 1 Million total cells</a:t>
            </a:r>
          </a:p>
          <a:p>
            <a:pPr lvl="1">
              <a:buNone/>
            </a:pPr>
            <a:r>
              <a:rPr lang="en-US" dirty="0">
                <a:solidFill>
                  <a:srgbClr val="FF00FF"/>
                </a:solidFill>
              </a:rPr>
              <a:t>C.) 30-37 Trillion cells.</a:t>
            </a:r>
          </a:p>
          <a:p>
            <a:pPr lvl="1">
              <a:buNone/>
            </a:pPr>
            <a:r>
              <a:rPr lang="en-US" dirty="0">
                <a:solidFill>
                  <a:srgbClr val="FFFF00"/>
                </a:solidFill>
              </a:rPr>
              <a:t>D.) 876 Quintillion cells</a:t>
            </a:r>
          </a:p>
          <a:p>
            <a:pPr lvl="1">
              <a:buNone/>
            </a:pPr>
            <a:r>
              <a:rPr lang="en-US" dirty="0">
                <a:solidFill>
                  <a:srgbClr val="FF99FF"/>
                </a:solidFill>
              </a:rPr>
              <a:t>E.) We are not made of true cells.</a:t>
            </a: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05200"/>
            <a:ext cx="8686800" cy="31242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https://encrypted-tbn1.gstatic.com/images?q=tbn:ANd9GcQDviFiNOfEsCe1J_v4vxsqPiVF1UKlrXI5xbt7vSzGbz7lGgdT4w"/>
          <p:cNvPicPr>
            <a:picLocks noChangeAspect="1" noChangeArrowheads="1"/>
          </p:cNvPicPr>
          <p:nvPr/>
        </p:nvPicPr>
        <p:blipFill>
          <a:blip r:embed="rId3" cstate="print"/>
          <a:srcRect/>
          <a:stretch>
            <a:fillRect/>
          </a:stretch>
        </p:blipFill>
        <p:spPr bwMode="auto">
          <a:xfrm>
            <a:off x="7315200" y="228600"/>
            <a:ext cx="1573531" cy="1123951"/>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nvGraphicFramePr>
        <p:xfrm>
          <a:off x="228600" y="838200"/>
          <a:ext cx="8686800" cy="5553077"/>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CAME FROM THE SEWER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IT’S ALIVE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LEVEL UP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SCHLEID ON TIME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CELL</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BLOCK</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-BONUS-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a:solidFill>
                  <a:schemeClr val="bg1"/>
                </a:solidFill>
              </a:rPr>
              <a:t>Cellular Biology Review Game</a:t>
            </a: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nvGraphicFramePr>
        <p:xfrm>
          <a:off x="228600" y="838200"/>
          <a:ext cx="8686800" cy="5553077"/>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CAME FROM THE SEWER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IT’S ALIVE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6699FF"/>
                          </a:solidFill>
                          <a:effectLst/>
                          <a:latin typeface="Times New Roman" pitchFamily="18" charset="0"/>
                        </a:rPr>
                        <a:t>LEVEL UP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SCHLEID ON TIME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CELL</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BLOCK</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-BONUS-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a:solidFill>
                  <a:schemeClr val="bg1"/>
                </a:solidFill>
              </a:rPr>
              <a:t>Cellular Biology Review Game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152400" y="304800"/>
            <a:ext cx="8763000" cy="5821363"/>
          </a:xfrm>
        </p:spPr>
        <p:txBody>
          <a:bodyPr/>
          <a:lstStyle/>
          <a:p>
            <a:r>
              <a:rPr lang="en-US" dirty="0">
                <a:solidFill>
                  <a:srgbClr val="FF99FF"/>
                </a:solidFill>
              </a:rPr>
              <a:t>Use the terms from class to describe A and B.</a:t>
            </a:r>
          </a:p>
          <a:p>
            <a:pPr lvl="1"/>
            <a:r>
              <a:rPr lang="en-US" dirty="0">
                <a:solidFill>
                  <a:srgbClr val="FF99FF"/>
                </a:solidFill>
              </a:rPr>
              <a:t>It has to do with how many cells it has.</a:t>
            </a:r>
          </a:p>
        </p:txBody>
      </p:sp>
      <p:sp>
        <p:nvSpPr>
          <p:cNvPr id="1792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00200"/>
            <a:ext cx="4953000" cy="4953000"/>
          </a:xfrm>
          <a:prstGeom prst="rect">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descr="prot_1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057400"/>
            <a:ext cx="3429000" cy="4495800"/>
          </a:xfrm>
          <a:prstGeom prst="rect">
            <a:avLst/>
          </a:prstGeom>
          <a:noFill/>
          <a:ln w="76200">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228600" y="1676400"/>
            <a:ext cx="1074333"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12" name="Rectangle 11"/>
          <p:cNvSpPr/>
          <p:nvPr/>
        </p:nvSpPr>
        <p:spPr>
          <a:xfrm>
            <a:off x="5410200" y="2133600"/>
            <a:ext cx="1074333"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pic>
        <p:nvPicPr>
          <p:cNvPr id="84994" name="Picture 2" descr="http://t2.gstatic.com/images?q=tbn:ANd9GcQQP112Jj4W3gQxEXYaIVaN-Kumc8McEFtRQRC4K8m9J63buRBPoZCZS42Q"/>
          <p:cNvPicPr>
            <a:picLocks noChangeAspect="1" noChangeArrowheads="1"/>
          </p:cNvPicPr>
          <p:nvPr/>
        </p:nvPicPr>
        <p:blipFill>
          <a:blip r:embed="rId4" cstate="print"/>
          <a:srcRect/>
          <a:stretch>
            <a:fillRect/>
          </a:stretch>
        </p:blipFill>
        <p:spPr bwMode="auto">
          <a:xfrm>
            <a:off x="3276600" y="1676400"/>
            <a:ext cx="1676400" cy="2095501"/>
          </a:xfrm>
          <a:prstGeom prst="rect">
            <a:avLst/>
          </a:prstGeom>
          <a:noFill/>
          <a:ln w="28575">
            <a:solidFill>
              <a:schemeClr val="tx1">
                <a:lumMod val="85000"/>
                <a:lumOff val="15000"/>
              </a:schemeClr>
            </a:solidFill>
          </a:ln>
        </p:spPr>
      </p:pic>
      <p:cxnSp>
        <p:nvCxnSpPr>
          <p:cNvPr id="14" name="Straight Connector 13"/>
          <p:cNvCxnSpPr/>
          <p:nvPr/>
        </p:nvCxnSpPr>
        <p:spPr>
          <a:xfrm flipH="1">
            <a:off x="1828800" y="1676400"/>
            <a:ext cx="1447800" cy="19812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828800" y="3657600"/>
            <a:ext cx="1447800" cy="1524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84996" name="Picture 4" descr="http://t2.gstatic.com/images?q=tbn:ANd9GcT8Jmivwaawz_fChJU4yo_H0xcYeFqptrMaW0Dx1FMJcbhZTt4bHECJR71buA"/>
          <p:cNvPicPr>
            <a:picLocks noChangeAspect="1" noChangeArrowheads="1"/>
          </p:cNvPicPr>
          <p:nvPr/>
        </p:nvPicPr>
        <p:blipFill>
          <a:blip r:embed="rId5" cstate="print"/>
          <a:srcRect/>
          <a:stretch>
            <a:fillRect/>
          </a:stretch>
        </p:blipFill>
        <p:spPr bwMode="auto">
          <a:xfrm>
            <a:off x="7696200" y="1001486"/>
            <a:ext cx="1238250" cy="884465"/>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304800" y="228600"/>
            <a:ext cx="84582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r>
              <a:rPr lang="en-US">
                <a:solidFill>
                  <a:schemeClr val="bg1"/>
                </a:solidFill>
              </a:rPr>
              <a:t>Questions 1-20 = 5pts Each</a:t>
            </a:r>
          </a:p>
          <a:p>
            <a:pPr algn="ctr" eaLnBrk="1" hangingPunct="1"/>
            <a:r>
              <a:rPr lang="en-US">
                <a:solidFill>
                  <a:schemeClr val="bg1"/>
                </a:solidFill>
              </a:rPr>
              <a:t>Final Category (Bonus) = 1pt Each</a:t>
            </a:r>
          </a:p>
          <a:p>
            <a:pPr algn="ctr" eaLnBrk="1" hangingPunct="1"/>
            <a:r>
              <a:rPr lang="en-US">
                <a:solidFill>
                  <a:schemeClr val="bg1"/>
                </a:solidFill>
              </a:rPr>
              <a:t>Final Questions = 5 pt wager</a:t>
            </a:r>
          </a:p>
          <a:p>
            <a:pPr algn="ctr" eaLnBrk="1" hangingPunct="1"/>
            <a:r>
              <a:rPr lang="en-US" sz="2400" i="1">
                <a:solidFill>
                  <a:srgbClr val="9966FF"/>
                </a:solidFill>
              </a:rPr>
              <a:t>If you wager 5 on the last question and get it wrong you lose 5 pts. Wager 5 and get it right you get 5 pts.</a:t>
            </a:r>
          </a:p>
          <a:p>
            <a:pPr algn="ctr" eaLnBrk="1" hangingPunct="1"/>
            <a:endParaRPr lang="en-US">
              <a:solidFill>
                <a:schemeClr val="bg1"/>
              </a:solidFill>
            </a:endParaRPr>
          </a:p>
          <a:p>
            <a:pPr algn="ctr" eaLnBrk="1" hangingPunct="1"/>
            <a:r>
              <a:rPr lang="en-US">
                <a:solidFill>
                  <a:schemeClr val="bg1"/>
                </a:solidFill>
              </a:rPr>
              <a:t>Find the Owl =</a:t>
            </a:r>
          </a:p>
          <a:p>
            <a:pPr algn="ctr" eaLnBrk="1" hangingPunct="1"/>
            <a:r>
              <a:rPr lang="en-US" i="1">
                <a:solidFill>
                  <a:srgbClr val="996633"/>
                </a:solidFill>
              </a:rPr>
              <a:t> Secretly write “Owl” in the correct box worth 1pt.</a:t>
            </a:r>
          </a:p>
        </p:txBody>
      </p:sp>
      <p:pic>
        <p:nvPicPr>
          <p:cNvPr id="4099" name="Picture 4" descr="http://www.clker.com/cliparts/9/a/e/e/12154415151126295659lemmling_Cartoon_owl.svg.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3200400"/>
            <a:ext cx="533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http://www.clker.com/cliparts/9/a/e/e/12154415151126295659lemmling_Cartoon_owl.svg.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3505200"/>
            <a:ext cx="114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AutoShape 5"/>
          <p:cNvSpPr>
            <a:spLocks noChangeArrowheads="1"/>
          </p:cNvSpPr>
          <p:nvPr/>
        </p:nvSpPr>
        <p:spPr bwMode="auto">
          <a:xfrm>
            <a:off x="7010400" y="2895600"/>
            <a:ext cx="1447800" cy="609600"/>
          </a:xfrm>
          <a:prstGeom prst="wedgeRoundRectCallout">
            <a:avLst>
              <a:gd name="adj1" fmla="val -57347"/>
              <a:gd name="adj2" fmla="val 46616"/>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400"/>
              <a:t>“I’ll be about this big.”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5619" name="Rectangle 3"/>
          <p:cNvSpPr>
            <a:spLocks noGrp="1" noChangeArrowheads="1"/>
          </p:cNvSpPr>
          <p:nvPr>
            <p:ph type="body" idx="4294967295"/>
          </p:nvPr>
        </p:nvSpPr>
        <p:spPr>
          <a:xfrm>
            <a:off x="228600" y="304800"/>
            <a:ext cx="8458200" cy="5826125"/>
          </a:xfrm>
        </p:spPr>
        <p:txBody>
          <a:bodyPr/>
          <a:lstStyle/>
          <a:p>
            <a:pPr eaLnBrk="1" hangingPunct="1">
              <a:defRPr/>
            </a:pPr>
            <a:r>
              <a:rPr lang="en-US" dirty="0"/>
              <a:t>Cells are the structural and functional units of all living organisms. </a:t>
            </a:r>
          </a:p>
        </p:txBody>
      </p:sp>
      <p:sp>
        <p:nvSpPr>
          <p:cNvPr id="247814"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7" name="Rounded Rectangle 6"/>
          <p:cNvSpPr/>
          <p:nvPr/>
        </p:nvSpPr>
        <p:spPr>
          <a:xfrm>
            <a:off x="2971800" y="381000"/>
            <a:ext cx="13716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257800" y="381000"/>
            <a:ext cx="14478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8610600" cy="51054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1" name="Freeform 10"/>
          <p:cNvSpPr/>
          <p:nvPr/>
        </p:nvSpPr>
        <p:spPr>
          <a:xfrm>
            <a:off x="3097160" y="3746090"/>
            <a:ext cx="5665839" cy="2551856"/>
          </a:xfrm>
          <a:custGeom>
            <a:avLst/>
            <a:gdLst>
              <a:gd name="connsiteX0" fmla="*/ 206478 w 5373722"/>
              <a:gd name="connsiteY0" fmla="*/ 0 h 2551856"/>
              <a:gd name="connsiteX1" fmla="*/ 147484 w 5373722"/>
              <a:gd name="connsiteY1" fmla="*/ 44245 h 2551856"/>
              <a:gd name="connsiteX2" fmla="*/ 0 w 5373722"/>
              <a:gd name="connsiteY2" fmla="*/ 265471 h 2551856"/>
              <a:gd name="connsiteX3" fmla="*/ 14749 w 5373722"/>
              <a:gd name="connsiteY3" fmla="*/ 353962 h 2551856"/>
              <a:gd name="connsiteX4" fmla="*/ 29497 w 5373722"/>
              <a:gd name="connsiteY4" fmla="*/ 471949 h 2551856"/>
              <a:gd name="connsiteX5" fmla="*/ 44245 w 5373722"/>
              <a:gd name="connsiteY5" fmla="*/ 545691 h 2551856"/>
              <a:gd name="connsiteX6" fmla="*/ 73742 w 5373722"/>
              <a:gd name="connsiteY6" fmla="*/ 678426 h 2551856"/>
              <a:gd name="connsiteX7" fmla="*/ 88491 w 5373722"/>
              <a:gd name="connsiteY7" fmla="*/ 855407 h 2551856"/>
              <a:gd name="connsiteX8" fmla="*/ 117987 w 5373722"/>
              <a:gd name="connsiteY8" fmla="*/ 929149 h 2551856"/>
              <a:gd name="connsiteX9" fmla="*/ 132736 w 5373722"/>
              <a:gd name="connsiteY9" fmla="*/ 973394 h 2551856"/>
              <a:gd name="connsiteX10" fmla="*/ 191729 w 5373722"/>
              <a:gd name="connsiteY10" fmla="*/ 1061884 h 2551856"/>
              <a:gd name="connsiteX11" fmla="*/ 265471 w 5373722"/>
              <a:gd name="connsiteY11" fmla="*/ 1165123 h 2551856"/>
              <a:gd name="connsiteX12" fmla="*/ 280220 w 5373722"/>
              <a:gd name="connsiteY12" fmla="*/ 1253613 h 2551856"/>
              <a:gd name="connsiteX13" fmla="*/ 309716 w 5373722"/>
              <a:gd name="connsiteY13" fmla="*/ 1342104 h 2551856"/>
              <a:gd name="connsiteX14" fmla="*/ 353962 w 5373722"/>
              <a:gd name="connsiteY14" fmla="*/ 1460091 h 2551856"/>
              <a:gd name="connsiteX15" fmla="*/ 398207 w 5373722"/>
              <a:gd name="connsiteY15" fmla="*/ 1607575 h 2551856"/>
              <a:gd name="connsiteX16" fmla="*/ 412955 w 5373722"/>
              <a:gd name="connsiteY16" fmla="*/ 1666568 h 2551856"/>
              <a:gd name="connsiteX17" fmla="*/ 457200 w 5373722"/>
              <a:gd name="connsiteY17" fmla="*/ 1784555 h 2551856"/>
              <a:gd name="connsiteX18" fmla="*/ 486697 w 5373722"/>
              <a:gd name="connsiteY18" fmla="*/ 1828800 h 2551856"/>
              <a:gd name="connsiteX19" fmla="*/ 501445 w 5373722"/>
              <a:gd name="connsiteY19" fmla="*/ 1887794 h 2551856"/>
              <a:gd name="connsiteX20" fmla="*/ 530942 w 5373722"/>
              <a:gd name="connsiteY20" fmla="*/ 1946787 h 2551856"/>
              <a:gd name="connsiteX21" fmla="*/ 707923 w 5373722"/>
              <a:gd name="connsiteY21" fmla="*/ 2153265 h 2551856"/>
              <a:gd name="connsiteX22" fmla="*/ 840658 w 5373722"/>
              <a:gd name="connsiteY22" fmla="*/ 2241755 h 2551856"/>
              <a:gd name="connsiteX23" fmla="*/ 929149 w 5373722"/>
              <a:gd name="connsiteY23" fmla="*/ 2300749 h 2551856"/>
              <a:gd name="connsiteX24" fmla="*/ 1032387 w 5373722"/>
              <a:gd name="connsiteY24" fmla="*/ 2389239 h 2551856"/>
              <a:gd name="connsiteX25" fmla="*/ 1120878 w 5373722"/>
              <a:gd name="connsiteY25" fmla="*/ 2418736 h 2551856"/>
              <a:gd name="connsiteX26" fmla="*/ 1312607 w 5373722"/>
              <a:gd name="connsiteY26" fmla="*/ 2492478 h 2551856"/>
              <a:gd name="connsiteX27" fmla="*/ 1578078 w 5373722"/>
              <a:gd name="connsiteY27" fmla="*/ 2521975 h 2551856"/>
              <a:gd name="connsiteX28" fmla="*/ 1710813 w 5373722"/>
              <a:gd name="connsiteY28" fmla="*/ 2551471 h 2551856"/>
              <a:gd name="connsiteX29" fmla="*/ 3569110 w 5373722"/>
              <a:gd name="connsiteY29" fmla="*/ 2521975 h 2551856"/>
              <a:gd name="connsiteX30" fmla="*/ 3716594 w 5373722"/>
              <a:gd name="connsiteY30" fmla="*/ 2492478 h 2551856"/>
              <a:gd name="connsiteX31" fmla="*/ 3775587 w 5373722"/>
              <a:gd name="connsiteY31" fmla="*/ 2477729 h 2551856"/>
              <a:gd name="connsiteX32" fmla="*/ 4026310 w 5373722"/>
              <a:gd name="connsiteY32" fmla="*/ 2448233 h 2551856"/>
              <a:gd name="connsiteX33" fmla="*/ 4277033 w 5373722"/>
              <a:gd name="connsiteY33" fmla="*/ 2418736 h 2551856"/>
              <a:gd name="connsiteX34" fmla="*/ 4527755 w 5373722"/>
              <a:gd name="connsiteY34" fmla="*/ 2389239 h 2551856"/>
              <a:gd name="connsiteX35" fmla="*/ 4719484 w 5373722"/>
              <a:gd name="connsiteY35" fmla="*/ 2344994 h 2551856"/>
              <a:gd name="connsiteX36" fmla="*/ 4793226 w 5373722"/>
              <a:gd name="connsiteY36" fmla="*/ 2330245 h 2551856"/>
              <a:gd name="connsiteX37" fmla="*/ 4925962 w 5373722"/>
              <a:gd name="connsiteY37" fmla="*/ 2271252 h 2551856"/>
              <a:gd name="connsiteX38" fmla="*/ 4984955 w 5373722"/>
              <a:gd name="connsiteY38" fmla="*/ 2256504 h 2551856"/>
              <a:gd name="connsiteX39" fmla="*/ 5029200 w 5373722"/>
              <a:gd name="connsiteY39" fmla="*/ 2227007 h 2551856"/>
              <a:gd name="connsiteX40" fmla="*/ 5073445 w 5373722"/>
              <a:gd name="connsiteY40" fmla="*/ 2168013 h 2551856"/>
              <a:gd name="connsiteX41" fmla="*/ 5117691 w 5373722"/>
              <a:gd name="connsiteY41" fmla="*/ 2153265 h 2551856"/>
              <a:gd name="connsiteX42" fmla="*/ 5176684 w 5373722"/>
              <a:gd name="connsiteY42" fmla="*/ 2064775 h 2551856"/>
              <a:gd name="connsiteX43" fmla="*/ 5206181 w 5373722"/>
              <a:gd name="connsiteY43" fmla="*/ 1902542 h 2551856"/>
              <a:gd name="connsiteX44" fmla="*/ 5220929 w 5373722"/>
              <a:gd name="connsiteY44" fmla="*/ 1858297 h 2551856"/>
              <a:gd name="connsiteX45" fmla="*/ 5235678 w 5373722"/>
              <a:gd name="connsiteY45" fmla="*/ 1799304 h 2551856"/>
              <a:gd name="connsiteX46" fmla="*/ 5250426 w 5373722"/>
              <a:gd name="connsiteY46" fmla="*/ 1297858 h 2551856"/>
              <a:gd name="connsiteX47" fmla="*/ 5265174 w 5373722"/>
              <a:gd name="connsiteY47" fmla="*/ 1253613 h 2551856"/>
              <a:gd name="connsiteX48" fmla="*/ 5279923 w 5373722"/>
              <a:gd name="connsiteY48" fmla="*/ 825910 h 2551856"/>
              <a:gd name="connsiteX49" fmla="*/ 5324168 w 5373722"/>
              <a:gd name="connsiteY49" fmla="*/ 811162 h 2551856"/>
              <a:gd name="connsiteX50" fmla="*/ 5338916 w 5373722"/>
              <a:gd name="connsiteY50" fmla="*/ 678426 h 2551856"/>
              <a:gd name="connsiteX51" fmla="*/ 5368413 w 5373722"/>
              <a:gd name="connsiteY51" fmla="*/ 634181 h 2551856"/>
              <a:gd name="connsiteX52" fmla="*/ 5353665 w 5373722"/>
              <a:gd name="connsiteY52" fmla="*/ 398207 h 2551856"/>
              <a:gd name="connsiteX53" fmla="*/ 5294671 w 5373722"/>
              <a:gd name="connsiteY53" fmla="*/ 353962 h 2551856"/>
              <a:gd name="connsiteX54" fmla="*/ 5117691 w 5373722"/>
              <a:gd name="connsiteY54" fmla="*/ 309716 h 2551856"/>
              <a:gd name="connsiteX55" fmla="*/ 2271252 w 5373722"/>
              <a:gd name="connsiteY55" fmla="*/ 280220 h 2551856"/>
              <a:gd name="connsiteX56" fmla="*/ 2050026 w 5373722"/>
              <a:gd name="connsiteY56" fmla="*/ 250723 h 2551856"/>
              <a:gd name="connsiteX57" fmla="*/ 1710813 w 5373722"/>
              <a:gd name="connsiteY57" fmla="*/ 206478 h 2551856"/>
              <a:gd name="connsiteX58" fmla="*/ 1474839 w 5373722"/>
              <a:gd name="connsiteY58" fmla="*/ 176981 h 2551856"/>
              <a:gd name="connsiteX59" fmla="*/ 1120878 w 5373722"/>
              <a:gd name="connsiteY59" fmla="*/ 103239 h 2551856"/>
              <a:gd name="connsiteX60" fmla="*/ 958645 w 5373722"/>
              <a:gd name="connsiteY60" fmla="*/ 73742 h 2551856"/>
              <a:gd name="connsiteX61" fmla="*/ 58994 w 5373722"/>
              <a:gd name="connsiteY61" fmla="*/ 88491 h 255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373722" h="2551856">
                <a:moveTo>
                  <a:pt x="206478" y="0"/>
                </a:moveTo>
                <a:cubicBezTo>
                  <a:pt x="186813" y="14748"/>
                  <a:pt x="163583" y="25670"/>
                  <a:pt x="147484" y="44245"/>
                </a:cubicBezTo>
                <a:cubicBezTo>
                  <a:pt x="19234" y="192225"/>
                  <a:pt x="35157" y="160004"/>
                  <a:pt x="0" y="265471"/>
                </a:cubicBezTo>
                <a:cubicBezTo>
                  <a:pt x="4916" y="294968"/>
                  <a:pt x="10520" y="324359"/>
                  <a:pt x="14749" y="353962"/>
                </a:cubicBezTo>
                <a:cubicBezTo>
                  <a:pt x="20354" y="393199"/>
                  <a:pt x="23470" y="432775"/>
                  <a:pt x="29497" y="471949"/>
                </a:cubicBezTo>
                <a:cubicBezTo>
                  <a:pt x="33309" y="496725"/>
                  <a:pt x="39761" y="521028"/>
                  <a:pt x="44245" y="545691"/>
                </a:cubicBezTo>
                <a:cubicBezTo>
                  <a:pt x="65009" y="659895"/>
                  <a:pt x="47739" y="600416"/>
                  <a:pt x="73742" y="678426"/>
                </a:cubicBezTo>
                <a:cubicBezTo>
                  <a:pt x="78658" y="737420"/>
                  <a:pt x="78203" y="797110"/>
                  <a:pt x="88491" y="855407"/>
                </a:cubicBezTo>
                <a:cubicBezTo>
                  <a:pt x="93092" y="881478"/>
                  <a:pt x="108691" y="904361"/>
                  <a:pt x="117987" y="929149"/>
                </a:cubicBezTo>
                <a:cubicBezTo>
                  <a:pt x="123446" y="943705"/>
                  <a:pt x="125186" y="959804"/>
                  <a:pt x="132736" y="973394"/>
                </a:cubicBezTo>
                <a:cubicBezTo>
                  <a:pt x="149952" y="1004383"/>
                  <a:pt x="172065" y="1032387"/>
                  <a:pt x="191729" y="1061884"/>
                </a:cubicBezTo>
                <a:cubicBezTo>
                  <a:pt x="234857" y="1126575"/>
                  <a:pt x="210597" y="1091957"/>
                  <a:pt x="265471" y="1165123"/>
                </a:cubicBezTo>
                <a:cubicBezTo>
                  <a:pt x="270387" y="1194620"/>
                  <a:pt x="272967" y="1224602"/>
                  <a:pt x="280220" y="1253613"/>
                </a:cubicBezTo>
                <a:cubicBezTo>
                  <a:pt x="287761" y="1283777"/>
                  <a:pt x="303618" y="1311615"/>
                  <a:pt x="309716" y="1342104"/>
                </a:cubicBezTo>
                <a:cubicBezTo>
                  <a:pt x="327941" y="1433226"/>
                  <a:pt x="310560" y="1394988"/>
                  <a:pt x="353962" y="1460091"/>
                </a:cubicBezTo>
                <a:cubicBezTo>
                  <a:pt x="376360" y="1527286"/>
                  <a:pt x="372883" y="1514721"/>
                  <a:pt x="398207" y="1607575"/>
                </a:cubicBezTo>
                <a:cubicBezTo>
                  <a:pt x="403540" y="1627130"/>
                  <a:pt x="407386" y="1647078"/>
                  <a:pt x="412955" y="1666568"/>
                </a:cubicBezTo>
                <a:cubicBezTo>
                  <a:pt x="421463" y="1696345"/>
                  <a:pt x="446816" y="1763787"/>
                  <a:pt x="457200" y="1784555"/>
                </a:cubicBezTo>
                <a:cubicBezTo>
                  <a:pt x="465127" y="1800409"/>
                  <a:pt x="476865" y="1814052"/>
                  <a:pt x="486697" y="1828800"/>
                </a:cubicBezTo>
                <a:cubicBezTo>
                  <a:pt x="491613" y="1848465"/>
                  <a:pt x="494328" y="1868815"/>
                  <a:pt x="501445" y="1887794"/>
                </a:cubicBezTo>
                <a:cubicBezTo>
                  <a:pt x="509165" y="1908380"/>
                  <a:pt x="519631" y="1927935"/>
                  <a:pt x="530942" y="1946787"/>
                </a:cubicBezTo>
                <a:cubicBezTo>
                  <a:pt x="575421" y="2020918"/>
                  <a:pt x="636046" y="2105347"/>
                  <a:pt x="707923" y="2153265"/>
                </a:cubicBezTo>
                <a:lnTo>
                  <a:pt x="840658" y="2241755"/>
                </a:lnTo>
                <a:cubicBezTo>
                  <a:pt x="870155" y="2261420"/>
                  <a:pt x="904081" y="2275681"/>
                  <a:pt x="929149" y="2300749"/>
                </a:cubicBezTo>
                <a:cubicBezTo>
                  <a:pt x="958667" y="2330267"/>
                  <a:pt x="994548" y="2370320"/>
                  <a:pt x="1032387" y="2389239"/>
                </a:cubicBezTo>
                <a:cubicBezTo>
                  <a:pt x="1060197" y="2403144"/>
                  <a:pt x="1092009" y="2407188"/>
                  <a:pt x="1120878" y="2418736"/>
                </a:cubicBezTo>
                <a:cubicBezTo>
                  <a:pt x="1279538" y="2482200"/>
                  <a:pt x="1036077" y="2413470"/>
                  <a:pt x="1312607" y="2492478"/>
                </a:cubicBezTo>
                <a:cubicBezTo>
                  <a:pt x="1393124" y="2515482"/>
                  <a:pt x="1504752" y="2516334"/>
                  <a:pt x="1578078" y="2521975"/>
                </a:cubicBezTo>
                <a:cubicBezTo>
                  <a:pt x="1623104" y="2536983"/>
                  <a:pt x="1660054" y="2551856"/>
                  <a:pt x="1710813" y="2551471"/>
                </a:cubicBezTo>
                <a:lnTo>
                  <a:pt x="3569110" y="2521975"/>
                </a:lnTo>
                <a:cubicBezTo>
                  <a:pt x="3659976" y="2491685"/>
                  <a:pt x="3567459" y="2519594"/>
                  <a:pt x="3716594" y="2492478"/>
                </a:cubicBezTo>
                <a:cubicBezTo>
                  <a:pt x="3736537" y="2488852"/>
                  <a:pt x="3755521" y="2480596"/>
                  <a:pt x="3775587" y="2477729"/>
                </a:cubicBezTo>
                <a:cubicBezTo>
                  <a:pt x="3858892" y="2465828"/>
                  <a:pt x="3942736" y="2458065"/>
                  <a:pt x="4026310" y="2448233"/>
                </a:cubicBezTo>
                <a:cubicBezTo>
                  <a:pt x="4151614" y="2416906"/>
                  <a:pt x="4052048" y="2438300"/>
                  <a:pt x="4277033" y="2418736"/>
                </a:cubicBezTo>
                <a:cubicBezTo>
                  <a:pt x="4328775" y="2414237"/>
                  <a:pt x="4467308" y="2401328"/>
                  <a:pt x="4527755" y="2389239"/>
                </a:cubicBezTo>
                <a:cubicBezTo>
                  <a:pt x="4592071" y="2376376"/>
                  <a:pt x="4655457" y="2359222"/>
                  <a:pt x="4719484" y="2344994"/>
                </a:cubicBezTo>
                <a:cubicBezTo>
                  <a:pt x="4743955" y="2339556"/>
                  <a:pt x="4769216" y="2337448"/>
                  <a:pt x="4793226" y="2330245"/>
                </a:cubicBezTo>
                <a:cubicBezTo>
                  <a:pt x="4927772" y="2289881"/>
                  <a:pt x="4809746" y="2314833"/>
                  <a:pt x="4925962" y="2271252"/>
                </a:cubicBezTo>
                <a:cubicBezTo>
                  <a:pt x="4944941" y="2264135"/>
                  <a:pt x="4965291" y="2261420"/>
                  <a:pt x="4984955" y="2256504"/>
                </a:cubicBezTo>
                <a:cubicBezTo>
                  <a:pt x="4999703" y="2246672"/>
                  <a:pt x="5016666" y="2239541"/>
                  <a:pt x="5029200" y="2227007"/>
                </a:cubicBezTo>
                <a:cubicBezTo>
                  <a:pt x="5046581" y="2209626"/>
                  <a:pt x="5054562" y="2183749"/>
                  <a:pt x="5073445" y="2168013"/>
                </a:cubicBezTo>
                <a:cubicBezTo>
                  <a:pt x="5085388" y="2158060"/>
                  <a:pt x="5102942" y="2158181"/>
                  <a:pt x="5117691" y="2153265"/>
                </a:cubicBezTo>
                <a:cubicBezTo>
                  <a:pt x="5137355" y="2123768"/>
                  <a:pt x="5168086" y="2099167"/>
                  <a:pt x="5176684" y="2064775"/>
                </a:cubicBezTo>
                <a:cubicBezTo>
                  <a:pt x="5220402" y="1889911"/>
                  <a:pt x="5153346" y="2166725"/>
                  <a:pt x="5206181" y="1902542"/>
                </a:cubicBezTo>
                <a:cubicBezTo>
                  <a:pt x="5209230" y="1887298"/>
                  <a:pt x="5216658" y="1873245"/>
                  <a:pt x="5220929" y="1858297"/>
                </a:cubicBezTo>
                <a:cubicBezTo>
                  <a:pt x="5226498" y="1838807"/>
                  <a:pt x="5230762" y="1818968"/>
                  <a:pt x="5235678" y="1799304"/>
                </a:cubicBezTo>
                <a:cubicBezTo>
                  <a:pt x="5240594" y="1632155"/>
                  <a:pt x="5241400" y="1464835"/>
                  <a:pt x="5250426" y="1297858"/>
                </a:cubicBezTo>
                <a:cubicBezTo>
                  <a:pt x="5251265" y="1282335"/>
                  <a:pt x="5264204" y="1269129"/>
                  <a:pt x="5265174" y="1253613"/>
                </a:cubicBezTo>
                <a:cubicBezTo>
                  <a:pt x="5274072" y="1111238"/>
                  <a:pt x="5261069" y="967311"/>
                  <a:pt x="5279923" y="825910"/>
                </a:cubicBezTo>
                <a:cubicBezTo>
                  <a:pt x="5281978" y="810500"/>
                  <a:pt x="5309420" y="816078"/>
                  <a:pt x="5324168" y="811162"/>
                </a:cubicBezTo>
                <a:cubicBezTo>
                  <a:pt x="5329084" y="766917"/>
                  <a:pt x="5328119" y="721614"/>
                  <a:pt x="5338916" y="678426"/>
                </a:cubicBezTo>
                <a:cubicBezTo>
                  <a:pt x="5343215" y="661230"/>
                  <a:pt x="5367481" y="651882"/>
                  <a:pt x="5368413" y="634181"/>
                </a:cubicBezTo>
                <a:cubicBezTo>
                  <a:pt x="5372555" y="555478"/>
                  <a:pt x="5373722" y="474424"/>
                  <a:pt x="5353665" y="398207"/>
                </a:cubicBezTo>
                <a:cubicBezTo>
                  <a:pt x="5347409" y="374436"/>
                  <a:pt x="5315515" y="366990"/>
                  <a:pt x="5294671" y="353962"/>
                </a:cubicBezTo>
                <a:cubicBezTo>
                  <a:pt x="5223837" y="309691"/>
                  <a:pt x="5214930" y="321871"/>
                  <a:pt x="5117691" y="309716"/>
                </a:cubicBezTo>
                <a:cubicBezTo>
                  <a:pt x="3514835" y="327526"/>
                  <a:pt x="3968115" y="340286"/>
                  <a:pt x="2271252" y="280220"/>
                </a:cubicBezTo>
                <a:cubicBezTo>
                  <a:pt x="2074435" y="273253"/>
                  <a:pt x="2184590" y="269946"/>
                  <a:pt x="2050026" y="250723"/>
                </a:cubicBezTo>
                <a:cubicBezTo>
                  <a:pt x="1937143" y="234597"/>
                  <a:pt x="1823916" y="220978"/>
                  <a:pt x="1710813" y="206478"/>
                </a:cubicBezTo>
                <a:cubicBezTo>
                  <a:pt x="1632186" y="196398"/>
                  <a:pt x="1551742" y="196207"/>
                  <a:pt x="1474839" y="176981"/>
                </a:cubicBezTo>
                <a:cubicBezTo>
                  <a:pt x="1200413" y="108374"/>
                  <a:pt x="1319318" y="128043"/>
                  <a:pt x="1120878" y="103239"/>
                </a:cubicBezTo>
                <a:cubicBezTo>
                  <a:pt x="1058656" y="82499"/>
                  <a:pt x="1042026" y="73742"/>
                  <a:pt x="958645" y="73742"/>
                </a:cubicBezTo>
                <a:cubicBezTo>
                  <a:pt x="658721" y="73742"/>
                  <a:pt x="358918" y="88491"/>
                  <a:pt x="58994" y="88491"/>
                </a:cubicBezTo>
              </a:path>
            </a:pathLst>
          </a:cu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ounded Rectangular Callout 11"/>
          <p:cNvSpPr/>
          <p:nvPr/>
        </p:nvSpPr>
        <p:spPr>
          <a:xfrm>
            <a:off x="3962400" y="1905000"/>
            <a:ext cx="3124200" cy="2971800"/>
          </a:xfrm>
          <a:prstGeom prst="wedgeRoundRectCallout">
            <a:avLst>
              <a:gd name="adj1" fmla="val -63690"/>
              <a:gd name="adj2" fmla="val 43595"/>
              <a:gd name="adj3" fmla="val 16667"/>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343400" y="2057400"/>
            <a:ext cx="2069797" cy="4247317"/>
          </a:xfrm>
          <a:prstGeom prst="rect">
            <a:avLst/>
          </a:prstGeom>
          <a:noFill/>
        </p:spPr>
        <p:txBody>
          <a:bodyPr wrap="none" lIns="91440" tIns="45720" rIns="91440" bIns="45720">
            <a:spAutoFit/>
          </a:bodyPr>
          <a:lstStyle/>
          <a:p>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Fun</a:t>
            </a:r>
          </a:p>
          <a:p>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For</a:t>
            </a:r>
          </a:p>
          <a:p>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Frank</a:t>
            </a:r>
          </a:p>
          <a:p>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4" name="Rectangle 13"/>
          <p:cNvSpPr/>
          <p:nvPr/>
        </p:nvSpPr>
        <p:spPr>
          <a:xfrm>
            <a:off x="7239000" y="160020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12</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idx="1"/>
          </p:nvPr>
        </p:nvSpPr>
        <p:spPr>
          <a:xfrm>
            <a:off x="0" y="228600"/>
            <a:ext cx="9372600" cy="5897563"/>
          </a:xfrm>
        </p:spPr>
        <p:txBody>
          <a:bodyPr/>
          <a:lstStyle/>
          <a:p>
            <a:pPr eaLnBrk="1" hangingPunct="1"/>
            <a:r>
              <a:rPr lang="en-US" dirty="0">
                <a:solidFill>
                  <a:srgbClr val="9966FF"/>
                </a:solidFill>
              </a:rPr>
              <a:t>Name, A, B, C, and D?</a:t>
            </a:r>
          </a:p>
        </p:txBody>
      </p:sp>
      <p:sp>
        <p:nvSpPr>
          <p:cNvPr id="152579" name="Oval 3"/>
          <p:cNvSpPr>
            <a:spLocks noChangeArrowheads="1"/>
          </p:cNvSpPr>
          <p:nvPr/>
        </p:nvSpPr>
        <p:spPr bwMode="auto">
          <a:xfrm>
            <a:off x="457200" y="1524000"/>
            <a:ext cx="76200" cy="76200"/>
          </a:xfrm>
          <a:prstGeom prst="ellipse">
            <a:avLst/>
          </a:prstGeom>
          <a:solidFill>
            <a:srgbClr val="0066FF"/>
          </a:solidFill>
          <a:ln w="9525">
            <a:solidFill>
              <a:schemeClr val="accent2"/>
            </a:solidFill>
            <a:round/>
            <a:headEnd/>
            <a:tailEnd/>
          </a:ln>
        </p:spPr>
        <p:txBody>
          <a:bodyPr wrap="none" anchor="ctr"/>
          <a:lstStyle/>
          <a:p>
            <a:pPr>
              <a:defRPr/>
            </a:pPr>
            <a:endParaRPr lang="en-US"/>
          </a:p>
        </p:txBody>
      </p:sp>
      <p:sp>
        <p:nvSpPr>
          <p:cNvPr id="152580" name="Text Box 4"/>
          <p:cNvSpPr txBox="1">
            <a:spLocks noChangeArrowheads="1"/>
          </p:cNvSpPr>
          <p:nvPr/>
        </p:nvSpPr>
        <p:spPr bwMode="auto">
          <a:xfrm>
            <a:off x="228600" y="1828800"/>
            <a:ext cx="1295400" cy="646331"/>
          </a:xfrm>
          <a:prstGeom prst="rect">
            <a:avLst/>
          </a:prstGeom>
          <a:noFill/>
          <a:ln w="9525">
            <a:noFill/>
            <a:miter lim="800000"/>
            <a:headEnd/>
            <a:tailEnd/>
          </a:ln>
        </p:spPr>
        <p:txBody>
          <a:bodyPr wrap="square">
            <a:spAutoFit/>
          </a:bodyPr>
          <a:lstStyle/>
          <a:p>
            <a:pPr>
              <a:spcBef>
                <a:spcPct val="50000"/>
              </a:spcBef>
              <a:defRPr/>
            </a:pPr>
            <a:r>
              <a:rPr lang="en-US" dirty="0">
                <a:solidFill>
                  <a:srgbClr val="FF00FF"/>
                </a:solidFill>
              </a:rPr>
              <a:t>Atom</a:t>
            </a:r>
          </a:p>
        </p:txBody>
      </p:sp>
      <p:sp>
        <p:nvSpPr>
          <p:cNvPr id="152581" name="Line 5"/>
          <p:cNvSpPr>
            <a:spLocks noChangeShapeType="1"/>
          </p:cNvSpPr>
          <p:nvPr/>
        </p:nvSpPr>
        <p:spPr bwMode="auto">
          <a:xfrm>
            <a:off x="685800" y="1600200"/>
            <a:ext cx="762000" cy="0"/>
          </a:xfrm>
          <a:prstGeom prst="line">
            <a:avLst/>
          </a:prstGeom>
          <a:noFill/>
          <a:ln w="38100">
            <a:solidFill>
              <a:srgbClr val="9966FF"/>
            </a:solidFill>
            <a:round/>
            <a:headEnd/>
            <a:tailEnd type="triangle" w="med" len="med"/>
          </a:ln>
        </p:spPr>
        <p:txBody>
          <a:bodyPr/>
          <a:lstStyle/>
          <a:p>
            <a:pPr>
              <a:defRPr/>
            </a:pPr>
            <a:endParaRPr lang="en-US"/>
          </a:p>
        </p:txBody>
      </p:sp>
      <p:sp>
        <p:nvSpPr>
          <p:cNvPr id="152582" name="Oval 6"/>
          <p:cNvSpPr>
            <a:spLocks noChangeArrowheads="1"/>
          </p:cNvSpPr>
          <p:nvPr/>
        </p:nvSpPr>
        <p:spPr bwMode="auto">
          <a:xfrm>
            <a:off x="1828800" y="1600200"/>
            <a:ext cx="76200" cy="76200"/>
          </a:xfrm>
          <a:prstGeom prst="ellipse">
            <a:avLst/>
          </a:prstGeom>
          <a:solidFill>
            <a:srgbClr val="0066FF"/>
          </a:solidFill>
          <a:ln w="9525">
            <a:solidFill>
              <a:schemeClr val="accent2"/>
            </a:solidFill>
            <a:round/>
            <a:headEnd/>
            <a:tailEnd/>
          </a:ln>
        </p:spPr>
        <p:txBody>
          <a:bodyPr wrap="none" anchor="ctr"/>
          <a:lstStyle/>
          <a:p>
            <a:pPr>
              <a:defRPr/>
            </a:pPr>
            <a:endParaRPr lang="en-US"/>
          </a:p>
        </p:txBody>
      </p:sp>
      <p:sp>
        <p:nvSpPr>
          <p:cNvPr id="152583" name="Oval 7"/>
          <p:cNvSpPr>
            <a:spLocks noChangeArrowheads="1"/>
          </p:cNvSpPr>
          <p:nvPr/>
        </p:nvSpPr>
        <p:spPr bwMode="auto">
          <a:xfrm>
            <a:off x="1752600" y="1676400"/>
            <a:ext cx="76200" cy="76200"/>
          </a:xfrm>
          <a:prstGeom prst="ellipse">
            <a:avLst/>
          </a:prstGeom>
          <a:solidFill>
            <a:srgbClr val="FFFF00"/>
          </a:solidFill>
          <a:ln w="9525">
            <a:solidFill>
              <a:schemeClr val="accent2"/>
            </a:solidFill>
            <a:round/>
            <a:headEnd/>
            <a:tailEnd/>
          </a:ln>
        </p:spPr>
        <p:txBody>
          <a:bodyPr wrap="none" anchor="ctr"/>
          <a:lstStyle/>
          <a:p>
            <a:pPr>
              <a:defRPr/>
            </a:pPr>
            <a:endParaRPr lang="en-US"/>
          </a:p>
        </p:txBody>
      </p:sp>
      <p:sp>
        <p:nvSpPr>
          <p:cNvPr id="152584" name="Oval 8"/>
          <p:cNvSpPr>
            <a:spLocks noChangeArrowheads="1"/>
          </p:cNvSpPr>
          <p:nvPr/>
        </p:nvSpPr>
        <p:spPr bwMode="auto">
          <a:xfrm>
            <a:off x="1905000" y="1524000"/>
            <a:ext cx="76200" cy="76200"/>
          </a:xfrm>
          <a:prstGeom prst="ellipse">
            <a:avLst/>
          </a:prstGeom>
          <a:solidFill>
            <a:srgbClr val="FF3300"/>
          </a:solidFill>
          <a:ln w="9525">
            <a:solidFill>
              <a:schemeClr val="accent2"/>
            </a:solidFill>
            <a:round/>
            <a:headEnd/>
            <a:tailEnd/>
          </a:ln>
        </p:spPr>
        <p:txBody>
          <a:bodyPr wrap="none" anchor="ctr"/>
          <a:lstStyle/>
          <a:p>
            <a:pPr>
              <a:defRPr/>
            </a:pPr>
            <a:endParaRPr lang="en-US"/>
          </a:p>
        </p:txBody>
      </p:sp>
      <p:sp>
        <p:nvSpPr>
          <p:cNvPr id="152585" name="Oval 9"/>
          <p:cNvSpPr>
            <a:spLocks noChangeArrowheads="1"/>
          </p:cNvSpPr>
          <p:nvPr/>
        </p:nvSpPr>
        <p:spPr bwMode="auto">
          <a:xfrm>
            <a:off x="1828800" y="1524000"/>
            <a:ext cx="76200" cy="76200"/>
          </a:xfrm>
          <a:prstGeom prst="ellipse">
            <a:avLst/>
          </a:prstGeom>
          <a:solidFill>
            <a:srgbClr val="0066FF"/>
          </a:solidFill>
          <a:ln w="9525">
            <a:solidFill>
              <a:schemeClr val="accent2"/>
            </a:solidFill>
            <a:round/>
            <a:headEnd/>
            <a:tailEnd/>
          </a:ln>
        </p:spPr>
        <p:txBody>
          <a:bodyPr wrap="none" anchor="ctr"/>
          <a:lstStyle/>
          <a:p>
            <a:pPr>
              <a:defRPr/>
            </a:pPr>
            <a:endParaRPr lang="en-US"/>
          </a:p>
        </p:txBody>
      </p:sp>
      <p:sp>
        <p:nvSpPr>
          <p:cNvPr id="152586" name="Oval 10"/>
          <p:cNvSpPr>
            <a:spLocks noChangeArrowheads="1"/>
          </p:cNvSpPr>
          <p:nvPr/>
        </p:nvSpPr>
        <p:spPr bwMode="auto">
          <a:xfrm>
            <a:off x="1905000" y="1600200"/>
            <a:ext cx="76200" cy="76200"/>
          </a:xfrm>
          <a:prstGeom prst="ellipse">
            <a:avLst/>
          </a:prstGeom>
          <a:solidFill>
            <a:srgbClr val="0066FF"/>
          </a:solidFill>
          <a:ln w="9525">
            <a:solidFill>
              <a:schemeClr val="accent2"/>
            </a:solidFill>
            <a:round/>
            <a:headEnd/>
            <a:tailEnd/>
          </a:ln>
        </p:spPr>
        <p:txBody>
          <a:bodyPr wrap="none" anchor="ctr"/>
          <a:lstStyle/>
          <a:p>
            <a:pPr>
              <a:defRPr/>
            </a:pPr>
            <a:endParaRPr lang="en-US"/>
          </a:p>
        </p:txBody>
      </p:sp>
      <p:sp>
        <p:nvSpPr>
          <p:cNvPr id="152587" name="Oval 11"/>
          <p:cNvSpPr>
            <a:spLocks noChangeArrowheads="1"/>
          </p:cNvSpPr>
          <p:nvPr/>
        </p:nvSpPr>
        <p:spPr bwMode="auto">
          <a:xfrm>
            <a:off x="1752600" y="1524000"/>
            <a:ext cx="76200" cy="76200"/>
          </a:xfrm>
          <a:prstGeom prst="ellipse">
            <a:avLst/>
          </a:prstGeom>
          <a:solidFill>
            <a:srgbClr val="FFFF00"/>
          </a:solidFill>
          <a:ln w="9525">
            <a:solidFill>
              <a:schemeClr val="accent2"/>
            </a:solidFill>
            <a:round/>
            <a:headEnd/>
            <a:tailEnd/>
          </a:ln>
        </p:spPr>
        <p:txBody>
          <a:bodyPr wrap="none" anchor="ctr"/>
          <a:lstStyle/>
          <a:p>
            <a:pPr>
              <a:defRPr/>
            </a:pPr>
            <a:endParaRPr lang="en-US"/>
          </a:p>
        </p:txBody>
      </p:sp>
      <p:sp>
        <p:nvSpPr>
          <p:cNvPr id="152588" name="Oval 12"/>
          <p:cNvSpPr>
            <a:spLocks noChangeArrowheads="1"/>
          </p:cNvSpPr>
          <p:nvPr/>
        </p:nvSpPr>
        <p:spPr bwMode="auto">
          <a:xfrm>
            <a:off x="1752600" y="1447800"/>
            <a:ext cx="76200" cy="76200"/>
          </a:xfrm>
          <a:prstGeom prst="ellipse">
            <a:avLst/>
          </a:prstGeom>
          <a:solidFill>
            <a:srgbClr val="FF3300"/>
          </a:solidFill>
          <a:ln w="9525">
            <a:solidFill>
              <a:schemeClr val="accent2"/>
            </a:solidFill>
            <a:round/>
            <a:headEnd/>
            <a:tailEnd/>
          </a:ln>
        </p:spPr>
        <p:txBody>
          <a:bodyPr wrap="none" anchor="ctr"/>
          <a:lstStyle/>
          <a:p>
            <a:pPr>
              <a:defRPr/>
            </a:pPr>
            <a:endParaRPr lang="en-US"/>
          </a:p>
        </p:txBody>
      </p:sp>
      <p:sp>
        <p:nvSpPr>
          <p:cNvPr id="152589" name="Oval 13"/>
          <p:cNvSpPr>
            <a:spLocks noChangeArrowheads="1"/>
          </p:cNvSpPr>
          <p:nvPr/>
        </p:nvSpPr>
        <p:spPr bwMode="auto">
          <a:xfrm>
            <a:off x="1752600" y="1600200"/>
            <a:ext cx="76200" cy="76200"/>
          </a:xfrm>
          <a:prstGeom prst="ellipse">
            <a:avLst/>
          </a:prstGeom>
          <a:solidFill>
            <a:srgbClr val="0066FF"/>
          </a:solidFill>
          <a:ln w="9525">
            <a:solidFill>
              <a:schemeClr val="accent2"/>
            </a:solidFill>
            <a:round/>
            <a:headEnd/>
            <a:tailEnd/>
          </a:ln>
        </p:spPr>
        <p:txBody>
          <a:bodyPr wrap="none" anchor="ctr"/>
          <a:lstStyle/>
          <a:p>
            <a:pPr>
              <a:defRPr/>
            </a:pPr>
            <a:endParaRPr lang="en-US"/>
          </a:p>
        </p:txBody>
      </p:sp>
      <p:sp>
        <p:nvSpPr>
          <p:cNvPr id="152590" name="Oval 14"/>
          <p:cNvSpPr>
            <a:spLocks noChangeArrowheads="1"/>
          </p:cNvSpPr>
          <p:nvPr/>
        </p:nvSpPr>
        <p:spPr bwMode="auto">
          <a:xfrm>
            <a:off x="1905000" y="1447800"/>
            <a:ext cx="76200" cy="76200"/>
          </a:xfrm>
          <a:prstGeom prst="ellipse">
            <a:avLst/>
          </a:prstGeom>
          <a:solidFill>
            <a:srgbClr val="FFFF00"/>
          </a:solidFill>
          <a:ln w="9525">
            <a:solidFill>
              <a:schemeClr val="accent2"/>
            </a:solidFill>
            <a:round/>
            <a:headEnd/>
            <a:tailEnd/>
          </a:ln>
        </p:spPr>
        <p:txBody>
          <a:bodyPr wrap="none" anchor="ctr"/>
          <a:lstStyle/>
          <a:p>
            <a:pPr>
              <a:defRPr/>
            </a:pPr>
            <a:endParaRPr lang="en-US"/>
          </a:p>
        </p:txBody>
      </p:sp>
      <p:sp>
        <p:nvSpPr>
          <p:cNvPr id="152591" name="Oval 15"/>
          <p:cNvSpPr>
            <a:spLocks noChangeArrowheads="1"/>
          </p:cNvSpPr>
          <p:nvPr/>
        </p:nvSpPr>
        <p:spPr bwMode="auto">
          <a:xfrm>
            <a:off x="1676400" y="1524000"/>
            <a:ext cx="76200" cy="76200"/>
          </a:xfrm>
          <a:prstGeom prst="ellipse">
            <a:avLst/>
          </a:prstGeom>
          <a:solidFill>
            <a:srgbClr val="0066FF"/>
          </a:solidFill>
          <a:ln w="9525">
            <a:solidFill>
              <a:schemeClr val="accent2"/>
            </a:solidFill>
            <a:round/>
            <a:headEnd/>
            <a:tailEnd/>
          </a:ln>
        </p:spPr>
        <p:txBody>
          <a:bodyPr wrap="none" anchor="ctr"/>
          <a:lstStyle/>
          <a:p>
            <a:pPr>
              <a:defRPr/>
            </a:pPr>
            <a:endParaRPr lang="en-US"/>
          </a:p>
        </p:txBody>
      </p:sp>
      <p:sp>
        <p:nvSpPr>
          <p:cNvPr id="152592" name="Text Box 16"/>
          <p:cNvSpPr txBox="1">
            <a:spLocks noChangeArrowheads="1"/>
          </p:cNvSpPr>
          <p:nvPr/>
        </p:nvSpPr>
        <p:spPr bwMode="auto">
          <a:xfrm>
            <a:off x="1524000" y="1828800"/>
            <a:ext cx="2438400" cy="646331"/>
          </a:xfrm>
          <a:prstGeom prst="rect">
            <a:avLst/>
          </a:prstGeom>
          <a:noFill/>
          <a:ln w="9525">
            <a:noFill/>
            <a:miter lim="800000"/>
            <a:headEnd/>
            <a:tailEnd/>
          </a:ln>
        </p:spPr>
        <p:txBody>
          <a:bodyPr>
            <a:spAutoFit/>
          </a:bodyPr>
          <a:lstStyle/>
          <a:p>
            <a:pPr>
              <a:spcBef>
                <a:spcPct val="50000"/>
              </a:spcBef>
              <a:defRPr/>
            </a:pPr>
            <a:r>
              <a:rPr lang="en-US" dirty="0">
                <a:solidFill>
                  <a:srgbClr val="FF00FF"/>
                </a:solidFill>
              </a:rPr>
              <a:t>Molecule</a:t>
            </a:r>
          </a:p>
        </p:txBody>
      </p:sp>
      <p:sp>
        <p:nvSpPr>
          <p:cNvPr id="152593" name="Line 17"/>
          <p:cNvSpPr>
            <a:spLocks noChangeShapeType="1"/>
          </p:cNvSpPr>
          <p:nvPr/>
        </p:nvSpPr>
        <p:spPr bwMode="auto">
          <a:xfrm>
            <a:off x="2209800" y="1600200"/>
            <a:ext cx="1371600" cy="0"/>
          </a:xfrm>
          <a:prstGeom prst="line">
            <a:avLst/>
          </a:prstGeom>
          <a:noFill/>
          <a:ln w="38100">
            <a:solidFill>
              <a:srgbClr val="9966FF"/>
            </a:solidFill>
            <a:round/>
            <a:headEnd/>
            <a:tailEnd type="triangle" w="med" len="med"/>
          </a:ln>
        </p:spPr>
        <p:txBody>
          <a:bodyPr/>
          <a:lstStyle/>
          <a:p>
            <a:pPr>
              <a:defRPr/>
            </a:pPr>
            <a:endParaRPr lang="en-US"/>
          </a:p>
        </p:txBody>
      </p:sp>
      <p:sp>
        <p:nvSpPr>
          <p:cNvPr id="152594" name="Freeform 18"/>
          <p:cNvSpPr>
            <a:spLocks/>
          </p:cNvSpPr>
          <p:nvPr/>
        </p:nvSpPr>
        <p:spPr bwMode="auto">
          <a:xfrm>
            <a:off x="3810000" y="838200"/>
            <a:ext cx="1219200" cy="1066800"/>
          </a:xfrm>
          <a:custGeom>
            <a:avLst/>
            <a:gdLst>
              <a:gd name="T0" fmla="*/ 2147483647 w 933"/>
              <a:gd name="T1" fmla="*/ 2147483647 h 870"/>
              <a:gd name="T2" fmla="*/ 2147483647 w 933"/>
              <a:gd name="T3" fmla="*/ 2147483647 h 870"/>
              <a:gd name="T4" fmla="*/ 2147483647 w 933"/>
              <a:gd name="T5" fmla="*/ 2147483647 h 870"/>
              <a:gd name="T6" fmla="*/ 2147483647 w 933"/>
              <a:gd name="T7" fmla="*/ 2147483647 h 870"/>
              <a:gd name="T8" fmla="*/ 2147483647 w 933"/>
              <a:gd name="T9" fmla="*/ 2147483647 h 870"/>
              <a:gd name="T10" fmla="*/ 2147483647 w 933"/>
              <a:gd name="T11" fmla="*/ 2147483647 h 870"/>
              <a:gd name="T12" fmla="*/ 2147483647 w 933"/>
              <a:gd name="T13" fmla="*/ 2147483647 h 870"/>
              <a:gd name="T14" fmla="*/ 2147483647 w 933"/>
              <a:gd name="T15" fmla="*/ 2147483647 h 870"/>
              <a:gd name="T16" fmla="*/ 2147483647 w 933"/>
              <a:gd name="T17" fmla="*/ 2147483647 h 870"/>
              <a:gd name="T18" fmla="*/ 2147483647 w 933"/>
              <a:gd name="T19" fmla="*/ 2147483647 h 870"/>
              <a:gd name="T20" fmla="*/ 2147483647 w 933"/>
              <a:gd name="T21" fmla="*/ 2147483647 h 870"/>
              <a:gd name="T22" fmla="*/ 2147483647 w 933"/>
              <a:gd name="T23" fmla="*/ 2147483647 h 870"/>
              <a:gd name="T24" fmla="*/ 2147483647 w 933"/>
              <a:gd name="T25" fmla="*/ 2147483647 h 870"/>
              <a:gd name="T26" fmla="*/ 2147483647 w 933"/>
              <a:gd name="T27" fmla="*/ 2147483647 h 870"/>
              <a:gd name="T28" fmla="*/ 2147483647 w 933"/>
              <a:gd name="T29" fmla="*/ 2147483647 h 870"/>
              <a:gd name="T30" fmla="*/ 2147483647 w 933"/>
              <a:gd name="T31" fmla="*/ 2147483647 h 870"/>
              <a:gd name="T32" fmla="*/ 2147483647 w 933"/>
              <a:gd name="T33" fmla="*/ 2147483647 h 870"/>
              <a:gd name="T34" fmla="*/ 2147483647 w 933"/>
              <a:gd name="T35" fmla="*/ 2147483647 h 870"/>
              <a:gd name="T36" fmla="*/ 2147483647 w 933"/>
              <a:gd name="T37" fmla="*/ 0 h 870"/>
              <a:gd name="T38" fmla="*/ 2147483647 w 933"/>
              <a:gd name="T39" fmla="*/ 2147483647 h 870"/>
              <a:gd name="T40" fmla="*/ 2147483647 w 933"/>
              <a:gd name="T41" fmla="*/ 2147483647 h 870"/>
              <a:gd name="T42" fmla="*/ 2147483647 w 933"/>
              <a:gd name="T43" fmla="*/ 2147483647 h 870"/>
              <a:gd name="T44" fmla="*/ 2147483647 w 933"/>
              <a:gd name="T45" fmla="*/ 2147483647 h 870"/>
              <a:gd name="T46" fmla="*/ 2147483647 w 933"/>
              <a:gd name="T47" fmla="*/ 2147483647 h 870"/>
              <a:gd name="T48" fmla="*/ 2147483647 w 933"/>
              <a:gd name="T49" fmla="*/ 2147483647 h 870"/>
              <a:gd name="T50" fmla="*/ 2147483647 w 933"/>
              <a:gd name="T51" fmla="*/ 2147483647 h 870"/>
              <a:gd name="T52" fmla="*/ 2147483647 w 933"/>
              <a:gd name="T53" fmla="*/ 2147483647 h 870"/>
              <a:gd name="T54" fmla="*/ 2147483647 w 933"/>
              <a:gd name="T55" fmla="*/ 2147483647 h 8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33"/>
              <a:gd name="T85" fmla="*/ 0 h 870"/>
              <a:gd name="T86" fmla="*/ 933 w 933"/>
              <a:gd name="T87" fmla="*/ 870 h 8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33" h="870">
                <a:moveTo>
                  <a:pt x="386" y="283"/>
                </a:moveTo>
                <a:cubicBezTo>
                  <a:pt x="328" y="339"/>
                  <a:pt x="224" y="339"/>
                  <a:pt x="153" y="374"/>
                </a:cubicBezTo>
                <a:cubicBezTo>
                  <a:pt x="112" y="394"/>
                  <a:pt x="96" y="430"/>
                  <a:pt x="52" y="445"/>
                </a:cubicBezTo>
                <a:cubicBezTo>
                  <a:pt x="28" y="517"/>
                  <a:pt x="50" y="494"/>
                  <a:pt x="2" y="526"/>
                </a:cubicBezTo>
                <a:cubicBezTo>
                  <a:pt x="10" y="646"/>
                  <a:pt x="0" y="700"/>
                  <a:pt x="93" y="768"/>
                </a:cubicBezTo>
                <a:cubicBezTo>
                  <a:pt x="159" y="870"/>
                  <a:pt x="110" y="814"/>
                  <a:pt x="375" y="789"/>
                </a:cubicBezTo>
                <a:cubicBezTo>
                  <a:pt x="453" y="782"/>
                  <a:pt x="499" y="729"/>
                  <a:pt x="557" y="687"/>
                </a:cubicBezTo>
                <a:cubicBezTo>
                  <a:pt x="579" y="671"/>
                  <a:pt x="605" y="662"/>
                  <a:pt x="628" y="647"/>
                </a:cubicBezTo>
                <a:cubicBezTo>
                  <a:pt x="641" y="609"/>
                  <a:pt x="639" y="575"/>
                  <a:pt x="669" y="546"/>
                </a:cubicBezTo>
                <a:cubicBezTo>
                  <a:pt x="689" y="468"/>
                  <a:pt x="735" y="440"/>
                  <a:pt x="810" y="425"/>
                </a:cubicBezTo>
                <a:cubicBezTo>
                  <a:pt x="817" y="415"/>
                  <a:pt x="821" y="403"/>
                  <a:pt x="830" y="394"/>
                </a:cubicBezTo>
                <a:cubicBezTo>
                  <a:pt x="839" y="385"/>
                  <a:pt x="853" y="383"/>
                  <a:pt x="861" y="374"/>
                </a:cubicBezTo>
                <a:cubicBezTo>
                  <a:pt x="877" y="356"/>
                  <a:pt x="901" y="314"/>
                  <a:pt x="901" y="314"/>
                </a:cubicBezTo>
                <a:cubicBezTo>
                  <a:pt x="908" y="294"/>
                  <a:pt x="914" y="273"/>
                  <a:pt x="921" y="253"/>
                </a:cubicBezTo>
                <a:cubicBezTo>
                  <a:pt x="924" y="243"/>
                  <a:pt x="931" y="223"/>
                  <a:pt x="931" y="223"/>
                </a:cubicBezTo>
                <a:cubicBezTo>
                  <a:pt x="928" y="179"/>
                  <a:pt x="933" y="133"/>
                  <a:pt x="921" y="91"/>
                </a:cubicBezTo>
                <a:cubicBezTo>
                  <a:pt x="918" y="81"/>
                  <a:pt x="899" y="88"/>
                  <a:pt x="891" y="81"/>
                </a:cubicBezTo>
                <a:cubicBezTo>
                  <a:pt x="861" y="57"/>
                  <a:pt x="883" y="48"/>
                  <a:pt x="850" y="31"/>
                </a:cubicBezTo>
                <a:cubicBezTo>
                  <a:pt x="840" y="26"/>
                  <a:pt x="780" y="7"/>
                  <a:pt x="759" y="0"/>
                </a:cubicBezTo>
                <a:cubicBezTo>
                  <a:pt x="712" y="3"/>
                  <a:pt x="665" y="4"/>
                  <a:pt x="618" y="10"/>
                </a:cubicBezTo>
                <a:cubicBezTo>
                  <a:pt x="565" y="16"/>
                  <a:pt x="608" y="21"/>
                  <a:pt x="567" y="41"/>
                </a:cubicBezTo>
                <a:cubicBezTo>
                  <a:pt x="545" y="52"/>
                  <a:pt x="520" y="53"/>
                  <a:pt x="497" y="61"/>
                </a:cubicBezTo>
                <a:cubicBezTo>
                  <a:pt x="487" y="71"/>
                  <a:pt x="479" y="84"/>
                  <a:pt x="466" y="91"/>
                </a:cubicBezTo>
                <a:cubicBezTo>
                  <a:pt x="448" y="101"/>
                  <a:pt x="406" y="111"/>
                  <a:pt x="406" y="111"/>
                </a:cubicBezTo>
                <a:cubicBezTo>
                  <a:pt x="403" y="121"/>
                  <a:pt x="397" y="131"/>
                  <a:pt x="396" y="142"/>
                </a:cubicBezTo>
                <a:cubicBezTo>
                  <a:pt x="390" y="192"/>
                  <a:pt x="395" y="243"/>
                  <a:pt x="386" y="293"/>
                </a:cubicBezTo>
                <a:cubicBezTo>
                  <a:pt x="384" y="303"/>
                  <a:pt x="365" y="324"/>
                  <a:pt x="365" y="314"/>
                </a:cubicBezTo>
                <a:cubicBezTo>
                  <a:pt x="365" y="302"/>
                  <a:pt x="379" y="293"/>
                  <a:pt x="386" y="283"/>
                </a:cubicBezTo>
                <a:close/>
              </a:path>
            </a:pathLst>
          </a:custGeom>
          <a:solidFill>
            <a:srgbClr val="FF66CC"/>
          </a:solidFill>
          <a:ln w="76200" cmpd="sng">
            <a:solidFill>
              <a:srgbClr val="FF0000"/>
            </a:solidFill>
            <a:round/>
            <a:headEnd/>
            <a:tailEnd/>
          </a:ln>
        </p:spPr>
        <p:txBody>
          <a:bodyPr/>
          <a:lstStyle/>
          <a:p>
            <a:pPr>
              <a:defRPr/>
            </a:pPr>
            <a:endParaRPr lang="en-US"/>
          </a:p>
        </p:txBody>
      </p:sp>
      <p:sp>
        <p:nvSpPr>
          <p:cNvPr id="152595" name="Freeform 19"/>
          <p:cNvSpPr>
            <a:spLocks/>
          </p:cNvSpPr>
          <p:nvPr/>
        </p:nvSpPr>
        <p:spPr bwMode="auto">
          <a:xfrm>
            <a:off x="4038600" y="990600"/>
            <a:ext cx="947738" cy="685800"/>
          </a:xfrm>
          <a:custGeom>
            <a:avLst/>
            <a:gdLst>
              <a:gd name="T0" fmla="*/ 2147483647 w 789"/>
              <a:gd name="T1" fmla="*/ 2147483647 h 697"/>
              <a:gd name="T2" fmla="*/ 2147483647 w 789"/>
              <a:gd name="T3" fmla="*/ 2147483647 h 697"/>
              <a:gd name="T4" fmla="*/ 2147483647 w 789"/>
              <a:gd name="T5" fmla="*/ 0 h 697"/>
              <a:gd name="T6" fmla="*/ 2147483647 w 789"/>
              <a:gd name="T7" fmla="*/ 2147483647 h 697"/>
              <a:gd name="T8" fmla="*/ 2147483647 w 789"/>
              <a:gd name="T9" fmla="*/ 2147483647 h 697"/>
              <a:gd name="T10" fmla="*/ 2147483647 w 789"/>
              <a:gd name="T11" fmla="*/ 2147483647 h 697"/>
              <a:gd name="T12" fmla="*/ 2147483647 w 789"/>
              <a:gd name="T13" fmla="*/ 2147483647 h 697"/>
              <a:gd name="T14" fmla="*/ 2147483647 w 789"/>
              <a:gd name="T15" fmla="*/ 2147483647 h 697"/>
              <a:gd name="T16" fmla="*/ 2147483647 w 789"/>
              <a:gd name="T17" fmla="*/ 2147483647 h 697"/>
              <a:gd name="T18" fmla="*/ 2147483647 w 789"/>
              <a:gd name="T19" fmla="*/ 2147483647 h 697"/>
              <a:gd name="T20" fmla="*/ 2147483647 w 789"/>
              <a:gd name="T21" fmla="*/ 2147483647 h 697"/>
              <a:gd name="T22" fmla="*/ 2147483647 w 789"/>
              <a:gd name="T23" fmla="*/ 2147483647 h 697"/>
              <a:gd name="T24" fmla="*/ 2147483647 w 789"/>
              <a:gd name="T25" fmla="*/ 2147483647 h 697"/>
              <a:gd name="T26" fmla="*/ 2147483647 w 789"/>
              <a:gd name="T27" fmla="*/ 2147483647 h 697"/>
              <a:gd name="T28" fmla="*/ 2147483647 w 789"/>
              <a:gd name="T29" fmla="*/ 2147483647 h 697"/>
              <a:gd name="T30" fmla="*/ 2147483647 w 789"/>
              <a:gd name="T31" fmla="*/ 2147483647 h 697"/>
              <a:gd name="T32" fmla="*/ 2147483647 w 789"/>
              <a:gd name="T33" fmla="*/ 2147483647 h 697"/>
              <a:gd name="T34" fmla="*/ 2147483647 w 789"/>
              <a:gd name="T35" fmla="*/ 2147483647 h 697"/>
              <a:gd name="T36" fmla="*/ 2147483647 w 789"/>
              <a:gd name="T37" fmla="*/ 2147483647 h 697"/>
              <a:gd name="T38" fmla="*/ 2147483647 w 789"/>
              <a:gd name="T39" fmla="*/ 2147483647 h 697"/>
              <a:gd name="T40" fmla="*/ 2147483647 w 789"/>
              <a:gd name="T41" fmla="*/ 2147483647 h 697"/>
              <a:gd name="T42" fmla="*/ 2147483647 w 789"/>
              <a:gd name="T43" fmla="*/ 2147483647 h 697"/>
              <a:gd name="T44" fmla="*/ 2147483647 w 789"/>
              <a:gd name="T45" fmla="*/ 2147483647 h 697"/>
              <a:gd name="T46" fmla="*/ 2147483647 w 789"/>
              <a:gd name="T47" fmla="*/ 2147483647 h 697"/>
              <a:gd name="T48" fmla="*/ 2147483647 w 789"/>
              <a:gd name="T49" fmla="*/ 2147483647 h 697"/>
              <a:gd name="T50" fmla="*/ 2147483647 w 789"/>
              <a:gd name="T51" fmla="*/ 2147483647 h 697"/>
              <a:gd name="T52" fmla="*/ 2147483647 w 789"/>
              <a:gd name="T53" fmla="*/ 2147483647 h 697"/>
              <a:gd name="T54" fmla="*/ 2147483647 w 789"/>
              <a:gd name="T55" fmla="*/ 2147483647 h 697"/>
              <a:gd name="T56" fmla="*/ 2147483647 w 789"/>
              <a:gd name="T57" fmla="*/ 2147483647 h 697"/>
              <a:gd name="T58" fmla="*/ 2147483647 w 789"/>
              <a:gd name="T59" fmla="*/ 2147483647 h 697"/>
              <a:gd name="T60" fmla="*/ 2147483647 w 789"/>
              <a:gd name="T61" fmla="*/ 2147483647 h 697"/>
              <a:gd name="T62" fmla="*/ 2147483647 w 789"/>
              <a:gd name="T63" fmla="*/ 2147483647 h 697"/>
              <a:gd name="T64" fmla="*/ 2147483647 w 789"/>
              <a:gd name="T65" fmla="*/ 2147483647 h 697"/>
              <a:gd name="T66" fmla="*/ 2147483647 w 789"/>
              <a:gd name="T67" fmla="*/ 2147483647 h 697"/>
              <a:gd name="T68" fmla="*/ 0 w 789"/>
              <a:gd name="T69" fmla="*/ 2147483647 h 6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89"/>
              <a:gd name="T106" fmla="*/ 0 h 697"/>
              <a:gd name="T107" fmla="*/ 789 w 789"/>
              <a:gd name="T108" fmla="*/ 697 h 6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89" h="697">
                <a:moveTo>
                  <a:pt x="789" y="182"/>
                </a:moveTo>
                <a:cubicBezTo>
                  <a:pt x="774" y="139"/>
                  <a:pt x="746" y="136"/>
                  <a:pt x="718" y="101"/>
                </a:cubicBezTo>
                <a:cubicBezTo>
                  <a:pt x="663" y="34"/>
                  <a:pt x="642" y="14"/>
                  <a:pt x="556" y="0"/>
                </a:cubicBezTo>
                <a:cubicBezTo>
                  <a:pt x="540" y="49"/>
                  <a:pt x="543" y="13"/>
                  <a:pt x="566" y="60"/>
                </a:cubicBezTo>
                <a:cubicBezTo>
                  <a:pt x="571" y="70"/>
                  <a:pt x="570" y="82"/>
                  <a:pt x="576" y="91"/>
                </a:cubicBezTo>
                <a:cubicBezTo>
                  <a:pt x="593" y="120"/>
                  <a:pt x="650" y="130"/>
                  <a:pt x="677" y="141"/>
                </a:cubicBezTo>
                <a:cubicBezTo>
                  <a:pt x="708" y="187"/>
                  <a:pt x="731" y="221"/>
                  <a:pt x="748" y="273"/>
                </a:cubicBezTo>
                <a:cubicBezTo>
                  <a:pt x="728" y="280"/>
                  <a:pt x="707" y="286"/>
                  <a:pt x="687" y="293"/>
                </a:cubicBezTo>
                <a:cubicBezTo>
                  <a:pt x="677" y="296"/>
                  <a:pt x="657" y="303"/>
                  <a:pt x="657" y="303"/>
                </a:cubicBezTo>
                <a:cubicBezTo>
                  <a:pt x="596" y="283"/>
                  <a:pt x="570" y="232"/>
                  <a:pt x="536" y="182"/>
                </a:cubicBezTo>
                <a:cubicBezTo>
                  <a:pt x="522" y="161"/>
                  <a:pt x="463" y="99"/>
                  <a:pt x="445" y="81"/>
                </a:cubicBezTo>
                <a:cubicBezTo>
                  <a:pt x="422" y="89"/>
                  <a:pt x="390" y="82"/>
                  <a:pt x="374" y="101"/>
                </a:cubicBezTo>
                <a:cubicBezTo>
                  <a:pt x="360" y="117"/>
                  <a:pt x="354" y="161"/>
                  <a:pt x="354" y="161"/>
                </a:cubicBezTo>
                <a:cubicBezTo>
                  <a:pt x="369" y="250"/>
                  <a:pt x="367" y="228"/>
                  <a:pt x="455" y="242"/>
                </a:cubicBezTo>
                <a:cubicBezTo>
                  <a:pt x="485" y="273"/>
                  <a:pt x="487" y="295"/>
                  <a:pt x="516" y="323"/>
                </a:cubicBezTo>
                <a:cubicBezTo>
                  <a:pt x="527" y="356"/>
                  <a:pt x="535" y="391"/>
                  <a:pt x="546" y="424"/>
                </a:cubicBezTo>
                <a:cubicBezTo>
                  <a:pt x="536" y="431"/>
                  <a:pt x="528" y="442"/>
                  <a:pt x="516" y="444"/>
                </a:cubicBezTo>
                <a:cubicBezTo>
                  <a:pt x="474" y="450"/>
                  <a:pt x="459" y="406"/>
                  <a:pt x="425" y="384"/>
                </a:cubicBezTo>
                <a:cubicBezTo>
                  <a:pt x="412" y="343"/>
                  <a:pt x="385" y="307"/>
                  <a:pt x="344" y="293"/>
                </a:cubicBezTo>
                <a:cubicBezTo>
                  <a:pt x="334" y="300"/>
                  <a:pt x="317" y="301"/>
                  <a:pt x="314" y="313"/>
                </a:cubicBezTo>
                <a:cubicBezTo>
                  <a:pt x="302" y="366"/>
                  <a:pt x="331" y="411"/>
                  <a:pt x="364" y="444"/>
                </a:cubicBezTo>
                <a:cubicBezTo>
                  <a:pt x="375" y="477"/>
                  <a:pt x="394" y="502"/>
                  <a:pt x="405" y="535"/>
                </a:cubicBezTo>
                <a:cubicBezTo>
                  <a:pt x="412" y="555"/>
                  <a:pt x="425" y="596"/>
                  <a:pt x="425" y="596"/>
                </a:cubicBezTo>
                <a:cubicBezTo>
                  <a:pt x="415" y="603"/>
                  <a:pt x="406" y="614"/>
                  <a:pt x="394" y="616"/>
                </a:cubicBezTo>
                <a:cubicBezTo>
                  <a:pt x="379" y="618"/>
                  <a:pt x="342" y="593"/>
                  <a:pt x="334" y="586"/>
                </a:cubicBezTo>
                <a:cubicBezTo>
                  <a:pt x="294" y="551"/>
                  <a:pt x="266" y="514"/>
                  <a:pt x="223" y="485"/>
                </a:cubicBezTo>
                <a:cubicBezTo>
                  <a:pt x="196" y="400"/>
                  <a:pt x="234" y="501"/>
                  <a:pt x="192" y="434"/>
                </a:cubicBezTo>
                <a:cubicBezTo>
                  <a:pt x="167" y="394"/>
                  <a:pt x="187" y="382"/>
                  <a:pt x="132" y="364"/>
                </a:cubicBezTo>
                <a:cubicBezTo>
                  <a:pt x="91" y="377"/>
                  <a:pt x="84" y="394"/>
                  <a:pt x="71" y="434"/>
                </a:cubicBezTo>
                <a:cubicBezTo>
                  <a:pt x="84" y="501"/>
                  <a:pt x="101" y="572"/>
                  <a:pt x="172" y="596"/>
                </a:cubicBezTo>
                <a:cubicBezTo>
                  <a:pt x="175" y="606"/>
                  <a:pt x="174" y="619"/>
                  <a:pt x="182" y="626"/>
                </a:cubicBezTo>
                <a:cubicBezTo>
                  <a:pt x="190" y="634"/>
                  <a:pt x="210" y="626"/>
                  <a:pt x="213" y="636"/>
                </a:cubicBezTo>
                <a:cubicBezTo>
                  <a:pt x="230" y="687"/>
                  <a:pt x="200" y="688"/>
                  <a:pt x="172" y="697"/>
                </a:cubicBezTo>
                <a:cubicBezTo>
                  <a:pt x="162" y="694"/>
                  <a:pt x="151" y="692"/>
                  <a:pt x="142" y="687"/>
                </a:cubicBezTo>
                <a:cubicBezTo>
                  <a:pt x="111" y="670"/>
                  <a:pt x="0" y="602"/>
                  <a:pt x="0" y="556"/>
                </a:cubicBezTo>
              </a:path>
            </a:pathLst>
          </a:custGeom>
          <a:noFill/>
          <a:ln w="38100" cmpd="sng">
            <a:solidFill>
              <a:srgbClr val="FF0000"/>
            </a:solidFill>
            <a:round/>
            <a:headEnd/>
            <a:tailEnd/>
          </a:ln>
        </p:spPr>
        <p:txBody>
          <a:bodyPr/>
          <a:lstStyle/>
          <a:p>
            <a:pPr>
              <a:defRPr/>
            </a:pPr>
            <a:endParaRPr lang="en-US"/>
          </a:p>
        </p:txBody>
      </p:sp>
      <p:sp>
        <p:nvSpPr>
          <p:cNvPr id="152596" name="Text Box 20"/>
          <p:cNvSpPr txBox="1">
            <a:spLocks noChangeArrowheads="1"/>
          </p:cNvSpPr>
          <p:nvPr/>
        </p:nvSpPr>
        <p:spPr bwMode="auto">
          <a:xfrm>
            <a:off x="3352800" y="1828800"/>
            <a:ext cx="2438400" cy="1200329"/>
          </a:xfrm>
          <a:prstGeom prst="rect">
            <a:avLst/>
          </a:prstGeom>
          <a:noFill/>
          <a:ln w="9525">
            <a:noFill/>
            <a:miter lim="800000"/>
            <a:headEnd/>
            <a:tailEnd/>
          </a:ln>
        </p:spPr>
        <p:txBody>
          <a:bodyPr wrap="square">
            <a:spAutoFit/>
          </a:bodyPr>
          <a:lstStyle/>
          <a:p>
            <a:pPr algn="ctr">
              <a:spcBef>
                <a:spcPct val="50000"/>
              </a:spcBef>
              <a:defRPr/>
            </a:pPr>
            <a:r>
              <a:rPr lang="en-US" dirty="0">
                <a:solidFill>
                  <a:srgbClr val="FF00FF"/>
                </a:solidFill>
              </a:rPr>
              <a:t>Cell Organelle</a:t>
            </a:r>
          </a:p>
        </p:txBody>
      </p:sp>
      <p:sp>
        <p:nvSpPr>
          <p:cNvPr id="152597" name="Line 21"/>
          <p:cNvSpPr>
            <a:spLocks noChangeShapeType="1"/>
          </p:cNvSpPr>
          <p:nvPr/>
        </p:nvSpPr>
        <p:spPr bwMode="auto">
          <a:xfrm>
            <a:off x="4960424" y="1539545"/>
            <a:ext cx="1066800" cy="76200"/>
          </a:xfrm>
          <a:prstGeom prst="line">
            <a:avLst/>
          </a:prstGeom>
          <a:noFill/>
          <a:ln w="38100">
            <a:solidFill>
              <a:srgbClr val="9966FF"/>
            </a:solidFill>
            <a:round/>
            <a:headEnd/>
            <a:tailEnd type="triangle" w="med" len="med"/>
          </a:ln>
        </p:spPr>
        <p:txBody>
          <a:bodyPr/>
          <a:lstStyle/>
          <a:p>
            <a:pPr>
              <a:defRPr/>
            </a:pPr>
            <a:endParaRPr lang="en-US"/>
          </a:p>
        </p:txBody>
      </p:sp>
      <p:pic>
        <p:nvPicPr>
          <p:cNvPr id="345110"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990600"/>
            <a:ext cx="1343025" cy="17526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599" name="Text Box 23"/>
          <p:cNvSpPr txBox="1">
            <a:spLocks noChangeArrowheads="1"/>
          </p:cNvSpPr>
          <p:nvPr/>
        </p:nvSpPr>
        <p:spPr bwMode="auto">
          <a:xfrm>
            <a:off x="7162800" y="3810000"/>
            <a:ext cx="1600200" cy="579438"/>
          </a:xfrm>
          <a:prstGeom prst="rect">
            <a:avLst/>
          </a:prstGeom>
          <a:noFill/>
          <a:ln w="9525">
            <a:noFill/>
            <a:miter lim="800000"/>
            <a:headEnd/>
            <a:tailEnd/>
          </a:ln>
        </p:spPr>
        <p:txBody>
          <a:bodyPr>
            <a:spAutoFit/>
          </a:bodyPr>
          <a:lstStyle/>
          <a:p>
            <a:pPr>
              <a:spcBef>
                <a:spcPct val="50000"/>
              </a:spcBef>
              <a:defRPr/>
            </a:pPr>
            <a:r>
              <a:rPr lang="en-US"/>
              <a:t>Cell</a:t>
            </a:r>
          </a:p>
        </p:txBody>
      </p:sp>
      <p:sp>
        <p:nvSpPr>
          <p:cNvPr id="152600" name="Line 24"/>
          <p:cNvSpPr>
            <a:spLocks noChangeShapeType="1"/>
          </p:cNvSpPr>
          <p:nvPr/>
        </p:nvSpPr>
        <p:spPr bwMode="auto">
          <a:xfrm>
            <a:off x="7086600" y="2895600"/>
            <a:ext cx="76200" cy="533400"/>
          </a:xfrm>
          <a:prstGeom prst="line">
            <a:avLst/>
          </a:prstGeom>
          <a:noFill/>
          <a:ln w="38100">
            <a:solidFill>
              <a:srgbClr val="9966FF"/>
            </a:solidFill>
            <a:round/>
            <a:headEnd/>
            <a:tailEnd type="triangle" w="med" len="med"/>
          </a:ln>
        </p:spPr>
        <p:txBody>
          <a:bodyPr/>
          <a:lstStyle/>
          <a:p>
            <a:pPr>
              <a:defRPr/>
            </a:pPr>
            <a:endParaRPr lang="en-US"/>
          </a:p>
        </p:txBody>
      </p:sp>
      <p:pic>
        <p:nvPicPr>
          <p:cNvPr id="345113"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3581400"/>
            <a:ext cx="1676400" cy="131445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2" name="Text Box 26"/>
          <p:cNvSpPr txBox="1">
            <a:spLocks noChangeArrowheads="1"/>
          </p:cNvSpPr>
          <p:nvPr/>
        </p:nvSpPr>
        <p:spPr bwMode="auto">
          <a:xfrm>
            <a:off x="7391400" y="2971800"/>
            <a:ext cx="1752600" cy="646331"/>
          </a:xfrm>
          <a:prstGeom prst="rect">
            <a:avLst/>
          </a:prstGeom>
          <a:noFill/>
          <a:ln w="9525">
            <a:noFill/>
            <a:miter lim="800000"/>
            <a:headEnd/>
            <a:tailEnd/>
          </a:ln>
        </p:spPr>
        <p:txBody>
          <a:bodyPr>
            <a:spAutoFit/>
          </a:bodyPr>
          <a:lstStyle/>
          <a:p>
            <a:pPr>
              <a:spcBef>
                <a:spcPct val="50000"/>
              </a:spcBef>
              <a:defRPr/>
            </a:pPr>
            <a:r>
              <a:rPr lang="en-US" dirty="0">
                <a:solidFill>
                  <a:srgbClr val="FF00FF"/>
                </a:solidFill>
              </a:rPr>
              <a:t>Tissue</a:t>
            </a:r>
          </a:p>
        </p:txBody>
      </p:sp>
      <p:sp>
        <p:nvSpPr>
          <p:cNvPr id="152603" name="Line 27"/>
          <p:cNvSpPr>
            <a:spLocks noChangeShapeType="1"/>
          </p:cNvSpPr>
          <p:nvPr/>
        </p:nvSpPr>
        <p:spPr bwMode="auto">
          <a:xfrm flipH="1">
            <a:off x="6934200" y="5029200"/>
            <a:ext cx="685800" cy="228600"/>
          </a:xfrm>
          <a:prstGeom prst="line">
            <a:avLst/>
          </a:prstGeom>
          <a:noFill/>
          <a:ln w="38100">
            <a:solidFill>
              <a:srgbClr val="9966FF"/>
            </a:solidFill>
            <a:round/>
            <a:headEnd/>
            <a:tailEnd type="triangle" w="med" len="med"/>
          </a:ln>
        </p:spPr>
        <p:txBody>
          <a:bodyPr/>
          <a:lstStyle/>
          <a:p>
            <a:pPr>
              <a:defRPr/>
            </a:pPr>
            <a:endParaRPr lang="en-US"/>
          </a:p>
        </p:txBody>
      </p:sp>
      <p:pic>
        <p:nvPicPr>
          <p:cNvPr id="345116" name="Picture 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4495800"/>
            <a:ext cx="1384300" cy="1933575"/>
          </a:xfrm>
          <a:prstGeom prst="rect">
            <a:avLst/>
          </a:prstGeom>
          <a:noFill/>
          <a:ln w="5715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5" name="Text Box 29"/>
          <p:cNvSpPr txBox="1">
            <a:spLocks noChangeArrowheads="1"/>
          </p:cNvSpPr>
          <p:nvPr/>
        </p:nvSpPr>
        <p:spPr bwMode="auto">
          <a:xfrm>
            <a:off x="5334000" y="3733800"/>
            <a:ext cx="1752600" cy="646331"/>
          </a:xfrm>
          <a:prstGeom prst="rect">
            <a:avLst/>
          </a:prstGeom>
          <a:noFill/>
          <a:ln w="9525">
            <a:noFill/>
            <a:miter lim="800000"/>
            <a:headEnd/>
            <a:tailEnd/>
          </a:ln>
        </p:spPr>
        <p:txBody>
          <a:bodyPr wrap="square">
            <a:spAutoFit/>
          </a:bodyPr>
          <a:lstStyle/>
          <a:p>
            <a:pPr>
              <a:spcBef>
                <a:spcPct val="50000"/>
              </a:spcBef>
              <a:defRPr/>
            </a:pPr>
            <a:r>
              <a:rPr lang="en-US" dirty="0">
                <a:solidFill>
                  <a:srgbClr val="FF00FF"/>
                </a:solidFill>
              </a:rPr>
              <a:t>Organ</a:t>
            </a:r>
          </a:p>
        </p:txBody>
      </p:sp>
      <p:sp>
        <p:nvSpPr>
          <p:cNvPr id="152606" name="Line 30"/>
          <p:cNvSpPr>
            <a:spLocks noChangeShapeType="1"/>
          </p:cNvSpPr>
          <p:nvPr/>
        </p:nvSpPr>
        <p:spPr bwMode="auto">
          <a:xfrm flipH="1">
            <a:off x="2286000" y="4800600"/>
            <a:ext cx="609600" cy="0"/>
          </a:xfrm>
          <a:prstGeom prst="line">
            <a:avLst/>
          </a:prstGeom>
          <a:noFill/>
          <a:ln w="38100">
            <a:solidFill>
              <a:srgbClr val="9966FF"/>
            </a:solidFill>
            <a:round/>
            <a:headEnd/>
            <a:tailEnd type="triangle" w="med" len="med"/>
          </a:ln>
        </p:spPr>
        <p:txBody>
          <a:bodyPr/>
          <a:lstStyle/>
          <a:p>
            <a:pPr>
              <a:defRPr/>
            </a:pPr>
            <a:endParaRPr lang="en-US"/>
          </a:p>
        </p:txBody>
      </p:sp>
      <p:pic>
        <p:nvPicPr>
          <p:cNvPr id="345119" name="Picture 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4267200"/>
            <a:ext cx="1498600" cy="161925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2608" name="Text Box 32"/>
          <p:cNvSpPr txBox="1">
            <a:spLocks noChangeArrowheads="1"/>
          </p:cNvSpPr>
          <p:nvPr/>
        </p:nvSpPr>
        <p:spPr bwMode="auto">
          <a:xfrm>
            <a:off x="2743200" y="3124200"/>
            <a:ext cx="2057400" cy="1200329"/>
          </a:xfrm>
          <a:prstGeom prst="rect">
            <a:avLst/>
          </a:prstGeom>
          <a:noFill/>
          <a:ln w="9525">
            <a:noFill/>
            <a:miter lim="800000"/>
            <a:headEnd/>
            <a:tailEnd/>
          </a:ln>
        </p:spPr>
        <p:txBody>
          <a:bodyPr>
            <a:spAutoFit/>
          </a:bodyPr>
          <a:lstStyle/>
          <a:p>
            <a:pPr algn="ctr">
              <a:spcBef>
                <a:spcPct val="50000"/>
              </a:spcBef>
              <a:defRPr/>
            </a:pPr>
            <a:r>
              <a:rPr lang="en-US" dirty="0">
                <a:solidFill>
                  <a:srgbClr val="FF00FF"/>
                </a:solidFill>
              </a:rPr>
              <a:t>Organ System</a:t>
            </a:r>
          </a:p>
        </p:txBody>
      </p:sp>
      <p:sp>
        <p:nvSpPr>
          <p:cNvPr id="152609" name="Oval 33"/>
          <p:cNvSpPr>
            <a:spLocks noChangeArrowheads="1"/>
          </p:cNvSpPr>
          <p:nvPr/>
        </p:nvSpPr>
        <p:spPr bwMode="auto">
          <a:xfrm>
            <a:off x="1905000" y="1447800"/>
            <a:ext cx="76200" cy="76200"/>
          </a:xfrm>
          <a:prstGeom prst="ellipse">
            <a:avLst/>
          </a:prstGeom>
          <a:solidFill>
            <a:srgbClr val="0066FF"/>
          </a:solidFill>
          <a:ln w="9525">
            <a:solidFill>
              <a:schemeClr val="accent2"/>
            </a:solidFill>
            <a:round/>
            <a:headEnd/>
            <a:tailEnd/>
          </a:ln>
        </p:spPr>
        <p:txBody>
          <a:bodyPr wrap="none" anchor="ctr"/>
          <a:lstStyle/>
          <a:p>
            <a:pPr>
              <a:defRPr/>
            </a:pPr>
            <a:endParaRPr lang="en-US"/>
          </a:p>
        </p:txBody>
      </p:sp>
      <p:sp>
        <p:nvSpPr>
          <p:cNvPr id="152610" name="Text Box 34"/>
          <p:cNvSpPr txBox="1">
            <a:spLocks noChangeArrowheads="1"/>
          </p:cNvSpPr>
          <p:nvPr/>
        </p:nvSpPr>
        <p:spPr bwMode="auto">
          <a:xfrm>
            <a:off x="7772400" y="1066800"/>
            <a:ext cx="1371600" cy="646331"/>
          </a:xfrm>
          <a:prstGeom prst="rect">
            <a:avLst/>
          </a:prstGeom>
          <a:noFill/>
          <a:ln w="9525">
            <a:noFill/>
            <a:miter lim="800000"/>
            <a:headEnd/>
            <a:tailEnd/>
          </a:ln>
        </p:spPr>
        <p:txBody>
          <a:bodyPr>
            <a:spAutoFit/>
          </a:bodyPr>
          <a:lstStyle/>
          <a:p>
            <a:pPr>
              <a:spcBef>
                <a:spcPct val="50000"/>
              </a:spcBef>
              <a:defRPr/>
            </a:pPr>
            <a:r>
              <a:rPr lang="en-US" dirty="0">
                <a:solidFill>
                  <a:srgbClr val="FF00FF"/>
                </a:solidFill>
              </a:rPr>
              <a:t>Cell</a:t>
            </a:r>
          </a:p>
        </p:txBody>
      </p:sp>
      <p:sp>
        <p:nvSpPr>
          <p:cNvPr id="152611" name="Line 35"/>
          <p:cNvSpPr>
            <a:spLocks noChangeShapeType="1"/>
          </p:cNvSpPr>
          <p:nvPr/>
        </p:nvSpPr>
        <p:spPr bwMode="auto">
          <a:xfrm flipH="1">
            <a:off x="4648200" y="5029200"/>
            <a:ext cx="609600" cy="0"/>
          </a:xfrm>
          <a:prstGeom prst="line">
            <a:avLst/>
          </a:prstGeom>
          <a:noFill/>
          <a:ln w="38100">
            <a:solidFill>
              <a:srgbClr val="9966FF"/>
            </a:solidFill>
            <a:round/>
            <a:headEnd/>
            <a:tailEnd type="triangle" w="med" len="med"/>
          </a:ln>
        </p:spPr>
        <p:txBody>
          <a:bodyPr/>
          <a:lstStyle/>
          <a:p>
            <a:pPr>
              <a:defRPr/>
            </a:pPr>
            <a:endParaRPr lang="en-US"/>
          </a:p>
        </p:txBody>
      </p:sp>
      <p:sp>
        <p:nvSpPr>
          <p:cNvPr id="152612" name="Text Box 37"/>
          <p:cNvSpPr txBox="1">
            <a:spLocks noChangeArrowheads="1"/>
          </p:cNvSpPr>
          <p:nvPr/>
        </p:nvSpPr>
        <p:spPr bwMode="auto">
          <a:xfrm>
            <a:off x="0" y="3200400"/>
            <a:ext cx="2514600" cy="646331"/>
          </a:xfrm>
          <a:prstGeom prst="rect">
            <a:avLst/>
          </a:prstGeom>
          <a:noFill/>
          <a:ln w="9525">
            <a:noFill/>
            <a:miter lim="800000"/>
            <a:headEnd/>
            <a:tailEnd/>
          </a:ln>
        </p:spPr>
        <p:txBody>
          <a:bodyPr>
            <a:spAutoFit/>
          </a:bodyPr>
          <a:lstStyle/>
          <a:p>
            <a:pPr algn="ctr">
              <a:spcBef>
                <a:spcPct val="50000"/>
              </a:spcBef>
              <a:defRPr/>
            </a:pPr>
            <a:r>
              <a:rPr lang="en-US" dirty="0">
                <a:solidFill>
                  <a:srgbClr val="FF00FF"/>
                </a:solidFill>
              </a:rPr>
              <a:t>Organism</a:t>
            </a:r>
          </a:p>
        </p:txBody>
      </p:sp>
      <p:sp>
        <p:nvSpPr>
          <p:cNvPr id="152613" name="Freeform 38"/>
          <p:cNvSpPr>
            <a:spLocks/>
          </p:cNvSpPr>
          <p:nvPr/>
        </p:nvSpPr>
        <p:spPr bwMode="auto">
          <a:xfrm>
            <a:off x="6954838" y="1252538"/>
            <a:ext cx="139700" cy="142875"/>
          </a:xfrm>
          <a:custGeom>
            <a:avLst/>
            <a:gdLst>
              <a:gd name="T0" fmla="*/ 2147483647 w 88"/>
              <a:gd name="T1" fmla="*/ 2147483647 h 90"/>
              <a:gd name="T2" fmla="*/ 2147483647 w 88"/>
              <a:gd name="T3" fmla="*/ 2147483647 h 90"/>
              <a:gd name="T4" fmla="*/ 2147483647 w 88"/>
              <a:gd name="T5" fmla="*/ 2147483647 h 90"/>
              <a:gd name="T6" fmla="*/ 2147483647 w 88"/>
              <a:gd name="T7" fmla="*/ 2147483647 h 90"/>
              <a:gd name="T8" fmla="*/ 2147483647 w 88"/>
              <a:gd name="T9" fmla="*/ 2147483647 h 90"/>
              <a:gd name="T10" fmla="*/ 2147483647 w 88"/>
              <a:gd name="T11" fmla="*/ 2147483647 h 90"/>
              <a:gd name="T12" fmla="*/ 2147483647 w 88"/>
              <a:gd name="T13" fmla="*/ 2147483647 h 90"/>
              <a:gd name="T14" fmla="*/ 0 60000 65536"/>
              <a:gd name="T15" fmla="*/ 0 60000 65536"/>
              <a:gd name="T16" fmla="*/ 0 60000 65536"/>
              <a:gd name="T17" fmla="*/ 0 60000 65536"/>
              <a:gd name="T18" fmla="*/ 0 60000 65536"/>
              <a:gd name="T19" fmla="*/ 0 60000 65536"/>
              <a:gd name="T20" fmla="*/ 0 60000 65536"/>
              <a:gd name="T21" fmla="*/ 0 w 88"/>
              <a:gd name="T22" fmla="*/ 0 h 90"/>
              <a:gd name="T23" fmla="*/ 88 w 88"/>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90">
                <a:moveTo>
                  <a:pt x="75" y="60"/>
                </a:moveTo>
                <a:cubicBezTo>
                  <a:pt x="72" y="43"/>
                  <a:pt x="78" y="20"/>
                  <a:pt x="65" y="9"/>
                </a:cubicBezTo>
                <a:cubicBezTo>
                  <a:pt x="54" y="0"/>
                  <a:pt x="30" y="6"/>
                  <a:pt x="25" y="19"/>
                </a:cubicBezTo>
                <a:cubicBezTo>
                  <a:pt x="0" y="78"/>
                  <a:pt x="34" y="80"/>
                  <a:pt x="65" y="90"/>
                </a:cubicBezTo>
                <a:cubicBezTo>
                  <a:pt x="72" y="83"/>
                  <a:pt x="84" y="80"/>
                  <a:pt x="86" y="70"/>
                </a:cubicBezTo>
                <a:cubicBezTo>
                  <a:pt x="88" y="56"/>
                  <a:pt x="85" y="39"/>
                  <a:pt x="75" y="30"/>
                </a:cubicBezTo>
                <a:cubicBezTo>
                  <a:pt x="68" y="23"/>
                  <a:pt x="75" y="50"/>
                  <a:pt x="75" y="60"/>
                </a:cubicBezTo>
                <a:close/>
              </a:path>
            </a:pathLst>
          </a:custGeom>
          <a:solidFill>
            <a:srgbClr val="FF66CC"/>
          </a:solidFill>
          <a:ln w="9525">
            <a:solidFill>
              <a:srgbClr val="FF0000"/>
            </a:solidFill>
            <a:round/>
            <a:headEnd/>
            <a:tailEnd/>
          </a:ln>
        </p:spPr>
        <p:txBody>
          <a:bodyPr/>
          <a:lstStyle/>
          <a:p>
            <a:pPr>
              <a:defRPr/>
            </a:pPr>
            <a:endParaRPr lang="en-US"/>
          </a:p>
        </p:txBody>
      </p:sp>
      <p:pic>
        <p:nvPicPr>
          <p:cNvPr id="345126" name="Picture 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3886200"/>
            <a:ext cx="1905000" cy="21812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831528" name="Rectangle 4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Font typeface="Wingdings" pitchFamily="2" charset="2"/>
              <a:buNone/>
              <a:defRPr/>
            </a:pPr>
            <a:r>
              <a:rPr lang="en-US" sz="800" b="1" dirty="0">
                <a:latin typeface="Verdana" pitchFamily="34" charset="0"/>
              </a:rPr>
              <a:t>Copyright © 2024 SlideSpark .LLC</a:t>
            </a:r>
            <a:endParaRPr lang="en-US" dirty="0">
              <a:effectLst>
                <a:outerShdw blurRad="38100" dist="38100" dir="2700000" algn="tl">
                  <a:srgbClr val="336699"/>
                </a:outerShdw>
              </a:effectLst>
            </a:endParaRPr>
          </a:p>
        </p:txBody>
      </p:sp>
      <p:pic>
        <p:nvPicPr>
          <p:cNvPr id="345128" name="Picture 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990600"/>
            <a:ext cx="1371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ounded Rectangle 40"/>
          <p:cNvSpPr/>
          <p:nvPr/>
        </p:nvSpPr>
        <p:spPr>
          <a:xfrm>
            <a:off x="3505200" y="1905000"/>
            <a:ext cx="2133600" cy="1143000"/>
          </a:xfrm>
          <a:prstGeom prst="roundRect">
            <a:avLst/>
          </a:prstGeom>
          <a:solidFill>
            <a:schemeClr val="bg2">
              <a:lumMod val="50000"/>
            </a:schemeClr>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7467600" y="1143000"/>
            <a:ext cx="1447800" cy="457200"/>
          </a:xfrm>
          <a:prstGeom prst="roundRect">
            <a:avLst/>
          </a:prstGeom>
          <a:solidFill>
            <a:schemeClr val="bg2">
              <a:lumMod val="50000"/>
            </a:schemeClr>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7467600" y="3048000"/>
            <a:ext cx="1447800" cy="609600"/>
          </a:xfrm>
          <a:prstGeom prst="roundRect">
            <a:avLst/>
          </a:prstGeom>
          <a:solidFill>
            <a:schemeClr val="bg2">
              <a:lumMod val="50000"/>
            </a:schemeClr>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5334000" y="3733800"/>
            <a:ext cx="1447800" cy="609600"/>
          </a:xfrm>
          <a:prstGeom prst="roundRect">
            <a:avLst/>
          </a:prstGeom>
          <a:solidFill>
            <a:schemeClr val="bg2">
              <a:lumMod val="50000"/>
            </a:schemeClr>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3657600" y="1143000"/>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46" name="Rectangle 45"/>
          <p:cNvSpPr/>
          <p:nvPr/>
        </p:nvSpPr>
        <p:spPr>
          <a:xfrm>
            <a:off x="6324600" y="1752600"/>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47" name="Rectangle 46"/>
          <p:cNvSpPr/>
          <p:nvPr/>
        </p:nvSpPr>
        <p:spPr>
          <a:xfrm>
            <a:off x="7239000" y="4114800"/>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48" name="Rectangle 47"/>
          <p:cNvSpPr/>
          <p:nvPr/>
        </p:nvSpPr>
        <p:spPr>
          <a:xfrm>
            <a:off x="5486400" y="5410200"/>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t>
            </a:r>
          </a:p>
        </p:txBody>
      </p:sp>
      <p:sp>
        <p:nvSpPr>
          <p:cNvPr id="49" name="Rectangle 48"/>
          <p:cNvSpPr/>
          <p:nvPr/>
        </p:nvSpPr>
        <p:spPr>
          <a:xfrm>
            <a:off x="7391400" y="510540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13</a:t>
            </a:r>
          </a:p>
        </p:txBody>
      </p:sp>
      <p:cxnSp>
        <p:nvCxnSpPr>
          <p:cNvPr id="3" name="Straight Arrow Connector 2"/>
          <p:cNvCxnSpPr/>
          <p:nvPr/>
        </p:nvCxnSpPr>
        <p:spPr>
          <a:xfrm>
            <a:off x="4648200" y="1676400"/>
            <a:ext cx="17526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Content Placeholder 2"/>
          <p:cNvSpPr>
            <a:spLocks noGrp="1"/>
          </p:cNvSpPr>
          <p:nvPr>
            <p:ph idx="1"/>
          </p:nvPr>
        </p:nvSpPr>
        <p:spPr>
          <a:xfrm>
            <a:off x="457200" y="228600"/>
            <a:ext cx="8153400" cy="5897563"/>
          </a:xfrm>
        </p:spPr>
        <p:txBody>
          <a:bodyPr/>
          <a:lstStyle/>
          <a:p>
            <a:r>
              <a:rPr lang="en-US" dirty="0">
                <a:solidFill>
                  <a:srgbClr val="6699FF"/>
                </a:solidFill>
                <a:latin typeface="Verdana" pitchFamily="34" charset="0"/>
              </a:rPr>
              <a:t>Anton van Leeuwenhoek</a:t>
            </a:r>
          </a:p>
          <a:p>
            <a:pPr lvl="1"/>
            <a:r>
              <a:rPr lang="en-US" dirty="0">
                <a:solidFill>
                  <a:srgbClr val="6699FF"/>
                </a:solidFill>
                <a:latin typeface="Verdana" pitchFamily="34" charset="0"/>
              </a:rPr>
              <a:t>Looked at the first living cells.</a:t>
            </a:r>
          </a:p>
          <a:p>
            <a:pPr lvl="1"/>
            <a:r>
              <a:rPr lang="en-US" dirty="0">
                <a:solidFill>
                  <a:srgbClr val="6699FF"/>
                </a:solidFill>
                <a:latin typeface="Verdana" pitchFamily="34" charset="0"/>
              </a:rPr>
              <a:t>Advanced early microscopes and work.</a:t>
            </a:r>
            <a:endParaRPr lang="en-US" dirty="0"/>
          </a:p>
        </p:txBody>
      </p:sp>
      <p:pic>
        <p:nvPicPr>
          <p:cNvPr id="398340" name="Picture 4" descr="CHuygen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057400"/>
            <a:ext cx="8534400" cy="4495800"/>
          </a:xfrm>
          <a:prstGeom prst="rect">
            <a:avLst/>
          </a:prstGeom>
          <a:noFill/>
          <a:ln w="28575">
            <a:solidFill>
              <a:schemeClr val="bg1">
                <a:lumMod val="9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98341"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7" name="Rounded Rectangle 6"/>
          <p:cNvSpPr/>
          <p:nvPr/>
        </p:nvSpPr>
        <p:spPr>
          <a:xfrm>
            <a:off x="838200" y="304800"/>
            <a:ext cx="12954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209800" y="304800"/>
            <a:ext cx="8382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124200" y="304800"/>
            <a:ext cx="29718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086600" y="213360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14</a:t>
            </a:r>
          </a:p>
        </p:txBody>
      </p:sp>
      <p:pic>
        <p:nvPicPr>
          <p:cNvPr id="107524" name="Picture 4" descr="https://encrypted-tbn0.gstatic.com/images?q=tbn:ANd9GcQPkkD3_7DmcZEvt6h5aLL0AY73mkf6V0QTgp0vajE0GSaYa0aQbA"/>
          <p:cNvPicPr>
            <a:picLocks noChangeAspect="1" noChangeArrowheads="1"/>
          </p:cNvPicPr>
          <p:nvPr/>
        </p:nvPicPr>
        <p:blipFill>
          <a:blip r:embed="rId3" cstate="print"/>
          <a:srcRect/>
          <a:stretch>
            <a:fillRect/>
          </a:stretch>
        </p:blipFill>
        <p:spPr bwMode="auto">
          <a:xfrm>
            <a:off x="533400" y="4343400"/>
            <a:ext cx="3733800" cy="2000251"/>
          </a:xfrm>
          <a:prstGeom prst="rect">
            <a:avLst/>
          </a:prstGeom>
          <a:noFill/>
          <a:ln w="38100">
            <a:solidFill>
              <a:schemeClr val="tx1"/>
            </a:solidFill>
          </a:ln>
        </p:spPr>
      </p:pic>
      <p:pic>
        <p:nvPicPr>
          <p:cNvPr id="12" name="Picture 4" descr="http://www.clker.com/cliparts/9/a/e/e/12154415151126295659lemmling_Cartoon_owl.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4911436"/>
            <a:ext cx="152400" cy="1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95600" y="4343400"/>
            <a:ext cx="12954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228600" y="228600"/>
            <a:ext cx="8229600" cy="5745163"/>
          </a:xfrm>
        </p:spPr>
        <p:txBody>
          <a:bodyPr/>
          <a:lstStyle/>
          <a:p>
            <a:pPr eaLnBrk="1" hangingPunct="1">
              <a:defRPr/>
            </a:pPr>
            <a:r>
              <a:rPr lang="en-US" dirty="0"/>
              <a:t>There are two main groups of cells. </a:t>
            </a:r>
          </a:p>
          <a:p>
            <a:pPr lvl="1" eaLnBrk="1" hangingPunct="1">
              <a:defRPr/>
            </a:pPr>
            <a:r>
              <a:rPr lang="en-US" dirty="0">
                <a:solidFill>
                  <a:srgbClr val="FFFF00"/>
                </a:solidFill>
              </a:rPr>
              <a:t>A.) Prokaryotic</a:t>
            </a:r>
          </a:p>
          <a:p>
            <a:pPr lvl="1" eaLnBrk="1" hangingPunct="1">
              <a:defRPr/>
            </a:pPr>
            <a:r>
              <a:rPr lang="en-US" dirty="0">
                <a:solidFill>
                  <a:srgbClr val="9966FF"/>
                </a:solidFill>
              </a:rPr>
              <a:t>B.) Eukaryotic</a:t>
            </a:r>
          </a:p>
        </p:txBody>
      </p:sp>
      <p:pic>
        <p:nvPicPr>
          <p:cNvPr id="481283" name="Picture 5" descr="all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981200"/>
            <a:ext cx="8610600" cy="45053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6" name="Rectangle 5"/>
          <p:cNvSpPr/>
          <p:nvPr/>
        </p:nvSpPr>
        <p:spPr>
          <a:xfrm>
            <a:off x="685800" y="2819400"/>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7" name="Rectangle 6"/>
          <p:cNvSpPr/>
          <p:nvPr/>
        </p:nvSpPr>
        <p:spPr>
          <a:xfrm>
            <a:off x="5715000" y="2514600"/>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0" name="Rectangle 9"/>
          <p:cNvSpPr/>
          <p:nvPr/>
        </p:nvSpPr>
        <p:spPr>
          <a:xfrm>
            <a:off x="457200" y="20574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57800" y="20574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162800" y="22860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19</a:t>
            </a:r>
          </a:p>
        </p:txBody>
      </p:sp>
      <p:sp>
        <p:nvSpPr>
          <p:cNvPr id="13" name="Rectangle 12"/>
          <p:cNvSpPr/>
          <p:nvPr/>
        </p:nvSpPr>
        <p:spPr>
          <a:xfrm>
            <a:off x="228600" y="2057400"/>
            <a:ext cx="3993402" cy="923330"/>
          </a:xfrm>
          <a:prstGeom prst="rect">
            <a:avLst/>
          </a:prstGeom>
          <a:noFill/>
        </p:spPr>
        <p:txBody>
          <a:bodyPr wrap="none" lIns="91440" tIns="45720" rIns="91440" bIns="45720">
            <a:spAutoFit/>
          </a:bodyPr>
          <a:lstStyle/>
          <a:p>
            <a:pPr algn="ctr"/>
            <a:r>
              <a:rPr lang="en-US" sz="5400" b="1" cap="none" spc="0" dirty="0">
                <a:ln w="17780" cmpd="sng">
                  <a:solidFill>
                    <a:sysClr val="windowText" lastClr="000000"/>
                  </a:solidFill>
                  <a:prstDash val="solid"/>
                  <a:miter lim="800000"/>
                </a:ln>
                <a:solidFill>
                  <a:srgbClr val="FFFF00"/>
                </a:solidFill>
                <a:effectLst>
                  <a:outerShdw blurRad="50800" algn="tl" rotWithShape="0">
                    <a:srgbClr val="000000"/>
                  </a:outerShdw>
                </a:effectLst>
              </a:rPr>
              <a:t>Prokaryotic</a:t>
            </a:r>
          </a:p>
        </p:txBody>
      </p:sp>
      <p:sp>
        <p:nvSpPr>
          <p:cNvPr id="14" name="Rectangle 13"/>
          <p:cNvSpPr/>
          <p:nvPr/>
        </p:nvSpPr>
        <p:spPr>
          <a:xfrm>
            <a:off x="5105400" y="1981200"/>
            <a:ext cx="3724096" cy="923330"/>
          </a:xfrm>
          <a:prstGeom prst="rect">
            <a:avLst/>
          </a:prstGeom>
          <a:noFill/>
        </p:spPr>
        <p:txBody>
          <a:bodyPr wrap="none" lIns="91440" tIns="45720" rIns="91440" bIns="45720">
            <a:spAutoFit/>
          </a:bodyPr>
          <a:lstStyle/>
          <a:p>
            <a:pPr algn="ctr"/>
            <a:r>
              <a:rPr lang="en-US" sz="5400" b="1" cap="none" spc="0" dirty="0">
                <a:ln w="17780" cmpd="sng">
                  <a:solidFill>
                    <a:sysClr val="windowText" lastClr="000000"/>
                  </a:solidFill>
                  <a:prstDash val="solid"/>
                  <a:miter lim="800000"/>
                </a:ln>
                <a:solidFill>
                  <a:srgbClr val="9966FF"/>
                </a:solidFill>
                <a:effectLst>
                  <a:outerShdw blurRad="50800" algn="tl" rotWithShape="0">
                    <a:srgbClr val="000000"/>
                  </a:outerShdw>
                </a:effectLst>
              </a:rPr>
              <a:t>Eukaryotic</a:t>
            </a:r>
          </a:p>
        </p:txBody>
      </p:sp>
      <p:pic>
        <p:nvPicPr>
          <p:cNvPr id="15" name="Picture 5" descr="080118092439-lar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8600"/>
            <a:ext cx="9144000" cy="7086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Content Placeholder 2"/>
          <p:cNvSpPr>
            <a:spLocks noGrp="1"/>
          </p:cNvSpPr>
          <p:nvPr>
            <p:ph idx="1"/>
          </p:nvPr>
        </p:nvSpPr>
        <p:spPr>
          <a:xfrm>
            <a:off x="457200" y="228600"/>
            <a:ext cx="8153400" cy="5897563"/>
          </a:xfrm>
        </p:spPr>
        <p:txBody>
          <a:bodyPr/>
          <a:lstStyle/>
          <a:p>
            <a:r>
              <a:rPr lang="en-US" dirty="0">
                <a:solidFill>
                  <a:srgbClr val="CCFF99"/>
                </a:solidFill>
                <a:latin typeface="Verdana" pitchFamily="34" charset="0"/>
              </a:rPr>
              <a:t>Robert Hooke</a:t>
            </a:r>
          </a:p>
          <a:p>
            <a:pPr lvl="1"/>
            <a:r>
              <a:rPr lang="en-US" dirty="0">
                <a:solidFill>
                  <a:srgbClr val="FFC000"/>
                </a:solidFill>
                <a:latin typeface="Verdana" pitchFamily="34" charset="0"/>
              </a:rPr>
              <a:t>Named cells.</a:t>
            </a:r>
          </a:p>
          <a:p>
            <a:pPr lvl="1"/>
            <a:r>
              <a:rPr lang="en-US" dirty="0">
                <a:solidFill>
                  <a:srgbClr val="FFC000"/>
                </a:solidFill>
                <a:latin typeface="Verdana" pitchFamily="34" charset="0"/>
              </a:rPr>
              <a:t>Advanced early microscopes and work.</a:t>
            </a:r>
            <a:endParaRPr lang="en-US" dirty="0">
              <a:solidFill>
                <a:srgbClr val="FFC000"/>
              </a:solidFill>
            </a:endParaRPr>
          </a:p>
        </p:txBody>
      </p:sp>
      <p:sp>
        <p:nvSpPr>
          <p:cNvPr id="398341"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8" name="Picture 5" descr="RobertHook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905000"/>
            <a:ext cx="4191000" cy="4648200"/>
          </a:xfrm>
          <a:prstGeom prst="rect">
            <a:avLst/>
          </a:prstGeom>
          <a:noFill/>
          <a:ln w="1270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134146" name="Picture 2" descr="https://encrypted-tbn0.gstatic.com/images?q=tbn:ANd9GcRsrZRePBe5kcTmfAgI21nje4f1y_2RgzgFHIS-MaQQLda2qv5_UEXbfEAg"/>
          <p:cNvPicPr>
            <a:picLocks noChangeAspect="1" noChangeArrowheads="1"/>
          </p:cNvPicPr>
          <p:nvPr/>
        </p:nvPicPr>
        <p:blipFill>
          <a:blip r:embed="rId3" cstate="print"/>
          <a:srcRect/>
          <a:stretch>
            <a:fillRect/>
          </a:stretch>
        </p:blipFill>
        <p:spPr bwMode="auto">
          <a:xfrm>
            <a:off x="4572000" y="1905000"/>
            <a:ext cx="4343400" cy="4648200"/>
          </a:xfrm>
          <a:prstGeom prst="rect">
            <a:avLst/>
          </a:prstGeom>
          <a:noFill/>
          <a:ln>
            <a:solidFill>
              <a:srgbClr val="FFC000"/>
            </a:solidFill>
          </a:ln>
        </p:spPr>
      </p:pic>
      <p:pic>
        <p:nvPicPr>
          <p:cNvPr id="11" name="Picture 5"/>
          <p:cNvPicPr>
            <a:picLocks noChangeAspect="1" noChangeArrowheads="1"/>
          </p:cNvPicPr>
          <p:nvPr/>
        </p:nvPicPr>
        <p:blipFill>
          <a:blip r:embed="rId4" cstate="print"/>
          <a:srcRect/>
          <a:stretch>
            <a:fillRect/>
          </a:stretch>
        </p:blipFill>
        <p:spPr bwMode="auto">
          <a:xfrm>
            <a:off x="7162800" y="2057400"/>
            <a:ext cx="1595562" cy="1752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838200" y="304800"/>
            <a:ext cx="14478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362200" y="304800"/>
            <a:ext cx="14478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590370" y="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15</a:t>
            </a:r>
          </a:p>
        </p:txBody>
      </p:sp>
      <p:sp>
        <p:nvSpPr>
          <p:cNvPr id="2" name="Rectangle 1"/>
          <p:cNvSpPr/>
          <p:nvPr/>
        </p:nvSpPr>
        <p:spPr>
          <a:xfrm>
            <a:off x="-2008414" y="5588207"/>
            <a:ext cx="8610600" cy="954107"/>
          </a:xfrm>
          <a:prstGeom prst="rect">
            <a:avLst/>
          </a:prstGeom>
          <a:noFill/>
        </p:spPr>
        <p:txBody>
          <a:bodyPr wrap="square" lIns="91440" tIns="45720" rIns="91440" bIns="45720">
            <a:spAutoFit/>
          </a:bodyPr>
          <a:lstStyle/>
          <a:p>
            <a:pPr algn="ct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Did not get along with</a:t>
            </a:r>
          </a:p>
          <a:p>
            <a:pPr algn="ctr"/>
            <a:r>
              <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Sir Isaac Newton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nvGraphicFramePr>
        <p:xfrm>
          <a:off x="228600" y="838200"/>
          <a:ext cx="8686800" cy="5553077"/>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CAME FROM THE SEWER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IT’S ALIVE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LEVEL UP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SCHLEID ON TIME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CELL</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BLOCK</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-BONUS-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a:solidFill>
                  <a:schemeClr val="bg1"/>
                </a:solidFill>
              </a:rPr>
              <a:t>Cellular Biology Review Game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nvGraphicFramePr>
        <p:xfrm>
          <a:off x="228600" y="838200"/>
          <a:ext cx="8686800" cy="5553077"/>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CAME FROM THE SEWER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IT’S ALIVE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LEVEL UP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SCHLEID ON TIME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CELL</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BLOCK</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-BONUS-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a:solidFill>
                  <a:schemeClr val="bg1"/>
                </a:solidFill>
              </a:rPr>
              <a:t>Cellular Biology Review Game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Content Placeholder 2"/>
          <p:cNvSpPr>
            <a:spLocks noGrp="1"/>
          </p:cNvSpPr>
          <p:nvPr>
            <p:ph idx="4294967295"/>
          </p:nvPr>
        </p:nvSpPr>
        <p:spPr>
          <a:xfrm>
            <a:off x="457200" y="228600"/>
            <a:ext cx="8229600" cy="5897563"/>
          </a:xfrm>
        </p:spPr>
        <p:txBody>
          <a:bodyPr/>
          <a:lstStyle/>
          <a:p>
            <a:r>
              <a:rPr lang="en-US" dirty="0">
                <a:solidFill>
                  <a:srgbClr val="9966FF"/>
                </a:solidFill>
                <a:latin typeface="Verdana" pitchFamily="34" charset="0"/>
              </a:rPr>
              <a:t>Rudolf</a:t>
            </a:r>
            <a:r>
              <a:rPr lang="en-US" dirty="0">
                <a:solidFill>
                  <a:srgbClr val="FFFF66"/>
                </a:solidFill>
                <a:latin typeface="Verdana" pitchFamily="34" charset="0"/>
              </a:rPr>
              <a:t> </a:t>
            </a:r>
            <a:r>
              <a:rPr lang="en-US" dirty="0">
                <a:solidFill>
                  <a:srgbClr val="9966FF"/>
                </a:solidFill>
                <a:latin typeface="Verdana" pitchFamily="34" charset="0"/>
              </a:rPr>
              <a:t>Virchow</a:t>
            </a:r>
            <a:r>
              <a:rPr lang="en-US" dirty="0">
                <a:solidFill>
                  <a:srgbClr val="FFFF66"/>
                </a:solidFill>
                <a:latin typeface="Verdana" pitchFamily="34" charset="0"/>
              </a:rPr>
              <a:t> (1900) came up with an early cell theory.</a:t>
            </a:r>
          </a:p>
          <a:p>
            <a:pPr lvl="1"/>
            <a:r>
              <a:rPr lang="en-US" dirty="0">
                <a:solidFill>
                  <a:srgbClr val="9966FF"/>
                </a:solidFill>
                <a:latin typeface="Verdana" pitchFamily="34" charset="0"/>
              </a:rPr>
              <a:t>All cells come from pre-existing cells.</a:t>
            </a:r>
            <a:r>
              <a:rPr lang="en-US" dirty="0">
                <a:solidFill>
                  <a:srgbClr val="9966FF"/>
                </a:solidFill>
              </a:rPr>
              <a:t> </a:t>
            </a:r>
          </a:p>
        </p:txBody>
      </p:sp>
      <p:pic>
        <p:nvPicPr>
          <p:cNvPr id="399363" name="Picture 3" descr="4938-004-10d1718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981200"/>
            <a:ext cx="8534400" cy="46482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399365"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6" name="Rectangle 5"/>
          <p:cNvSpPr/>
          <p:nvPr/>
        </p:nvSpPr>
        <p:spPr>
          <a:xfrm>
            <a:off x="7239000" y="198120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16</a:t>
            </a:r>
          </a:p>
        </p:txBody>
      </p:sp>
      <p:sp>
        <p:nvSpPr>
          <p:cNvPr id="9" name="Rounded Rectangle 8"/>
          <p:cNvSpPr/>
          <p:nvPr/>
        </p:nvSpPr>
        <p:spPr>
          <a:xfrm>
            <a:off x="914400" y="304800"/>
            <a:ext cx="1295400" cy="457200"/>
          </a:xfrm>
          <a:prstGeom prst="roundRect">
            <a:avLst/>
          </a:prstGeom>
          <a:solidFill>
            <a:schemeClr val="bg2">
              <a:lumMod val="50000"/>
            </a:schemeClr>
          </a:solid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304800"/>
            <a:ext cx="1676400" cy="457200"/>
          </a:xfrm>
          <a:prstGeom prst="roundRect">
            <a:avLst/>
          </a:prstGeom>
          <a:solidFill>
            <a:schemeClr val="bg2">
              <a:lumMod val="50000"/>
            </a:schemeClr>
          </a:solid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614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Content Placeholder 2"/>
          <p:cNvSpPr>
            <a:spLocks noGrp="1"/>
          </p:cNvSpPr>
          <p:nvPr>
            <p:ph idx="4294967295"/>
          </p:nvPr>
        </p:nvSpPr>
        <p:spPr>
          <a:xfrm>
            <a:off x="457200" y="228600"/>
            <a:ext cx="8229600" cy="5897563"/>
          </a:xfrm>
        </p:spPr>
        <p:txBody>
          <a:bodyPr/>
          <a:lstStyle/>
          <a:p>
            <a:r>
              <a:rPr lang="en-US" dirty="0">
                <a:solidFill>
                  <a:srgbClr val="9966FF"/>
                </a:solidFill>
                <a:latin typeface="Verdana" pitchFamily="34" charset="0"/>
              </a:rPr>
              <a:t>Rudolf</a:t>
            </a:r>
            <a:r>
              <a:rPr lang="en-US" dirty="0">
                <a:solidFill>
                  <a:srgbClr val="FFFF66"/>
                </a:solidFill>
                <a:latin typeface="Verdana" pitchFamily="34" charset="0"/>
              </a:rPr>
              <a:t> </a:t>
            </a:r>
            <a:r>
              <a:rPr lang="en-US" dirty="0">
                <a:solidFill>
                  <a:srgbClr val="9966FF"/>
                </a:solidFill>
                <a:latin typeface="Verdana" pitchFamily="34" charset="0"/>
              </a:rPr>
              <a:t>Virchow</a:t>
            </a:r>
            <a:r>
              <a:rPr lang="en-US" dirty="0">
                <a:solidFill>
                  <a:srgbClr val="FFFF66"/>
                </a:solidFill>
                <a:latin typeface="Verdana" pitchFamily="34" charset="0"/>
              </a:rPr>
              <a:t> (1900) came up with an early cell theory.</a:t>
            </a:r>
          </a:p>
          <a:p>
            <a:pPr lvl="1"/>
            <a:r>
              <a:rPr lang="en-US" dirty="0">
                <a:solidFill>
                  <a:srgbClr val="9966FF"/>
                </a:solidFill>
                <a:latin typeface="Verdana" pitchFamily="34" charset="0"/>
              </a:rPr>
              <a:t>All cells come from pre-existing cells.</a:t>
            </a:r>
            <a:r>
              <a:rPr lang="en-US" dirty="0">
                <a:solidFill>
                  <a:srgbClr val="9966FF"/>
                </a:solidFill>
              </a:rPr>
              <a:t> </a:t>
            </a:r>
          </a:p>
        </p:txBody>
      </p:sp>
      <p:pic>
        <p:nvPicPr>
          <p:cNvPr id="399363" name="Picture 3" descr="4938-004-10d1718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981200"/>
            <a:ext cx="8534400" cy="46482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399365"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6" name="Rectangle 5"/>
          <p:cNvSpPr/>
          <p:nvPr/>
        </p:nvSpPr>
        <p:spPr>
          <a:xfrm>
            <a:off x="7239000" y="198120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16</a:t>
            </a:r>
          </a:p>
        </p:txBody>
      </p:sp>
      <p:pic>
        <p:nvPicPr>
          <p:cNvPr id="7" name="Picture 2" descr="https://upload.wikimedia.org/wikipedia/commons/thumb/9/9b/Robert_Remak.jpg/220px-Robert_Rema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0359" y="3429000"/>
            <a:ext cx="2404450" cy="2144985"/>
          </a:xfrm>
          <a:prstGeom prst="ellipse">
            <a:avLst/>
          </a:prstGeom>
          <a:ln w="19050" cap="rnd">
            <a:solidFill>
              <a:srgbClr val="00FF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6330359" y="3227694"/>
            <a:ext cx="2441694" cy="646331"/>
          </a:xfrm>
          <a:prstGeom prst="rect">
            <a:avLst/>
          </a:prstGeom>
          <a:noFill/>
        </p:spPr>
        <p:txBody>
          <a:bodyPr wrap="none" lIns="91440" tIns="45720" rIns="91440" bIns="45720">
            <a:prstTxWarp prst="textArchUp">
              <a:avLst/>
            </a:prstTxWarp>
            <a:spAutoFit/>
          </a:bodyPr>
          <a:lstStyle/>
          <a:p>
            <a:pPr algn="ctr"/>
            <a:r>
              <a:rPr lang="en-US"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Bonus 1pt</a:t>
            </a:r>
          </a:p>
        </p:txBody>
      </p:sp>
      <p:sp>
        <p:nvSpPr>
          <p:cNvPr id="3" name="Rectangle 2"/>
          <p:cNvSpPr/>
          <p:nvPr/>
        </p:nvSpPr>
        <p:spPr>
          <a:xfrm>
            <a:off x="5791200" y="5552928"/>
            <a:ext cx="3302507" cy="954107"/>
          </a:xfrm>
          <a:prstGeom prst="rect">
            <a:avLst/>
          </a:prstGeom>
          <a:noFill/>
        </p:spPr>
        <p:txBody>
          <a:bodyPr wrap="none" lIns="91440" tIns="45720" rIns="91440" bIns="45720">
            <a:spAutoFit/>
          </a:bodyPr>
          <a:lstStyle/>
          <a:p>
            <a:r>
              <a:rPr lang="en-US" sz="28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Stole / may</a:t>
            </a:r>
          </a:p>
          <a:p>
            <a:r>
              <a:rPr lang="en-US" sz="28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have t</a:t>
            </a:r>
            <a:r>
              <a:rPr lang="en-US" sz="28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aken from…</a:t>
            </a:r>
          </a:p>
        </p:txBody>
      </p:sp>
      <p:sp>
        <p:nvSpPr>
          <p:cNvPr id="9" name="Rounded Rectangle 8"/>
          <p:cNvSpPr/>
          <p:nvPr/>
        </p:nvSpPr>
        <p:spPr>
          <a:xfrm>
            <a:off x="914400" y="304800"/>
            <a:ext cx="1295400" cy="457200"/>
          </a:xfrm>
          <a:prstGeom prst="roundRect">
            <a:avLst/>
          </a:prstGeom>
          <a:solidFill>
            <a:schemeClr val="bg2">
              <a:lumMod val="50000"/>
            </a:schemeClr>
          </a:solid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304800"/>
            <a:ext cx="1676400" cy="457200"/>
          </a:xfrm>
          <a:prstGeom prst="roundRect">
            <a:avLst/>
          </a:prstGeom>
          <a:solidFill>
            <a:schemeClr val="bg2">
              <a:lumMod val="50000"/>
            </a:schemeClr>
          </a:solid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00873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Content Placeholder 2"/>
          <p:cNvSpPr>
            <a:spLocks noGrp="1"/>
          </p:cNvSpPr>
          <p:nvPr>
            <p:ph idx="4294967295"/>
          </p:nvPr>
        </p:nvSpPr>
        <p:spPr>
          <a:xfrm>
            <a:off x="457200" y="228600"/>
            <a:ext cx="8229600" cy="5897563"/>
          </a:xfrm>
        </p:spPr>
        <p:txBody>
          <a:bodyPr/>
          <a:lstStyle/>
          <a:p>
            <a:r>
              <a:rPr lang="en-US" dirty="0">
                <a:solidFill>
                  <a:srgbClr val="9966FF"/>
                </a:solidFill>
                <a:latin typeface="Verdana" pitchFamily="34" charset="0"/>
              </a:rPr>
              <a:t>Rudolf</a:t>
            </a:r>
            <a:r>
              <a:rPr lang="en-US" dirty="0">
                <a:solidFill>
                  <a:srgbClr val="FFFF66"/>
                </a:solidFill>
                <a:latin typeface="Verdana" pitchFamily="34" charset="0"/>
              </a:rPr>
              <a:t> </a:t>
            </a:r>
            <a:r>
              <a:rPr lang="en-US" dirty="0">
                <a:solidFill>
                  <a:srgbClr val="9966FF"/>
                </a:solidFill>
                <a:latin typeface="Verdana" pitchFamily="34" charset="0"/>
              </a:rPr>
              <a:t>Virchow</a:t>
            </a:r>
            <a:r>
              <a:rPr lang="en-US" dirty="0">
                <a:solidFill>
                  <a:srgbClr val="FFFF66"/>
                </a:solidFill>
                <a:latin typeface="Verdana" pitchFamily="34" charset="0"/>
              </a:rPr>
              <a:t> (1900) came up with an early cell theory.</a:t>
            </a:r>
          </a:p>
          <a:p>
            <a:pPr lvl="1"/>
            <a:r>
              <a:rPr lang="en-US" dirty="0">
                <a:solidFill>
                  <a:srgbClr val="9966FF"/>
                </a:solidFill>
                <a:latin typeface="Verdana" pitchFamily="34" charset="0"/>
              </a:rPr>
              <a:t>All cells come from pre-existing cells.</a:t>
            </a:r>
            <a:r>
              <a:rPr lang="en-US" dirty="0">
                <a:solidFill>
                  <a:srgbClr val="9966FF"/>
                </a:solidFill>
              </a:rPr>
              <a:t> </a:t>
            </a:r>
          </a:p>
        </p:txBody>
      </p:sp>
      <p:pic>
        <p:nvPicPr>
          <p:cNvPr id="399363" name="Picture 3" descr="4938-004-10d1718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981200"/>
            <a:ext cx="8534400" cy="46482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399365"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6" name="Rectangle 5"/>
          <p:cNvSpPr/>
          <p:nvPr/>
        </p:nvSpPr>
        <p:spPr>
          <a:xfrm>
            <a:off x="7239000" y="198120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16</a:t>
            </a:r>
          </a:p>
        </p:txBody>
      </p:sp>
      <p:pic>
        <p:nvPicPr>
          <p:cNvPr id="7" name="Picture 2" descr="https://upload.wikimedia.org/wikipedia/commons/thumb/9/9b/Robert_Remak.jpg/220px-Robert_Rema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0359" y="3429000"/>
            <a:ext cx="2404450" cy="2144985"/>
          </a:xfrm>
          <a:prstGeom prst="ellipse">
            <a:avLst/>
          </a:prstGeom>
          <a:ln w="19050" cap="rnd">
            <a:solidFill>
              <a:srgbClr val="00FF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6330359" y="3227694"/>
            <a:ext cx="2441694" cy="646331"/>
          </a:xfrm>
          <a:prstGeom prst="rect">
            <a:avLst/>
          </a:prstGeom>
          <a:noFill/>
        </p:spPr>
        <p:txBody>
          <a:bodyPr wrap="none" lIns="91440" tIns="45720" rIns="91440" bIns="45720">
            <a:prstTxWarp prst="textArchUp">
              <a:avLst/>
            </a:prstTxWarp>
            <a:spAutoFit/>
          </a:bodyPr>
          <a:lstStyle/>
          <a:p>
            <a:pPr algn="ctr"/>
            <a:r>
              <a:rPr lang="en-US"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Bonus 1pt</a:t>
            </a:r>
          </a:p>
        </p:txBody>
      </p:sp>
      <p:sp>
        <p:nvSpPr>
          <p:cNvPr id="3" name="Rectangle 2"/>
          <p:cNvSpPr/>
          <p:nvPr/>
        </p:nvSpPr>
        <p:spPr>
          <a:xfrm>
            <a:off x="5791200" y="5552928"/>
            <a:ext cx="3302507" cy="954107"/>
          </a:xfrm>
          <a:prstGeom prst="rect">
            <a:avLst/>
          </a:prstGeom>
          <a:noFill/>
        </p:spPr>
        <p:txBody>
          <a:bodyPr wrap="none" lIns="91440" tIns="45720" rIns="91440" bIns="45720">
            <a:spAutoFit/>
          </a:bodyPr>
          <a:lstStyle/>
          <a:p>
            <a:r>
              <a:rPr lang="en-US" sz="28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Stole / may</a:t>
            </a:r>
          </a:p>
          <a:p>
            <a:r>
              <a:rPr lang="en-US" sz="28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have t</a:t>
            </a:r>
            <a:r>
              <a:rPr lang="en-US" sz="28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aken from…</a:t>
            </a:r>
          </a:p>
        </p:txBody>
      </p:sp>
      <p:sp>
        <p:nvSpPr>
          <p:cNvPr id="9" name="Rounded Rectangle 8"/>
          <p:cNvSpPr/>
          <p:nvPr/>
        </p:nvSpPr>
        <p:spPr>
          <a:xfrm>
            <a:off x="914400" y="304800"/>
            <a:ext cx="1295400" cy="457200"/>
          </a:xfrm>
          <a:prstGeom prst="roundRect">
            <a:avLst/>
          </a:prstGeom>
          <a:solidFill>
            <a:schemeClr val="bg2">
              <a:lumMod val="50000"/>
            </a:schemeClr>
          </a:solid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304800"/>
            <a:ext cx="1676400" cy="457200"/>
          </a:xfrm>
          <a:prstGeom prst="roundRect">
            <a:avLst/>
          </a:prstGeom>
          <a:solidFill>
            <a:schemeClr val="bg2">
              <a:lumMod val="50000"/>
            </a:schemeClr>
          </a:solid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088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4294967295"/>
          </p:nvPr>
        </p:nvSpPr>
        <p:spPr>
          <a:xfrm>
            <a:off x="457200" y="228600"/>
            <a:ext cx="8229600" cy="5897563"/>
          </a:xfrm>
        </p:spPr>
        <p:txBody>
          <a:bodyPr/>
          <a:lstStyle/>
          <a:p>
            <a:r>
              <a:rPr lang="en-US">
                <a:solidFill>
                  <a:srgbClr val="FF7C80"/>
                </a:solidFill>
              </a:rPr>
              <a:t>Is your name on the review sheet?</a:t>
            </a: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14400"/>
            <a:ext cx="4497388" cy="5791200"/>
          </a:xfrm>
          <a:prstGeom prst="rect">
            <a:avLst/>
          </a:prstGeom>
          <a:noFill/>
          <a:ln w="9525">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5124" name="WordArt 4"/>
          <p:cNvSpPr>
            <a:spLocks noChangeArrowheads="1" noChangeShapeType="1" noTextEdit="1"/>
          </p:cNvSpPr>
          <p:nvPr/>
        </p:nvSpPr>
        <p:spPr bwMode="auto">
          <a:xfrm>
            <a:off x="6248400" y="1143000"/>
            <a:ext cx="2152650" cy="990600"/>
          </a:xfrm>
          <a:prstGeom prst="rect">
            <a:avLst/>
          </a:prstGeom>
        </p:spPr>
        <p:txBody>
          <a:bodyPr wrap="none" fromWordArt="1">
            <a:prstTxWarp prst="textWave1">
              <a:avLst>
                <a:gd name="adj1" fmla="val 13005"/>
                <a:gd name="adj2" fmla="val 0"/>
              </a:avLst>
            </a:prstTxWarp>
          </a:bodyPr>
          <a:lstStyle/>
          <a:p>
            <a:pPr algn="ctr"/>
            <a:r>
              <a:rPr lang="en-US" kern="10">
                <a:ln w="9525">
                  <a:solidFill>
                    <a:schemeClr val="tx1"/>
                  </a:solidFill>
                  <a:round/>
                  <a:headEnd/>
                  <a:tailEnd/>
                </a:ln>
                <a:solidFill>
                  <a:srgbClr val="FF5050"/>
                </a:solidFill>
                <a:effectLst>
                  <a:outerShdw dist="53882" dir="2700000" algn="ctr" rotWithShape="0">
                    <a:srgbClr val="C0C0C0">
                      <a:alpha val="79999"/>
                    </a:srgbClr>
                  </a:outerShdw>
                </a:effectLst>
                <a:latin typeface="Times New Roman"/>
                <a:cs typeface="Times New Roman"/>
              </a:rPr>
              <a:t>Name</a:t>
            </a:r>
          </a:p>
        </p:txBody>
      </p:sp>
      <p:sp>
        <p:nvSpPr>
          <p:cNvPr id="5125" name="Oval 5"/>
          <p:cNvSpPr>
            <a:spLocks noChangeArrowheads="1"/>
          </p:cNvSpPr>
          <p:nvPr/>
        </p:nvSpPr>
        <p:spPr bwMode="auto">
          <a:xfrm>
            <a:off x="3733800" y="1066800"/>
            <a:ext cx="1219200" cy="457200"/>
          </a:xfrm>
          <a:prstGeom prst="ellipse">
            <a:avLst/>
          </a:prstGeom>
          <a:noFill/>
          <a:ln w="57150">
            <a:solidFill>
              <a:srgbClr val="FF5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sp>
        <p:nvSpPr>
          <p:cNvPr id="5126" name="Line 6"/>
          <p:cNvSpPr>
            <a:spLocks noChangeShapeType="1"/>
          </p:cNvSpPr>
          <p:nvPr/>
        </p:nvSpPr>
        <p:spPr bwMode="auto">
          <a:xfrm flipH="1" flipV="1">
            <a:off x="5181600" y="1371600"/>
            <a:ext cx="1066800" cy="228600"/>
          </a:xfrm>
          <a:prstGeom prst="line">
            <a:avLst/>
          </a:prstGeom>
          <a:noFill/>
          <a:ln w="76200">
            <a:solidFill>
              <a:srgbClr val="FF505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3"/>
          <p:cNvSpPr>
            <a:spLocks noGrp="1" noChangeArrowheads="1"/>
          </p:cNvSpPr>
          <p:nvPr>
            <p:ph type="body" idx="4294967295"/>
          </p:nvPr>
        </p:nvSpPr>
        <p:spPr>
          <a:xfrm>
            <a:off x="228600" y="228600"/>
            <a:ext cx="8458200" cy="5897563"/>
          </a:xfrm>
        </p:spPr>
        <p:txBody>
          <a:bodyPr/>
          <a:lstStyle/>
          <a:p>
            <a:pPr eaLnBrk="1" hangingPunct="1"/>
            <a:r>
              <a:rPr lang="en-US" dirty="0">
                <a:solidFill>
                  <a:srgbClr val="FF00FF"/>
                </a:solidFill>
              </a:rPr>
              <a:t>Name A and B that helped create the modern cell theory.</a:t>
            </a:r>
          </a:p>
        </p:txBody>
      </p:sp>
      <p:pic>
        <p:nvPicPr>
          <p:cNvPr id="40653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600200"/>
            <a:ext cx="3886200" cy="4983163"/>
          </a:xfrm>
          <a:prstGeom prst="rect">
            <a:avLst/>
          </a:prstGeom>
          <a:noFill/>
          <a:ln w="76200">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40653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600200"/>
            <a:ext cx="4572000" cy="4981575"/>
          </a:xfrm>
          <a:prstGeom prst="rect">
            <a:avLst/>
          </a:prstGeom>
          <a:noFill/>
          <a:ln w="76200">
            <a:solidFill>
              <a:srgbClr val="9900FF"/>
            </a:solidFill>
            <a:miter lim="800000"/>
            <a:headEnd/>
            <a:tailEnd/>
          </a:ln>
          <a:extLst>
            <a:ext uri="{909E8E84-426E-40DD-AFC4-6F175D3DCCD1}">
              <a14:hiddenFill xmlns:a14="http://schemas.microsoft.com/office/drawing/2010/main">
                <a:solidFill>
                  <a:srgbClr val="FFFFFF"/>
                </a:solidFill>
              </a14:hiddenFill>
            </a:ext>
          </a:extLst>
        </p:spPr>
      </p:pic>
      <p:sp>
        <p:nvSpPr>
          <p:cNvPr id="406533"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7" name="Rectangle 6"/>
          <p:cNvSpPr/>
          <p:nvPr/>
        </p:nvSpPr>
        <p:spPr>
          <a:xfrm>
            <a:off x="304800" y="1676400"/>
            <a:ext cx="1074333"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8" name="Rectangle 7"/>
          <p:cNvSpPr/>
          <p:nvPr/>
        </p:nvSpPr>
        <p:spPr>
          <a:xfrm>
            <a:off x="5105400" y="1676400"/>
            <a:ext cx="1074333"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9" name="Rectangle 8"/>
          <p:cNvSpPr/>
          <p:nvPr/>
        </p:nvSpPr>
        <p:spPr>
          <a:xfrm>
            <a:off x="7590370" y="91440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17</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3"/>
          <p:cNvSpPr>
            <a:spLocks noGrp="1" noChangeArrowheads="1"/>
          </p:cNvSpPr>
          <p:nvPr>
            <p:ph type="body" idx="1"/>
          </p:nvPr>
        </p:nvSpPr>
        <p:spPr>
          <a:xfrm>
            <a:off x="152400" y="228600"/>
            <a:ext cx="8686800" cy="5897563"/>
          </a:xfrm>
        </p:spPr>
        <p:txBody>
          <a:bodyPr/>
          <a:lstStyle/>
          <a:p>
            <a:pPr lvl="0" eaLnBrk="1" hangingPunct="1"/>
            <a:r>
              <a:rPr lang="en-US" dirty="0">
                <a:latin typeface="Times New Roman" pitchFamily="18" charset="0"/>
              </a:rPr>
              <a:t>All of the following are part of the modern cell theory except?</a:t>
            </a:r>
          </a:p>
          <a:p>
            <a:pPr lvl="1">
              <a:buNone/>
            </a:pPr>
            <a:r>
              <a:rPr lang="en-US" dirty="0">
                <a:solidFill>
                  <a:srgbClr val="CCFF99"/>
                </a:solidFill>
              </a:rPr>
              <a:t>A.) -</a:t>
            </a:r>
            <a:r>
              <a:rPr lang="en-US" dirty="0">
                <a:solidFill>
                  <a:schemeClr val="tx1"/>
                </a:solidFill>
              </a:rPr>
              <a:t>Living things are made of cells.</a:t>
            </a:r>
          </a:p>
          <a:p>
            <a:pPr lvl="1">
              <a:buNone/>
            </a:pPr>
            <a:r>
              <a:rPr lang="en-US" dirty="0">
                <a:solidFill>
                  <a:srgbClr val="FFC000"/>
                </a:solidFill>
              </a:rPr>
              <a:t>B.) -</a:t>
            </a:r>
            <a:r>
              <a:rPr lang="en-US" dirty="0">
                <a:solidFill>
                  <a:schemeClr val="tx1"/>
                </a:solidFill>
              </a:rPr>
              <a:t>All cells come from pre-existing cells.</a:t>
            </a:r>
          </a:p>
          <a:p>
            <a:pPr lvl="1">
              <a:buNone/>
            </a:pPr>
            <a:r>
              <a:rPr lang="en-US" dirty="0">
                <a:solidFill>
                  <a:srgbClr val="9966FF"/>
                </a:solidFill>
              </a:rPr>
              <a:t>C.) -</a:t>
            </a:r>
            <a:r>
              <a:rPr lang="en-US" dirty="0">
                <a:solidFill>
                  <a:schemeClr val="tx1"/>
                </a:solidFill>
              </a:rPr>
              <a:t>Cells contain genetic information.</a:t>
            </a:r>
          </a:p>
          <a:p>
            <a:pPr lvl="1">
              <a:buNone/>
            </a:pPr>
            <a:r>
              <a:rPr lang="en-US" dirty="0">
                <a:solidFill>
                  <a:srgbClr val="FFCCFF"/>
                </a:solidFill>
              </a:rPr>
              <a:t>D.) -</a:t>
            </a:r>
            <a:r>
              <a:rPr lang="en-US" dirty="0">
                <a:solidFill>
                  <a:schemeClr val="tx1"/>
                </a:solidFill>
              </a:rPr>
              <a:t>All cells are different in composition.</a:t>
            </a:r>
          </a:p>
          <a:p>
            <a:pPr lvl="1">
              <a:buNone/>
            </a:pPr>
            <a:r>
              <a:rPr lang="en-US" dirty="0">
                <a:solidFill>
                  <a:srgbClr val="FFFF66"/>
                </a:solidFill>
              </a:rPr>
              <a:t>E.) -</a:t>
            </a:r>
            <a:r>
              <a:rPr lang="en-US" dirty="0">
                <a:solidFill>
                  <a:schemeClr val="tx1"/>
                </a:solidFill>
              </a:rPr>
              <a:t>Energy flow of life occurs in cells.</a:t>
            </a:r>
          </a:p>
          <a:p>
            <a:pPr lvl="1" eaLnBrk="1" hangingPunct="1"/>
            <a:endParaRPr lang="en-US" dirty="0">
              <a:latin typeface="Times New Roman" pitchFamily="18" charset="0"/>
            </a:endParaRPr>
          </a:p>
          <a:p>
            <a:pPr lvl="1" eaLnBrk="1" hangingPunct="1"/>
            <a:endParaRPr lang="en-US" sz="2000" dirty="0"/>
          </a:p>
          <a:p>
            <a:pPr eaLnBrk="1" hangingPunct="1"/>
            <a:endParaRPr lang="en-US" dirty="0"/>
          </a:p>
        </p:txBody>
      </p:sp>
      <p:sp>
        <p:nvSpPr>
          <p:cNvPr id="381956"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5" name="Picture 7" descr="http://www.ndpteachers.org/perit/OnionEpiderm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962400"/>
            <a:ext cx="8610600" cy="2667000"/>
          </a:xfrm>
          <a:prstGeom prst="rect">
            <a:avLst/>
          </a:prstGeom>
          <a:noFill/>
          <a:ln w="76200">
            <a:solidFill>
              <a:srgbClr val="CCFF99"/>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239000" y="99060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18</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3"/>
          <p:cNvSpPr>
            <a:spLocks noGrp="1" noChangeArrowheads="1"/>
          </p:cNvSpPr>
          <p:nvPr>
            <p:ph type="body" idx="1"/>
          </p:nvPr>
        </p:nvSpPr>
        <p:spPr>
          <a:xfrm>
            <a:off x="152400" y="228600"/>
            <a:ext cx="8686800" cy="5897563"/>
          </a:xfrm>
        </p:spPr>
        <p:txBody>
          <a:bodyPr/>
          <a:lstStyle/>
          <a:p>
            <a:pPr lvl="0" eaLnBrk="1" hangingPunct="1"/>
            <a:r>
              <a:rPr lang="en-US" dirty="0">
                <a:latin typeface="Times New Roman" pitchFamily="18" charset="0"/>
              </a:rPr>
              <a:t>All of the following are part of the modern cell theory except?</a:t>
            </a:r>
          </a:p>
          <a:p>
            <a:pPr lvl="1">
              <a:buNone/>
            </a:pPr>
            <a:r>
              <a:rPr lang="en-US" dirty="0">
                <a:solidFill>
                  <a:srgbClr val="CCFF99"/>
                </a:solidFill>
              </a:rPr>
              <a:t>A.) -Living things are made of cells.</a:t>
            </a:r>
          </a:p>
          <a:p>
            <a:pPr lvl="1">
              <a:buNone/>
            </a:pPr>
            <a:r>
              <a:rPr lang="en-US" dirty="0">
                <a:solidFill>
                  <a:srgbClr val="FFC000"/>
                </a:solidFill>
              </a:rPr>
              <a:t>B.) -</a:t>
            </a:r>
            <a:r>
              <a:rPr lang="en-US" dirty="0">
                <a:solidFill>
                  <a:schemeClr val="tx1"/>
                </a:solidFill>
              </a:rPr>
              <a:t>All cells come from pre-existing cells.</a:t>
            </a:r>
          </a:p>
          <a:p>
            <a:pPr lvl="1">
              <a:buNone/>
            </a:pPr>
            <a:r>
              <a:rPr lang="en-US" dirty="0">
                <a:solidFill>
                  <a:srgbClr val="9966FF"/>
                </a:solidFill>
              </a:rPr>
              <a:t>C.) -</a:t>
            </a:r>
            <a:r>
              <a:rPr lang="en-US" dirty="0">
                <a:solidFill>
                  <a:schemeClr val="tx1"/>
                </a:solidFill>
              </a:rPr>
              <a:t>Cells contain genetic information.</a:t>
            </a:r>
          </a:p>
          <a:p>
            <a:pPr lvl="1">
              <a:buNone/>
            </a:pPr>
            <a:r>
              <a:rPr lang="en-US" dirty="0">
                <a:solidFill>
                  <a:srgbClr val="FFCCFF"/>
                </a:solidFill>
              </a:rPr>
              <a:t>D.) -</a:t>
            </a:r>
            <a:r>
              <a:rPr lang="en-US" dirty="0">
                <a:solidFill>
                  <a:schemeClr val="tx1"/>
                </a:solidFill>
              </a:rPr>
              <a:t>All cells are different in composition.</a:t>
            </a:r>
          </a:p>
          <a:p>
            <a:pPr lvl="1">
              <a:buNone/>
            </a:pPr>
            <a:r>
              <a:rPr lang="en-US" dirty="0">
                <a:solidFill>
                  <a:srgbClr val="FFFF66"/>
                </a:solidFill>
              </a:rPr>
              <a:t>E.) -</a:t>
            </a:r>
            <a:r>
              <a:rPr lang="en-US" dirty="0">
                <a:solidFill>
                  <a:schemeClr val="tx1"/>
                </a:solidFill>
              </a:rPr>
              <a:t>Energy flow of life occurs in cells.</a:t>
            </a:r>
          </a:p>
          <a:p>
            <a:pPr lvl="1" eaLnBrk="1" hangingPunct="1"/>
            <a:endParaRPr lang="en-US" dirty="0">
              <a:latin typeface="Times New Roman" pitchFamily="18" charset="0"/>
            </a:endParaRPr>
          </a:p>
          <a:p>
            <a:pPr lvl="1" eaLnBrk="1" hangingPunct="1"/>
            <a:endParaRPr lang="en-US" sz="2000" dirty="0"/>
          </a:p>
          <a:p>
            <a:pPr eaLnBrk="1" hangingPunct="1"/>
            <a:endParaRPr lang="en-US" dirty="0"/>
          </a:p>
        </p:txBody>
      </p:sp>
      <p:sp>
        <p:nvSpPr>
          <p:cNvPr id="381956"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5" name="Picture 7" descr="http://www.ndpteachers.org/perit/OnionEpiderm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962400"/>
            <a:ext cx="8610600" cy="2667000"/>
          </a:xfrm>
          <a:prstGeom prst="rect">
            <a:avLst/>
          </a:prstGeom>
          <a:noFill/>
          <a:ln w="76200">
            <a:solidFill>
              <a:srgbClr val="CCFF99"/>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239000" y="99060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18</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3"/>
          <p:cNvSpPr>
            <a:spLocks noGrp="1" noChangeArrowheads="1"/>
          </p:cNvSpPr>
          <p:nvPr>
            <p:ph type="body" idx="1"/>
          </p:nvPr>
        </p:nvSpPr>
        <p:spPr>
          <a:xfrm>
            <a:off x="152400" y="228600"/>
            <a:ext cx="8686800" cy="5897563"/>
          </a:xfrm>
        </p:spPr>
        <p:txBody>
          <a:bodyPr/>
          <a:lstStyle/>
          <a:p>
            <a:pPr lvl="0" eaLnBrk="1" hangingPunct="1"/>
            <a:r>
              <a:rPr lang="en-US" dirty="0">
                <a:latin typeface="Times New Roman" pitchFamily="18" charset="0"/>
              </a:rPr>
              <a:t>All of the following are part of the modern cell theory except?</a:t>
            </a:r>
          </a:p>
          <a:p>
            <a:pPr lvl="1">
              <a:buNone/>
            </a:pPr>
            <a:r>
              <a:rPr lang="en-US" dirty="0">
                <a:solidFill>
                  <a:srgbClr val="CCFF99"/>
                </a:solidFill>
              </a:rPr>
              <a:t>A.) -Living things are made of cells.</a:t>
            </a:r>
          </a:p>
          <a:p>
            <a:pPr lvl="1">
              <a:buNone/>
            </a:pPr>
            <a:r>
              <a:rPr lang="en-US" dirty="0">
                <a:solidFill>
                  <a:srgbClr val="FFC000"/>
                </a:solidFill>
              </a:rPr>
              <a:t>B.) -All cells come from pre-existing cells.</a:t>
            </a:r>
          </a:p>
          <a:p>
            <a:pPr lvl="1">
              <a:buNone/>
            </a:pPr>
            <a:r>
              <a:rPr lang="en-US" dirty="0">
                <a:solidFill>
                  <a:srgbClr val="9966FF"/>
                </a:solidFill>
              </a:rPr>
              <a:t>C.) -</a:t>
            </a:r>
            <a:r>
              <a:rPr lang="en-US" dirty="0">
                <a:solidFill>
                  <a:schemeClr val="tx1"/>
                </a:solidFill>
              </a:rPr>
              <a:t>Cells contain genetic information.</a:t>
            </a:r>
          </a:p>
          <a:p>
            <a:pPr lvl="1">
              <a:buNone/>
            </a:pPr>
            <a:r>
              <a:rPr lang="en-US" dirty="0">
                <a:solidFill>
                  <a:srgbClr val="FFCCFF"/>
                </a:solidFill>
              </a:rPr>
              <a:t>D.) -</a:t>
            </a:r>
            <a:r>
              <a:rPr lang="en-US" dirty="0">
                <a:solidFill>
                  <a:schemeClr val="tx1"/>
                </a:solidFill>
              </a:rPr>
              <a:t>All cells are different in composition.</a:t>
            </a:r>
          </a:p>
          <a:p>
            <a:pPr lvl="1">
              <a:buNone/>
            </a:pPr>
            <a:r>
              <a:rPr lang="en-US" dirty="0">
                <a:solidFill>
                  <a:srgbClr val="FFFF66"/>
                </a:solidFill>
              </a:rPr>
              <a:t>E.) -</a:t>
            </a:r>
            <a:r>
              <a:rPr lang="en-US" dirty="0">
                <a:solidFill>
                  <a:schemeClr val="tx1"/>
                </a:solidFill>
              </a:rPr>
              <a:t>Energy flow of life occurs in cells.</a:t>
            </a:r>
          </a:p>
          <a:p>
            <a:pPr lvl="1" eaLnBrk="1" hangingPunct="1"/>
            <a:endParaRPr lang="en-US" dirty="0">
              <a:latin typeface="Times New Roman" pitchFamily="18" charset="0"/>
            </a:endParaRPr>
          </a:p>
          <a:p>
            <a:pPr lvl="1" eaLnBrk="1" hangingPunct="1"/>
            <a:endParaRPr lang="en-US" sz="2000" dirty="0"/>
          </a:p>
          <a:p>
            <a:pPr eaLnBrk="1" hangingPunct="1"/>
            <a:endParaRPr lang="en-US" dirty="0"/>
          </a:p>
        </p:txBody>
      </p:sp>
      <p:sp>
        <p:nvSpPr>
          <p:cNvPr id="381956"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5" name="Picture 7" descr="http://www.ndpteachers.org/perit/OnionEpiderm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962400"/>
            <a:ext cx="8610600" cy="2667000"/>
          </a:xfrm>
          <a:prstGeom prst="rect">
            <a:avLst/>
          </a:prstGeom>
          <a:noFill/>
          <a:ln w="76200">
            <a:solidFill>
              <a:srgbClr val="CCFF99"/>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239000" y="99060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18</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3"/>
          <p:cNvSpPr>
            <a:spLocks noGrp="1" noChangeArrowheads="1"/>
          </p:cNvSpPr>
          <p:nvPr>
            <p:ph type="body" idx="1"/>
          </p:nvPr>
        </p:nvSpPr>
        <p:spPr>
          <a:xfrm>
            <a:off x="152400" y="228600"/>
            <a:ext cx="8686800" cy="5897563"/>
          </a:xfrm>
        </p:spPr>
        <p:txBody>
          <a:bodyPr/>
          <a:lstStyle/>
          <a:p>
            <a:pPr lvl="0" eaLnBrk="1" hangingPunct="1"/>
            <a:r>
              <a:rPr lang="en-US" dirty="0">
                <a:latin typeface="Times New Roman" pitchFamily="18" charset="0"/>
              </a:rPr>
              <a:t>All of the following are part of the modern cell theory except?</a:t>
            </a:r>
          </a:p>
          <a:p>
            <a:pPr lvl="1">
              <a:buNone/>
            </a:pPr>
            <a:r>
              <a:rPr lang="en-US" dirty="0">
                <a:solidFill>
                  <a:srgbClr val="CCFF99"/>
                </a:solidFill>
              </a:rPr>
              <a:t>A.) -Living things are made of cells.</a:t>
            </a:r>
          </a:p>
          <a:p>
            <a:pPr lvl="1">
              <a:buNone/>
            </a:pPr>
            <a:r>
              <a:rPr lang="en-US" dirty="0">
                <a:solidFill>
                  <a:srgbClr val="FFC000"/>
                </a:solidFill>
              </a:rPr>
              <a:t>B.) -All cells come from pre-existing cells.</a:t>
            </a:r>
          </a:p>
          <a:p>
            <a:pPr lvl="1">
              <a:buNone/>
            </a:pPr>
            <a:r>
              <a:rPr lang="en-US" dirty="0">
                <a:solidFill>
                  <a:srgbClr val="9966FF"/>
                </a:solidFill>
              </a:rPr>
              <a:t>C.) -Cells contain genetic information.</a:t>
            </a:r>
          </a:p>
          <a:p>
            <a:pPr lvl="1">
              <a:buNone/>
            </a:pPr>
            <a:r>
              <a:rPr lang="en-US" dirty="0">
                <a:solidFill>
                  <a:srgbClr val="FFCCFF"/>
                </a:solidFill>
              </a:rPr>
              <a:t>D.) -</a:t>
            </a:r>
            <a:r>
              <a:rPr lang="en-US" dirty="0">
                <a:solidFill>
                  <a:schemeClr val="tx1"/>
                </a:solidFill>
              </a:rPr>
              <a:t>All cells are different in composition.</a:t>
            </a:r>
          </a:p>
          <a:p>
            <a:pPr lvl="1">
              <a:buNone/>
            </a:pPr>
            <a:r>
              <a:rPr lang="en-US" dirty="0">
                <a:solidFill>
                  <a:srgbClr val="FFFF66"/>
                </a:solidFill>
              </a:rPr>
              <a:t>E.) -</a:t>
            </a:r>
            <a:r>
              <a:rPr lang="en-US" dirty="0">
                <a:solidFill>
                  <a:schemeClr val="tx1"/>
                </a:solidFill>
              </a:rPr>
              <a:t>Energy flow of life occurs in cells.</a:t>
            </a:r>
          </a:p>
          <a:p>
            <a:pPr lvl="1" eaLnBrk="1" hangingPunct="1"/>
            <a:endParaRPr lang="en-US" dirty="0">
              <a:latin typeface="Times New Roman" pitchFamily="18" charset="0"/>
            </a:endParaRPr>
          </a:p>
          <a:p>
            <a:pPr lvl="1" eaLnBrk="1" hangingPunct="1"/>
            <a:endParaRPr lang="en-US" sz="2000" dirty="0"/>
          </a:p>
          <a:p>
            <a:pPr eaLnBrk="1" hangingPunct="1"/>
            <a:endParaRPr lang="en-US" dirty="0"/>
          </a:p>
        </p:txBody>
      </p:sp>
      <p:sp>
        <p:nvSpPr>
          <p:cNvPr id="381956"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5" name="Picture 7" descr="http://www.ndpteachers.org/perit/OnionEpiderm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962400"/>
            <a:ext cx="8610600" cy="2667000"/>
          </a:xfrm>
          <a:prstGeom prst="rect">
            <a:avLst/>
          </a:prstGeom>
          <a:noFill/>
          <a:ln w="76200">
            <a:solidFill>
              <a:srgbClr val="CCFF99"/>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239000" y="99060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18</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3"/>
          <p:cNvSpPr>
            <a:spLocks noGrp="1" noChangeArrowheads="1"/>
          </p:cNvSpPr>
          <p:nvPr>
            <p:ph type="body" idx="1"/>
          </p:nvPr>
        </p:nvSpPr>
        <p:spPr>
          <a:xfrm>
            <a:off x="152400" y="228600"/>
            <a:ext cx="8686800" cy="5897563"/>
          </a:xfrm>
        </p:spPr>
        <p:txBody>
          <a:bodyPr/>
          <a:lstStyle/>
          <a:p>
            <a:pPr lvl="0" eaLnBrk="1" hangingPunct="1"/>
            <a:r>
              <a:rPr lang="en-US" dirty="0">
                <a:latin typeface="Times New Roman" pitchFamily="18" charset="0"/>
              </a:rPr>
              <a:t>All of the following are part of the modern cell theory except?</a:t>
            </a:r>
          </a:p>
          <a:p>
            <a:pPr lvl="1">
              <a:buNone/>
            </a:pPr>
            <a:r>
              <a:rPr lang="en-US" dirty="0">
                <a:solidFill>
                  <a:srgbClr val="CCFF99"/>
                </a:solidFill>
              </a:rPr>
              <a:t>A.) -Living things are made of cells.</a:t>
            </a:r>
          </a:p>
          <a:p>
            <a:pPr lvl="1">
              <a:buNone/>
            </a:pPr>
            <a:r>
              <a:rPr lang="en-US" dirty="0">
                <a:solidFill>
                  <a:srgbClr val="FFC000"/>
                </a:solidFill>
              </a:rPr>
              <a:t>B.) -All cells come from pre-existing cells.</a:t>
            </a:r>
          </a:p>
          <a:p>
            <a:pPr lvl="1">
              <a:buNone/>
            </a:pPr>
            <a:r>
              <a:rPr lang="en-US" dirty="0">
                <a:solidFill>
                  <a:srgbClr val="9966FF"/>
                </a:solidFill>
              </a:rPr>
              <a:t>C.) -Cells contain genetic information.</a:t>
            </a:r>
          </a:p>
          <a:p>
            <a:pPr lvl="1">
              <a:buNone/>
            </a:pPr>
            <a:r>
              <a:rPr lang="en-US" dirty="0">
                <a:solidFill>
                  <a:srgbClr val="FFCCFF"/>
                </a:solidFill>
              </a:rPr>
              <a:t>D.) -All cells are different in composition.</a:t>
            </a:r>
          </a:p>
          <a:p>
            <a:pPr lvl="1">
              <a:buNone/>
            </a:pPr>
            <a:r>
              <a:rPr lang="en-US" dirty="0">
                <a:solidFill>
                  <a:srgbClr val="FFFF66"/>
                </a:solidFill>
              </a:rPr>
              <a:t>E.) -</a:t>
            </a:r>
            <a:r>
              <a:rPr lang="en-US" dirty="0">
                <a:solidFill>
                  <a:schemeClr val="tx1"/>
                </a:solidFill>
              </a:rPr>
              <a:t>Energy flow of life occurs in cells.</a:t>
            </a:r>
          </a:p>
          <a:p>
            <a:pPr lvl="1" eaLnBrk="1" hangingPunct="1"/>
            <a:endParaRPr lang="en-US" dirty="0">
              <a:latin typeface="Times New Roman" pitchFamily="18" charset="0"/>
            </a:endParaRPr>
          </a:p>
          <a:p>
            <a:pPr lvl="1" eaLnBrk="1" hangingPunct="1"/>
            <a:endParaRPr lang="en-US" sz="2000" dirty="0"/>
          </a:p>
          <a:p>
            <a:pPr eaLnBrk="1" hangingPunct="1"/>
            <a:endParaRPr lang="en-US" dirty="0"/>
          </a:p>
        </p:txBody>
      </p:sp>
      <p:sp>
        <p:nvSpPr>
          <p:cNvPr id="381956"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5" name="Picture 7" descr="http://www.ndpteachers.org/perit/OnionEpiderm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962400"/>
            <a:ext cx="8610600" cy="2667000"/>
          </a:xfrm>
          <a:prstGeom prst="rect">
            <a:avLst/>
          </a:prstGeom>
          <a:noFill/>
          <a:ln w="76200">
            <a:solidFill>
              <a:srgbClr val="CCFF99"/>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239000" y="99060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18</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3"/>
          <p:cNvSpPr>
            <a:spLocks noGrp="1" noChangeArrowheads="1"/>
          </p:cNvSpPr>
          <p:nvPr>
            <p:ph type="body" idx="1"/>
          </p:nvPr>
        </p:nvSpPr>
        <p:spPr>
          <a:xfrm>
            <a:off x="152400" y="228600"/>
            <a:ext cx="8686800" cy="5897563"/>
          </a:xfrm>
        </p:spPr>
        <p:txBody>
          <a:bodyPr/>
          <a:lstStyle/>
          <a:p>
            <a:pPr lvl="0" eaLnBrk="1" hangingPunct="1"/>
            <a:r>
              <a:rPr lang="en-US" dirty="0">
                <a:latin typeface="Times New Roman" pitchFamily="18" charset="0"/>
              </a:rPr>
              <a:t>All of the following are part of the modern cell theory except?</a:t>
            </a:r>
          </a:p>
          <a:p>
            <a:pPr lvl="1">
              <a:buNone/>
            </a:pPr>
            <a:r>
              <a:rPr lang="en-US" dirty="0">
                <a:solidFill>
                  <a:srgbClr val="CCFF99"/>
                </a:solidFill>
              </a:rPr>
              <a:t>A.) -Living things are made of cells.</a:t>
            </a:r>
          </a:p>
          <a:p>
            <a:pPr lvl="1">
              <a:buNone/>
            </a:pPr>
            <a:r>
              <a:rPr lang="en-US" dirty="0">
                <a:solidFill>
                  <a:srgbClr val="FFC000"/>
                </a:solidFill>
              </a:rPr>
              <a:t>B.) -All cells come from pre-existing cells.</a:t>
            </a:r>
          </a:p>
          <a:p>
            <a:pPr lvl="1">
              <a:buNone/>
            </a:pPr>
            <a:r>
              <a:rPr lang="en-US" dirty="0">
                <a:solidFill>
                  <a:srgbClr val="9966FF"/>
                </a:solidFill>
              </a:rPr>
              <a:t>C.) -Cells contain genetic information.</a:t>
            </a:r>
          </a:p>
          <a:p>
            <a:pPr lvl="1">
              <a:buNone/>
            </a:pPr>
            <a:r>
              <a:rPr lang="en-US" dirty="0">
                <a:solidFill>
                  <a:srgbClr val="FFCCFF"/>
                </a:solidFill>
              </a:rPr>
              <a:t>D.) -All cells are different in composition.</a:t>
            </a:r>
          </a:p>
          <a:p>
            <a:pPr lvl="1">
              <a:buNone/>
            </a:pPr>
            <a:r>
              <a:rPr lang="en-US" dirty="0">
                <a:solidFill>
                  <a:srgbClr val="FFFF66"/>
                </a:solidFill>
              </a:rPr>
              <a:t>E.) -Energy flow of life occurs in cells.</a:t>
            </a:r>
          </a:p>
          <a:p>
            <a:pPr lvl="1" eaLnBrk="1" hangingPunct="1"/>
            <a:endParaRPr lang="en-US" dirty="0">
              <a:latin typeface="Times New Roman" pitchFamily="18" charset="0"/>
            </a:endParaRPr>
          </a:p>
          <a:p>
            <a:pPr lvl="1" eaLnBrk="1" hangingPunct="1"/>
            <a:endParaRPr lang="en-US" sz="2000" dirty="0"/>
          </a:p>
          <a:p>
            <a:pPr eaLnBrk="1" hangingPunct="1"/>
            <a:endParaRPr lang="en-US" dirty="0"/>
          </a:p>
        </p:txBody>
      </p:sp>
      <p:sp>
        <p:nvSpPr>
          <p:cNvPr id="381956"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5" name="Picture 7" descr="http://www.ndpteachers.org/perit/OnionEpiderm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962400"/>
            <a:ext cx="8610600" cy="2667000"/>
          </a:xfrm>
          <a:prstGeom prst="rect">
            <a:avLst/>
          </a:prstGeom>
          <a:noFill/>
          <a:ln w="76200">
            <a:solidFill>
              <a:srgbClr val="CCFF99"/>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239000" y="99060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18</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228600" y="228600"/>
            <a:ext cx="8229600" cy="5745163"/>
          </a:xfrm>
        </p:spPr>
        <p:txBody>
          <a:bodyPr/>
          <a:lstStyle/>
          <a:p>
            <a:pPr eaLnBrk="1" hangingPunct="1">
              <a:defRPr/>
            </a:pPr>
            <a:r>
              <a:rPr lang="en-US" dirty="0"/>
              <a:t>There are two main groups of cells. </a:t>
            </a:r>
          </a:p>
          <a:p>
            <a:pPr lvl="1" eaLnBrk="1" hangingPunct="1">
              <a:defRPr/>
            </a:pPr>
            <a:r>
              <a:rPr lang="en-US" dirty="0">
                <a:solidFill>
                  <a:srgbClr val="FFFF00"/>
                </a:solidFill>
              </a:rPr>
              <a:t>A.) Prokaryotic</a:t>
            </a:r>
          </a:p>
          <a:p>
            <a:pPr lvl="1" eaLnBrk="1" hangingPunct="1">
              <a:defRPr/>
            </a:pPr>
            <a:r>
              <a:rPr lang="en-US" dirty="0">
                <a:solidFill>
                  <a:srgbClr val="9966FF"/>
                </a:solidFill>
              </a:rPr>
              <a:t>B.) Eukaryotic</a:t>
            </a:r>
          </a:p>
        </p:txBody>
      </p:sp>
      <p:pic>
        <p:nvPicPr>
          <p:cNvPr id="481283" name="Picture 5" descr="all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981200"/>
            <a:ext cx="8610600" cy="45053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6" name="Rectangle 5"/>
          <p:cNvSpPr/>
          <p:nvPr/>
        </p:nvSpPr>
        <p:spPr>
          <a:xfrm>
            <a:off x="685800" y="2819400"/>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7" name="Rectangle 6"/>
          <p:cNvSpPr/>
          <p:nvPr/>
        </p:nvSpPr>
        <p:spPr>
          <a:xfrm>
            <a:off x="5715000" y="2514600"/>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8" name="Rounded Rectangle 7"/>
          <p:cNvSpPr/>
          <p:nvPr/>
        </p:nvSpPr>
        <p:spPr>
          <a:xfrm>
            <a:off x="1524000" y="914400"/>
            <a:ext cx="2133600" cy="457200"/>
          </a:xfrm>
          <a:prstGeom prst="round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524000" y="1447800"/>
            <a:ext cx="2133600" cy="381000"/>
          </a:xfrm>
          <a:prstGeom prst="round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7200" y="20574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57800" y="20574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162800" y="22860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228600" y="228600"/>
            <a:ext cx="8229600" cy="5745163"/>
          </a:xfrm>
        </p:spPr>
        <p:txBody>
          <a:bodyPr/>
          <a:lstStyle/>
          <a:p>
            <a:pPr eaLnBrk="1" hangingPunct="1">
              <a:defRPr/>
            </a:pPr>
            <a:r>
              <a:rPr lang="en-US" dirty="0"/>
              <a:t>There are two main groups of cells. </a:t>
            </a:r>
          </a:p>
          <a:p>
            <a:pPr lvl="1" eaLnBrk="1" hangingPunct="1">
              <a:defRPr/>
            </a:pPr>
            <a:r>
              <a:rPr lang="en-US" dirty="0">
                <a:solidFill>
                  <a:srgbClr val="FFFF00"/>
                </a:solidFill>
              </a:rPr>
              <a:t>A.) Prokaryotic</a:t>
            </a:r>
          </a:p>
          <a:p>
            <a:pPr lvl="1" eaLnBrk="1" hangingPunct="1">
              <a:defRPr/>
            </a:pPr>
            <a:r>
              <a:rPr lang="en-US" dirty="0">
                <a:solidFill>
                  <a:srgbClr val="9966FF"/>
                </a:solidFill>
              </a:rPr>
              <a:t>B.) Eukaryotic</a:t>
            </a:r>
          </a:p>
        </p:txBody>
      </p:sp>
      <p:pic>
        <p:nvPicPr>
          <p:cNvPr id="481283" name="Picture 5" descr="all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981200"/>
            <a:ext cx="8610600" cy="45053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6" name="Rectangle 5"/>
          <p:cNvSpPr/>
          <p:nvPr/>
        </p:nvSpPr>
        <p:spPr>
          <a:xfrm>
            <a:off x="685800" y="2819400"/>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7" name="Rectangle 6"/>
          <p:cNvSpPr/>
          <p:nvPr/>
        </p:nvSpPr>
        <p:spPr>
          <a:xfrm>
            <a:off x="5715000" y="2514600"/>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0" name="Rectangle 9"/>
          <p:cNvSpPr/>
          <p:nvPr/>
        </p:nvSpPr>
        <p:spPr>
          <a:xfrm>
            <a:off x="457200" y="20574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57800" y="20574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162800" y="22860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19</a:t>
            </a:r>
          </a:p>
        </p:txBody>
      </p:sp>
      <p:sp>
        <p:nvSpPr>
          <p:cNvPr id="13" name="Rectangle 12"/>
          <p:cNvSpPr/>
          <p:nvPr/>
        </p:nvSpPr>
        <p:spPr>
          <a:xfrm>
            <a:off x="228600" y="2057400"/>
            <a:ext cx="3993402" cy="923330"/>
          </a:xfrm>
          <a:prstGeom prst="rect">
            <a:avLst/>
          </a:prstGeom>
          <a:noFill/>
        </p:spPr>
        <p:txBody>
          <a:bodyPr wrap="none" lIns="91440" tIns="45720" rIns="91440" bIns="45720">
            <a:spAutoFit/>
          </a:bodyPr>
          <a:lstStyle/>
          <a:p>
            <a:pPr algn="ctr"/>
            <a:r>
              <a:rPr lang="en-US" sz="5400" b="1" cap="none" spc="0" dirty="0">
                <a:ln w="17780" cmpd="sng">
                  <a:solidFill>
                    <a:sysClr val="windowText" lastClr="000000"/>
                  </a:solidFill>
                  <a:prstDash val="solid"/>
                  <a:miter lim="800000"/>
                </a:ln>
                <a:solidFill>
                  <a:srgbClr val="FFFF00"/>
                </a:solidFill>
                <a:effectLst>
                  <a:outerShdw blurRad="50800" algn="tl" rotWithShape="0">
                    <a:srgbClr val="000000"/>
                  </a:outerShdw>
                </a:effectLst>
              </a:rPr>
              <a:t>Prokaryotic</a:t>
            </a:r>
          </a:p>
        </p:txBody>
      </p:sp>
      <p:sp>
        <p:nvSpPr>
          <p:cNvPr id="14" name="Rectangle 13"/>
          <p:cNvSpPr/>
          <p:nvPr/>
        </p:nvSpPr>
        <p:spPr>
          <a:xfrm>
            <a:off x="5105400" y="1981200"/>
            <a:ext cx="3724096" cy="923330"/>
          </a:xfrm>
          <a:prstGeom prst="rect">
            <a:avLst/>
          </a:prstGeom>
          <a:noFill/>
        </p:spPr>
        <p:txBody>
          <a:bodyPr wrap="none" lIns="91440" tIns="45720" rIns="91440" bIns="45720">
            <a:spAutoFit/>
          </a:bodyPr>
          <a:lstStyle/>
          <a:p>
            <a:pPr algn="ctr"/>
            <a:r>
              <a:rPr lang="en-US" sz="5400" b="1" cap="none" spc="0" dirty="0">
                <a:ln w="17780" cmpd="sng">
                  <a:solidFill>
                    <a:sysClr val="windowText" lastClr="000000"/>
                  </a:solidFill>
                  <a:prstDash val="solid"/>
                  <a:miter lim="800000"/>
                </a:ln>
                <a:solidFill>
                  <a:srgbClr val="9966FF"/>
                </a:solidFill>
                <a:effectLst>
                  <a:outerShdw blurRad="50800" algn="tl" rotWithShape="0">
                    <a:srgbClr val="000000"/>
                  </a:outerShdw>
                </a:effectLst>
              </a:rPr>
              <a:t>Eukaryotic</a:t>
            </a:r>
          </a:p>
        </p:txBody>
      </p:sp>
      <p:pic>
        <p:nvPicPr>
          <p:cNvPr id="15" name="Picture 5" descr="080118092439-lar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8600"/>
            <a:ext cx="9144000" cy="7086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0" y="228600"/>
            <a:ext cx="9144000" cy="5745163"/>
          </a:xfrm>
        </p:spPr>
        <p:txBody>
          <a:bodyPr/>
          <a:lstStyle/>
          <a:p>
            <a:pPr eaLnBrk="1" hangingPunct="1">
              <a:defRPr/>
            </a:pPr>
            <a:r>
              <a:rPr lang="en-US" dirty="0"/>
              <a:t>Which one is older (evolved)? Can you provide a reference of time.</a:t>
            </a:r>
          </a:p>
          <a:p>
            <a:pPr lvl="1" eaLnBrk="1" hangingPunct="1">
              <a:defRPr/>
            </a:pPr>
            <a:r>
              <a:rPr lang="en-US" dirty="0">
                <a:solidFill>
                  <a:schemeClr val="tx1">
                    <a:lumMod val="95000"/>
                    <a:lumOff val="5000"/>
                  </a:schemeClr>
                </a:solidFill>
              </a:rPr>
              <a:t>A.) Prokaryotic (appeared about 3.8 billion years ago.)</a:t>
            </a:r>
          </a:p>
          <a:p>
            <a:pPr lvl="1" eaLnBrk="1" hangingPunct="1">
              <a:defRPr/>
            </a:pPr>
            <a:r>
              <a:rPr lang="en-US" dirty="0">
                <a:solidFill>
                  <a:schemeClr val="tx1">
                    <a:lumMod val="95000"/>
                    <a:lumOff val="5000"/>
                  </a:schemeClr>
                </a:solidFill>
              </a:rPr>
              <a:t>B.) Eukaryotic (Appeared approx. 2.2 billion years ago.)</a:t>
            </a:r>
          </a:p>
          <a:p>
            <a:pPr lvl="1" eaLnBrk="1" hangingPunct="1">
              <a:defRPr/>
            </a:pPr>
            <a:endParaRPr lang="en-US" dirty="0">
              <a:solidFill>
                <a:srgbClr val="9966FF"/>
              </a:solidFill>
            </a:endParaRPr>
          </a:p>
        </p:txBody>
      </p:sp>
      <p:pic>
        <p:nvPicPr>
          <p:cNvPr id="481283" name="Picture 5" descr="all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438400"/>
            <a:ext cx="8610600" cy="40481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6" name="Rectangle 5"/>
          <p:cNvSpPr/>
          <p:nvPr/>
        </p:nvSpPr>
        <p:spPr>
          <a:xfrm>
            <a:off x="685800" y="2819400"/>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7" name="Rectangle 6"/>
          <p:cNvSpPr/>
          <p:nvPr/>
        </p:nvSpPr>
        <p:spPr>
          <a:xfrm>
            <a:off x="5715000" y="2819400"/>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0" name="Rectangle 9"/>
          <p:cNvSpPr/>
          <p:nvPr/>
        </p:nvSpPr>
        <p:spPr>
          <a:xfrm>
            <a:off x="381000" y="25146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181600" y="2514600"/>
            <a:ext cx="2514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772400" y="2362200"/>
            <a:ext cx="1040670" cy="1015663"/>
          </a:xfrm>
          <a:prstGeom prst="rect">
            <a:avLst/>
          </a:prstGeom>
          <a:noFill/>
        </p:spPr>
        <p:txBody>
          <a:bodyPr wrap="none" lIns="91440" tIns="45720" rIns="91440" bIns="45720">
            <a:spAutoFit/>
          </a:bodyPr>
          <a:lstStyle/>
          <a:p>
            <a:pPr algn="ctr"/>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20</a:t>
            </a:r>
            <a:endParaRPr lang="en-US" sz="6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4294967295"/>
          </p:nvPr>
        </p:nvSpPr>
        <p:spPr>
          <a:xfrm>
            <a:off x="457200" y="228600"/>
            <a:ext cx="8229600" cy="5897563"/>
          </a:xfrm>
        </p:spPr>
        <p:txBody>
          <a:bodyPr/>
          <a:lstStyle/>
          <a:p>
            <a:r>
              <a:rPr lang="en-US"/>
              <a:t>Is your name on the review sheet?</a:t>
            </a: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14400"/>
            <a:ext cx="4497388" cy="5791200"/>
          </a:xfrm>
          <a:prstGeom prst="rect">
            <a:avLst/>
          </a:prstGeom>
          <a:noFill/>
          <a:ln w="9525">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6148" name="Rectangle 4"/>
          <p:cNvSpPr>
            <a:spLocks noChangeArrowheads="1"/>
          </p:cNvSpPr>
          <p:nvPr/>
        </p:nvSpPr>
        <p:spPr bwMode="auto">
          <a:xfrm>
            <a:off x="685800" y="1828800"/>
            <a:ext cx="838200" cy="457200"/>
          </a:xfrm>
          <a:prstGeom prst="rect">
            <a:avLst/>
          </a:prstGeom>
          <a:gradFill rotWithShape="1">
            <a:gsLst>
              <a:gs pos="0">
                <a:srgbClr val="9999FF">
                  <a:alpha val="37999"/>
                </a:srgbClr>
              </a:gs>
              <a:gs pos="100000">
                <a:srgbClr val="474776">
                  <a:alpha val="37000"/>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 name="Rectangle 5"/>
          <p:cNvSpPr>
            <a:spLocks noChangeArrowheads="1"/>
          </p:cNvSpPr>
          <p:nvPr/>
        </p:nvSpPr>
        <p:spPr bwMode="auto">
          <a:xfrm>
            <a:off x="1524000" y="1828800"/>
            <a:ext cx="762000" cy="457200"/>
          </a:xfrm>
          <a:prstGeom prst="rect">
            <a:avLst/>
          </a:prstGeom>
          <a:solidFill>
            <a:srgbClr val="FF00FF">
              <a:alpha val="38039"/>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0" name="Rectangle 6"/>
          <p:cNvSpPr>
            <a:spLocks noChangeArrowheads="1"/>
          </p:cNvSpPr>
          <p:nvPr/>
        </p:nvSpPr>
        <p:spPr bwMode="auto">
          <a:xfrm>
            <a:off x="2286000" y="1828800"/>
            <a:ext cx="838200" cy="457200"/>
          </a:xfrm>
          <a:prstGeom prst="rect">
            <a:avLst/>
          </a:prstGeom>
          <a:solidFill>
            <a:srgbClr val="FFCC99">
              <a:alpha val="38039"/>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1" name="Rectangle 7"/>
          <p:cNvSpPr>
            <a:spLocks noChangeArrowheads="1"/>
          </p:cNvSpPr>
          <p:nvPr/>
        </p:nvSpPr>
        <p:spPr bwMode="auto">
          <a:xfrm>
            <a:off x="3124200" y="1828800"/>
            <a:ext cx="762000" cy="457200"/>
          </a:xfrm>
          <a:prstGeom prst="rect">
            <a:avLst/>
          </a:prstGeom>
          <a:solidFill>
            <a:srgbClr val="66FFCC">
              <a:alpha val="38039"/>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2" name="AutoShape 8"/>
          <p:cNvSpPr>
            <a:spLocks noChangeArrowheads="1"/>
          </p:cNvSpPr>
          <p:nvPr/>
        </p:nvSpPr>
        <p:spPr bwMode="auto">
          <a:xfrm rot="-772996">
            <a:off x="4038600" y="1524000"/>
            <a:ext cx="1143000" cy="609600"/>
          </a:xfrm>
          <a:prstGeom prst="leftArrow">
            <a:avLst>
              <a:gd name="adj1" fmla="val 50000"/>
              <a:gd name="adj2" fmla="val 46875"/>
            </a:avLst>
          </a:prstGeom>
          <a:solidFill>
            <a:schemeClr val="tx1"/>
          </a:solidFill>
          <a:ln w="38100">
            <a:solidFill>
              <a:srgbClr val="99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3" name="WordArt 9"/>
          <p:cNvSpPr>
            <a:spLocks noChangeArrowheads="1" noChangeShapeType="1" noTextEdit="1"/>
          </p:cNvSpPr>
          <p:nvPr/>
        </p:nvSpPr>
        <p:spPr bwMode="auto">
          <a:xfrm>
            <a:off x="5486400" y="990600"/>
            <a:ext cx="3438525" cy="1752600"/>
          </a:xfrm>
          <a:prstGeom prst="rect">
            <a:avLst/>
          </a:prstGeom>
        </p:spPr>
        <p:txBody>
          <a:bodyPr wrap="none" fromWordArt="1">
            <a:prstTxWarp prst="textPlain">
              <a:avLst>
                <a:gd name="adj" fmla="val 50000"/>
              </a:avLst>
            </a:prstTxWarp>
          </a:bodyPr>
          <a:lstStyle/>
          <a:p>
            <a:pPr algn="ctr"/>
            <a:r>
              <a:rPr lang="en-US" kern="10" spc="720">
                <a:ln w="9525">
                  <a:solidFill>
                    <a:schemeClr val="tx1"/>
                  </a:solidFill>
                  <a:round/>
                  <a:headEnd/>
                  <a:tailEnd/>
                </a:ln>
                <a:solidFill>
                  <a:srgbClr val="9999FF"/>
                </a:solidFill>
                <a:effectLst>
                  <a:outerShdw dist="45791" dir="3378596" algn="ctr" rotWithShape="0">
                    <a:srgbClr val="4D4D4D">
                      <a:alpha val="79999"/>
                    </a:srgbClr>
                  </a:outerShdw>
                </a:effectLst>
                <a:latin typeface="Arial Black"/>
              </a:rPr>
              <a:t>Add the categories</a:t>
            </a:r>
          </a:p>
          <a:p>
            <a:pPr algn="ctr"/>
            <a:r>
              <a:rPr lang="en-US" kern="10" spc="720">
                <a:ln w="9525">
                  <a:solidFill>
                    <a:schemeClr val="tx1"/>
                  </a:solidFill>
                  <a:round/>
                  <a:headEnd/>
                  <a:tailEnd/>
                </a:ln>
                <a:solidFill>
                  <a:srgbClr val="9999FF"/>
                </a:solidFill>
                <a:effectLst>
                  <a:outerShdw dist="45791" dir="3378596" algn="ctr" rotWithShape="0">
                    <a:srgbClr val="4D4D4D">
                      <a:alpha val="79999"/>
                    </a:srgbClr>
                  </a:outerShdw>
                </a:effectLst>
                <a:latin typeface="Arial Black"/>
              </a:rPr>
              <a:t>along the top</a:t>
            </a:r>
          </a:p>
          <a:p>
            <a:pPr algn="ctr"/>
            <a:r>
              <a:rPr lang="en-US" kern="10" spc="720">
                <a:ln w="9525">
                  <a:solidFill>
                    <a:schemeClr val="tx1"/>
                  </a:solidFill>
                  <a:round/>
                  <a:headEnd/>
                  <a:tailEnd/>
                </a:ln>
                <a:solidFill>
                  <a:srgbClr val="9999FF"/>
                </a:solidFill>
                <a:effectLst>
                  <a:outerShdw dist="45791" dir="3378596" algn="ctr" rotWithShape="0">
                    <a:srgbClr val="4D4D4D">
                      <a:alpha val="79999"/>
                    </a:srgbClr>
                  </a:outerShdw>
                </a:effectLst>
                <a:latin typeface="Arial Black"/>
              </a:rPr>
              <a:t>on the next slide.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nvGraphicFramePr>
        <p:xfrm>
          <a:off x="228600" y="838200"/>
          <a:ext cx="8686800" cy="5553077"/>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CAME FROM THE SEWER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IT’S ALIVE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LEVEL UP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SCHLEID ON TIME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CELL</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BLOCK</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-BONUS-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a:solidFill>
                  <a:schemeClr val="bg1"/>
                </a:solidFill>
              </a:rPr>
              <a:t>Cellular Biology Review Game</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nvGraphicFramePr>
        <p:xfrm>
          <a:off x="228600" y="838200"/>
          <a:ext cx="8686800" cy="5553077"/>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CAME FROM THE SEWER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IT’S ALIVE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LEVEL UP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SCHLEID ON TIME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C000"/>
                          </a:solidFill>
                          <a:effectLst/>
                          <a:latin typeface="Times New Roman" pitchFamily="18" charset="0"/>
                        </a:rPr>
                        <a:t>CELL</a:t>
                      </a:r>
                      <a:br>
                        <a:rPr kumimoji="0" lang="en-US" sz="1600" b="1" i="0" u="none" strike="noStrike" cap="none" normalizeH="0" baseline="0" dirty="0">
                          <a:ln>
                            <a:noFill/>
                          </a:ln>
                          <a:solidFill>
                            <a:srgbClr val="FFC000"/>
                          </a:solidFill>
                          <a:effectLst/>
                          <a:latin typeface="Times New Roman" pitchFamily="18" charset="0"/>
                        </a:rPr>
                      </a:br>
                      <a:r>
                        <a:rPr kumimoji="0" lang="en-US" sz="1600" b="1" i="0" u="none" strike="noStrike" cap="none" normalizeH="0" baseline="0" dirty="0">
                          <a:ln>
                            <a:noFill/>
                          </a:ln>
                          <a:solidFill>
                            <a:srgbClr val="FFC000"/>
                          </a:solidFill>
                          <a:effectLst/>
                          <a:latin typeface="Times New Roman" pitchFamily="18" charset="0"/>
                        </a:rPr>
                        <a:t>BLOCK</a:t>
                      </a:r>
                      <a:br>
                        <a:rPr kumimoji="0" lang="en-US" sz="1600" b="1" i="0" u="none" strike="noStrike" cap="none" normalizeH="0" baseline="0" dirty="0">
                          <a:ln>
                            <a:noFill/>
                          </a:ln>
                          <a:solidFill>
                            <a:srgbClr val="FFC000"/>
                          </a:solidFill>
                          <a:effectLst/>
                          <a:latin typeface="Times New Roman" pitchFamily="18" charset="0"/>
                        </a:rPr>
                      </a:br>
                      <a:r>
                        <a:rPr kumimoji="0" lang="en-US" sz="1600" b="1" i="0" u="none" strike="noStrike" cap="none" normalizeH="0" baseline="0" dirty="0">
                          <a:ln>
                            <a:noFill/>
                          </a:ln>
                          <a:solidFill>
                            <a:srgbClr val="FFC000"/>
                          </a:solidFill>
                          <a:effectLst/>
                          <a:latin typeface="Times New Roman" pitchFamily="18" charset="0"/>
                        </a:rPr>
                        <a:t>-BONUS-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a:solidFill>
                  <a:schemeClr val="bg1"/>
                </a:solidFill>
              </a:rPr>
              <a:t>Cellular Biology Review Game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228600" y="228600"/>
            <a:ext cx="8915400" cy="5745163"/>
          </a:xfrm>
        </p:spPr>
        <p:txBody>
          <a:bodyPr/>
          <a:lstStyle/>
          <a:p>
            <a:pPr eaLnBrk="1" hangingPunct="1">
              <a:defRPr/>
            </a:pPr>
            <a:r>
              <a:rPr lang="en-US" dirty="0"/>
              <a:t>This Character doesn’t appear to be behind bars?</a:t>
            </a:r>
          </a:p>
          <a:p>
            <a:pPr lvl="1" eaLnBrk="1" hangingPunct="1">
              <a:defRPr/>
            </a:pPr>
            <a:r>
              <a:rPr lang="en-US" dirty="0">
                <a:solidFill>
                  <a:schemeClr val="tx1">
                    <a:lumMod val="95000"/>
                    <a:lumOff val="5000"/>
                  </a:schemeClr>
                </a:solidFill>
              </a:rPr>
              <a:t>A.) Prokaryotic (appeared about 3.8 billion years ago.)</a:t>
            </a:r>
          </a:p>
          <a:p>
            <a:pPr lvl="1" eaLnBrk="1" hangingPunct="1">
              <a:defRPr/>
            </a:pPr>
            <a:r>
              <a:rPr lang="en-US" dirty="0">
                <a:solidFill>
                  <a:schemeClr val="tx1">
                    <a:lumMod val="95000"/>
                    <a:lumOff val="5000"/>
                  </a:schemeClr>
                </a:solidFill>
              </a:rPr>
              <a:t>B.) Eukaryotic (Appeared approx. 2.2 billion years ago.)</a:t>
            </a:r>
          </a:p>
          <a:p>
            <a:pPr lvl="1" eaLnBrk="1" hangingPunct="1">
              <a:defRPr/>
            </a:pPr>
            <a:endParaRPr lang="en-US" dirty="0">
              <a:solidFill>
                <a:srgbClr val="9966FF"/>
              </a:solidFill>
            </a:endParaRPr>
          </a:p>
        </p:txBody>
      </p:sp>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142338" name="Picture 2" descr="http://venturebeat.files.wordpress.com/2011/12/wolverine.png?w=558&amp;h=9999&amp;crop=0"/>
          <p:cNvPicPr>
            <a:picLocks noChangeAspect="1" noChangeArrowheads="1"/>
          </p:cNvPicPr>
          <p:nvPr/>
        </p:nvPicPr>
        <p:blipFill>
          <a:blip r:embed="rId2" cstate="print"/>
          <a:srcRect/>
          <a:stretch>
            <a:fillRect/>
          </a:stretch>
        </p:blipFill>
        <p:spPr bwMode="auto">
          <a:xfrm>
            <a:off x="609600" y="914401"/>
            <a:ext cx="7772400" cy="5943600"/>
          </a:xfrm>
          <a:prstGeom prst="rect">
            <a:avLst/>
          </a:prstGeom>
          <a:noFill/>
        </p:spPr>
      </p:pic>
      <p:sp>
        <p:nvSpPr>
          <p:cNvPr id="13" name="Rectangle 12"/>
          <p:cNvSpPr/>
          <p:nvPr/>
        </p:nvSpPr>
        <p:spPr>
          <a:xfrm>
            <a:off x="6705600" y="990600"/>
            <a:ext cx="203292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228600" y="228600"/>
            <a:ext cx="8915400" cy="5745163"/>
          </a:xfrm>
        </p:spPr>
        <p:txBody>
          <a:bodyPr/>
          <a:lstStyle/>
          <a:p>
            <a:pPr eaLnBrk="1" hangingPunct="1">
              <a:defRPr/>
            </a:pPr>
            <a:r>
              <a:rPr lang="en-US" dirty="0"/>
              <a:t>This is the cell from what movie?</a:t>
            </a:r>
          </a:p>
          <a:p>
            <a:pPr lvl="1" eaLnBrk="1" hangingPunct="1">
              <a:defRPr/>
            </a:pPr>
            <a:r>
              <a:rPr lang="en-US" dirty="0">
                <a:solidFill>
                  <a:schemeClr val="tx1">
                    <a:lumMod val="95000"/>
                    <a:lumOff val="5000"/>
                  </a:schemeClr>
                </a:solidFill>
              </a:rPr>
              <a:t>A.) Prokaryotic (appeared about 3.8 billion years ago.)</a:t>
            </a:r>
          </a:p>
          <a:p>
            <a:pPr lvl="1" eaLnBrk="1" hangingPunct="1">
              <a:defRPr/>
            </a:pPr>
            <a:r>
              <a:rPr lang="en-US" dirty="0">
                <a:solidFill>
                  <a:schemeClr val="tx1">
                    <a:lumMod val="95000"/>
                    <a:lumOff val="5000"/>
                  </a:schemeClr>
                </a:solidFill>
              </a:rPr>
              <a:t>B.) Eukaryotic (Appeared approx. 2.2 billion years ago.)</a:t>
            </a:r>
          </a:p>
          <a:p>
            <a:pPr lvl="1" eaLnBrk="1" hangingPunct="1">
              <a:defRPr/>
            </a:pPr>
            <a:endParaRPr lang="en-US" dirty="0">
              <a:solidFill>
                <a:srgbClr val="9966FF"/>
              </a:solidFill>
            </a:endParaRPr>
          </a:p>
        </p:txBody>
      </p:sp>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13" name="Rectangle 12"/>
          <p:cNvSpPr/>
          <p:nvPr/>
        </p:nvSpPr>
        <p:spPr>
          <a:xfrm>
            <a:off x="6705600" y="990600"/>
            <a:ext cx="203292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*21</a:t>
            </a:r>
          </a:p>
        </p:txBody>
      </p:sp>
      <p:pic>
        <p:nvPicPr>
          <p:cNvPr id="7" name="Picture 2" descr="http://2.bp.blogspot.com/-IseZYGr6VZ4/TtfFN2iOiaI/AAAAAAAAKfY/evyZT7lDPs8/s1600/the-shawshank-redemption-1994--02-645-75.jpg"/>
          <p:cNvPicPr>
            <a:picLocks noChangeAspect="1" noChangeArrowheads="1"/>
          </p:cNvPicPr>
          <p:nvPr/>
        </p:nvPicPr>
        <p:blipFill>
          <a:blip r:embed="rId2" cstate="print"/>
          <a:srcRect/>
          <a:stretch>
            <a:fillRect/>
          </a:stretch>
        </p:blipFill>
        <p:spPr bwMode="auto">
          <a:xfrm>
            <a:off x="-498874" y="1066800"/>
            <a:ext cx="8957074" cy="5791200"/>
          </a:xfrm>
          <a:prstGeom prst="rect">
            <a:avLst/>
          </a:prstGeom>
          <a:noFill/>
        </p:spPr>
      </p:pic>
      <p:sp>
        <p:nvSpPr>
          <p:cNvPr id="8" name="Rectangle 7"/>
          <p:cNvSpPr/>
          <p:nvPr/>
        </p:nvSpPr>
        <p:spPr>
          <a:xfrm>
            <a:off x="6705600" y="381000"/>
            <a:ext cx="203292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*22</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228600" y="228600"/>
            <a:ext cx="8915400" cy="5745163"/>
          </a:xfrm>
        </p:spPr>
        <p:txBody>
          <a:bodyPr/>
          <a:lstStyle/>
          <a:p>
            <a:pPr eaLnBrk="1" hangingPunct="1">
              <a:defRPr/>
            </a:pPr>
            <a:r>
              <a:rPr lang="en-US" dirty="0"/>
              <a:t>Where is this scene taking place?</a:t>
            </a:r>
          </a:p>
          <a:p>
            <a:pPr lvl="1" eaLnBrk="1" hangingPunct="1">
              <a:defRPr/>
            </a:pPr>
            <a:r>
              <a:rPr lang="en-US" dirty="0">
                <a:solidFill>
                  <a:schemeClr val="tx1">
                    <a:lumMod val="95000"/>
                    <a:lumOff val="5000"/>
                  </a:schemeClr>
                </a:solidFill>
              </a:rPr>
              <a:t>A.) Prokaryotic (appeared about 3.8 billion years ago.)</a:t>
            </a:r>
          </a:p>
          <a:p>
            <a:pPr lvl="1" eaLnBrk="1" hangingPunct="1">
              <a:defRPr/>
            </a:pPr>
            <a:r>
              <a:rPr lang="en-US" dirty="0">
                <a:solidFill>
                  <a:schemeClr val="tx1">
                    <a:lumMod val="95000"/>
                    <a:lumOff val="5000"/>
                  </a:schemeClr>
                </a:solidFill>
              </a:rPr>
              <a:t>B.) Eukaryotic (Appeared approx. 2.2 billion years ago.)</a:t>
            </a:r>
          </a:p>
          <a:p>
            <a:pPr lvl="1" eaLnBrk="1" hangingPunct="1">
              <a:defRPr/>
            </a:pPr>
            <a:endParaRPr lang="en-US" dirty="0">
              <a:solidFill>
                <a:srgbClr val="9966FF"/>
              </a:solidFill>
            </a:endParaRPr>
          </a:p>
        </p:txBody>
      </p:sp>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9" name="Picture 4" descr="https://encrypted-tbn0.gstatic.com/images?q=tbn:ANd9GcTLMYMK0fuXMTR39F3soKEoxENvT-4Hiy3hcrUozDG8_ONkY3me"/>
          <p:cNvPicPr>
            <a:picLocks noChangeAspect="1" noChangeArrowheads="1"/>
          </p:cNvPicPr>
          <p:nvPr/>
        </p:nvPicPr>
        <p:blipFill>
          <a:blip r:embed="rId2" cstate="print"/>
          <a:srcRect/>
          <a:stretch>
            <a:fillRect/>
          </a:stretch>
        </p:blipFill>
        <p:spPr bwMode="auto">
          <a:xfrm>
            <a:off x="0" y="914400"/>
            <a:ext cx="9144000" cy="5731130"/>
          </a:xfrm>
          <a:prstGeom prst="rect">
            <a:avLst/>
          </a:prstGeom>
          <a:noFill/>
        </p:spPr>
      </p:pic>
      <p:sp>
        <p:nvSpPr>
          <p:cNvPr id="10" name="Rectangle 9"/>
          <p:cNvSpPr/>
          <p:nvPr/>
        </p:nvSpPr>
        <p:spPr>
          <a:xfrm>
            <a:off x="6629400" y="228600"/>
            <a:ext cx="203292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*23</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228600" y="228600"/>
            <a:ext cx="8915400" cy="5745163"/>
          </a:xfrm>
        </p:spPr>
        <p:txBody>
          <a:bodyPr/>
          <a:lstStyle/>
          <a:p>
            <a:pPr eaLnBrk="1" hangingPunct="1">
              <a:defRPr/>
            </a:pPr>
            <a:r>
              <a:rPr lang="en-US" dirty="0">
                <a:solidFill>
                  <a:srgbClr val="9966FF"/>
                </a:solidFill>
              </a:rPr>
              <a:t>This is the prison cell from what movie?</a:t>
            </a:r>
          </a:p>
          <a:p>
            <a:pPr lvl="1" eaLnBrk="1" hangingPunct="1">
              <a:defRPr/>
            </a:pPr>
            <a:r>
              <a:rPr lang="en-US" dirty="0">
                <a:solidFill>
                  <a:schemeClr val="tx1">
                    <a:lumMod val="95000"/>
                    <a:lumOff val="5000"/>
                  </a:schemeClr>
                </a:solidFill>
              </a:rPr>
              <a:t>A.) Prokaryotic (appeared about 3.8 billion years ago.)</a:t>
            </a:r>
          </a:p>
          <a:p>
            <a:pPr lvl="1" eaLnBrk="1" hangingPunct="1">
              <a:defRPr/>
            </a:pPr>
            <a:r>
              <a:rPr lang="en-US" dirty="0">
                <a:solidFill>
                  <a:schemeClr val="tx1">
                    <a:lumMod val="95000"/>
                    <a:lumOff val="5000"/>
                  </a:schemeClr>
                </a:solidFill>
              </a:rPr>
              <a:t>B.) Eukaryotic (Appeared approx. 2.2 billion years ago.)</a:t>
            </a:r>
          </a:p>
          <a:p>
            <a:pPr lvl="1" eaLnBrk="1" hangingPunct="1">
              <a:defRPr/>
            </a:pPr>
            <a:endParaRPr lang="en-US" dirty="0">
              <a:solidFill>
                <a:srgbClr val="9966FF"/>
              </a:solidFill>
            </a:endParaRPr>
          </a:p>
        </p:txBody>
      </p:sp>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8" name="Picture 6" descr="https://encrypted-tbn1.gstatic.com/images?q=tbn:ANd9GcQDQ7ihbaoC1GJRaocnB74INQOFtj5lBtj2f7S_hUzcgPbjABhu"/>
          <p:cNvPicPr>
            <a:picLocks noChangeAspect="1" noChangeArrowheads="1"/>
          </p:cNvPicPr>
          <p:nvPr/>
        </p:nvPicPr>
        <p:blipFill>
          <a:blip r:embed="rId2" cstate="print"/>
          <a:srcRect/>
          <a:stretch>
            <a:fillRect/>
          </a:stretch>
        </p:blipFill>
        <p:spPr bwMode="auto">
          <a:xfrm>
            <a:off x="228600" y="838200"/>
            <a:ext cx="8588110" cy="5715000"/>
          </a:xfrm>
          <a:prstGeom prst="rect">
            <a:avLst/>
          </a:prstGeom>
          <a:noFill/>
          <a:ln>
            <a:solidFill>
              <a:schemeClr val="accent2">
                <a:lumMod val="60000"/>
                <a:lumOff val="40000"/>
              </a:schemeClr>
            </a:solidFill>
          </a:ln>
        </p:spPr>
      </p:pic>
      <p:sp>
        <p:nvSpPr>
          <p:cNvPr id="11" name="Rectangle 10"/>
          <p:cNvSpPr/>
          <p:nvPr/>
        </p:nvSpPr>
        <p:spPr>
          <a:xfrm>
            <a:off x="6629400" y="914400"/>
            <a:ext cx="203292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*24</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304800" y="228600"/>
            <a:ext cx="8839200" cy="5745163"/>
          </a:xfrm>
        </p:spPr>
        <p:txBody>
          <a:bodyPr/>
          <a:lstStyle/>
          <a:p>
            <a:pPr eaLnBrk="1" hangingPunct="1">
              <a:defRPr/>
            </a:pPr>
            <a:r>
              <a:rPr lang="en-US" dirty="0">
                <a:solidFill>
                  <a:srgbClr val="FF9900"/>
                </a:solidFill>
              </a:rPr>
              <a:t>This is the soon to be Count of Monte Cristo</a:t>
            </a:r>
          </a:p>
        </p:txBody>
      </p:sp>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17" name="Picture 6" descr="http://application.denofgeek.com/pics/interviews/jimc01.jpg"/>
          <p:cNvPicPr>
            <a:picLocks noChangeAspect="1" noChangeArrowheads="1"/>
          </p:cNvPicPr>
          <p:nvPr/>
        </p:nvPicPr>
        <p:blipFill>
          <a:blip r:embed="rId2" cstate="print"/>
          <a:srcRect/>
          <a:stretch>
            <a:fillRect/>
          </a:stretch>
        </p:blipFill>
        <p:spPr bwMode="auto">
          <a:xfrm>
            <a:off x="228600" y="838200"/>
            <a:ext cx="8686800" cy="5791200"/>
          </a:xfrm>
          <a:prstGeom prst="rect">
            <a:avLst/>
          </a:prstGeom>
          <a:noFill/>
          <a:ln w="28575">
            <a:solidFill>
              <a:srgbClr val="FF9900"/>
            </a:solidFill>
          </a:ln>
        </p:spPr>
      </p:pic>
      <p:sp>
        <p:nvSpPr>
          <p:cNvPr id="18" name="Left Arrow 17"/>
          <p:cNvSpPr/>
          <p:nvPr/>
        </p:nvSpPr>
        <p:spPr>
          <a:xfrm rot="20108852">
            <a:off x="1752600" y="2209800"/>
            <a:ext cx="1371600" cy="609600"/>
          </a:xfrm>
          <a:prstGeom prst="leftArrow">
            <a:avLst/>
          </a:prstGeom>
          <a:solidFill>
            <a:schemeClr val="tx1">
              <a:lumMod val="95000"/>
              <a:lumOff val="5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705600" y="914400"/>
            <a:ext cx="203292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*25</a:t>
            </a:r>
          </a:p>
        </p:txBody>
      </p:sp>
      <p:sp>
        <p:nvSpPr>
          <p:cNvPr id="20" name="Rounded Rectangle 19"/>
          <p:cNvSpPr/>
          <p:nvPr/>
        </p:nvSpPr>
        <p:spPr>
          <a:xfrm>
            <a:off x="5791200" y="304800"/>
            <a:ext cx="2286000" cy="457200"/>
          </a:xfrm>
          <a:prstGeom prst="roundRect">
            <a:avLst/>
          </a:prstGeom>
          <a:solidFill>
            <a:schemeClr val="tx1">
              <a:lumMod val="95000"/>
              <a:lumOff val="5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nvGraphicFramePr>
        <p:xfrm>
          <a:off x="228600" y="838201"/>
          <a:ext cx="8686800" cy="4717392"/>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67755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CAME FROM THE SEWER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IT’S ALIVE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LEVEL UP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SCHLEID ON TIME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CELL</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BLOCK</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-BONUS-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888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7758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888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801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7888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a:solidFill>
                  <a:schemeClr val="bg1"/>
                </a:solidFill>
              </a:rPr>
              <a:t>Cellular Biology Review Game</a:t>
            </a:r>
          </a:p>
        </p:txBody>
      </p:sp>
      <p:sp>
        <p:nvSpPr>
          <p:cNvPr id="7" name="Rectangle 6"/>
          <p:cNvSpPr/>
          <p:nvPr/>
        </p:nvSpPr>
        <p:spPr>
          <a:xfrm>
            <a:off x="228600" y="5562600"/>
            <a:ext cx="4993675" cy="923330"/>
          </a:xfrm>
          <a:prstGeom prst="rect">
            <a:avLst/>
          </a:prstGeom>
          <a:noFill/>
        </p:spPr>
        <p:txBody>
          <a:bodyPr wrap="none" lIns="91440" tIns="45720" rIns="91440" bIns="45720">
            <a:spAutoFit/>
          </a:bodyPr>
          <a:lstStyle/>
          <a:p>
            <a:pPr algn="ctr"/>
            <a:r>
              <a:rPr lang="en-US" sz="5400" b="1" cap="none" spc="0" dirty="0">
                <a:ln w="17780" cmpd="sng">
                  <a:solidFill>
                    <a:schemeClr val="tx1"/>
                  </a:solidFill>
                  <a:prstDash val="solid"/>
                  <a:miter lim="800000"/>
                </a:ln>
                <a:solidFill>
                  <a:srgbClr val="CCFF99"/>
                </a:solidFill>
                <a:effectLst>
                  <a:outerShdw blurRad="50800" algn="tl" rotWithShape="0">
                    <a:srgbClr val="000000"/>
                  </a:outerShdw>
                </a:effectLst>
              </a:rPr>
              <a:t>Final Question</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https://encrypted-tbn0.gstatic.com/images?q=tbn:ANd9GcQpAm5dZw_dYOv0_xPhQeszCnGNx5Jte3EcRoLpxYYTQtAq_BiO9Q"/>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152400" y="228600"/>
            <a:ext cx="4105611" cy="769441"/>
          </a:xfrm>
          <a:prstGeom prst="rect">
            <a:avLst/>
          </a:prstGeom>
          <a:noFill/>
        </p:spPr>
        <p:txBody>
          <a:bodyPr wrap="none" lIns="91440" tIns="45720" rIns="91440" bIns="45720">
            <a:spAutoFit/>
          </a:bodyPr>
          <a:lstStyle/>
          <a:p>
            <a:pPr algn="ctr"/>
            <a:r>
              <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Final Question</a:t>
            </a:r>
          </a:p>
        </p:txBody>
      </p:sp>
      <p:pic>
        <p:nvPicPr>
          <p:cNvPr id="2" name="Picture 1">
            <a:extLst>
              <a:ext uri="{FF2B5EF4-FFF2-40B4-BE49-F238E27FC236}">
                <a16:creationId xmlns:a16="http://schemas.microsoft.com/office/drawing/2014/main" id="{02D3872E-FADB-DE2E-4789-AF2C660C48BC}"/>
              </a:ext>
            </a:extLst>
          </p:cNvPr>
          <p:cNvPicPr>
            <a:picLocks noChangeAspect="1"/>
          </p:cNvPicPr>
          <p:nvPr/>
        </p:nvPicPr>
        <p:blipFill>
          <a:blip r:embed="rId3"/>
          <a:stretch>
            <a:fillRect/>
          </a:stretch>
        </p:blipFill>
        <p:spPr>
          <a:xfrm rot="1653965">
            <a:off x="3832665" y="1588386"/>
            <a:ext cx="2245599" cy="130746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https://encrypted-tbn0.gstatic.com/images?q=tbn:ANd9GcQpAm5dZw_dYOv0_xPhQeszCnGNx5Jte3EcRoLpxYYTQtAq_BiO9Q"/>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152400" y="228600"/>
            <a:ext cx="4105611" cy="769441"/>
          </a:xfrm>
          <a:prstGeom prst="rect">
            <a:avLst/>
          </a:prstGeom>
          <a:noFill/>
        </p:spPr>
        <p:txBody>
          <a:bodyPr wrap="none" lIns="91440" tIns="45720" rIns="91440" bIns="45720">
            <a:spAutoFit/>
          </a:bodyPr>
          <a:lstStyle/>
          <a:p>
            <a:pPr algn="ctr"/>
            <a:r>
              <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Final Question</a:t>
            </a:r>
          </a:p>
        </p:txBody>
      </p:sp>
      <p:sp>
        <p:nvSpPr>
          <p:cNvPr id="4" name="Rounded Rectangular Callout 3"/>
          <p:cNvSpPr/>
          <p:nvPr/>
        </p:nvSpPr>
        <p:spPr>
          <a:xfrm>
            <a:off x="228600" y="1676400"/>
            <a:ext cx="3733800" cy="1981200"/>
          </a:xfrm>
          <a:prstGeom prst="wedgeRoundRectCallout">
            <a:avLst>
              <a:gd name="adj1" fmla="val 61326"/>
              <a:gd name="adj2" fmla="val 5428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p:cNvSpPr txBox="1"/>
          <p:nvPr/>
        </p:nvSpPr>
        <p:spPr>
          <a:xfrm>
            <a:off x="381000" y="1905000"/>
            <a:ext cx="3581400" cy="1200329"/>
          </a:xfrm>
          <a:prstGeom prst="rect">
            <a:avLst/>
          </a:prstGeom>
          <a:noFill/>
        </p:spPr>
        <p:txBody>
          <a:bodyPr wrap="square" rtlCol="0">
            <a:spAutoFit/>
          </a:bodyPr>
          <a:lstStyle/>
          <a:p>
            <a:r>
              <a:rPr lang="en-US" dirty="0"/>
              <a:t>“You may wager up to 5 pts .”</a:t>
            </a:r>
          </a:p>
        </p:txBody>
      </p:sp>
      <p:pic>
        <p:nvPicPr>
          <p:cNvPr id="2" name="Picture 1">
            <a:extLst>
              <a:ext uri="{FF2B5EF4-FFF2-40B4-BE49-F238E27FC236}">
                <a16:creationId xmlns:a16="http://schemas.microsoft.com/office/drawing/2014/main" id="{B6E6ECD1-C8EA-8EE8-6E89-CDCB10B0B38B}"/>
              </a:ext>
            </a:extLst>
          </p:cNvPr>
          <p:cNvPicPr>
            <a:picLocks noChangeAspect="1"/>
          </p:cNvPicPr>
          <p:nvPr/>
        </p:nvPicPr>
        <p:blipFill>
          <a:blip r:embed="rId3"/>
          <a:stretch>
            <a:fillRect/>
          </a:stretch>
        </p:blipFill>
        <p:spPr>
          <a:xfrm rot="1653965">
            <a:off x="3832665" y="1588386"/>
            <a:ext cx="2245599" cy="13074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nvGraphicFramePr>
        <p:xfrm>
          <a:off x="228600" y="838200"/>
          <a:ext cx="8686800" cy="5553077"/>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CAME FROM THE SEWER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IT’S ALIVE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LEVEL UP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SCHLEID ON TIME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CELL</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BLOCK</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-BONUS-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a:solidFill>
                  <a:schemeClr val="bg1"/>
                </a:solidFill>
              </a:rPr>
              <a:t>Cellular Biology Review Game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p:cNvSpPr>
            <a:spLocks noGrp="1" noChangeArrowheads="1"/>
          </p:cNvSpPr>
          <p:nvPr>
            <p:ph type="body" idx="1"/>
          </p:nvPr>
        </p:nvSpPr>
        <p:spPr>
          <a:xfrm>
            <a:off x="152400" y="152400"/>
            <a:ext cx="8763000" cy="5973763"/>
          </a:xfrm>
        </p:spPr>
        <p:txBody>
          <a:bodyPr/>
          <a:lstStyle/>
          <a:p>
            <a:pPr eaLnBrk="1" hangingPunct="1"/>
            <a:r>
              <a:rPr lang="en-US" dirty="0"/>
              <a:t>Name A, B, and C?</a:t>
            </a:r>
          </a:p>
        </p:txBody>
      </p:sp>
      <p:pic>
        <p:nvPicPr>
          <p:cNvPr id="143363" name="Picture 4" descr="cheek%20cell%201000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914400"/>
            <a:ext cx="8607425" cy="5715000"/>
          </a:xfrm>
          <a:prstGeom prst="rect">
            <a:avLst/>
          </a:prstGeom>
          <a:noFill/>
          <a:ln w="76200">
            <a:solidFill>
              <a:srgbClr val="FF99FF"/>
            </a:solidFill>
            <a:miter lim="800000"/>
            <a:headEnd/>
            <a:tailEnd/>
          </a:ln>
          <a:extLst>
            <a:ext uri="{909E8E84-426E-40DD-AFC4-6F175D3DCCD1}">
              <a14:hiddenFill xmlns:a14="http://schemas.microsoft.com/office/drawing/2010/main">
                <a:solidFill>
                  <a:srgbClr val="FFFFFF"/>
                </a:solidFill>
              </a14:hiddenFill>
            </a:ext>
          </a:extLst>
        </p:spPr>
      </p:pic>
      <p:sp>
        <p:nvSpPr>
          <p:cNvPr id="143365"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cxnSp>
        <p:nvCxnSpPr>
          <p:cNvPr id="15" name="Straight Arrow Connector 14"/>
          <p:cNvCxnSpPr/>
          <p:nvPr/>
        </p:nvCxnSpPr>
        <p:spPr bwMode="auto">
          <a:xfrm>
            <a:off x="3581400" y="3352800"/>
            <a:ext cx="762000" cy="228600"/>
          </a:xfrm>
          <a:prstGeom prst="straightConnector1">
            <a:avLst/>
          </a:prstGeom>
          <a:noFill/>
          <a:ln w="76200" cap="flat" cmpd="sng" algn="ctr">
            <a:solidFill>
              <a:schemeClr val="tx1"/>
            </a:solidFill>
            <a:prstDash val="solid"/>
            <a:round/>
            <a:headEnd type="none" w="med" len="med"/>
            <a:tailEnd type="arrow"/>
          </a:ln>
          <a:effectLst/>
        </p:spPr>
      </p:cxnSp>
      <p:sp>
        <p:nvSpPr>
          <p:cNvPr id="23" name="Rectangle 22"/>
          <p:cNvSpPr/>
          <p:nvPr/>
        </p:nvSpPr>
        <p:spPr>
          <a:xfrm>
            <a:off x="3048000" y="2819400"/>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25" name="Rectangle 24"/>
          <p:cNvSpPr/>
          <p:nvPr/>
        </p:nvSpPr>
        <p:spPr>
          <a:xfrm>
            <a:off x="5943600" y="3124200"/>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26" name="Rectangle 25"/>
          <p:cNvSpPr/>
          <p:nvPr/>
        </p:nvSpPr>
        <p:spPr>
          <a:xfrm>
            <a:off x="7848600" y="1143000"/>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cxnSp>
        <p:nvCxnSpPr>
          <p:cNvPr id="27" name="Straight Arrow Connector 26"/>
          <p:cNvCxnSpPr/>
          <p:nvPr/>
        </p:nvCxnSpPr>
        <p:spPr bwMode="auto">
          <a:xfrm flipH="1">
            <a:off x="7315200" y="1905000"/>
            <a:ext cx="685800" cy="533400"/>
          </a:xfrm>
          <a:prstGeom prst="straightConnector1">
            <a:avLst/>
          </a:prstGeom>
          <a:noFill/>
          <a:ln w="76200" cap="flat" cmpd="sng" algn="ctr">
            <a:solidFill>
              <a:schemeClr val="tx1"/>
            </a:solidFill>
            <a:prstDash val="solid"/>
            <a:round/>
            <a:headEnd type="none" w="med" len="med"/>
            <a:tailEnd type="arrow"/>
          </a:ln>
          <a:effectLst/>
        </p:spPr>
      </p:cxnSp>
      <p:sp>
        <p:nvSpPr>
          <p:cNvPr id="31" name="Freeform 30"/>
          <p:cNvSpPr/>
          <p:nvPr/>
        </p:nvSpPr>
        <p:spPr>
          <a:xfrm>
            <a:off x="6950113" y="2346806"/>
            <a:ext cx="1441719" cy="872432"/>
          </a:xfrm>
          <a:custGeom>
            <a:avLst/>
            <a:gdLst>
              <a:gd name="connsiteX0" fmla="*/ 25874 w 1441719"/>
              <a:gd name="connsiteY0" fmla="*/ 12936 h 872432"/>
              <a:gd name="connsiteX1" fmla="*/ 114364 w 1441719"/>
              <a:gd name="connsiteY1" fmla="*/ 57181 h 872432"/>
              <a:gd name="connsiteX2" fmla="*/ 158610 w 1441719"/>
              <a:gd name="connsiteY2" fmla="*/ 71929 h 872432"/>
              <a:gd name="connsiteX3" fmla="*/ 291345 w 1441719"/>
              <a:gd name="connsiteY3" fmla="*/ 175168 h 872432"/>
              <a:gd name="connsiteX4" fmla="*/ 379835 w 1441719"/>
              <a:gd name="connsiteY4" fmla="*/ 204665 h 872432"/>
              <a:gd name="connsiteX5" fmla="*/ 424081 w 1441719"/>
              <a:gd name="connsiteY5" fmla="*/ 219413 h 872432"/>
              <a:gd name="connsiteX6" fmla="*/ 527319 w 1441719"/>
              <a:gd name="connsiteY6" fmla="*/ 337400 h 872432"/>
              <a:gd name="connsiteX7" fmla="*/ 542068 w 1441719"/>
              <a:gd name="connsiteY7" fmla="*/ 381646 h 872432"/>
              <a:gd name="connsiteX8" fmla="*/ 586313 w 1441719"/>
              <a:gd name="connsiteY8" fmla="*/ 396394 h 872432"/>
              <a:gd name="connsiteX9" fmla="*/ 630558 w 1441719"/>
              <a:gd name="connsiteY9" fmla="*/ 440639 h 872432"/>
              <a:gd name="connsiteX10" fmla="*/ 674803 w 1441719"/>
              <a:gd name="connsiteY10" fmla="*/ 455388 h 872432"/>
              <a:gd name="connsiteX11" fmla="*/ 689552 w 1441719"/>
              <a:gd name="connsiteY11" fmla="*/ 514381 h 872432"/>
              <a:gd name="connsiteX12" fmla="*/ 733797 w 1441719"/>
              <a:gd name="connsiteY12" fmla="*/ 543878 h 872432"/>
              <a:gd name="connsiteX13" fmla="*/ 837035 w 1441719"/>
              <a:gd name="connsiteY13" fmla="*/ 617620 h 872432"/>
              <a:gd name="connsiteX14" fmla="*/ 866532 w 1441719"/>
              <a:gd name="connsiteY14" fmla="*/ 661865 h 872432"/>
              <a:gd name="connsiteX15" fmla="*/ 1308984 w 1441719"/>
              <a:gd name="connsiteY15" fmla="*/ 735607 h 872432"/>
              <a:gd name="connsiteX16" fmla="*/ 1397474 w 1441719"/>
              <a:gd name="connsiteY16" fmla="*/ 824097 h 872432"/>
              <a:gd name="connsiteX17" fmla="*/ 1441719 w 1441719"/>
              <a:gd name="connsiteY17" fmla="*/ 868342 h 87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41719" h="872432">
                <a:moveTo>
                  <a:pt x="25874" y="12936"/>
                </a:moveTo>
                <a:cubicBezTo>
                  <a:pt x="137088" y="50007"/>
                  <a:pt x="0" y="0"/>
                  <a:pt x="114364" y="57181"/>
                </a:cubicBezTo>
                <a:cubicBezTo>
                  <a:pt x="128269" y="64133"/>
                  <a:pt x="143861" y="67013"/>
                  <a:pt x="158610" y="71929"/>
                </a:cubicBezTo>
                <a:cubicBezTo>
                  <a:pt x="196786" y="110106"/>
                  <a:pt x="238420" y="157526"/>
                  <a:pt x="291345" y="175168"/>
                </a:cubicBezTo>
                <a:lnTo>
                  <a:pt x="379835" y="204665"/>
                </a:lnTo>
                <a:lnTo>
                  <a:pt x="424081" y="219413"/>
                </a:lnTo>
                <a:cubicBezTo>
                  <a:pt x="475700" y="253826"/>
                  <a:pt x="502738" y="263658"/>
                  <a:pt x="527319" y="337400"/>
                </a:cubicBezTo>
                <a:cubicBezTo>
                  <a:pt x="532235" y="352149"/>
                  <a:pt x="531075" y="370653"/>
                  <a:pt x="542068" y="381646"/>
                </a:cubicBezTo>
                <a:cubicBezTo>
                  <a:pt x="553061" y="392639"/>
                  <a:pt x="571565" y="391478"/>
                  <a:pt x="586313" y="396394"/>
                </a:cubicBezTo>
                <a:cubicBezTo>
                  <a:pt x="601061" y="411142"/>
                  <a:pt x="613204" y="429069"/>
                  <a:pt x="630558" y="440639"/>
                </a:cubicBezTo>
                <a:cubicBezTo>
                  <a:pt x="643493" y="449263"/>
                  <a:pt x="665091" y="443249"/>
                  <a:pt x="674803" y="455388"/>
                </a:cubicBezTo>
                <a:cubicBezTo>
                  <a:pt x="687465" y="471216"/>
                  <a:pt x="678308" y="497516"/>
                  <a:pt x="689552" y="514381"/>
                </a:cubicBezTo>
                <a:cubicBezTo>
                  <a:pt x="699384" y="529129"/>
                  <a:pt x="720180" y="532530"/>
                  <a:pt x="733797" y="543878"/>
                </a:cubicBezTo>
                <a:cubicBezTo>
                  <a:pt x="823483" y="618617"/>
                  <a:pt x="727874" y="563039"/>
                  <a:pt x="837035" y="617620"/>
                </a:cubicBezTo>
                <a:cubicBezTo>
                  <a:pt x="846867" y="632368"/>
                  <a:pt x="859550" y="645573"/>
                  <a:pt x="866532" y="661865"/>
                </a:cubicBezTo>
                <a:cubicBezTo>
                  <a:pt x="951656" y="860486"/>
                  <a:pt x="609244" y="711479"/>
                  <a:pt x="1308984" y="735607"/>
                </a:cubicBezTo>
                <a:cubicBezTo>
                  <a:pt x="1338481" y="765104"/>
                  <a:pt x="1374335" y="789388"/>
                  <a:pt x="1397474" y="824097"/>
                </a:cubicBezTo>
                <a:cubicBezTo>
                  <a:pt x="1429698" y="872432"/>
                  <a:pt x="1409246" y="868342"/>
                  <a:pt x="1441719" y="868342"/>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31"/>
          <p:cNvSpPr/>
          <p:nvPr/>
        </p:nvSpPr>
        <p:spPr>
          <a:xfrm>
            <a:off x="457200" y="6019800"/>
            <a:ext cx="4380494"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Final Wager Question</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152400"/>
            <a:ext cx="6186309" cy="1200329"/>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Review Game</a:t>
            </a:r>
          </a:p>
        </p:txBody>
      </p:sp>
      <p:sp>
        <p:nvSpPr>
          <p:cNvPr id="4" name="Rectangle 3"/>
          <p:cNvSpPr/>
          <p:nvPr/>
        </p:nvSpPr>
        <p:spPr>
          <a:xfrm>
            <a:off x="228600" y="5867400"/>
            <a:ext cx="5301452"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Part 1 Lesson 8</a:t>
            </a:r>
          </a:p>
        </p:txBody>
      </p:sp>
    </p:spTree>
    <p:extLst>
      <p:ext uri="{BB962C8B-B14F-4D97-AF65-F5344CB8AC3E}">
        <p14:creationId xmlns:p14="http://schemas.microsoft.com/office/powerpoint/2010/main" val="16869113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152400"/>
            <a:ext cx="8763000" cy="1447800"/>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r>
              <a:rPr lang="en-US" sz="7200" b="1" cap="none" spc="0" dirty="0">
                <a:ln w="17780" cmpd="sng">
                  <a:solidFill>
                    <a:schemeClr val="tx1"/>
                  </a:solidFill>
                  <a:prstDash val="solid"/>
                  <a:miter lim="800000"/>
                </a:ln>
                <a:solidFill>
                  <a:srgbClr val="FF99FF"/>
                </a:solidFill>
                <a:effectLst>
                  <a:outerShdw blurRad="50800" algn="tl" rotWithShape="0">
                    <a:srgbClr val="000000"/>
                  </a:outerShdw>
                </a:effectLst>
              </a:rPr>
              <a:t>Revi</a:t>
            </a:r>
            <a:r>
              <a:rPr lang="en-US" sz="7200" b="1" cap="none" spc="0" dirty="0">
                <a:ln w="17780" cmpd="sng">
                  <a:solidFill>
                    <a:schemeClr val="tx1"/>
                  </a:solidFill>
                  <a:prstDash val="solid"/>
                  <a:miter lim="800000"/>
                </a:ln>
                <a:solidFill>
                  <a:srgbClr val="CC00CC"/>
                </a:solidFill>
                <a:effectLst>
                  <a:outerShdw blurRad="50800" algn="tl" rotWithShape="0">
                    <a:srgbClr val="000000"/>
                  </a:outerShdw>
                </a:effectLst>
              </a:rPr>
              <a:t>e</a:t>
            </a:r>
            <a:r>
              <a:rPr lang="en-US" sz="7200" b="1" dirty="0">
                <a:ln w="17780" cmpd="sng">
                  <a:solidFill>
                    <a:schemeClr val="tx1"/>
                  </a:solidFill>
                  <a:prstDash val="solid"/>
                  <a:miter lim="800000"/>
                </a:ln>
                <a:solidFill>
                  <a:srgbClr val="7030A0"/>
                </a:solidFill>
                <a:effectLst>
                  <a:outerShdw blurRad="50800" algn="tl" rotWithShape="0">
                    <a:srgbClr val="000000"/>
                  </a:outerShdw>
                </a:effectLst>
              </a:rPr>
              <a:t>w</a:t>
            </a:r>
            <a:r>
              <a:rPr lang="en-US" sz="7200" b="1" dirty="0">
                <a:ln w="17780" cmpd="sng">
                  <a:solidFill>
                    <a:schemeClr val="tx1"/>
                  </a:solidFill>
                  <a:prstDash val="solid"/>
                  <a:miter lim="800000"/>
                </a:ln>
                <a:solidFill>
                  <a:srgbClr val="FF99FF"/>
                </a:solidFill>
                <a:effectLst>
                  <a:outerShdw blurRad="50800" algn="tl" rotWithShape="0">
                    <a:srgbClr val="000000"/>
                  </a:outerShdw>
                </a:effectLst>
              </a:rPr>
              <a:t> Game</a:t>
            </a:r>
            <a:endParaRPr lang="en-US" sz="7200" b="1" cap="none" spc="0" dirty="0">
              <a:ln w="17780" cmpd="sng">
                <a:solidFill>
                  <a:schemeClr val="tx1"/>
                </a:solidFill>
                <a:prstDash val="solid"/>
                <a:miter lim="800000"/>
              </a:ln>
              <a:solidFill>
                <a:srgbClr val="FF99FF"/>
              </a:solidFill>
              <a:effectLst>
                <a:outerShdw blurRad="50800" algn="tl" rotWithShape="0">
                  <a:srgbClr val="000000"/>
                </a:outerShdw>
              </a:effectLst>
            </a:endParaRPr>
          </a:p>
        </p:txBody>
      </p:sp>
      <p:sp>
        <p:nvSpPr>
          <p:cNvPr id="4" name="Rectangle 3"/>
          <p:cNvSpPr/>
          <p:nvPr/>
        </p:nvSpPr>
        <p:spPr>
          <a:xfrm>
            <a:off x="142617" y="4963974"/>
            <a:ext cx="3185487" cy="1754326"/>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algn="ctr"/>
            <a:r>
              <a:rPr lang="en-US" sz="5400" b="1" cap="none" spc="0" dirty="0">
                <a:ln w="17780" cmpd="sng">
                  <a:solidFill>
                    <a:schemeClr val="tx1"/>
                  </a:solidFill>
                  <a:prstDash val="solid"/>
                  <a:miter lim="800000"/>
                </a:ln>
                <a:solidFill>
                  <a:srgbClr val="FF99FF"/>
                </a:solidFill>
                <a:effectLst>
                  <a:outerShdw blurRad="50800" algn="tl" rotWithShape="0">
                    <a:srgbClr val="000000"/>
                  </a:outerShdw>
                </a:effectLst>
              </a:rPr>
              <a:t>Part 1 </a:t>
            </a:r>
          </a:p>
          <a:p>
            <a:pPr algn="ctr"/>
            <a:r>
              <a:rPr lang="en-US" sz="5400" b="1" cap="none" spc="0" dirty="0">
                <a:ln w="17780" cmpd="sng">
                  <a:solidFill>
                    <a:schemeClr val="tx1"/>
                  </a:solidFill>
                  <a:prstDash val="solid"/>
                  <a:miter lim="800000"/>
                </a:ln>
                <a:solidFill>
                  <a:srgbClr val="FF99FF"/>
                </a:solidFill>
                <a:effectLst>
                  <a:outerShdw blurRad="50800" algn="tl" rotWithShape="0">
                    <a:srgbClr val="000000"/>
                  </a:outerShdw>
                </a:effectLst>
              </a:rPr>
              <a:t>Lesson 8</a:t>
            </a:r>
          </a:p>
        </p:txBody>
      </p:sp>
      <p:pic>
        <p:nvPicPr>
          <p:cNvPr id="5" name="Graphic 4">
            <a:extLst>
              <a:ext uri="{FF2B5EF4-FFF2-40B4-BE49-F238E27FC236}">
                <a16:creationId xmlns:a16="http://schemas.microsoft.com/office/drawing/2014/main" id="{998BAA4F-88A8-EA8B-3110-55A4F5199ED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1152" y="5095036"/>
            <a:ext cx="5699410" cy="1610564"/>
          </a:xfrm>
          <a:prstGeom prst="rect">
            <a:avLst/>
          </a:prstGeom>
        </p:spPr>
      </p:pic>
    </p:spTree>
    <p:extLst>
      <p:ext uri="{BB962C8B-B14F-4D97-AF65-F5344CB8AC3E}">
        <p14:creationId xmlns:p14="http://schemas.microsoft.com/office/powerpoint/2010/main" val="32635304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152400"/>
            <a:ext cx="7468711" cy="2308324"/>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Cellular Biology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Review Game</a:t>
            </a:r>
          </a:p>
        </p:txBody>
      </p:sp>
      <p:sp>
        <p:nvSpPr>
          <p:cNvPr id="4" name="Rectangle 3"/>
          <p:cNvSpPr/>
          <p:nvPr/>
        </p:nvSpPr>
        <p:spPr>
          <a:xfrm>
            <a:off x="83438" y="5097324"/>
            <a:ext cx="3185488"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Part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Lesson 9</a:t>
            </a:r>
          </a:p>
        </p:txBody>
      </p:sp>
      <p:sp>
        <p:nvSpPr>
          <p:cNvPr id="5" name="Rectangle 4">
            <a:extLst>
              <a:ext uri="{FF2B5EF4-FFF2-40B4-BE49-F238E27FC236}">
                <a16:creationId xmlns:a16="http://schemas.microsoft.com/office/drawing/2014/main" id="{FEFB206B-7D86-426D-A83A-76D2571F79EC}"/>
              </a:ext>
            </a:extLst>
          </p:cNvPr>
          <p:cNvSpPr/>
          <p:nvPr/>
        </p:nvSpPr>
        <p:spPr>
          <a:xfrm>
            <a:off x="152400" y="2445096"/>
            <a:ext cx="8534400" cy="1680865"/>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Answer Version</a:t>
            </a:r>
          </a:p>
        </p:txBody>
      </p:sp>
      <p:pic>
        <p:nvPicPr>
          <p:cNvPr id="6" name="Picture 2" descr="Download Key Transparent HQ PNG Image | FreePNGImg">
            <a:extLst>
              <a:ext uri="{FF2B5EF4-FFF2-40B4-BE49-F238E27FC236}">
                <a16:creationId xmlns:a16="http://schemas.microsoft.com/office/drawing/2014/main" id="{3945FF89-1328-4C52-4144-A603E6A39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371585">
            <a:off x="1921769" y="1313919"/>
            <a:ext cx="6260668" cy="6028072"/>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6893DBD4-EB93-40CE-4ECF-6E272BD3EC1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1152" y="5095036"/>
            <a:ext cx="5699410" cy="1610564"/>
          </a:xfrm>
          <a:prstGeom prst="rect">
            <a:avLst/>
          </a:prstGeom>
        </p:spPr>
      </p:pic>
    </p:spTree>
    <p:extLst>
      <p:ext uri="{BB962C8B-B14F-4D97-AF65-F5344CB8AC3E}">
        <p14:creationId xmlns:p14="http://schemas.microsoft.com/office/powerpoint/2010/main" val="38176710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304800" y="228600"/>
            <a:ext cx="84582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Questions 1-20 = 5pts Each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Final Category (Bonus) = 1pt Each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Final Questions = 5 pt wager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9966FF"/>
                </a:solidFill>
                <a:effectLst/>
                <a:uLnTx/>
                <a:uFillTx/>
                <a:latin typeface="Arial" charset="0"/>
                <a:ea typeface="+mn-ea"/>
                <a:cs typeface="+mn-cs"/>
              </a:rPr>
              <a:t>If you wager 5 on the last question and get it wrong you lose 5 pts. Wager 5 and get it right you get 5 pts.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Find the Owl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a:ln>
                  <a:noFill/>
                </a:ln>
                <a:solidFill>
                  <a:srgbClr val="996633"/>
                </a:solidFill>
                <a:effectLst/>
                <a:uLnTx/>
                <a:uFillTx/>
                <a:latin typeface="Arial" charset="0"/>
                <a:ea typeface="+mn-ea"/>
                <a:cs typeface="+mn-cs"/>
              </a:rPr>
              <a:t> Secretly write “Owl” in the correct box worth 1pt.</a:t>
            </a:r>
          </a:p>
        </p:txBody>
      </p:sp>
      <p:pic>
        <p:nvPicPr>
          <p:cNvPr id="4099" name="Picture 4" descr="http://www.clker.com/cliparts/9/a/e/e/12154415151126295659lemmling_Cartoon_owl.svg.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3200400"/>
            <a:ext cx="533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http://www.clker.com/cliparts/9/a/e/e/12154415151126295659lemmling_Cartoon_owl.svg.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3505200"/>
            <a:ext cx="114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AutoShape 5"/>
          <p:cNvSpPr>
            <a:spLocks noChangeArrowheads="1"/>
          </p:cNvSpPr>
          <p:nvPr/>
        </p:nvSpPr>
        <p:spPr bwMode="auto">
          <a:xfrm>
            <a:off x="7010400" y="2895600"/>
            <a:ext cx="1447800" cy="609600"/>
          </a:xfrm>
          <a:prstGeom prst="wedgeRoundRectCallout">
            <a:avLst>
              <a:gd name="adj1" fmla="val -57347"/>
              <a:gd name="adj2" fmla="val 46616"/>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“I’ll be about this big.”</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553077"/>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CAME FROM THE SEWER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IT’S ALIVE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LEVEL UP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SCHLEID ON TIME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CELL</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BLOCK</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-BONUS-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Cellular Biology Review Game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553077"/>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FF00"/>
                          </a:solidFill>
                          <a:effectLst/>
                          <a:latin typeface="Times New Roman" pitchFamily="18" charset="0"/>
                        </a:rPr>
                        <a:t>IT CAME FROM THE SEWER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IT’S ALIVE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LEVEL UP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SCHLEID ON TIME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CELL</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BLOCK</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-BONUS-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Cellular Biology Review Game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83" name="Rectangle 3"/>
          <p:cNvSpPr>
            <a:spLocks noGrp="1" noChangeArrowheads="1"/>
          </p:cNvSpPr>
          <p:nvPr>
            <p:ph type="body" idx="4294967295"/>
          </p:nvPr>
        </p:nvSpPr>
        <p:spPr>
          <a:xfrm>
            <a:off x="304800" y="228600"/>
            <a:ext cx="8077200" cy="5902325"/>
          </a:xfrm>
        </p:spPr>
        <p:txBody>
          <a:bodyPr/>
          <a:lstStyle/>
          <a:p>
            <a:pPr eaLnBrk="1" hangingPunct="1">
              <a:defRPr/>
            </a:pPr>
            <a:r>
              <a:rPr lang="en-US" dirty="0"/>
              <a:t>All of the following are characteristics of living things </a:t>
            </a:r>
            <a:r>
              <a:rPr lang="en-US" i="1" u="sng" dirty="0"/>
              <a:t>Except</a:t>
            </a:r>
            <a:r>
              <a:rPr lang="en-US" dirty="0"/>
              <a:t>…</a:t>
            </a:r>
            <a:endParaRPr lang="en-US" sz="2000" dirty="0"/>
          </a:p>
          <a:p>
            <a:pPr lvl="1" eaLnBrk="1" hangingPunct="1">
              <a:defRPr/>
            </a:pPr>
            <a:r>
              <a:rPr lang="en-US" sz="2000" dirty="0">
                <a:solidFill>
                  <a:srgbClr val="FFFF00"/>
                </a:solidFill>
              </a:rPr>
              <a:t>A.) Made of </a:t>
            </a:r>
            <a:r>
              <a:rPr lang="en-US" sz="2000" dirty="0">
                <a:solidFill>
                  <a:srgbClr val="FF00FF"/>
                </a:solidFill>
              </a:rPr>
              <a:t>S</a:t>
            </a:r>
            <a:r>
              <a:rPr lang="en-US" sz="2000" dirty="0">
                <a:solidFill>
                  <a:srgbClr val="00B0F0"/>
                </a:solidFill>
              </a:rPr>
              <a:t>P</a:t>
            </a:r>
            <a:r>
              <a:rPr lang="en-US" sz="2000" dirty="0">
                <a:solidFill>
                  <a:srgbClr val="FFC000"/>
                </a:solidFill>
              </a:rPr>
              <a:t>O</a:t>
            </a:r>
            <a:r>
              <a:rPr lang="en-US" sz="2000" dirty="0">
                <a:solidFill>
                  <a:srgbClr val="00B050"/>
                </a:solidFill>
              </a:rPr>
              <a:t>N</a:t>
            </a:r>
            <a:r>
              <a:rPr lang="en-US" sz="2000" dirty="0">
                <a:solidFill>
                  <a:srgbClr val="FF99FF"/>
                </a:solidFill>
              </a:rPr>
              <a:t>C</a:t>
            </a:r>
            <a:r>
              <a:rPr lang="en-US" sz="2000" dirty="0">
                <a:solidFill>
                  <a:srgbClr val="7030A0"/>
                </a:solidFill>
              </a:rPr>
              <a:t>H</a:t>
            </a:r>
            <a:r>
              <a:rPr lang="en-US" sz="2000" dirty="0">
                <a:solidFill>
                  <a:srgbClr val="FFFF00"/>
                </a:solidFill>
              </a:rPr>
              <a:t> Elements</a:t>
            </a:r>
          </a:p>
          <a:p>
            <a:pPr lvl="1" eaLnBrk="1" hangingPunct="1">
              <a:defRPr/>
            </a:pPr>
            <a:r>
              <a:rPr lang="en-US" sz="2000" dirty="0">
                <a:solidFill>
                  <a:srgbClr val="FF99FF"/>
                </a:solidFill>
              </a:rPr>
              <a:t>B.) Made of Cells</a:t>
            </a:r>
          </a:p>
          <a:p>
            <a:pPr lvl="1" eaLnBrk="1" hangingPunct="1">
              <a:defRPr/>
            </a:pPr>
            <a:r>
              <a:rPr lang="en-US" sz="2000" dirty="0">
                <a:solidFill>
                  <a:srgbClr val="66FF99"/>
                </a:solidFill>
              </a:rPr>
              <a:t>C.) Moves</a:t>
            </a:r>
          </a:p>
          <a:p>
            <a:pPr lvl="1" eaLnBrk="1" hangingPunct="1">
              <a:defRPr/>
            </a:pPr>
            <a:r>
              <a:rPr lang="en-US" sz="2000" dirty="0">
                <a:solidFill>
                  <a:srgbClr val="CCFF99"/>
                </a:solidFill>
              </a:rPr>
              <a:t>D.) Responds to a Stimulus</a:t>
            </a:r>
          </a:p>
          <a:p>
            <a:pPr lvl="1" eaLnBrk="1" hangingPunct="1">
              <a:defRPr/>
            </a:pPr>
            <a:r>
              <a:rPr lang="en-US" sz="2000" dirty="0">
                <a:solidFill>
                  <a:srgbClr val="FF00FF"/>
                </a:solidFill>
              </a:rPr>
              <a:t>E.) Can Survive without Energy</a:t>
            </a:r>
          </a:p>
          <a:p>
            <a:pPr lvl="1" eaLnBrk="1" hangingPunct="1">
              <a:defRPr/>
            </a:pPr>
            <a:r>
              <a:rPr lang="en-US" sz="2000" dirty="0">
                <a:solidFill>
                  <a:srgbClr val="6699FF"/>
                </a:solidFill>
              </a:rPr>
              <a:t>F.) Adjusts to Changes</a:t>
            </a:r>
          </a:p>
          <a:p>
            <a:pPr lvl="2" eaLnBrk="1" hangingPunct="1">
              <a:defRPr/>
            </a:pPr>
            <a:r>
              <a:rPr lang="en-US" sz="2000" dirty="0">
                <a:solidFill>
                  <a:srgbClr val="6699FF"/>
                </a:solidFill>
              </a:rPr>
              <a:t>Maintains Homeostasis</a:t>
            </a:r>
          </a:p>
          <a:p>
            <a:pPr lvl="1" eaLnBrk="1" hangingPunct="1">
              <a:defRPr/>
            </a:pPr>
            <a:r>
              <a:rPr lang="en-US" sz="2000" dirty="0">
                <a:solidFill>
                  <a:srgbClr val="FF9900"/>
                </a:solidFill>
              </a:rPr>
              <a:t>G.) Reproduces</a:t>
            </a:r>
          </a:p>
          <a:p>
            <a:pPr lvl="1" eaLnBrk="1" hangingPunct="1">
              <a:defRPr/>
            </a:pPr>
            <a:r>
              <a:rPr lang="en-US" sz="2000" dirty="0">
                <a:solidFill>
                  <a:srgbClr val="7030A0"/>
                </a:solidFill>
              </a:rPr>
              <a:t>H.) Grows and Develops</a:t>
            </a:r>
          </a:p>
          <a:p>
            <a:pPr lvl="1" eaLnBrk="1" hangingPunct="1">
              <a:defRPr/>
            </a:pPr>
            <a:r>
              <a:rPr lang="en-US" sz="2000" dirty="0">
                <a:solidFill>
                  <a:srgbClr val="CC00FF"/>
                </a:solidFill>
              </a:rPr>
              <a:t>I.) Adapts to Changes</a:t>
            </a:r>
          </a:p>
          <a:p>
            <a:pPr lvl="1" eaLnBrk="1" hangingPunct="1">
              <a:defRPr/>
            </a:pPr>
            <a:r>
              <a:rPr lang="en-US" sz="2000" dirty="0">
                <a:solidFill>
                  <a:srgbClr val="FF0000"/>
                </a:solidFill>
              </a:rPr>
              <a:t>J.) Has a Life Span</a:t>
            </a:r>
          </a:p>
          <a:p>
            <a:pPr lvl="1" eaLnBrk="1" hangingPunct="1">
              <a:buNone/>
              <a:defRPr/>
            </a:pPr>
            <a:endParaRPr lang="en-US" dirty="0"/>
          </a:p>
        </p:txBody>
      </p:sp>
      <p:sp>
        <p:nvSpPr>
          <p:cNvPr id="333836" name="Rectangle 12"/>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charset="0"/>
              <a:ea typeface="+mn-ea"/>
              <a:cs typeface="+mn-cs"/>
            </a:endParaRPr>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610102" y="1028700"/>
            <a:ext cx="4495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495800" y="914400"/>
            <a:ext cx="2286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3525428">
            <a:off x="3732302" y="4281018"/>
            <a:ext cx="1040218" cy="85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34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898780">
            <a:off x="-520110" y="1463742"/>
            <a:ext cx="1040218" cy="85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348669">
            <a:off x="8113247" y="463698"/>
            <a:ext cx="668826" cy="55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765276">
            <a:off x="8411737" y="3968054"/>
            <a:ext cx="668826" cy="55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666332" y="3639468"/>
            <a:ext cx="666927" cy="55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5361733" y="18645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2923332" y="6580739"/>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7723932" y="5064985"/>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6047533" y="12549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4980734" y="6580740"/>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4904533" y="49125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8823874" y="21693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4294932" y="17121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5209332" y="1026385"/>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8028732" y="16359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6047532" y="49887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8274851" y="2286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83" name="Rectangle 3"/>
          <p:cNvSpPr>
            <a:spLocks noGrp="1" noChangeArrowheads="1"/>
          </p:cNvSpPr>
          <p:nvPr>
            <p:ph type="body" idx="4294967295"/>
          </p:nvPr>
        </p:nvSpPr>
        <p:spPr>
          <a:xfrm>
            <a:off x="304800" y="228600"/>
            <a:ext cx="8077200" cy="5902325"/>
          </a:xfrm>
        </p:spPr>
        <p:txBody>
          <a:bodyPr/>
          <a:lstStyle/>
          <a:p>
            <a:pPr eaLnBrk="1" hangingPunct="1">
              <a:defRPr/>
            </a:pPr>
            <a:r>
              <a:rPr lang="en-US" dirty="0"/>
              <a:t>All of the following are characteristics of living things </a:t>
            </a:r>
            <a:r>
              <a:rPr lang="en-US" i="1" u="sng" dirty="0"/>
              <a:t>Except</a:t>
            </a:r>
            <a:r>
              <a:rPr lang="en-US" dirty="0"/>
              <a:t>…</a:t>
            </a:r>
            <a:endParaRPr lang="en-US" sz="2000" dirty="0"/>
          </a:p>
          <a:p>
            <a:pPr lvl="1" eaLnBrk="1" hangingPunct="1">
              <a:defRPr/>
            </a:pPr>
            <a:r>
              <a:rPr lang="en-US" sz="2000" dirty="0">
                <a:solidFill>
                  <a:srgbClr val="FFFF00"/>
                </a:solidFill>
              </a:rPr>
              <a:t>A.) Made of </a:t>
            </a:r>
            <a:r>
              <a:rPr lang="en-US" sz="2000" dirty="0">
                <a:solidFill>
                  <a:srgbClr val="FF00FF"/>
                </a:solidFill>
              </a:rPr>
              <a:t>S</a:t>
            </a:r>
            <a:r>
              <a:rPr lang="en-US" sz="2000" dirty="0">
                <a:solidFill>
                  <a:srgbClr val="00B0F0"/>
                </a:solidFill>
              </a:rPr>
              <a:t>P</a:t>
            </a:r>
            <a:r>
              <a:rPr lang="en-US" sz="2000" dirty="0">
                <a:solidFill>
                  <a:srgbClr val="FFC000"/>
                </a:solidFill>
              </a:rPr>
              <a:t>O</a:t>
            </a:r>
            <a:r>
              <a:rPr lang="en-US" sz="2000" dirty="0">
                <a:solidFill>
                  <a:srgbClr val="00B050"/>
                </a:solidFill>
              </a:rPr>
              <a:t>N</a:t>
            </a:r>
            <a:r>
              <a:rPr lang="en-US" sz="2000" dirty="0">
                <a:solidFill>
                  <a:srgbClr val="FF99FF"/>
                </a:solidFill>
              </a:rPr>
              <a:t>C</a:t>
            </a:r>
            <a:r>
              <a:rPr lang="en-US" sz="2000" dirty="0">
                <a:solidFill>
                  <a:srgbClr val="7030A0"/>
                </a:solidFill>
              </a:rPr>
              <a:t>H</a:t>
            </a:r>
            <a:r>
              <a:rPr lang="en-US" sz="2000" dirty="0">
                <a:solidFill>
                  <a:srgbClr val="FFFF00"/>
                </a:solidFill>
              </a:rPr>
              <a:t> Elements</a:t>
            </a:r>
          </a:p>
          <a:p>
            <a:pPr lvl="1" eaLnBrk="1" hangingPunct="1">
              <a:defRPr/>
            </a:pPr>
            <a:r>
              <a:rPr lang="en-US" sz="2000" dirty="0">
                <a:solidFill>
                  <a:srgbClr val="FF99FF"/>
                </a:solidFill>
              </a:rPr>
              <a:t>B.) Made of Cells</a:t>
            </a:r>
          </a:p>
          <a:p>
            <a:pPr lvl="1" eaLnBrk="1" hangingPunct="1">
              <a:defRPr/>
            </a:pPr>
            <a:r>
              <a:rPr lang="en-US" sz="2000" dirty="0">
                <a:solidFill>
                  <a:srgbClr val="66FF99"/>
                </a:solidFill>
              </a:rPr>
              <a:t>C.) Moves</a:t>
            </a:r>
          </a:p>
          <a:p>
            <a:pPr lvl="1" eaLnBrk="1" hangingPunct="1">
              <a:defRPr/>
            </a:pPr>
            <a:r>
              <a:rPr lang="en-US" sz="2000" dirty="0">
                <a:solidFill>
                  <a:srgbClr val="CCFF99"/>
                </a:solidFill>
              </a:rPr>
              <a:t>D.) Responds to a Stimulus</a:t>
            </a:r>
          </a:p>
          <a:p>
            <a:pPr lvl="1" eaLnBrk="1" hangingPunct="1">
              <a:defRPr/>
            </a:pPr>
            <a:r>
              <a:rPr lang="en-US" sz="2000" dirty="0">
                <a:solidFill>
                  <a:srgbClr val="FF00FF"/>
                </a:solidFill>
              </a:rPr>
              <a:t>E.) Can Survive without Energy</a:t>
            </a:r>
          </a:p>
          <a:p>
            <a:pPr lvl="1" eaLnBrk="1" hangingPunct="1">
              <a:defRPr/>
            </a:pPr>
            <a:r>
              <a:rPr lang="en-US" sz="2000" dirty="0">
                <a:solidFill>
                  <a:srgbClr val="6699FF"/>
                </a:solidFill>
              </a:rPr>
              <a:t>F.) Adjusts to Changes</a:t>
            </a:r>
          </a:p>
          <a:p>
            <a:pPr lvl="2" eaLnBrk="1" hangingPunct="1">
              <a:defRPr/>
            </a:pPr>
            <a:r>
              <a:rPr lang="en-US" sz="2000" dirty="0">
                <a:solidFill>
                  <a:srgbClr val="6699FF"/>
                </a:solidFill>
              </a:rPr>
              <a:t>Maintains Homeostasis</a:t>
            </a:r>
          </a:p>
          <a:p>
            <a:pPr lvl="1" eaLnBrk="1" hangingPunct="1">
              <a:defRPr/>
            </a:pPr>
            <a:r>
              <a:rPr lang="en-US" sz="2000" dirty="0">
                <a:solidFill>
                  <a:srgbClr val="FF9900"/>
                </a:solidFill>
              </a:rPr>
              <a:t>G.) Reproduces</a:t>
            </a:r>
          </a:p>
          <a:p>
            <a:pPr lvl="1" eaLnBrk="1" hangingPunct="1">
              <a:defRPr/>
            </a:pPr>
            <a:r>
              <a:rPr lang="en-US" sz="2000" dirty="0">
                <a:solidFill>
                  <a:srgbClr val="7030A0"/>
                </a:solidFill>
              </a:rPr>
              <a:t>H.) Grows and Develops</a:t>
            </a:r>
          </a:p>
          <a:p>
            <a:pPr lvl="1" eaLnBrk="1" hangingPunct="1">
              <a:defRPr/>
            </a:pPr>
            <a:r>
              <a:rPr lang="en-US" sz="2000" dirty="0">
                <a:solidFill>
                  <a:srgbClr val="CC00FF"/>
                </a:solidFill>
              </a:rPr>
              <a:t>I.) Adapts to Changes</a:t>
            </a:r>
          </a:p>
          <a:p>
            <a:pPr lvl="1" eaLnBrk="1" hangingPunct="1">
              <a:defRPr/>
            </a:pPr>
            <a:r>
              <a:rPr lang="en-US" sz="2000" dirty="0">
                <a:solidFill>
                  <a:srgbClr val="FF0000"/>
                </a:solidFill>
              </a:rPr>
              <a:t>J.) Has a Life Span</a:t>
            </a:r>
          </a:p>
          <a:p>
            <a:pPr lvl="1" eaLnBrk="1" hangingPunct="1">
              <a:buNone/>
              <a:defRPr/>
            </a:pPr>
            <a:endParaRPr lang="en-US" dirty="0"/>
          </a:p>
        </p:txBody>
      </p:sp>
      <p:sp>
        <p:nvSpPr>
          <p:cNvPr id="333836" name="Rectangle 12"/>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charset="0"/>
              <a:ea typeface="+mn-ea"/>
              <a:cs typeface="+mn-cs"/>
            </a:endParaRPr>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610102" y="1028700"/>
            <a:ext cx="4495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495800" y="914400"/>
            <a:ext cx="2286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3525428">
            <a:off x="3732302" y="4281018"/>
            <a:ext cx="1040218" cy="85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34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898780">
            <a:off x="-520110" y="1463742"/>
            <a:ext cx="1040218" cy="85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348669">
            <a:off x="8113247" y="463698"/>
            <a:ext cx="668826" cy="55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765276">
            <a:off x="8411737" y="3968054"/>
            <a:ext cx="668826" cy="55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666332" y="3639468"/>
            <a:ext cx="666927" cy="55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5361733" y="18645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2923332" y="6580739"/>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7723932" y="5064985"/>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6047533" y="12549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4980734" y="6580740"/>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4904533" y="49125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8823874" y="21693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4294932" y="17121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5209332" y="1026385"/>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8028732" y="16359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6047532" y="49887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4572000" y="762000"/>
            <a:ext cx="4031873"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ysClr val="windowText" lastClr="000000"/>
                  </a:solidFill>
                  <a:prstDash val="solid"/>
                  <a:miter lim="800000"/>
                </a:ln>
                <a:solidFill>
                  <a:srgbClr val="CCFF99"/>
                </a:solidFill>
                <a:effectLst>
                  <a:outerShdw blurRad="50800" algn="tl" rotWithShape="0">
                    <a:srgbClr val="000000"/>
                  </a:outerShdw>
                </a:effectLst>
                <a:uLnTx/>
                <a:uFillTx/>
                <a:latin typeface="Arial" charset="0"/>
                <a:ea typeface="+mn-ea"/>
                <a:cs typeface="+mn-cs"/>
              </a:rPr>
              <a:t>and the answer is…</a:t>
            </a:r>
          </a:p>
        </p:txBody>
      </p:sp>
      <p:sp>
        <p:nvSpPr>
          <p:cNvPr id="25" name="Rectangle 24"/>
          <p:cNvSpPr/>
          <p:nvPr/>
        </p:nvSpPr>
        <p:spPr>
          <a:xfrm>
            <a:off x="8274851" y="2286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83" name="Rectangle 3"/>
          <p:cNvSpPr>
            <a:spLocks noGrp="1" noChangeArrowheads="1"/>
          </p:cNvSpPr>
          <p:nvPr>
            <p:ph type="body" idx="4294967295"/>
          </p:nvPr>
        </p:nvSpPr>
        <p:spPr>
          <a:xfrm>
            <a:off x="304800" y="228600"/>
            <a:ext cx="8077200" cy="5902325"/>
          </a:xfrm>
        </p:spPr>
        <p:txBody>
          <a:bodyPr/>
          <a:lstStyle/>
          <a:p>
            <a:pPr eaLnBrk="1" hangingPunct="1">
              <a:defRPr/>
            </a:pPr>
            <a:r>
              <a:rPr lang="en-US" dirty="0"/>
              <a:t>All of the following are characteristics of living things </a:t>
            </a:r>
            <a:r>
              <a:rPr lang="en-US" i="1" u="sng" dirty="0"/>
              <a:t>Except</a:t>
            </a:r>
            <a:r>
              <a:rPr lang="en-US" dirty="0"/>
              <a:t>…</a:t>
            </a:r>
            <a:endParaRPr lang="en-US" sz="2000" dirty="0"/>
          </a:p>
          <a:p>
            <a:pPr lvl="1" eaLnBrk="1" hangingPunct="1">
              <a:defRPr/>
            </a:pPr>
            <a:r>
              <a:rPr lang="en-US" sz="2000" dirty="0">
                <a:solidFill>
                  <a:srgbClr val="FFFF00"/>
                </a:solidFill>
              </a:rPr>
              <a:t>A.) Made of </a:t>
            </a:r>
            <a:r>
              <a:rPr lang="en-US" sz="2000" dirty="0">
                <a:solidFill>
                  <a:srgbClr val="FF00FF"/>
                </a:solidFill>
              </a:rPr>
              <a:t>S</a:t>
            </a:r>
            <a:r>
              <a:rPr lang="en-US" sz="2000" dirty="0">
                <a:solidFill>
                  <a:srgbClr val="00B0F0"/>
                </a:solidFill>
              </a:rPr>
              <a:t>P</a:t>
            </a:r>
            <a:r>
              <a:rPr lang="en-US" sz="2000" dirty="0">
                <a:solidFill>
                  <a:srgbClr val="FFC000"/>
                </a:solidFill>
              </a:rPr>
              <a:t>O</a:t>
            </a:r>
            <a:r>
              <a:rPr lang="en-US" sz="2000" dirty="0">
                <a:solidFill>
                  <a:srgbClr val="00B050"/>
                </a:solidFill>
              </a:rPr>
              <a:t>N</a:t>
            </a:r>
            <a:r>
              <a:rPr lang="en-US" sz="2000" dirty="0">
                <a:solidFill>
                  <a:srgbClr val="FF99FF"/>
                </a:solidFill>
              </a:rPr>
              <a:t>C</a:t>
            </a:r>
            <a:r>
              <a:rPr lang="en-US" sz="2000" dirty="0">
                <a:solidFill>
                  <a:srgbClr val="7030A0"/>
                </a:solidFill>
              </a:rPr>
              <a:t>H</a:t>
            </a:r>
            <a:r>
              <a:rPr lang="en-US" sz="2000" dirty="0">
                <a:solidFill>
                  <a:srgbClr val="FFFF00"/>
                </a:solidFill>
              </a:rPr>
              <a:t> Elements</a:t>
            </a:r>
          </a:p>
          <a:p>
            <a:pPr lvl="1" eaLnBrk="1" hangingPunct="1">
              <a:defRPr/>
            </a:pPr>
            <a:r>
              <a:rPr lang="en-US" sz="2000" dirty="0">
                <a:solidFill>
                  <a:srgbClr val="FF99FF"/>
                </a:solidFill>
              </a:rPr>
              <a:t>B.) Made of Cells</a:t>
            </a:r>
          </a:p>
          <a:p>
            <a:pPr lvl="1" eaLnBrk="1" hangingPunct="1">
              <a:defRPr/>
            </a:pPr>
            <a:r>
              <a:rPr lang="en-US" sz="2000" dirty="0">
                <a:solidFill>
                  <a:srgbClr val="66FF99"/>
                </a:solidFill>
              </a:rPr>
              <a:t>C.) Moves</a:t>
            </a:r>
          </a:p>
          <a:p>
            <a:pPr lvl="1" eaLnBrk="1" hangingPunct="1">
              <a:defRPr/>
            </a:pPr>
            <a:r>
              <a:rPr lang="en-US" sz="2000" dirty="0">
                <a:solidFill>
                  <a:srgbClr val="CCFF99"/>
                </a:solidFill>
              </a:rPr>
              <a:t>D.) Responds to a Stimulus</a:t>
            </a:r>
          </a:p>
          <a:p>
            <a:pPr lvl="1" eaLnBrk="1" hangingPunct="1">
              <a:defRPr/>
            </a:pPr>
            <a:r>
              <a:rPr lang="en-US" sz="2000" dirty="0">
                <a:solidFill>
                  <a:srgbClr val="FF00FF"/>
                </a:solidFill>
              </a:rPr>
              <a:t>E.) Can Survive without Energy</a:t>
            </a:r>
          </a:p>
          <a:p>
            <a:pPr lvl="1" eaLnBrk="1" hangingPunct="1">
              <a:defRPr/>
            </a:pPr>
            <a:r>
              <a:rPr lang="en-US" sz="2000" dirty="0">
                <a:solidFill>
                  <a:srgbClr val="6699FF"/>
                </a:solidFill>
              </a:rPr>
              <a:t>F.) Adjusts to Changes</a:t>
            </a:r>
          </a:p>
          <a:p>
            <a:pPr lvl="2" eaLnBrk="1" hangingPunct="1">
              <a:defRPr/>
            </a:pPr>
            <a:r>
              <a:rPr lang="en-US" sz="2000" dirty="0">
                <a:solidFill>
                  <a:srgbClr val="6699FF"/>
                </a:solidFill>
              </a:rPr>
              <a:t>Maintains Homeostasis</a:t>
            </a:r>
          </a:p>
          <a:p>
            <a:pPr lvl="1" eaLnBrk="1" hangingPunct="1">
              <a:defRPr/>
            </a:pPr>
            <a:r>
              <a:rPr lang="en-US" sz="2000" dirty="0">
                <a:solidFill>
                  <a:srgbClr val="FF9900"/>
                </a:solidFill>
              </a:rPr>
              <a:t>G.) Reproduces</a:t>
            </a:r>
          </a:p>
          <a:p>
            <a:pPr lvl="1" eaLnBrk="1" hangingPunct="1">
              <a:defRPr/>
            </a:pPr>
            <a:r>
              <a:rPr lang="en-US" sz="2000" dirty="0">
                <a:solidFill>
                  <a:srgbClr val="7030A0"/>
                </a:solidFill>
              </a:rPr>
              <a:t>H.) Grows and Develops</a:t>
            </a:r>
          </a:p>
          <a:p>
            <a:pPr lvl="1" eaLnBrk="1" hangingPunct="1">
              <a:defRPr/>
            </a:pPr>
            <a:r>
              <a:rPr lang="en-US" sz="2000" dirty="0">
                <a:solidFill>
                  <a:srgbClr val="CC00FF"/>
                </a:solidFill>
              </a:rPr>
              <a:t>I.) Adapts to Changes</a:t>
            </a:r>
          </a:p>
          <a:p>
            <a:pPr lvl="1" eaLnBrk="1" hangingPunct="1">
              <a:defRPr/>
            </a:pPr>
            <a:r>
              <a:rPr lang="en-US" sz="2000" dirty="0">
                <a:solidFill>
                  <a:srgbClr val="FF0000"/>
                </a:solidFill>
              </a:rPr>
              <a:t>J.) Has a Life Span</a:t>
            </a:r>
          </a:p>
          <a:p>
            <a:pPr lvl="1" eaLnBrk="1" hangingPunct="1">
              <a:buNone/>
              <a:defRPr/>
            </a:pPr>
            <a:endParaRPr lang="en-US" dirty="0"/>
          </a:p>
        </p:txBody>
      </p:sp>
      <p:sp>
        <p:nvSpPr>
          <p:cNvPr id="333836" name="Rectangle 12"/>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charset="0"/>
              <a:ea typeface="+mn-ea"/>
              <a:cs typeface="+mn-cs"/>
            </a:endParaRPr>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610102" y="1028700"/>
            <a:ext cx="4495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495800" y="914400"/>
            <a:ext cx="2286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3525428">
            <a:off x="3732302" y="4281018"/>
            <a:ext cx="1040218" cy="85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34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898780">
            <a:off x="-520110" y="1463742"/>
            <a:ext cx="1040218" cy="85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348669">
            <a:off x="8113247" y="463698"/>
            <a:ext cx="668826" cy="55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765276">
            <a:off x="8411737" y="3968054"/>
            <a:ext cx="668826" cy="55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666332" y="3639468"/>
            <a:ext cx="666927" cy="55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5361733" y="18645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2923332" y="6580739"/>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7723932" y="5064985"/>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6047533" y="12549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4980734" y="6580740"/>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4904533" y="49125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8823874" y="21693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4294932" y="17121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5209332" y="1026385"/>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8028732" y="16359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6047532" y="49887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4572000" y="762000"/>
            <a:ext cx="4031873"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ysClr val="windowText" lastClr="000000"/>
                  </a:solidFill>
                  <a:prstDash val="solid"/>
                  <a:miter lim="800000"/>
                </a:ln>
                <a:solidFill>
                  <a:srgbClr val="CCFF99"/>
                </a:solidFill>
                <a:effectLst>
                  <a:outerShdw blurRad="50800" algn="tl" rotWithShape="0">
                    <a:srgbClr val="000000"/>
                  </a:outerShdw>
                </a:effectLst>
                <a:uLnTx/>
                <a:uFillTx/>
                <a:latin typeface="Arial" charset="0"/>
                <a:ea typeface="+mn-ea"/>
                <a:cs typeface="+mn-cs"/>
              </a:rPr>
              <a:t>and the answer is…</a:t>
            </a:r>
          </a:p>
        </p:txBody>
      </p:sp>
      <p:sp>
        <p:nvSpPr>
          <p:cNvPr id="24" name="Rounded Rectangle 23"/>
          <p:cNvSpPr/>
          <p:nvPr/>
        </p:nvSpPr>
        <p:spPr>
          <a:xfrm>
            <a:off x="685800" y="2743200"/>
            <a:ext cx="4572000" cy="381000"/>
          </a:xfrm>
          <a:prstGeom prst="roundRect">
            <a:avLst/>
          </a:prstGeom>
          <a:solidFill>
            <a:srgbClr val="FF00FF">
              <a:alpha val="27000"/>
            </a:srgbClr>
          </a:solid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5" name="Rectangle 24"/>
          <p:cNvSpPr/>
          <p:nvPr/>
        </p:nvSpPr>
        <p:spPr>
          <a:xfrm>
            <a:off x="8274851" y="2286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nvGraphicFramePr>
        <p:xfrm>
          <a:off x="228600" y="838200"/>
          <a:ext cx="8686800" cy="5553077"/>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FF00"/>
                          </a:solidFill>
                          <a:effectLst/>
                          <a:latin typeface="Times New Roman" pitchFamily="18" charset="0"/>
                        </a:rPr>
                        <a:t>IT CAME FROM THE SEWER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IT’S ALIVE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LEVEL UP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SCHLEID ON TIME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CELL</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BLOCK</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-BONUS-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a:solidFill>
                  <a:schemeClr val="bg1"/>
                </a:solidFill>
              </a:rPr>
              <a:t>Cellular Biology Review Game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83" name="Rectangle 3"/>
          <p:cNvSpPr>
            <a:spLocks noGrp="1" noChangeArrowheads="1"/>
          </p:cNvSpPr>
          <p:nvPr>
            <p:ph type="body" idx="4294967295"/>
          </p:nvPr>
        </p:nvSpPr>
        <p:spPr>
          <a:xfrm>
            <a:off x="304800" y="228600"/>
            <a:ext cx="8077200" cy="5902325"/>
          </a:xfrm>
        </p:spPr>
        <p:txBody>
          <a:bodyPr/>
          <a:lstStyle/>
          <a:p>
            <a:pPr eaLnBrk="1" hangingPunct="1">
              <a:defRPr/>
            </a:pPr>
            <a:r>
              <a:rPr lang="en-US" dirty="0"/>
              <a:t>All of the following are characteristics of living things </a:t>
            </a:r>
            <a:r>
              <a:rPr lang="en-US" i="1" u="sng" dirty="0"/>
              <a:t>Except</a:t>
            </a:r>
            <a:r>
              <a:rPr lang="en-US" dirty="0"/>
              <a:t>…</a:t>
            </a:r>
            <a:endParaRPr lang="en-US" sz="2000" dirty="0"/>
          </a:p>
          <a:p>
            <a:pPr lvl="1" eaLnBrk="1" hangingPunct="1">
              <a:defRPr/>
            </a:pPr>
            <a:r>
              <a:rPr lang="en-US" sz="2000" dirty="0">
                <a:solidFill>
                  <a:srgbClr val="FFFF00"/>
                </a:solidFill>
              </a:rPr>
              <a:t>A.) Made of </a:t>
            </a:r>
            <a:r>
              <a:rPr lang="en-US" sz="2000" dirty="0">
                <a:solidFill>
                  <a:srgbClr val="FF00FF"/>
                </a:solidFill>
              </a:rPr>
              <a:t>S</a:t>
            </a:r>
            <a:r>
              <a:rPr lang="en-US" sz="2000" dirty="0">
                <a:solidFill>
                  <a:srgbClr val="00B0F0"/>
                </a:solidFill>
              </a:rPr>
              <a:t>P</a:t>
            </a:r>
            <a:r>
              <a:rPr lang="en-US" sz="2000" dirty="0">
                <a:solidFill>
                  <a:srgbClr val="FFC000"/>
                </a:solidFill>
              </a:rPr>
              <a:t>O</a:t>
            </a:r>
            <a:r>
              <a:rPr lang="en-US" sz="2000" dirty="0">
                <a:solidFill>
                  <a:srgbClr val="00B050"/>
                </a:solidFill>
              </a:rPr>
              <a:t>N</a:t>
            </a:r>
            <a:r>
              <a:rPr lang="en-US" sz="2000" dirty="0">
                <a:solidFill>
                  <a:srgbClr val="FF99FF"/>
                </a:solidFill>
              </a:rPr>
              <a:t>C</a:t>
            </a:r>
            <a:r>
              <a:rPr lang="en-US" sz="2000" dirty="0">
                <a:solidFill>
                  <a:srgbClr val="7030A0"/>
                </a:solidFill>
              </a:rPr>
              <a:t>H</a:t>
            </a:r>
            <a:r>
              <a:rPr lang="en-US" sz="2000" dirty="0">
                <a:solidFill>
                  <a:srgbClr val="FFFF00"/>
                </a:solidFill>
              </a:rPr>
              <a:t> Elements</a:t>
            </a:r>
          </a:p>
          <a:p>
            <a:pPr lvl="1" eaLnBrk="1" hangingPunct="1">
              <a:defRPr/>
            </a:pPr>
            <a:r>
              <a:rPr lang="en-US" sz="2000" dirty="0">
                <a:solidFill>
                  <a:srgbClr val="FF99FF"/>
                </a:solidFill>
              </a:rPr>
              <a:t>B.) Made of Cells</a:t>
            </a:r>
          </a:p>
          <a:p>
            <a:pPr lvl="1" eaLnBrk="1" hangingPunct="1">
              <a:defRPr/>
            </a:pPr>
            <a:r>
              <a:rPr lang="en-US" sz="2000" dirty="0">
                <a:solidFill>
                  <a:srgbClr val="66FF99"/>
                </a:solidFill>
              </a:rPr>
              <a:t>C.) Moves</a:t>
            </a:r>
          </a:p>
          <a:p>
            <a:pPr lvl="1" eaLnBrk="1" hangingPunct="1">
              <a:defRPr/>
            </a:pPr>
            <a:r>
              <a:rPr lang="en-US" sz="2000" dirty="0">
                <a:solidFill>
                  <a:srgbClr val="CCFF99"/>
                </a:solidFill>
              </a:rPr>
              <a:t>D.) Responds to a Stimulus</a:t>
            </a:r>
          </a:p>
          <a:p>
            <a:pPr lvl="1" eaLnBrk="1" hangingPunct="1">
              <a:defRPr/>
            </a:pPr>
            <a:r>
              <a:rPr lang="en-US" sz="2000" dirty="0">
                <a:solidFill>
                  <a:srgbClr val="FF00FF"/>
                </a:solidFill>
              </a:rPr>
              <a:t>E.) Can Survive without Energy</a:t>
            </a:r>
          </a:p>
          <a:p>
            <a:pPr lvl="1" eaLnBrk="1" hangingPunct="1">
              <a:defRPr/>
            </a:pPr>
            <a:r>
              <a:rPr lang="en-US" sz="2000" dirty="0">
                <a:solidFill>
                  <a:srgbClr val="6699FF"/>
                </a:solidFill>
              </a:rPr>
              <a:t>F.) Adjusts to Changes</a:t>
            </a:r>
          </a:p>
          <a:p>
            <a:pPr lvl="2" eaLnBrk="1" hangingPunct="1">
              <a:defRPr/>
            </a:pPr>
            <a:r>
              <a:rPr lang="en-US" sz="2000" dirty="0">
                <a:solidFill>
                  <a:srgbClr val="6699FF"/>
                </a:solidFill>
              </a:rPr>
              <a:t>Maintains Homeostasis</a:t>
            </a:r>
          </a:p>
          <a:p>
            <a:pPr lvl="1" eaLnBrk="1" hangingPunct="1">
              <a:defRPr/>
            </a:pPr>
            <a:r>
              <a:rPr lang="en-US" sz="2000" dirty="0">
                <a:solidFill>
                  <a:srgbClr val="FF9900"/>
                </a:solidFill>
              </a:rPr>
              <a:t>G.) Reproduces</a:t>
            </a:r>
          </a:p>
          <a:p>
            <a:pPr lvl="1" eaLnBrk="1" hangingPunct="1">
              <a:defRPr/>
            </a:pPr>
            <a:r>
              <a:rPr lang="en-US" sz="2000" dirty="0">
                <a:solidFill>
                  <a:srgbClr val="7030A0"/>
                </a:solidFill>
              </a:rPr>
              <a:t>H.) Grows and Develops</a:t>
            </a:r>
          </a:p>
          <a:p>
            <a:pPr lvl="1" eaLnBrk="1" hangingPunct="1">
              <a:defRPr/>
            </a:pPr>
            <a:r>
              <a:rPr lang="en-US" sz="2000" dirty="0">
                <a:solidFill>
                  <a:srgbClr val="CC00FF"/>
                </a:solidFill>
              </a:rPr>
              <a:t>I.) Adapts to Changes</a:t>
            </a:r>
          </a:p>
          <a:p>
            <a:pPr lvl="1" eaLnBrk="1" hangingPunct="1">
              <a:defRPr/>
            </a:pPr>
            <a:r>
              <a:rPr lang="en-US" sz="2000" dirty="0">
                <a:solidFill>
                  <a:srgbClr val="FF0000"/>
                </a:solidFill>
              </a:rPr>
              <a:t>J.) Has a Life Span</a:t>
            </a:r>
          </a:p>
          <a:p>
            <a:pPr lvl="1" eaLnBrk="1" hangingPunct="1">
              <a:buNone/>
              <a:defRPr/>
            </a:pPr>
            <a:endParaRPr lang="en-US" dirty="0"/>
          </a:p>
        </p:txBody>
      </p:sp>
      <p:sp>
        <p:nvSpPr>
          <p:cNvPr id="333836" name="Rectangle 12"/>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charset="0"/>
              <a:ea typeface="+mn-ea"/>
              <a:cs typeface="+mn-cs"/>
            </a:endParaRPr>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610102" y="1028700"/>
            <a:ext cx="4495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495800" y="914400"/>
            <a:ext cx="2286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3525428">
            <a:off x="3732302" y="4281018"/>
            <a:ext cx="1040218" cy="85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34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898780">
            <a:off x="-520110" y="1463742"/>
            <a:ext cx="1040218" cy="85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348669">
            <a:off x="8113247" y="463698"/>
            <a:ext cx="668826" cy="55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765276">
            <a:off x="8411737" y="3968054"/>
            <a:ext cx="668826" cy="55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666332" y="3639468"/>
            <a:ext cx="666927" cy="55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5361733" y="18645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2923332" y="6580739"/>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7723932" y="5064985"/>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6047533" y="12549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4980734" y="6580740"/>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4904533" y="49125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8823874" y="21693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4294932" y="17121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5209332" y="1026385"/>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8028732" y="16359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6047532" y="49887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5300564" y="762000"/>
            <a:ext cx="257474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ysClr val="windowText" lastClr="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Should be…</a:t>
            </a:r>
          </a:p>
        </p:txBody>
      </p:sp>
      <p:sp>
        <p:nvSpPr>
          <p:cNvPr id="24" name="Rounded Rectangle 23"/>
          <p:cNvSpPr/>
          <p:nvPr/>
        </p:nvSpPr>
        <p:spPr>
          <a:xfrm>
            <a:off x="685800" y="2743200"/>
            <a:ext cx="4572000" cy="381000"/>
          </a:xfrm>
          <a:prstGeom prst="roundRect">
            <a:avLst/>
          </a:prstGeom>
          <a:solidFill>
            <a:srgbClr val="FF00FF">
              <a:alpha val="27000"/>
            </a:srgbClr>
          </a:solid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5" name="Rectangle 24"/>
          <p:cNvSpPr/>
          <p:nvPr/>
        </p:nvSpPr>
        <p:spPr>
          <a:xfrm>
            <a:off x="8274851" y="2286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83" name="Rectangle 3"/>
          <p:cNvSpPr>
            <a:spLocks noGrp="1" noChangeArrowheads="1"/>
          </p:cNvSpPr>
          <p:nvPr>
            <p:ph type="body" idx="4294967295"/>
          </p:nvPr>
        </p:nvSpPr>
        <p:spPr>
          <a:xfrm>
            <a:off x="304800" y="228600"/>
            <a:ext cx="8077200" cy="5902325"/>
          </a:xfrm>
        </p:spPr>
        <p:txBody>
          <a:bodyPr/>
          <a:lstStyle/>
          <a:p>
            <a:pPr eaLnBrk="1" hangingPunct="1">
              <a:defRPr/>
            </a:pPr>
            <a:r>
              <a:rPr lang="en-US" dirty="0"/>
              <a:t>All of the following are characteristics of living things </a:t>
            </a:r>
            <a:r>
              <a:rPr lang="en-US" i="1" u="sng" dirty="0"/>
              <a:t>Except</a:t>
            </a:r>
            <a:r>
              <a:rPr lang="en-US" dirty="0"/>
              <a:t>…</a:t>
            </a:r>
            <a:endParaRPr lang="en-US" sz="2000" dirty="0"/>
          </a:p>
          <a:p>
            <a:pPr lvl="1" eaLnBrk="1" hangingPunct="1">
              <a:defRPr/>
            </a:pPr>
            <a:r>
              <a:rPr lang="en-US" sz="2000" dirty="0">
                <a:solidFill>
                  <a:srgbClr val="FFFF00"/>
                </a:solidFill>
              </a:rPr>
              <a:t>A.) Made of </a:t>
            </a:r>
            <a:r>
              <a:rPr lang="en-US" sz="2000" dirty="0">
                <a:solidFill>
                  <a:srgbClr val="FF00FF"/>
                </a:solidFill>
              </a:rPr>
              <a:t>S</a:t>
            </a:r>
            <a:r>
              <a:rPr lang="en-US" sz="2000" dirty="0">
                <a:solidFill>
                  <a:srgbClr val="00B0F0"/>
                </a:solidFill>
              </a:rPr>
              <a:t>P</a:t>
            </a:r>
            <a:r>
              <a:rPr lang="en-US" sz="2000" dirty="0">
                <a:solidFill>
                  <a:srgbClr val="FFC000"/>
                </a:solidFill>
              </a:rPr>
              <a:t>O</a:t>
            </a:r>
            <a:r>
              <a:rPr lang="en-US" sz="2000" dirty="0">
                <a:solidFill>
                  <a:srgbClr val="00B050"/>
                </a:solidFill>
              </a:rPr>
              <a:t>N</a:t>
            </a:r>
            <a:r>
              <a:rPr lang="en-US" sz="2000" dirty="0">
                <a:solidFill>
                  <a:srgbClr val="FF99FF"/>
                </a:solidFill>
              </a:rPr>
              <a:t>C</a:t>
            </a:r>
            <a:r>
              <a:rPr lang="en-US" sz="2000" dirty="0">
                <a:solidFill>
                  <a:srgbClr val="7030A0"/>
                </a:solidFill>
              </a:rPr>
              <a:t>H</a:t>
            </a:r>
            <a:r>
              <a:rPr lang="en-US" sz="2000" dirty="0">
                <a:solidFill>
                  <a:srgbClr val="FFFF00"/>
                </a:solidFill>
              </a:rPr>
              <a:t> Elements</a:t>
            </a:r>
          </a:p>
          <a:p>
            <a:pPr lvl="1" eaLnBrk="1" hangingPunct="1">
              <a:defRPr/>
            </a:pPr>
            <a:r>
              <a:rPr lang="en-US" sz="2000" dirty="0">
                <a:solidFill>
                  <a:srgbClr val="FF99FF"/>
                </a:solidFill>
              </a:rPr>
              <a:t>B.) Made of Cells</a:t>
            </a:r>
          </a:p>
          <a:p>
            <a:pPr lvl="1" eaLnBrk="1" hangingPunct="1">
              <a:defRPr/>
            </a:pPr>
            <a:r>
              <a:rPr lang="en-US" sz="2000" dirty="0">
                <a:solidFill>
                  <a:srgbClr val="66FF99"/>
                </a:solidFill>
              </a:rPr>
              <a:t>C.) Moves</a:t>
            </a:r>
          </a:p>
          <a:p>
            <a:pPr lvl="1" eaLnBrk="1" hangingPunct="1">
              <a:defRPr/>
            </a:pPr>
            <a:r>
              <a:rPr lang="en-US" sz="2000" dirty="0">
                <a:solidFill>
                  <a:srgbClr val="CCFF99"/>
                </a:solidFill>
              </a:rPr>
              <a:t>D.) Responds to a Stimulus</a:t>
            </a:r>
          </a:p>
          <a:p>
            <a:pPr lvl="1" eaLnBrk="1" hangingPunct="1">
              <a:defRPr/>
            </a:pPr>
            <a:r>
              <a:rPr lang="en-US" sz="2000" dirty="0">
                <a:solidFill>
                  <a:srgbClr val="FF00FF"/>
                </a:solidFill>
              </a:rPr>
              <a:t>E.) </a:t>
            </a:r>
            <a:r>
              <a:rPr lang="en-US" sz="2000" dirty="0"/>
              <a:t>Requires </a:t>
            </a:r>
            <a:r>
              <a:rPr lang="en-US" sz="2000" dirty="0">
                <a:solidFill>
                  <a:srgbClr val="FF00FF"/>
                </a:solidFill>
              </a:rPr>
              <a:t>Energy</a:t>
            </a:r>
          </a:p>
          <a:p>
            <a:pPr lvl="1" eaLnBrk="1" hangingPunct="1">
              <a:defRPr/>
            </a:pPr>
            <a:r>
              <a:rPr lang="en-US" sz="2000" dirty="0">
                <a:solidFill>
                  <a:srgbClr val="6699FF"/>
                </a:solidFill>
              </a:rPr>
              <a:t>F.) Adjusts to Changes</a:t>
            </a:r>
          </a:p>
          <a:p>
            <a:pPr lvl="2" eaLnBrk="1" hangingPunct="1">
              <a:defRPr/>
            </a:pPr>
            <a:r>
              <a:rPr lang="en-US" sz="2000" dirty="0">
                <a:solidFill>
                  <a:srgbClr val="6699FF"/>
                </a:solidFill>
              </a:rPr>
              <a:t>Maintains Homeostasis</a:t>
            </a:r>
          </a:p>
          <a:p>
            <a:pPr lvl="1" eaLnBrk="1" hangingPunct="1">
              <a:defRPr/>
            </a:pPr>
            <a:r>
              <a:rPr lang="en-US" sz="2000" dirty="0">
                <a:solidFill>
                  <a:srgbClr val="FF9900"/>
                </a:solidFill>
              </a:rPr>
              <a:t>G.) Reproduces</a:t>
            </a:r>
          </a:p>
          <a:p>
            <a:pPr lvl="1" eaLnBrk="1" hangingPunct="1">
              <a:defRPr/>
            </a:pPr>
            <a:r>
              <a:rPr lang="en-US" sz="2000" dirty="0">
                <a:solidFill>
                  <a:srgbClr val="7030A0"/>
                </a:solidFill>
              </a:rPr>
              <a:t>H.) Grows and Develops</a:t>
            </a:r>
          </a:p>
          <a:p>
            <a:pPr lvl="1" eaLnBrk="1" hangingPunct="1">
              <a:defRPr/>
            </a:pPr>
            <a:r>
              <a:rPr lang="en-US" sz="2000" dirty="0">
                <a:solidFill>
                  <a:srgbClr val="CC00FF"/>
                </a:solidFill>
              </a:rPr>
              <a:t>I.) Adapts to Changes</a:t>
            </a:r>
          </a:p>
          <a:p>
            <a:pPr lvl="1" eaLnBrk="1" hangingPunct="1">
              <a:defRPr/>
            </a:pPr>
            <a:r>
              <a:rPr lang="en-US" sz="2000" dirty="0">
                <a:solidFill>
                  <a:srgbClr val="FF0000"/>
                </a:solidFill>
              </a:rPr>
              <a:t>J.) Has a Life Span</a:t>
            </a:r>
          </a:p>
          <a:p>
            <a:pPr lvl="1" eaLnBrk="1" hangingPunct="1">
              <a:buNone/>
              <a:defRPr/>
            </a:pPr>
            <a:endParaRPr lang="en-US" dirty="0"/>
          </a:p>
        </p:txBody>
      </p:sp>
      <p:sp>
        <p:nvSpPr>
          <p:cNvPr id="333836" name="Rectangle 12"/>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charset="0"/>
              <a:ea typeface="+mn-ea"/>
              <a:cs typeface="+mn-cs"/>
            </a:endParaRPr>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610102" y="1028700"/>
            <a:ext cx="4495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495800" y="914400"/>
            <a:ext cx="2286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3525428">
            <a:off x="3732302" y="4281018"/>
            <a:ext cx="1040218" cy="85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34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898780">
            <a:off x="-520110" y="1463742"/>
            <a:ext cx="1040218" cy="85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348669">
            <a:off x="8113247" y="463698"/>
            <a:ext cx="668826" cy="55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765276">
            <a:off x="8411737" y="3968054"/>
            <a:ext cx="668826" cy="55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666332" y="3639468"/>
            <a:ext cx="666927" cy="55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5361733" y="18645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2923332" y="6580739"/>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7723932" y="5064985"/>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6047533" y="12549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4980734" y="6580740"/>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4904533" y="49125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8823874" y="21693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4294932" y="17121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5209332" y="1026385"/>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8028732" y="16359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6047532" y="49887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5300564" y="762000"/>
            <a:ext cx="257474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ysClr val="windowText" lastClr="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Should be…</a:t>
            </a:r>
          </a:p>
        </p:txBody>
      </p:sp>
      <p:sp>
        <p:nvSpPr>
          <p:cNvPr id="25" name="Rectangle 24"/>
          <p:cNvSpPr/>
          <p:nvPr/>
        </p:nvSpPr>
        <p:spPr>
          <a:xfrm>
            <a:off x="8274851" y="2286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a:t>
            </a:r>
          </a:p>
        </p:txBody>
      </p:sp>
      <p:sp>
        <p:nvSpPr>
          <p:cNvPr id="26" name="Rounded Rectangle 25"/>
          <p:cNvSpPr/>
          <p:nvPr/>
        </p:nvSpPr>
        <p:spPr>
          <a:xfrm>
            <a:off x="685800" y="2743200"/>
            <a:ext cx="4572000" cy="381000"/>
          </a:xfrm>
          <a:prstGeom prst="roundRect">
            <a:avLst/>
          </a:prstGeom>
          <a:solidFill>
            <a:srgbClr val="FF00FF">
              <a:alpha val="27000"/>
            </a:srgbClr>
          </a:solid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4294967295"/>
          </p:nvPr>
        </p:nvSpPr>
        <p:spPr>
          <a:xfrm>
            <a:off x="228600" y="228600"/>
            <a:ext cx="8458200" cy="5897563"/>
          </a:xfrm>
        </p:spPr>
        <p:txBody>
          <a:bodyPr/>
          <a:lstStyle/>
          <a:p>
            <a:r>
              <a:rPr lang="en-US" dirty="0">
                <a:solidFill>
                  <a:srgbClr val="FF9900"/>
                </a:solidFill>
              </a:rPr>
              <a:t>This SPONCH element is considered by many to be the duct tape of life</a:t>
            </a:r>
          </a:p>
          <a:p>
            <a:pPr lvl="1"/>
            <a:r>
              <a:rPr lang="en-US" dirty="0">
                <a:solidFill>
                  <a:srgbClr val="66FF99"/>
                </a:solidFill>
              </a:rPr>
              <a:t>It holds everything together and makes up about 18.5% of animals.</a:t>
            </a:r>
          </a:p>
        </p:txBody>
      </p:sp>
      <p:sp>
        <p:nvSpPr>
          <p:cNvPr id="41988" name="Rectangle 5" descr="Granite"/>
          <p:cNvSpPr>
            <a:spLocks noChangeArrowheads="1"/>
          </p:cNvSpPr>
          <p:nvPr/>
        </p:nvSpPr>
        <p:spPr bwMode="auto">
          <a:xfrm rot="-2278878">
            <a:off x="5486400" y="2971800"/>
            <a:ext cx="1371600" cy="304800"/>
          </a:xfrm>
          <a:prstGeom prst="rect">
            <a:avLst/>
          </a:prstGeom>
          <a:blipFill dpi="0" rotWithShape="1">
            <a:blip r:embed="rId2" cstate="print"/>
            <a:srcRect/>
            <a:tile tx="0" ty="0" sx="100000" sy="100000" flip="none" algn="tl"/>
          </a:blipFill>
          <a:ln w="38100">
            <a:solidFill>
              <a:srgbClr val="B2B2B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989" name="Rectangle 6" descr="Granite"/>
          <p:cNvSpPr>
            <a:spLocks noChangeArrowheads="1"/>
          </p:cNvSpPr>
          <p:nvPr/>
        </p:nvSpPr>
        <p:spPr bwMode="auto">
          <a:xfrm rot="-2278878">
            <a:off x="1905000" y="5791200"/>
            <a:ext cx="1371600" cy="304800"/>
          </a:xfrm>
          <a:prstGeom prst="rect">
            <a:avLst/>
          </a:prstGeom>
          <a:blipFill dpi="0" rotWithShape="1">
            <a:blip r:embed="rId2" cstate="print"/>
            <a:srcRect/>
            <a:tile tx="0" ty="0" sx="100000" sy="100000" flip="none" algn="tl"/>
          </a:blipFill>
          <a:ln w="38100">
            <a:solidFill>
              <a:srgbClr val="B2B2B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990" name="Rectangle 7" descr="Granite"/>
          <p:cNvSpPr>
            <a:spLocks noChangeArrowheads="1"/>
          </p:cNvSpPr>
          <p:nvPr/>
        </p:nvSpPr>
        <p:spPr bwMode="auto">
          <a:xfrm rot="1866644">
            <a:off x="1905000" y="3200400"/>
            <a:ext cx="1371600" cy="304800"/>
          </a:xfrm>
          <a:prstGeom prst="rect">
            <a:avLst/>
          </a:prstGeom>
          <a:blipFill dpi="0" rotWithShape="1">
            <a:blip r:embed="rId2" cstate="print"/>
            <a:srcRect/>
            <a:tile tx="0" ty="0" sx="100000" sy="100000" flip="none" algn="tl"/>
          </a:blipFill>
          <a:ln w="38100">
            <a:solidFill>
              <a:srgbClr val="B2B2B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991" name="Rectangle 8" descr="Granite"/>
          <p:cNvSpPr>
            <a:spLocks noChangeArrowheads="1"/>
          </p:cNvSpPr>
          <p:nvPr/>
        </p:nvSpPr>
        <p:spPr bwMode="auto">
          <a:xfrm rot="1866644">
            <a:off x="5715000" y="5562600"/>
            <a:ext cx="1371600" cy="304800"/>
          </a:xfrm>
          <a:prstGeom prst="rect">
            <a:avLst/>
          </a:prstGeom>
          <a:blipFill dpi="0" rotWithShape="1">
            <a:blip r:embed="rId2" cstate="print"/>
            <a:srcRect/>
            <a:tile tx="0" ty="0" sx="100000" sy="100000" flip="none" algn="tl"/>
          </a:blipFill>
          <a:ln w="38100">
            <a:solidFill>
              <a:srgbClr val="B2B2B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7"/>
          <p:cNvSpPr/>
          <p:nvPr/>
        </p:nvSpPr>
        <p:spPr>
          <a:xfrm>
            <a:off x="8001000" y="49530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4294967295"/>
          </p:nvPr>
        </p:nvSpPr>
        <p:spPr>
          <a:xfrm>
            <a:off x="228600" y="228600"/>
            <a:ext cx="8458200" cy="5897563"/>
          </a:xfrm>
        </p:spPr>
        <p:txBody>
          <a:bodyPr/>
          <a:lstStyle/>
          <a:p>
            <a:r>
              <a:rPr lang="en-US" dirty="0">
                <a:solidFill>
                  <a:srgbClr val="FF9900"/>
                </a:solidFill>
              </a:rPr>
              <a:t>This SPONCH element is considered by many to be the duct tape of life</a:t>
            </a:r>
          </a:p>
          <a:p>
            <a:pPr lvl="1"/>
            <a:r>
              <a:rPr lang="en-US" dirty="0">
                <a:solidFill>
                  <a:srgbClr val="66FF99"/>
                </a:solidFill>
              </a:rPr>
              <a:t>It holds everything together and makes up about 18.5% of animals.</a:t>
            </a:r>
          </a:p>
        </p:txBody>
      </p:sp>
      <p:sp>
        <p:nvSpPr>
          <p:cNvPr id="41987" name="WordArt 4"/>
          <p:cNvSpPr>
            <a:spLocks noChangeArrowheads="1" noChangeShapeType="1" noTextEdit="1"/>
          </p:cNvSpPr>
          <p:nvPr/>
        </p:nvSpPr>
        <p:spPr bwMode="auto">
          <a:xfrm>
            <a:off x="3200400" y="3124200"/>
            <a:ext cx="2362200" cy="2819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3600" b="0" i="0" u="none" strike="noStrike" kern="10" cap="none" spc="720" normalizeH="0" baseline="0" noProof="0" dirty="0">
                <a:ln w="57150">
                  <a:solidFill>
                    <a:srgbClr val="66FF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41988" name="Rectangle 5" descr="Granite"/>
          <p:cNvSpPr>
            <a:spLocks noChangeArrowheads="1"/>
          </p:cNvSpPr>
          <p:nvPr/>
        </p:nvSpPr>
        <p:spPr bwMode="auto">
          <a:xfrm rot="-2278878">
            <a:off x="5486400" y="2971800"/>
            <a:ext cx="1371600" cy="304800"/>
          </a:xfrm>
          <a:prstGeom prst="rect">
            <a:avLst/>
          </a:prstGeom>
          <a:blipFill dpi="0" rotWithShape="1">
            <a:blip r:embed="rId2" cstate="print"/>
            <a:srcRect/>
            <a:tile tx="0" ty="0" sx="100000" sy="100000" flip="none" algn="tl"/>
          </a:blipFill>
          <a:ln w="38100">
            <a:solidFill>
              <a:srgbClr val="B2B2B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989" name="Rectangle 6" descr="Granite"/>
          <p:cNvSpPr>
            <a:spLocks noChangeArrowheads="1"/>
          </p:cNvSpPr>
          <p:nvPr/>
        </p:nvSpPr>
        <p:spPr bwMode="auto">
          <a:xfrm rot="-2278878">
            <a:off x="1905000" y="5791200"/>
            <a:ext cx="1371600" cy="304800"/>
          </a:xfrm>
          <a:prstGeom prst="rect">
            <a:avLst/>
          </a:prstGeom>
          <a:blipFill dpi="0" rotWithShape="1">
            <a:blip r:embed="rId2" cstate="print"/>
            <a:srcRect/>
            <a:tile tx="0" ty="0" sx="100000" sy="100000" flip="none" algn="tl"/>
          </a:blipFill>
          <a:ln w="38100">
            <a:solidFill>
              <a:srgbClr val="B2B2B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990" name="Rectangle 7" descr="Granite"/>
          <p:cNvSpPr>
            <a:spLocks noChangeArrowheads="1"/>
          </p:cNvSpPr>
          <p:nvPr/>
        </p:nvSpPr>
        <p:spPr bwMode="auto">
          <a:xfrm rot="1866644">
            <a:off x="1905000" y="3200400"/>
            <a:ext cx="1371600" cy="304800"/>
          </a:xfrm>
          <a:prstGeom prst="rect">
            <a:avLst/>
          </a:prstGeom>
          <a:blipFill dpi="0" rotWithShape="1">
            <a:blip r:embed="rId2" cstate="print"/>
            <a:srcRect/>
            <a:tile tx="0" ty="0" sx="100000" sy="100000" flip="none" algn="tl"/>
          </a:blipFill>
          <a:ln w="38100">
            <a:solidFill>
              <a:srgbClr val="B2B2B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991" name="Rectangle 8" descr="Granite"/>
          <p:cNvSpPr>
            <a:spLocks noChangeArrowheads="1"/>
          </p:cNvSpPr>
          <p:nvPr/>
        </p:nvSpPr>
        <p:spPr bwMode="auto">
          <a:xfrm rot="1866644">
            <a:off x="5715000" y="5562600"/>
            <a:ext cx="1371600" cy="304800"/>
          </a:xfrm>
          <a:prstGeom prst="rect">
            <a:avLst/>
          </a:prstGeom>
          <a:blipFill dpi="0" rotWithShape="1">
            <a:blip r:embed="rId2" cstate="print"/>
            <a:srcRect/>
            <a:tile tx="0" ty="0" sx="100000" sy="100000" flip="none" algn="tl"/>
          </a:blipFill>
          <a:ln w="38100">
            <a:solidFill>
              <a:srgbClr val="B2B2B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7"/>
          <p:cNvSpPr/>
          <p:nvPr/>
        </p:nvSpPr>
        <p:spPr>
          <a:xfrm>
            <a:off x="8001000" y="49530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4294967295"/>
          </p:nvPr>
        </p:nvSpPr>
        <p:spPr>
          <a:xfrm>
            <a:off x="228600" y="228600"/>
            <a:ext cx="8458200" cy="5897563"/>
          </a:xfrm>
        </p:spPr>
        <p:txBody>
          <a:bodyPr/>
          <a:lstStyle/>
          <a:p>
            <a:r>
              <a:rPr lang="en-US" dirty="0">
                <a:solidFill>
                  <a:srgbClr val="FF9900"/>
                </a:solidFill>
              </a:rPr>
              <a:t>This SPONCH element is considered by many to be the duct tape of life</a:t>
            </a:r>
          </a:p>
          <a:p>
            <a:pPr lvl="1"/>
            <a:r>
              <a:rPr lang="en-US" dirty="0">
                <a:solidFill>
                  <a:srgbClr val="66FF99"/>
                </a:solidFill>
              </a:rPr>
              <a:t>It holds everything together and makes up about 18.5% of animals.</a:t>
            </a:r>
          </a:p>
        </p:txBody>
      </p:sp>
      <p:sp>
        <p:nvSpPr>
          <p:cNvPr id="41987" name="WordArt 4"/>
          <p:cNvSpPr>
            <a:spLocks noChangeArrowheads="1" noChangeShapeType="1" noTextEdit="1"/>
          </p:cNvSpPr>
          <p:nvPr/>
        </p:nvSpPr>
        <p:spPr bwMode="auto">
          <a:xfrm>
            <a:off x="3200400" y="3124200"/>
            <a:ext cx="2362200" cy="2819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3600" b="0" i="0" u="none" strike="noStrike" kern="10" cap="none" spc="720" normalizeH="0" baseline="0" noProof="0" dirty="0">
                <a:ln w="57150">
                  <a:solidFill>
                    <a:srgbClr val="66FF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41988" name="Rectangle 5" descr="Granite"/>
          <p:cNvSpPr>
            <a:spLocks noChangeArrowheads="1"/>
          </p:cNvSpPr>
          <p:nvPr/>
        </p:nvSpPr>
        <p:spPr bwMode="auto">
          <a:xfrm rot="-2278878">
            <a:off x="5486400" y="2971800"/>
            <a:ext cx="1371600" cy="304800"/>
          </a:xfrm>
          <a:prstGeom prst="rect">
            <a:avLst/>
          </a:prstGeom>
          <a:blipFill dpi="0" rotWithShape="1">
            <a:blip r:embed="rId2" cstate="print"/>
            <a:srcRect/>
            <a:tile tx="0" ty="0" sx="100000" sy="100000" flip="none" algn="tl"/>
          </a:blipFill>
          <a:ln w="38100">
            <a:solidFill>
              <a:srgbClr val="B2B2B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989" name="Rectangle 6" descr="Granite"/>
          <p:cNvSpPr>
            <a:spLocks noChangeArrowheads="1"/>
          </p:cNvSpPr>
          <p:nvPr/>
        </p:nvSpPr>
        <p:spPr bwMode="auto">
          <a:xfrm rot="-2278878">
            <a:off x="1905000" y="5791200"/>
            <a:ext cx="1371600" cy="304800"/>
          </a:xfrm>
          <a:prstGeom prst="rect">
            <a:avLst/>
          </a:prstGeom>
          <a:blipFill dpi="0" rotWithShape="1">
            <a:blip r:embed="rId2" cstate="print"/>
            <a:srcRect/>
            <a:tile tx="0" ty="0" sx="100000" sy="100000" flip="none" algn="tl"/>
          </a:blipFill>
          <a:ln w="38100">
            <a:solidFill>
              <a:srgbClr val="B2B2B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990" name="Rectangle 7" descr="Granite"/>
          <p:cNvSpPr>
            <a:spLocks noChangeArrowheads="1"/>
          </p:cNvSpPr>
          <p:nvPr/>
        </p:nvSpPr>
        <p:spPr bwMode="auto">
          <a:xfrm rot="1866644">
            <a:off x="1905000" y="3200400"/>
            <a:ext cx="1371600" cy="304800"/>
          </a:xfrm>
          <a:prstGeom prst="rect">
            <a:avLst/>
          </a:prstGeom>
          <a:blipFill dpi="0" rotWithShape="1">
            <a:blip r:embed="rId2" cstate="print"/>
            <a:srcRect/>
            <a:tile tx="0" ty="0" sx="100000" sy="100000" flip="none" algn="tl"/>
          </a:blipFill>
          <a:ln w="38100">
            <a:solidFill>
              <a:srgbClr val="B2B2B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991" name="Rectangle 8" descr="Granite"/>
          <p:cNvSpPr>
            <a:spLocks noChangeArrowheads="1"/>
          </p:cNvSpPr>
          <p:nvPr/>
        </p:nvSpPr>
        <p:spPr bwMode="auto">
          <a:xfrm rot="1866644">
            <a:off x="5715000" y="5562600"/>
            <a:ext cx="1371600" cy="304800"/>
          </a:xfrm>
          <a:prstGeom prst="rect">
            <a:avLst/>
          </a:prstGeom>
          <a:blipFill dpi="0" rotWithShape="1">
            <a:blip r:embed="rId2" cstate="print"/>
            <a:srcRect/>
            <a:tile tx="0" ty="0" sx="100000" sy="100000" flip="none" algn="tl"/>
          </a:blipFill>
          <a:ln w="38100">
            <a:solidFill>
              <a:srgbClr val="B2B2B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7"/>
          <p:cNvSpPr/>
          <p:nvPr/>
        </p:nvSpPr>
        <p:spPr>
          <a:xfrm>
            <a:off x="8001000" y="49530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p>
        </p:txBody>
      </p:sp>
      <p:sp>
        <p:nvSpPr>
          <p:cNvPr id="9" name="Rectangle 8"/>
          <p:cNvSpPr/>
          <p:nvPr/>
        </p:nvSpPr>
        <p:spPr>
          <a:xfrm>
            <a:off x="1752600" y="2133600"/>
            <a:ext cx="5589992"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ysClr val="windowText" lastClr="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CARBON</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9" name="Rectangle 3"/>
          <p:cNvSpPr>
            <a:spLocks noGrp="1" noChangeArrowheads="1"/>
          </p:cNvSpPr>
          <p:nvPr>
            <p:ph type="body" sz="half" idx="4294967295"/>
          </p:nvPr>
        </p:nvSpPr>
        <p:spPr>
          <a:xfrm>
            <a:off x="457199" y="228600"/>
            <a:ext cx="8489149" cy="5902325"/>
          </a:xfrm>
        </p:spPr>
        <p:txBody>
          <a:bodyPr/>
          <a:lstStyle/>
          <a:p>
            <a:pPr eaLnBrk="1" hangingPunct="1">
              <a:defRPr/>
            </a:pPr>
            <a:r>
              <a:rPr lang="en-US" dirty="0">
                <a:solidFill>
                  <a:srgbClr val="FF00FF"/>
                </a:solidFill>
                <a:effectLst>
                  <a:outerShdw blurRad="38100" dist="38100" dir="2700000" algn="tl">
                    <a:srgbClr val="336699"/>
                  </a:outerShdw>
                </a:effectLst>
              </a:rPr>
              <a:t>Life comes from pre existing life.         </a:t>
            </a:r>
          </a:p>
        </p:txBody>
      </p:sp>
      <p:pic>
        <p:nvPicPr>
          <p:cNvPr id="94211" name="Picture 5"/>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228600" y="2057400"/>
            <a:ext cx="8686800" cy="4438650"/>
          </a:xfrm>
          <a:ln w="76200">
            <a:solidFill>
              <a:schemeClr val="bg2">
                <a:lumMod val="75000"/>
              </a:schemeClr>
            </a:solidFill>
            <a:miter lim="800000"/>
            <a:headEnd/>
            <a:tailEnd/>
          </a:ln>
        </p:spPr>
      </p:pic>
      <p:sp>
        <p:nvSpPr>
          <p:cNvPr id="358414" name="Rectangle 1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charset="0"/>
              <a:ea typeface="+mn-ea"/>
              <a:cs typeface="+mn-cs"/>
            </a:endParaRPr>
          </a:p>
        </p:txBody>
      </p:sp>
      <p:sp>
        <p:nvSpPr>
          <p:cNvPr id="6" name="Rectangle 5"/>
          <p:cNvSpPr/>
          <p:nvPr/>
        </p:nvSpPr>
        <p:spPr>
          <a:xfrm>
            <a:off x="8077200" y="11430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3</a:t>
            </a:r>
          </a:p>
        </p:txBody>
      </p:sp>
      <p:sp>
        <p:nvSpPr>
          <p:cNvPr id="3" name="Rounded Rectangle 2"/>
          <p:cNvSpPr/>
          <p:nvPr/>
        </p:nvSpPr>
        <p:spPr>
          <a:xfrm>
            <a:off x="5715000" y="304800"/>
            <a:ext cx="1447800" cy="457200"/>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9" name="Rectangle 3"/>
          <p:cNvSpPr>
            <a:spLocks noGrp="1" noChangeArrowheads="1"/>
          </p:cNvSpPr>
          <p:nvPr>
            <p:ph type="body" sz="half" idx="4294967295"/>
          </p:nvPr>
        </p:nvSpPr>
        <p:spPr>
          <a:xfrm>
            <a:off x="457199" y="228600"/>
            <a:ext cx="8489149" cy="5902325"/>
          </a:xfrm>
        </p:spPr>
        <p:txBody>
          <a:bodyPr/>
          <a:lstStyle/>
          <a:p>
            <a:pPr eaLnBrk="1" hangingPunct="1">
              <a:defRPr/>
            </a:pPr>
            <a:r>
              <a:rPr lang="en-US" dirty="0">
                <a:solidFill>
                  <a:srgbClr val="FF00FF"/>
                </a:solidFill>
                <a:effectLst>
                  <a:outerShdw blurRad="38100" dist="38100" dir="2700000" algn="tl">
                    <a:srgbClr val="336699"/>
                  </a:outerShdw>
                </a:effectLst>
              </a:rPr>
              <a:t>Life comes from pre existing life.         Except…</a:t>
            </a:r>
          </a:p>
        </p:txBody>
      </p:sp>
      <p:pic>
        <p:nvPicPr>
          <p:cNvPr id="94211" name="Picture 5"/>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228600" y="2057400"/>
            <a:ext cx="8686800" cy="4438650"/>
          </a:xfrm>
          <a:ln w="76200">
            <a:solidFill>
              <a:schemeClr val="bg2">
                <a:lumMod val="75000"/>
              </a:schemeClr>
            </a:solidFill>
            <a:miter lim="800000"/>
            <a:headEnd/>
            <a:tailEnd/>
          </a:ln>
        </p:spPr>
      </p:pic>
      <p:sp>
        <p:nvSpPr>
          <p:cNvPr id="358414" name="Rectangle 1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charset="0"/>
              <a:ea typeface="+mn-ea"/>
              <a:cs typeface="+mn-cs"/>
            </a:endParaRPr>
          </a:p>
        </p:txBody>
      </p:sp>
      <p:sp>
        <p:nvSpPr>
          <p:cNvPr id="6" name="Rectangle 5"/>
          <p:cNvSpPr/>
          <p:nvPr/>
        </p:nvSpPr>
        <p:spPr>
          <a:xfrm>
            <a:off x="8077200" y="11430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3</a:t>
            </a:r>
          </a:p>
        </p:txBody>
      </p:sp>
      <p:sp>
        <p:nvSpPr>
          <p:cNvPr id="2" name="Rectangle 1"/>
          <p:cNvSpPr/>
          <p:nvPr/>
        </p:nvSpPr>
        <p:spPr>
          <a:xfrm>
            <a:off x="571123" y="2895600"/>
            <a:ext cx="8229600" cy="842665"/>
          </a:xfrm>
          <a:prstGeom prst="rect">
            <a:avLst/>
          </a:prstGeom>
          <a:noFill/>
        </p:spPr>
        <p:txBody>
          <a:bodyPr wrap="none" lIns="91440" tIns="45720" rIns="91440" bIns="4572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50" normalizeH="0" baseline="0" noProof="0" dirty="0">
                <a:ln w="11430">
                  <a:solidFill>
                    <a:srgbClr val="66FFFF"/>
                  </a:solidFill>
                </a:ln>
                <a:gradFill>
                  <a:gsLst>
                    <a:gs pos="25000">
                      <a:srgbClr val="333399">
                        <a:satMod val="155000"/>
                      </a:srgbClr>
                    </a:gs>
                    <a:gs pos="100000">
                      <a:srgbClr val="333399">
                        <a:shade val="45000"/>
                        <a:satMod val="165000"/>
                      </a:srgbClr>
                    </a:gs>
                  </a:gsLst>
                  <a:lin ang="5400000"/>
                </a:gradFill>
                <a:effectLst>
                  <a:glow rad="304800">
                    <a:srgbClr val="66FFFF">
                      <a:alpha val="72000"/>
                    </a:srgbClr>
                  </a:glow>
                  <a:outerShdw blurRad="76200" dist="50800" dir="5400000" algn="tl" rotWithShape="0">
                    <a:srgbClr val="000000">
                      <a:alpha val="65000"/>
                    </a:srgbClr>
                  </a:outerShdw>
                  <a:reflection blurRad="6350" stA="50000" endA="300" endPos="50000" dist="60007" dir="5400000" sy="-100000" algn="bl" rotWithShape="0"/>
                </a:effectLst>
                <a:uLnTx/>
                <a:uFillTx/>
                <a:latin typeface="Arial" charset="0"/>
                <a:ea typeface="+mn-ea"/>
                <a:cs typeface="+mn-cs"/>
              </a:rPr>
              <a:t>Abiogenesis</a:t>
            </a:r>
          </a:p>
        </p:txBody>
      </p:sp>
      <p:sp>
        <p:nvSpPr>
          <p:cNvPr id="3" name="Rounded Rectangle 2"/>
          <p:cNvSpPr/>
          <p:nvPr/>
        </p:nvSpPr>
        <p:spPr>
          <a:xfrm>
            <a:off x="5715000" y="304800"/>
            <a:ext cx="1447800" cy="457200"/>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4596784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9" name="Rectangle 3"/>
          <p:cNvSpPr>
            <a:spLocks noGrp="1" noChangeArrowheads="1"/>
          </p:cNvSpPr>
          <p:nvPr>
            <p:ph type="body" sz="half" idx="4294967295"/>
          </p:nvPr>
        </p:nvSpPr>
        <p:spPr>
          <a:xfrm>
            <a:off x="457199" y="228600"/>
            <a:ext cx="8489149" cy="5902325"/>
          </a:xfrm>
        </p:spPr>
        <p:txBody>
          <a:bodyPr/>
          <a:lstStyle/>
          <a:p>
            <a:pPr eaLnBrk="1" hangingPunct="1">
              <a:defRPr/>
            </a:pPr>
            <a:r>
              <a:rPr lang="en-US" dirty="0">
                <a:solidFill>
                  <a:srgbClr val="FF00FF"/>
                </a:solidFill>
                <a:effectLst>
                  <a:outerShdw blurRad="38100" dist="38100" dir="2700000" algn="tl">
                    <a:srgbClr val="336699"/>
                  </a:outerShdw>
                </a:effectLst>
              </a:rPr>
              <a:t>Life comes from pre existing life.         Except…</a:t>
            </a:r>
          </a:p>
        </p:txBody>
      </p:sp>
      <p:pic>
        <p:nvPicPr>
          <p:cNvPr id="94211" name="Picture 5"/>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228600" y="2057400"/>
            <a:ext cx="8686800" cy="4438650"/>
          </a:xfrm>
          <a:ln w="76200">
            <a:solidFill>
              <a:schemeClr val="bg2">
                <a:lumMod val="75000"/>
              </a:schemeClr>
            </a:solidFill>
            <a:miter lim="800000"/>
            <a:headEnd/>
            <a:tailEnd/>
          </a:ln>
        </p:spPr>
      </p:pic>
      <p:sp>
        <p:nvSpPr>
          <p:cNvPr id="358414" name="Rectangle 1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charset="0"/>
              <a:ea typeface="+mn-ea"/>
              <a:cs typeface="+mn-cs"/>
            </a:endParaRPr>
          </a:p>
        </p:txBody>
      </p:sp>
      <p:sp>
        <p:nvSpPr>
          <p:cNvPr id="6" name="Rectangle 5"/>
          <p:cNvSpPr/>
          <p:nvPr/>
        </p:nvSpPr>
        <p:spPr>
          <a:xfrm>
            <a:off x="8077200" y="11430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3</a:t>
            </a:r>
          </a:p>
        </p:txBody>
      </p:sp>
      <p:sp>
        <p:nvSpPr>
          <p:cNvPr id="2" name="Rectangle 1"/>
          <p:cNvSpPr/>
          <p:nvPr/>
        </p:nvSpPr>
        <p:spPr>
          <a:xfrm>
            <a:off x="571123" y="2895600"/>
            <a:ext cx="8229600" cy="842665"/>
          </a:xfrm>
          <a:prstGeom prst="rect">
            <a:avLst/>
          </a:prstGeom>
          <a:noFill/>
        </p:spPr>
        <p:txBody>
          <a:bodyPr wrap="none" lIns="91440" tIns="45720" rIns="91440" bIns="4572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50" normalizeH="0" baseline="0" noProof="0" dirty="0">
                <a:ln w="11430">
                  <a:solidFill>
                    <a:srgbClr val="66FFFF"/>
                  </a:solidFill>
                </a:ln>
                <a:gradFill>
                  <a:gsLst>
                    <a:gs pos="25000">
                      <a:srgbClr val="333399">
                        <a:satMod val="155000"/>
                      </a:srgbClr>
                    </a:gs>
                    <a:gs pos="100000">
                      <a:srgbClr val="333399">
                        <a:shade val="45000"/>
                        <a:satMod val="165000"/>
                      </a:srgbClr>
                    </a:gs>
                  </a:gsLst>
                  <a:lin ang="5400000"/>
                </a:gradFill>
                <a:effectLst>
                  <a:glow rad="304800">
                    <a:srgbClr val="66FFFF">
                      <a:alpha val="72000"/>
                    </a:srgbClr>
                  </a:glow>
                  <a:outerShdw blurRad="76200" dist="50800" dir="5400000" algn="tl" rotWithShape="0">
                    <a:srgbClr val="000000">
                      <a:alpha val="65000"/>
                    </a:srgbClr>
                  </a:outerShdw>
                  <a:reflection blurRad="6350" stA="50000" endA="300" endPos="50000" dist="60007" dir="5400000" sy="-100000" algn="bl" rotWithShape="0"/>
                </a:effectLst>
                <a:uLnTx/>
                <a:uFillTx/>
                <a:latin typeface="Arial" charset="0"/>
                <a:ea typeface="+mn-ea"/>
                <a:cs typeface="+mn-cs"/>
              </a:rPr>
              <a:t>Abiogenesis</a:t>
            </a:r>
          </a:p>
        </p:txBody>
      </p:sp>
      <p:sp>
        <p:nvSpPr>
          <p:cNvPr id="3" name="Rounded Rectangle 2"/>
          <p:cNvSpPr/>
          <p:nvPr/>
        </p:nvSpPr>
        <p:spPr>
          <a:xfrm>
            <a:off x="5715000" y="304800"/>
            <a:ext cx="1447800" cy="457200"/>
          </a:xfrm>
          <a:prstGeom prst="roundRect">
            <a:avLst/>
          </a:prstGeom>
          <a:solidFill>
            <a:schemeClr val="accent2"/>
          </a:solidFill>
          <a:ln>
            <a:solidFill>
              <a:schemeClr val="bg1"/>
            </a:solidFill>
          </a:ln>
          <a:effectLst>
            <a:glow rad="673100">
              <a:srgbClr val="66FFFF"/>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glow rad="228600">
                  <a:srgbClr val="333399">
                    <a:satMod val="175000"/>
                    <a:alpha val="40000"/>
                  </a:srgbClr>
                </a:glow>
              </a:effectLst>
              <a:uLnTx/>
              <a:uFillTx/>
              <a:latin typeface="Times New Roman"/>
              <a:ea typeface="+mn-ea"/>
              <a:cs typeface="+mn-cs"/>
            </a:endParaRPr>
          </a:p>
        </p:txBody>
      </p:sp>
    </p:spTree>
    <p:extLst>
      <p:ext uri="{BB962C8B-B14F-4D97-AF65-F5344CB8AC3E}">
        <p14:creationId xmlns:p14="http://schemas.microsoft.com/office/powerpoint/2010/main" val="23940841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9" name="Rectangle 3"/>
          <p:cNvSpPr>
            <a:spLocks noGrp="1" noChangeArrowheads="1"/>
          </p:cNvSpPr>
          <p:nvPr>
            <p:ph type="body" sz="half" idx="4294967295"/>
          </p:nvPr>
        </p:nvSpPr>
        <p:spPr>
          <a:xfrm>
            <a:off x="457199" y="228600"/>
            <a:ext cx="8489149" cy="5902325"/>
          </a:xfrm>
        </p:spPr>
        <p:txBody>
          <a:bodyPr/>
          <a:lstStyle/>
          <a:p>
            <a:pPr eaLnBrk="1" hangingPunct="1">
              <a:defRPr/>
            </a:pPr>
            <a:r>
              <a:rPr lang="en-US" dirty="0">
                <a:solidFill>
                  <a:srgbClr val="FF00FF"/>
                </a:solidFill>
                <a:effectLst>
                  <a:outerShdw blurRad="38100" dist="38100" dir="2700000" algn="tl">
                    <a:srgbClr val="336699"/>
                  </a:outerShdw>
                </a:effectLst>
              </a:rPr>
              <a:t>Life comes from pre existing </a:t>
            </a:r>
            <a:r>
              <a:rPr lang="en-US" u="sng" dirty="0">
                <a:solidFill>
                  <a:srgbClr val="66FFFF"/>
                </a:solidFill>
                <a:effectLst>
                  <a:outerShdw blurRad="38100" dist="38100" dir="2700000" algn="tl">
                    <a:srgbClr val="336699"/>
                  </a:outerShdw>
                </a:effectLst>
              </a:rPr>
              <a:t>life</a:t>
            </a:r>
            <a:r>
              <a:rPr lang="en-US" dirty="0">
                <a:solidFill>
                  <a:srgbClr val="66FFFF"/>
                </a:solidFill>
                <a:effectLst>
                  <a:outerShdw blurRad="38100" dist="38100" dir="2700000" algn="tl">
                    <a:srgbClr val="336699"/>
                  </a:outerShdw>
                </a:effectLst>
              </a:rPr>
              <a:t>.         </a:t>
            </a:r>
            <a:r>
              <a:rPr lang="en-US" dirty="0">
                <a:solidFill>
                  <a:srgbClr val="FF00FF"/>
                </a:solidFill>
                <a:effectLst>
                  <a:outerShdw blurRad="38100" dist="38100" dir="2700000" algn="tl">
                    <a:srgbClr val="336699"/>
                  </a:outerShdw>
                </a:effectLst>
              </a:rPr>
              <a:t>Except…</a:t>
            </a:r>
          </a:p>
          <a:p>
            <a:pPr eaLnBrk="1" hangingPunct="1">
              <a:defRPr/>
            </a:pPr>
            <a:r>
              <a:rPr lang="en-US" dirty="0" err="1">
                <a:solidFill>
                  <a:srgbClr val="6699FF"/>
                </a:solidFill>
                <a:effectLst>
                  <a:outerShdw blurRad="38100" dist="38100" dir="2700000" algn="tl">
                    <a:srgbClr val="336699"/>
                  </a:outerShdw>
                </a:effectLst>
              </a:rPr>
              <a:t>Abiogenesis</a:t>
            </a:r>
            <a:r>
              <a:rPr lang="en-US" dirty="0">
                <a:effectLst>
                  <a:outerShdw blurRad="38100" dist="38100" dir="2700000" algn="tl">
                    <a:srgbClr val="336699"/>
                  </a:outerShdw>
                </a:effectLst>
              </a:rPr>
              <a:t>: </a:t>
            </a:r>
            <a:r>
              <a:rPr lang="en-US" dirty="0">
                <a:solidFill>
                  <a:srgbClr val="FFC000"/>
                </a:solidFill>
                <a:effectLst>
                  <a:outerShdw blurRad="38100" dist="38100" dir="2700000" algn="tl">
                    <a:srgbClr val="336699"/>
                  </a:outerShdw>
                </a:effectLst>
              </a:rPr>
              <a:t>The first life came from non-living materials.</a:t>
            </a:r>
          </a:p>
        </p:txBody>
      </p:sp>
      <p:pic>
        <p:nvPicPr>
          <p:cNvPr id="94211" name="Picture 5"/>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228600" y="2057400"/>
            <a:ext cx="8686800" cy="4438650"/>
          </a:xfrm>
          <a:ln w="76200">
            <a:solidFill>
              <a:schemeClr val="bg2">
                <a:lumMod val="75000"/>
              </a:schemeClr>
            </a:solidFill>
            <a:miter lim="800000"/>
            <a:headEnd/>
            <a:tailEnd/>
          </a:ln>
        </p:spPr>
      </p:pic>
      <p:sp>
        <p:nvSpPr>
          <p:cNvPr id="358414" name="Rectangle 1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charset="0"/>
              <a:ea typeface="+mn-ea"/>
              <a:cs typeface="+mn-cs"/>
            </a:endParaRPr>
          </a:p>
        </p:txBody>
      </p:sp>
      <p:sp>
        <p:nvSpPr>
          <p:cNvPr id="6" name="Rectangle 5"/>
          <p:cNvSpPr/>
          <p:nvPr/>
        </p:nvSpPr>
        <p:spPr>
          <a:xfrm>
            <a:off x="8077200" y="11430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3</a:t>
            </a:r>
          </a:p>
        </p:txBody>
      </p:sp>
      <p:sp>
        <p:nvSpPr>
          <p:cNvPr id="2" name="Rectangle 1"/>
          <p:cNvSpPr/>
          <p:nvPr/>
        </p:nvSpPr>
        <p:spPr>
          <a:xfrm>
            <a:off x="571123" y="2895600"/>
            <a:ext cx="8229600" cy="842665"/>
          </a:xfrm>
          <a:prstGeom prst="rect">
            <a:avLst/>
          </a:prstGeom>
          <a:noFill/>
        </p:spPr>
        <p:txBody>
          <a:bodyPr wrap="none" lIns="91440" tIns="45720" rIns="91440" bIns="4572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50" normalizeH="0" baseline="0" noProof="0" dirty="0">
                <a:ln w="11430">
                  <a:solidFill>
                    <a:srgbClr val="66FFFF"/>
                  </a:solidFill>
                </a:ln>
                <a:gradFill>
                  <a:gsLst>
                    <a:gs pos="25000">
                      <a:srgbClr val="333399">
                        <a:satMod val="155000"/>
                      </a:srgbClr>
                    </a:gs>
                    <a:gs pos="100000">
                      <a:srgbClr val="333399">
                        <a:shade val="45000"/>
                        <a:satMod val="165000"/>
                      </a:srgbClr>
                    </a:gs>
                  </a:gsLst>
                  <a:lin ang="5400000"/>
                </a:gradFill>
                <a:effectLst>
                  <a:glow rad="304800">
                    <a:srgbClr val="66FFFF">
                      <a:alpha val="72000"/>
                    </a:srgbClr>
                  </a:glow>
                  <a:outerShdw blurRad="76200" dist="50800" dir="5400000" algn="tl" rotWithShape="0">
                    <a:srgbClr val="000000">
                      <a:alpha val="65000"/>
                    </a:srgbClr>
                  </a:outerShdw>
                  <a:reflection blurRad="6350" stA="50000" endA="300" endPos="50000" dist="60007" dir="5400000" sy="-100000" algn="bl" rotWithShape="0"/>
                </a:effectLst>
                <a:uLnTx/>
                <a:uFillTx/>
                <a:latin typeface="Arial" charset="0"/>
                <a:ea typeface="+mn-ea"/>
                <a:cs typeface="+mn-cs"/>
              </a:rPr>
              <a:t>Abiogenesis</a:t>
            </a:r>
          </a:p>
        </p:txBody>
      </p:sp>
    </p:spTree>
    <p:extLst>
      <p:ext uri="{BB962C8B-B14F-4D97-AF65-F5344CB8AC3E}">
        <p14:creationId xmlns:p14="http://schemas.microsoft.com/office/powerpoint/2010/main" val="33440253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886200"/>
            <a:ext cx="8686800" cy="2743200"/>
          </a:xfrm>
          <a:prstGeom prst="rect">
            <a:avLst/>
          </a:prstGeom>
          <a:noFill/>
          <a:ln w="3810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1078277"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sp>
        <p:nvSpPr>
          <p:cNvPr id="6" name="Rectangle 5"/>
          <p:cNvSpPr/>
          <p:nvPr/>
        </p:nvSpPr>
        <p:spPr>
          <a:xfrm>
            <a:off x="7924800" y="2362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4</a:t>
            </a:r>
          </a:p>
        </p:txBody>
      </p:sp>
      <p:sp>
        <p:nvSpPr>
          <p:cNvPr id="2" name="Rectangle 1"/>
          <p:cNvSpPr/>
          <p:nvPr/>
        </p:nvSpPr>
        <p:spPr>
          <a:xfrm>
            <a:off x="1452048" y="2362200"/>
            <a:ext cx="5711692"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Ready, Set, Go…</a:t>
            </a:r>
          </a:p>
        </p:txBody>
      </p:sp>
    </p:spTree>
    <p:extLst>
      <p:ext uri="{BB962C8B-B14F-4D97-AF65-F5344CB8AC3E}">
        <p14:creationId xmlns:p14="http://schemas.microsoft.com/office/powerpoint/2010/main" val="1692018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83" name="Rectangle 3"/>
          <p:cNvSpPr>
            <a:spLocks noGrp="1" noChangeArrowheads="1"/>
          </p:cNvSpPr>
          <p:nvPr>
            <p:ph type="body" idx="4294967295"/>
          </p:nvPr>
        </p:nvSpPr>
        <p:spPr>
          <a:xfrm>
            <a:off x="304800" y="228600"/>
            <a:ext cx="8077200" cy="5902325"/>
          </a:xfrm>
        </p:spPr>
        <p:txBody>
          <a:bodyPr/>
          <a:lstStyle/>
          <a:p>
            <a:pPr eaLnBrk="1" hangingPunct="1">
              <a:defRPr/>
            </a:pPr>
            <a:r>
              <a:rPr lang="en-US" dirty="0"/>
              <a:t>All of the following are characteristics of living things </a:t>
            </a:r>
            <a:r>
              <a:rPr lang="en-US" i="1" u="sng" dirty="0"/>
              <a:t>Except</a:t>
            </a:r>
            <a:r>
              <a:rPr lang="en-US" dirty="0"/>
              <a:t>…</a:t>
            </a:r>
            <a:endParaRPr lang="en-US" sz="2000" dirty="0"/>
          </a:p>
          <a:p>
            <a:pPr lvl="1" eaLnBrk="1" hangingPunct="1">
              <a:defRPr/>
            </a:pPr>
            <a:r>
              <a:rPr lang="en-US" sz="2000" dirty="0">
                <a:solidFill>
                  <a:srgbClr val="FFFF00"/>
                </a:solidFill>
              </a:rPr>
              <a:t>A.) Made of </a:t>
            </a:r>
            <a:r>
              <a:rPr lang="en-US" sz="2000" dirty="0">
                <a:solidFill>
                  <a:srgbClr val="FF00FF"/>
                </a:solidFill>
              </a:rPr>
              <a:t>S</a:t>
            </a:r>
            <a:r>
              <a:rPr lang="en-US" sz="2000" dirty="0">
                <a:solidFill>
                  <a:srgbClr val="00B0F0"/>
                </a:solidFill>
              </a:rPr>
              <a:t>P</a:t>
            </a:r>
            <a:r>
              <a:rPr lang="en-US" sz="2000" dirty="0">
                <a:solidFill>
                  <a:srgbClr val="FFC000"/>
                </a:solidFill>
              </a:rPr>
              <a:t>O</a:t>
            </a:r>
            <a:r>
              <a:rPr lang="en-US" sz="2000" dirty="0">
                <a:solidFill>
                  <a:srgbClr val="00B050"/>
                </a:solidFill>
              </a:rPr>
              <a:t>N</a:t>
            </a:r>
            <a:r>
              <a:rPr lang="en-US" sz="2000" dirty="0">
                <a:solidFill>
                  <a:srgbClr val="FF99FF"/>
                </a:solidFill>
              </a:rPr>
              <a:t>C</a:t>
            </a:r>
            <a:r>
              <a:rPr lang="en-US" sz="2000" dirty="0">
                <a:solidFill>
                  <a:srgbClr val="7030A0"/>
                </a:solidFill>
              </a:rPr>
              <a:t>H</a:t>
            </a:r>
            <a:r>
              <a:rPr lang="en-US" sz="2000" dirty="0">
                <a:solidFill>
                  <a:srgbClr val="FFFF00"/>
                </a:solidFill>
              </a:rPr>
              <a:t> Elements</a:t>
            </a:r>
          </a:p>
          <a:p>
            <a:pPr lvl="1" eaLnBrk="1" hangingPunct="1">
              <a:defRPr/>
            </a:pPr>
            <a:r>
              <a:rPr lang="en-US" sz="2000" dirty="0">
                <a:solidFill>
                  <a:srgbClr val="FF99FF"/>
                </a:solidFill>
              </a:rPr>
              <a:t>B.) Made of Cells</a:t>
            </a:r>
          </a:p>
          <a:p>
            <a:pPr lvl="1" eaLnBrk="1" hangingPunct="1">
              <a:defRPr/>
            </a:pPr>
            <a:r>
              <a:rPr lang="en-US" sz="2000" dirty="0">
                <a:solidFill>
                  <a:srgbClr val="66FF99"/>
                </a:solidFill>
              </a:rPr>
              <a:t>C.) Moves</a:t>
            </a:r>
          </a:p>
          <a:p>
            <a:pPr lvl="1" eaLnBrk="1" hangingPunct="1">
              <a:defRPr/>
            </a:pPr>
            <a:r>
              <a:rPr lang="en-US" sz="2000" dirty="0">
                <a:solidFill>
                  <a:srgbClr val="CCFF99"/>
                </a:solidFill>
              </a:rPr>
              <a:t>D.) Responds to a Stimulus</a:t>
            </a:r>
          </a:p>
          <a:p>
            <a:pPr lvl="1" eaLnBrk="1" hangingPunct="1">
              <a:defRPr/>
            </a:pPr>
            <a:r>
              <a:rPr lang="en-US" sz="2000" dirty="0">
                <a:solidFill>
                  <a:srgbClr val="FF00FF"/>
                </a:solidFill>
              </a:rPr>
              <a:t>E.) Can Survive without Energy</a:t>
            </a:r>
          </a:p>
          <a:p>
            <a:pPr lvl="1" eaLnBrk="1" hangingPunct="1">
              <a:defRPr/>
            </a:pPr>
            <a:r>
              <a:rPr lang="en-US" sz="2000" dirty="0">
                <a:solidFill>
                  <a:srgbClr val="6699FF"/>
                </a:solidFill>
              </a:rPr>
              <a:t>F.) Adjusts to Changes</a:t>
            </a:r>
          </a:p>
          <a:p>
            <a:pPr lvl="2" eaLnBrk="1" hangingPunct="1">
              <a:defRPr/>
            </a:pPr>
            <a:r>
              <a:rPr lang="en-US" sz="2000" dirty="0">
                <a:solidFill>
                  <a:srgbClr val="6699FF"/>
                </a:solidFill>
              </a:rPr>
              <a:t>Maintains Homeostasis</a:t>
            </a:r>
          </a:p>
          <a:p>
            <a:pPr lvl="1" eaLnBrk="1" hangingPunct="1">
              <a:defRPr/>
            </a:pPr>
            <a:r>
              <a:rPr lang="en-US" sz="2000" dirty="0">
                <a:solidFill>
                  <a:srgbClr val="FF9900"/>
                </a:solidFill>
              </a:rPr>
              <a:t>G.) Reproduces</a:t>
            </a:r>
          </a:p>
          <a:p>
            <a:pPr lvl="1" eaLnBrk="1" hangingPunct="1">
              <a:defRPr/>
            </a:pPr>
            <a:r>
              <a:rPr lang="en-US" sz="2000" dirty="0">
                <a:solidFill>
                  <a:srgbClr val="7030A0"/>
                </a:solidFill>
              </a:rPr>
              <a:t>H.) Grows and Develops</a:t>
            </a:r>
          </a:p>
          <a:p>
            <a:pPr lvl="1" eaLnBrk="1" hangingPunct="1">
              <a:defRPr/>
            </a:pPr>
            <a:r>
              <a:rPr lang="en-US" sz="2000" dirty="0">
                <a:solidFill>
                  <a:srgbClr val="CC00FF"/>
                </a:solidFill>
              </a:rPr>
              <a:t>I.) Adapts to Changes</a:t>
            </a:r>
          </a:p>
          <a:p>
            <a:pPr lvl="1" eaLnBrk="1" hangingPunct="1">
              <a:defRPr/>
            </a:pPr>
            <a:r>
              <a:rPr lang="en-US" sz="2000" dirty="0">
                <a:solidFill>
                  <a:srgbClr val="FF0000"/>
                </a:solidFill>
              </a:rPr>
              <a:t>J.) Has a Life Span</a:t>
            </a:r>
          </a:p>
          <a:p>
            <a:pPr lvl="1" eaLnBrk="1" hangingPunct="1">
              <a:buNone/>
              <a:defRPr/>
            </a:pPr>
            <a:endParaRPr lang="en-US" dirty="0"/>
          </a:p>
        </p:txBody>
      </p:sp>
      <p:sp>
        <p:nvSpPr>
          <p:cNvPr id="333836" name="Rectangle 12"/>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Font typeface="Wingdings" pitchFamily="2" charset="2"/>
              <a:buNone/>
              <a:defRPr/>
            </a:pPr>
            <a:r>
              <a:rPr lang="en-US" sz="800" b="1" dirty="0">
                <a:effectLst/>
                <a:latin typeface="Verdana" pitchFamily="34" charset="0"/>
              </a:rPr>
              <a:t>Copyright © 2024 SlideSpark .LLC</a:t>
            </a:r>
            <a:endParaRPr lang="en-US" dirty="0">
              <a:effectLst>
                <a:outerShdw blurRad="38100" dist="38100" dir="2700000" algn="tl">
                  <a:srgbClr val="000000"/>
                </a:outerShdw>
              </a:effectLst>
            </a:endParaRPr>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610102" y="1028700"/>
            <a:ext cx="4495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495800" y="914400"/>
            <a:ext cx="2286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3525428">
            <a:off x="3732302" y="4281018"/>
            <a:ext cx="1040218" cy="85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34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898780">
            <a:off x="-520110" y="1463742"/>
            <a:ext cx="1040218" cy="85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348669">
            <a:off x="8113247" y="463698"/>
            <a:ext cx="668826" cy="55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765276">
            <a:off x="8411737" y="3968054"/>
            <a:ext cx="668826" cy="55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666332" y="3639468"/>
            <a:ext cx="666927" cy="55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5361733" y="18645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2923332" y="6580739"/>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7723932" y="5064985"/>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6047533" y="12549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4980734" y="6580740"/>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4904533" y="49125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8823874" y="21693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4294932" y="17121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5209332" y="1026385"/>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8028732" y="16359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65276">
            <a:off x="6047532" y="4988784"/>
            <a:ext cx="292392"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8274851" y="2286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886200"/>
            <a:ext cx="8686800" cy="2743200"/>
          </a:xfrm>
          <a:prstGeom prst="rect">
            <a:avLst/>
          </a:prstGeom>
          <a:noFill/>
          <a:ln w="3810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1078277"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sp>
        <p:nvSpPr>
          <p:cNvPr id="6" name="Rectangle 5"/>
          <p:cNvSpPr/>
          <p:nvPr/>
        </p:nvSpPr>
        <p:spPr>
          <a:xfrm>
            <a:off x="7924800" y="2362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4</a:t>
            </a:r>
          </a:p>
        </p:txBody>
      </p:sp>
      <p:sp>
        <p:nvSpPr>
          <p:cNvPr id="2" name="Rectangle 1"/>
          <p:cNvSpPr/>
          <p:nvPr/>
        </p:nvSpPr>
        <p:spPr>
          <a:xfrm>
            <a:off x="1580219" y="2362200"/>
            <a:ext cx="5455341"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Are you Ready?</a:t>
            </a:r>
          </a:p>
        </p:txBody>
      </p:sp>
    </p:spTree>
    <p:extLst>
      <p:ext uri="{BB962C8B-B14F-4D97-AF65-F5344CB8AC3E}">
        <p14:creationId xmlns:p14="http://schemas.microsoft.com/office/powerpoint/2010/main" val="35351818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886200"/>
            <a:ext cx="8686800" cy="2743200"/>
          </a:xfrm>
          <a:prstGeom prst="rect">
            <a:avLst/>
          </a:prstGeom>
          <a:noFill/>
          <a:ln w="3810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1078277"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sp>
        <p:nvSpPr>
          <p:cNvPr id="6" name="Rectangle 5"/>
          <p:cNvSpPr/>
          <p:nvPr/>
        </p:nvSpPr>
        <p:spPr>
          <a:xfrm>
            <a:off x="7924800" y="2362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4</a:t>
            </a:r>
          </a:p>
        </p:txBody>
      </p:sp>
      <p:sp>
        <p:nvSpPr>
          <p:cNvPr id="2" name="Rectangle 1"/>
          <p:cNvSpPr/>
          <p:nvPr/>
        </p:nvSpPr>
        <p:spPr>
          <a:xfrm>
            <a:off x="1868759" y="2362200"/>
            <a:ext cx="4878259"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Are you </a:t>
            </a:r>
            <a:r>
              <a:rPr kumimoji="0" lang="en-US" sz="5400" b="1" i="0" u="none" strike="noStrike" kern="1200" cap="none" spc="0" normalizeH="0" baseline="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Redi</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t>
            </a:r>
          </a:p>
        </p:txBody>
      </p:sp>
    </p:spTree>
    <p:extLst>
      <p:ext uri="{BB962C8B-B14F-4D97-AF65-F5344CB8AC3E}">
        <p14:creationId xmlns:p14="http://schemas.microsoft.com/office/powerpoint/2010/main" val="34904061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a:spLocks noGrp="1" noChangeArrowheads="1"/>
          </p:cNvSpPr>
          <p:nvPr>
            <p:ph type="body" idx="4294967295"/>
          </p:nvPr>
        </p:nvSpPr>
        <p:spPr>
          <a:xfrm>
            <a:off x="228600" y="152400"/>
            <a:ext cx="8686800" cy="5943600"/>
          </a:xfrm>
        </p:spPr>
        <p:txBody>
          <a:bodyPr/>
          <a:lstStyle/>
          <a:p>
            <a:pPr eaLnBrk="1" hangingPunct="1"/>
            <a:r>
              <a:rPr lang="en-US" dirty="0"/>
              <a:t>This experiment was created in 1668 by Francesco </a:t>
            </a:r>
            <a:r>
              <a:rPr lang="en-US" dirty="0" err="1"/>
              <a:t>Redi</a:t>
            </a:r>
            <a:r>
              <a:rPr lang="en-US" dirty="0"/>
              <a:t> that helped disprove spontaneous origin.</a:t>
            </a:r>
          </a:p>
          <a:p>
            <a:pPr marL="457200" lvl="1" indent="0" eaLnBrk="1" hangingPunct="1">
              <a:buNone/>
            </a:pPr>
            <a:endParaRPr lang="en-US" dirty="0">
              <a:solidFill>
                <a:srgbClr val="3366FF"/>
              </a:solidFill>
            </a:endParaRPr>
          </a:p>
        </p:txBody>
      </p:sp>
      <p:pic>
        <p:nvPicPr>
          <p:cNvPr id="10137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886200"/>
            <a:ext cx="8686800" cy="2743200"/>
          </a:xfrm>
          <a:prstGeom prst="rect">
            <a:avLst/>
          </a:prstGeom>
          <a:noFill/>
          <a:ln w="3810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1078277"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sp>
        <p:nvSpPr>
          <p:cNvPr id="5" name="Freeform 4"/>
          <p:cNvSpPr/>
          <p:nvPr/>
        </p:nvSpPr>
        <p:spPr>
          <a:xfrm>
            <a:off x="319521" y="641212"/>
            <a:ext cx="3210358" cy="907653"/>
          </a:xfrm>
          <a:custGeom>
            <a:avLst/>
            <a:gdLst>
              <a:gd name="connsiteX0" fmla="*/ 594879 w 3210358"/>
              <a:gd name="connsiteY0" fmla="*/ 155201 h 907653"/>
              <a:gd name="connsiteX1" fmla="*/ 550634 w 3210358"/>
              <a:gd name="connsiteY1" fmla="*/ 140453 h 907653"/>
              <a:gd name="connsiteX2" fmla="*/ 521137 w 3210358"/>
              <a:gd name="connsiteY2" fmla="*/ 37214 h 907653"/>
              <a:gd name="connsiteX3" fmla="*/ 476892 w 3210358"/>
              <a:gd name="connsiteY3" fmla="*/ 22465 h 907653"/>
              <a:gd name="connsiteX4" fmla="*/ 285163 w 3210358"/>
              <a:gd name="connsiteY4" fmla="*/ 37214 h 907653"/>
              <a:gd name="connsiteX5" fmla="*/ 196673 w 3210358"/>
              <a:gd name="connsiteY5" fmla="*/ 66711 h 907653"/>
              <a:gd name="connsiteX6" fmla="*/ 152427 w 3210358"/>
              <a:gd name="connsiteY6" fmla="*/ 155201 h 907653"/>
              <a:gd name="connsiteX7" fmla="*/ 196673 w 3210358"/>
              <a:gd name="connsiteY7" fmla="*/ 184698 h 907653"/>
              <a:gd name="connsiteX8" fmla="*/ 196673 w 3210358"/>
              <a:gd name="connsiteY8" fmla="*/ 361678 h 907653"/>
              <a:gd name="connsiteX9" fmla="*/ 108182 w 3210358"/>
              <a:gd name="connsiteY9" fmla="*/ 391175 h 907653"/>
              <a:gd name="connsiteX10" fmla="*/ 63937 w 3210358"/>
              <a:gd name="connsiteY10" fmla="*/ 420672 h 907653"/>
              <a:gd name="connsiteX11" fmla="*/ 4944 w 3210358"/>
              <a:gd name="connsiteY11" fmla="*/ 509162 h 907653"/>
              <a:gd name="connsiteX12" fmla="*/ 19692 w 3210358"/>
              <a:gd name="connsiteY12" fmla="*/ 597653 h 907653"/>
              <a:gd name="connsiteX13" fmla="*/ 108182 w 3210358"/>
              <a:gd name="connsiteY13" fmla="*/ 627149 h 907653"/>
              <a:gd name="connsiteX14" fmla="*/ 285163 w 3210358"/>
              <a:gd name="connsiteY14" fmla="*/ 612401 h 907653"/>
              <a:gd name="connsiteX15" fmla="*/ 373653 w 3210358"/>
              <a:gd name="connsiteY15" fmla="*/ 568156 h 907653"/>
              <a:gd name="connsiteX16" fmla="*/ 417898 w 3210358"/>
              <a:gd name="connsiteY16" fmla="*/ 553407 h 907653"/>
              <a:gd name="connsiteX17" fmla="*/ 447395 w 3210358"/>
              <a:gd name="connsiteY17" fmla="*/ 597653 h 907653"/>
              <a:gd name="connsiteX18" fmla="*/ 668621 w 3210358"/>
              <a:gd name="connsiteY18" fmla="*/ 627149 h 907653"/>
              <a:gd name="connsiteX19" fmla="*/ 698118 w 3210358"/>
              <a:gd name="connsiteY19" fmla="*/ 582904 h 907653"/>
              <a:gd name="connsiteX20" fmla="*/ 712866 w 3210358"/>
              <a:gd name="connsiteY20" fmla="*/ 509162 h 907653"/>
              <a:gd name="connsiteX21" fmla="*/ 757111 w 3210358"/>
              <a:gd name="connsiteY21" fmla="*/ 494414 h 907653"/>
              <a:gd name="connsiteX22" fmla="*/ 816105 w 3210358"/>
              <a:gd name="connsiteY22" fmla="*/ 553407 h 907653"/>
              <a:gd name="connsiteX23" fmla="*/ 860350 w 3210358"/>
              <a:gd name="connsiteY23" fmla="*/ 582904 h 907653"/>
              <a:gd name="connsiteX24" fmla="*/ 948840 w 3210358"/>
              <a:gd name="connsiteY24" fmla="*/ 568156 h 907653"/>
              <a:gd name="connsiteX25" fmla="*/ 1022582 w 3210358"/>
              <a:gd name="connsiteY25" fmla="*/ 553407 h 907653"/>
              <a:gd name="connsiteX26" fmla="*/ 1125821 w 3210358"/>
              <a:gd name="connsiteY26" fmla="*/ 568156 h 907653"/>
              <a:gd name="connsiteX27" fmla="*/ 1140569 w 3210358"/>
              <a:gd name="connsiteY27" fmla="*/ 627149 h 907653"/>
              <a:gd name="connsiteX28" fmla="*/ 1184814 w 3210358"/>
              <a:gd name="connsiteY28" fmla="*/ 641898 h 907653"/>
              <a:gd name="connsiteX29" fmla="*/ 1317550 w 3210358"/>
              <a:gd name="connsiteY29" fmla="*/ 627149 h 907653"/>
              <a:gd name="connsiteX30" fmla="*/ 1332298 w 3210358"/>
              <a:gd name="connsiteY30" fmla="*/ 582904 h 907653"/>
              <a:gd name="connsiteX31" fmla="*/ 1420789 w 3210358"/>
              <a:gd name="connsiteY31" fmla="*/ 553407 h 907653"/>
              <a:gd name="connsiteX32" fmla="*/ 1553524 w 3210358"/>
              <a:gd name="connsiteY32" fmla="*/ 715640 h 907653"/>
              <a:gd name="connsiteX33" fmla="*/ 1612518 w 3210358"/>
              <a:gd name="connsiteY33" fmla="*/ 730388 h 907653"/>
              <a:gd name="connsiteX34" fmla="*/ 1656763 w 3210358"/>
              <a:gd name="connsiteY34" fmla="*/ 745136 h 907653"/>
              <a:gd name="connsiteX35" fmla="*/ 1715756 w 3210358"/>
              <a:gd name="connsiteY35" fmla="*/ 730388 h 907653"/>
              <a:gd name="connsiteX36" fmla="*/ 1730505 w 3210358"/>
              <a:gd name="connsiteY36" fmla="*/ 686143 h 907653"/>
              <a:gd name="connsiteX37" fmla="*/ 1804247 w 3210358"/>
              <a:gd name="connsiteY37" fmla="*/ 597653 h 907653"/>
              <a:gd name="connsiteX38" fmla="*/ 1863240 w 3210358"/>
              <a:gd name="connsiteY38" fmla="*/ 612401 h 907653"/>
              <a:gd name="connsiteX39" fmla="*/ 1892737 w 3210358"/>
              <a:gd name="connsiteY39" fmla="*/ 700891 h 907653"/>
              <a:gd name="connsiteX40" fmla="*/ 1907485 w 3210358"/>
              <a:gd name="connsiteY40" fmla="*/ 789382 h 907653"/>
              <a:gd name="connsiteX41" fmla="*/ 1936982 w 3210358"/>
              <a:gd name="connsiteY41" fmla="*/ 833627 h 907653"/>
              <a:gd name="connsiteX42" fmla="*/ 2054969 w 3210358"/>
              <a:gd name="connsiteY42" fmla="*/ 892620 h 907653"/>
              <a:gd name="connsiteX43" fmla="*/ 2187705 w 3210358"/>
              <a:gd name="connsiteY43" fmla="*/ 877872 h 907653"/>
              <a:gd name="connsiteX44" fmla="*/ 2202453 w 3210358"/>
              <a:gd name="connsiteY44" fmla="*/ 759885 h 907653"/>
              <a:gd name="connsiteX45" fmla="*/ 2217202 w 3210358"/>
              <a:gd name="connsiteY45" fmla="*/ 700891 h 907653"/>
              <a:gd name="connsiteX46" fmla="*/ 2276195 w 3210358"/>
              <a:gd name="connsiteY46" fmla="*/ 612401 h 907653"/>
              <a:gd name="connsiteX47" fmla="*/ 2335189 w 3210358"/>
              <a:gd name="connsiteY47" fmla="*/ 597653 h 907653"/>
              <a:gd name="connsiteX48" fmla="*/ 2423679 w 3210358"/>
              <a:gd name="connsiteY48" fmla="*/ 612401 h 907653"/>
              <a:gd name="connsiteX49" fmla="*/ 2438427 w 3210358"/>
              <a:gd name="connsiteY49" fmla="*/ 656646 h 907653"/>
              <a:gd name="connsiteX50" fmla="*/ 2482673 w 3210358"/>
              <a:gd name="connsiteY50" fmla="*/ 818878 h 907653"/>
              <a:gd name="connsiteX51" fmla="*/ 2526918 w 3210358"/>
              <a:gd name="connsiteY51" fmla="*/ 833627 h 907653"/>
              <a:gd name="connsiteX52" fmla="*/ 2630156 w 3210358"/>
              <a:gd name="connsiteY52" fmla="*/ 907369 h 907653"/>
              <a:gd name="connsiteX53" fmla="*/ 2733395 w 3210358"/>
              <a:gd name="connsiteY53" fmla="*/ 892620 h 907653"/>
              <a:gd name="connsiteX54" fmla="*/ 2748144 w 3210358"/>
              <a:gd name="connsiteY54" fmla="*/ 774633 h 907653"/>
              <a:gd name="connsiteX55" fmla="*/ 2792389 w 3210358"/>
              <a:gd name="connsiteY55" fmla="*/ 656646 h 907653"/>
              <a:gd name="connsiteX56" fmla="*/ 2851382 w 3210358"/>
              <a:gd name="connsiteY56" fmla="*/ 671394 h 907653"/>
              <a:gd name="connsiteX57" fmla="*/ 2895627 w 3210358"/>
              <a:gd name="connsiteY57" fmla="*/ 700891 h 907653"/>
              <a:gd name="connsiteX58" fmla="*/ 2939873 w 3210358"/>
              <a:gd name="connsiteY58" fmla="*/ 715640 h 907653"/>
              <a:gd name="connsiteX59" fmla="*/ 2969369 w 3210358"/>
              <a:gd name="connsiteY59" fmla="*/ 759885 h 907653"/>
              <a:gd name="connsiteX60" fmla="*/ 3146350 w 3210358"/>
              <a:gd name="connsiteY60" fmla="*/ 759885 h 907653"/>
              <a:gd name="connsiteX61" fmla="*/ 3205344 w 3210358"/>
              <a:gd name="connsiteY61" fmla="*/ 671394 h 907653"/>
              <a:gd name="connsiteX62" fmla="*/ 3190595 w 3210358"/>
              <a:gd name="connsiteY62" fmla="*/ 568156 h 907653"/>
              <a:gd name="connsiteX63" fmla="*/ 3102105 w 3210358"/>
              <a:gd name="connsiteY63" fmla="*/ 509162 h 907653"/>
              <a:gd name="connsiteX64" fmla="*/ 3013614 w 3210358"/>
              <a:gd name="connsiteY64" fmla="*/ 450169 h 907653"/>
              <a:gd name="connsiteX65" fmla="*/ 2969369 w 3210358"/>
              <a:gd name="connsiteY65" fmla="*/ 420672 h 907653"/>
              <a:gd name="connsiteX66" fmla="*/ 2925124 w 3210358"/>
              <a:gd name="connsiteY66" fmla="*/ 376427 h 907653"/>
              <a:gd name="connsiteX67" fmla="*/ 2925124 w 3210358"/>
              <a:gd name="connsiteY67" fmla="*/ 214194 h 907653"/>
              <a:gd name="connsiteX68" fmla="*/ 2910376 w 3210358"/>
              <a:gd name="connsiteY68" fmla="*/ 51962 h 907653"/>
              <a:gd name="connsiteX69" fmla="*/ 2866131 w 3210358"/>
              <a:gd name="connsiteY69" fmla="*/ 22465 h 907653"/>
              <a:gd name="connsiteX70" fmla="*/ 2762892 w 3210358"/>
              <a:gd name="connsiteY70" fmla="*/ 37214 h 907653"/>
              <a:gd name="connsiteX71" fmla="*/ 2718647 w 3210358"/>
              <a:gd name="connsiteY71" fmla="*/ 66711 h 907653"/>
              <a:gd name="connsiteX72" fmla="*/ 2630156 w 3210358"/>
              <a:gd name="connsiteY72" fmla="*/ 51962 h 907653"/>
              <a:gd name="connsiteX73" fmla="*/ 2585911 w 3210358"/>
              <a:gd name="connsiteY73" fmla="*/ 22465 h 907653"/>
              <a:gd name="connsiteX74" fmla="*/ 2482673 w 3210358"/>
              <a:gd name="connsiteY74" fmla="*/ 66711 h 907653"/>
              <a:gd name="connsiteX75" fmla="*/ 2467924 w 3210358"/>
              <a:gd name="connsiteY75" fmla="*/ 184698 h 907653"/>
              <a:gd name="connsiteX76" fmla="*/ 2335189 w 3210358"/>
              <a:gd name="connsiteY76" fmla="*/ 140453 h 907653"/>
              <a:gd name="connsiteX77" fmla="*/ 2276195 w 3210358"/>
              <a:gd name="connsiteY77" fmla="*/ 66711 h 907653"/>
              <a:gd name="connsiteX78" fmla="*/ 2202453 w 3210358"/>
              <a:gd name="connsiteY78" fmla="*/ 7717 h 907653"/>
              <a:gd name="connsiteX79" fmla="*/ 2025473 w 3210358"/>
              <a:gd name="connsiteY79" fmla="*/ 22465 h 907653"/>
              <a:gd name="connsiteX80" fmla="*/ 1981227 w 3210358"/>
              <a:gd name="connsiteY80" fmla="*/ 155201 h 907653"/>
              <a:gd name="connsiteX81" fmla="*/ 1936982 w 3210358"/>
              <a:gd name="connsiteY81" fmla="*/ 169949 h 907653"/>
              <a:gd name="connsiteX82" fmla="*/ 1863240 w 3210358"/>
              <a:gd name="connsiteY82" fmla="*/ 155201 h 907653"/>
              <a:gd name="connsiteX83" fmla="*/ 1833744 w 3210358"/>
              <a:gd name="connsiteY83" fmla="*/ 110956 h 907653"/>
              <a:gd name="connsiteX84" fmla="*/ 1789498 w 3210358"/>
              <a:gd name="connsiteY84" fmla="*/ 81459 h 907653"/>
              <a:gd name="connsiteX85" fmla="*/ 1597769 w 3210358"/>
              <a:gd name="connsiteY85" fmla="*/ 125704 h 907653"/>
              <a:gd name="connsiteX86" fmla="*/ 1553524 w 3210358"/>
              <a:gd name="connsiteY86" fmla="*/ 140453 h 907653"/>
              <a:gd name="connsiteX87" fmla="*/ 1509279 w 3210358"/>
              <a:gd name="connsiteY87" fmla="*/ 169949 h 907653"/>
              <a:gd name="connsiteX88" fmla="*/ 1450285 w 3210358"/>
              <a:gd name="connsiteY88" fmla="*/ 155201 h 907653"/>
              <a:gd name="connsiteX89" fmla="*/ 1391292 w 3210358"/>
              <a:gd name="connsiteY89" fmla="*/ 66711 h 907653"/>
              <a:gd name="connsiteX90" fmla="*/ 1258556 w 3210358"/>
              <a:gd name="connsiteY90" fmla="*/ 81459 h 907653"/>
              <a:gd name="connsiteX91" fmla="*/ 1170066 w 3210358"/>
              <a:gd name="connsiteY91" fmla="*/ 140453 h 907653"/>
              <a:gd name="connsiteX92" fmla="*/ 1140569 w 3210358"/>
              <a:gd name="connsiteY92" fmla="*/ 184698 h 907653"/>
              <a:gd name="connsiteX93" fmla="*/ 963589 w 3210358"/>
              <a:gd name="connsiteY93" fmla="*/ 110956 h 907653"/>
              <a:gd name="connsiteX94" fmla="*/ 860350 w 3210358"/>
              <a:gd name="connsiteY94" fmla="*/ 81459 h 907653"/>
              <a:gd name="connsiteX95" fmla="*/ 816105 w 3210358"/>
              <a:gd name="connsiteY95" fmla="*/ 96207 h 907653"/>
              <a:gd name="connsiteX96" fmla="*/ 786608 w 3210358"/>
              <a:gd name="connsiteY96" fmla="*/ 140453 h 907653"/>
              <a:gd name="connsiteX97" fmla="*/ 742363 w 3210358"/>
              <a:gd name="connsiteY97" fmla="*/ 169949 h 907653"/>
              <a:gd name="connsiteX98" fmla="*/ 639124 w 3210358"/>
              <a:gd name="connsiteY98" fmla="*/ 155201 h 907653"/>
              <a:gd name="connsiteX99" fmla="*/ 594879 w 3210358"/>
              <a:gd name="connsiteY99" fmla="*/ 110956 h 907653"/>
              <a:gd name="connsiteX100" fmla="*/ 550634 w 3210358"/>
              <a:gd name="connsiteY100" fmla="*/ 96207 h 907653"/>
              <a:gd name="connsiteX101" fmla="*/ 344156 w 3210358"/>
              <a:gd name="connsiteY101" fmla="*/ 96207 h 907653"/>
              <a:gd name="connsiteX102" fmla="*/ 299911 w 3210358"/>
              <a:gd name="connsiteY102" fmla="*/ 51962 h 90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210358" h="907653">
                <a:moveTo>
                  <a:pt x="594879" y="155201"/>
                </a:moveTo>
                <a:cubicBezTo>
                  <a:pt x="580131" y="150285"/>
                  <a:pt x="560346" y="152592"/>
                  <a:pt x="550634" y="140453"/>
                </a:cubicBezTo>
                <a:cubicBezTo>
                  <a:pt x="549110" y="138548"/>
                  <a:pt x="529260" y="45337"/>
                  <a:pt x="521137" y="37214"/>
                </a:cubicBezTo>
                <a:cubicBezTo>
                  <a:pt x="510144" y="26221"/>
                  <a:pt x="491640" y="27381"/>
                  <a:pt x="476892" y="22465"/>
                </a:cubicBezTo>
                <a:cubicBezTo>
                  <a:pt x="412982" y="27381"/>
                  <a:pt x="348477" y="27217"/>
                  <a:pt x="285163" y="37214"/>
                </a:cubicBezTo>
                <a:cubicBezTo>
                  <a:pt x="254451" y="42063"/>
                  <a:pt x="196673" y="66711"/>
                  <a:pt x="196673" y="66711"/>
                </a:cubicBezTo>
                <a:cubicBezTo>
                  <a:pt x="190462" y="76027"/>
                  <a:pt x="144795" y="136120"/>
                  <a:pt x="152427" y="155201"/>
                </a:cubicBezTo>
                <a:cubicBezTo>
                  <a:pt x="159010" y="171659"/>
                  <a:pt x="181924" y="174866"/>
                  <a:pt x="196673" y="184698"/>
                </a:cubicBezTo>
                <a:cubicBezTo>
                  <a:pt x="216155" y="243145"/>
                  <a:pt x="239893" y="293761"/>
                  <a:pt x="196673" y="361678"/>
                </a:cubicBezTo>
                <a:cubicBezTo>
                  <a:pt x="179980" y="387910"/>
                  <a:pt x="108182" y="391175"/>
                  <a:pt x="108182" y="391175"/>
                </a:cubicBezTo>
                <a:cubicBezTo>
                  <a:pt x="93434" y="401007"/>
                  <a:pt x="75609" y="407332"/>
                  <a:pt x="63937" y="420672"/>
                </a:cubicBezTo>
                <a:cubicBezTo>
                  <a:pt x="40593" y="447351"/>
                  <a:pt x="4944" y="509162"/>
                  <a:pt x="4944" y="509162"/>
                </a:cubicBezTo>
                <a:cubicBezTo>
                  <a:pt x="9860" y="538659"/>
                  <a:pt x="0" y="575148"/>
                  <a:pt x="19692" y="597653"/>
                </a:cubicBezTo>
                <a:cubicBezTo>
                  <a:pt x="40166" y="621052"/>
                  <a:pt x="108182" y="627149"/>
                  <a:pt x="108182" y="627149"/>
                </a:cubicBezTo>
                <a:cubicBezTo>
                  <a:pt x="167176" y="622233"/>
                  <a:pt x="226484" y="620225"/>
                  <a:pt x="285163" y="612401"/>
                </a:cubicBezTo>
                <a:cubicBezTo>
                  <a:pt x="335714" y="605661"/>
                  <a:pt x="328456" y="590755"/>
                  <a:pt x="373653" y="568156"/>
                </a:cubicBezTo>
                <a:cubicBezTo>
                  <a:pt x="387558" y="561203"/>
                  <a:pt x="403150" y="558323"/>
                  <a:pt x="417898" y="553407"/>
                </a:cubicBezTo>
                <a:cubicBezTo>
                  <a:pt x="427730" y="568156"/>
                  <a:pt x="439468" y="581799"/>
                  <a:pt x="447395" y="597653"/>
                </a:cubicBezTo>
                <a:cubicBezTo>
                  <a:pt x="501618" y="706097"/>
                  <a:pt x="368287" y="648602"/>
                  <a:pt x="668621" y="627149"/>
                </a:cubicBezTo>
                <a:cubicBezTo>
                  <a:pt x="678453" y="612401"/>
                  <a:pt x="691894" y="599501"/>
                  <a:pt x="698118" y="582904"/>
                </a:cubicBezTo>
                <a:cubicBezTo>
                  <a:pt x="706920" y="559433"/>
                  <a:pt x="698961" y="530019"/>
                  <a:pt x="712866" y="509162"/>
                </a:cubicBezTo>
                <a:cubicBezTo>
                  <a:pt x="721489" y="496227"/>
                  <a:pt x="742363" y="499330"/>
                  <a:pt x="757111" y="494414"/>
                </a:cubicBezTo>
                <a:cubicBezTo>
                  <a:pt x="853644" y="526591"/>
                  <a:pt x="758900" y="481901"/>
                  <a:pt x="816105" y="553407"/>
                </a:cubicBezTo>
                <a:cubicBezTo>
                  <a:pt x="827178" y="567248"/>
                  <a:pt x="845602" y="573072"/>
                  <a:pt x="860350" y="582904"/>
                </a:cubicBezTo>
                <a:lnTo>
                  <a:pt x="948840" y="568156"/>
                </a:lnTo>
                <a:cubicBezTo>
                  <a:pt x="973503" y="563672"/>
                  <a:pt x="997515" y="553407"/>
                  <a:pt x="1022582" y="553407"/>
                </a:cubicBezTo>
                <a:cubicBezTo>
                  <a:pt x="1057344" y="553407"/>
                  <a:pt x="1091408" y="563240"/>
                  <a:pt x="1125821" y="568156"/>
                </a:cubicBezTo>
                <a:cubicBezTo>
                  <a:pt x="1130737" y="587820"/>
                  <a:pt x="1127907" y="611321"/>
                  <a:pt x="1140569" y="627149"/>
                </a:cubicBezTo>
                <a:cubicBezTo>
                  <a:pt x="1150281" y="639289"/>
                  <a:pt x="1169268" y="641898"/>
                  <a:pt x="1184814" y="641898"/>
                </a:cubicBezTo>
                <a:cubicBezTo>
                  <a:pt x="1229332" y="641898"/>
                  <a:pt x="1273305" y="632065"/>
                  <a:pt x="1317550" y="627149"/>
                </a:cubicBezTo>
                <a:cubicBezTo>
                  <a:pt x="1322466" y="612401"/>
                  <a:pt x="1319648" y="591940"/>
                  <a:pt x="1332298" y="582904"/>
                </a:cubicBezTo>
                <a:cubicBezTo>
                  <a:pt x="1357599" y="564832"/>
                  <a:pt x="1420789" y="553407"/>
                  <a:pt x="1420789" y="553407"/>
                </a:cubicBezTo>
                <a:cubicBezTo>
                  <a:pt x="1644170" y="581331"/>
                  <a:pt x="1464567" y="519934"/>
                  <a:pt x="1553524" y="715640"/>
                </a:cubicBezTo>
                <a:cubicBezTo>
                  <a:pt x="1561912" y="734093"/>
                  <a:pt x="1593028" y="724820"/>
                  <a:pt x="1612518" y="730388"/>
                </a:cubicBezTo>
                <a:cubicBezTo>
                  <a:pt x="1627466" y="734659"/>
                  <a:pt x="1642015" y="740220"/>
                  <a:pt x="1656763" y="745136"/>
                </a:cubicBezTo>
                <a:cubicBezTo>
                  <a:pt x="1676427" y="740220"/>
                  <a:pt x="1699928" y="743050"/>
                  <a:pt x="1715756" y="730388"/>
                </a:cubicBezTo>
                <a:cubicBezTo>
                  <a:pt x="1727896" y="720676"/>
                  <a:pt x="1723552" y="700048"/>
                  <a:pt x="1730505" y="686143"/>
                </a:cubicBezTo>
                <a:cubicBezTo>
                  <a:pt x="1751039" y="645077"/>
                  <a:pt x="1771629" y="630271"/>
                  <a:pt x="1804247" y="597653"/>
                </a:cubicBezTo>
                <a:cubicBezTo>
                  <a:pt x="1823911" y="602569"/>
                  <a:pt x="1850049" y="597011"/>
                  <a:pt x="1863240" y="612401"/>
                </a:cubicBezTo>
                <a:cubicBezTo>
                  <a:pt x="1883475" y="636008"/>
                  <a:pt x="1892737" y="700891"/>
                  <a:pt x="1892737" y="700891"/>
                </a:cubicBezTo>
                <a:cubicBezTo>
                  <a:pt x="1897653" y="730388"/>
                  <a:pt x="1898029" y="761013"/>
                  <a:pt x="1907485" y="789382"/>
                </a:cubicBezTo>
                <a:cubicBezTo>
                  <a:pt x="1913090" y="806198"/>
                  <a:pt x="1924448" y="821093"/>
                  <a:pt x="1936982" y="833627"/>
                </a:cubicBezTo>
                <a:cubicBezTo>
                  <a:pt x="1966436" y="863080"/>
                  <a:pt x="2019763" y="878538"/>
                  <a:pt x="2054969" y="892620"/>
                </a:cubicBezTo>
                <a:cubicBezTo>
                  <a:pt x="2099214" y="887704"/>
                  <a:pt x="2154615" y="907653"/>
                  <a:pt x="2187705" y="877872"/>
                </a:cubicBezTo>
                <a:cubicBezTo>
                  <a:pt x="2217166" y="851358"/>
                  <a:pt x="2195937" y="798981"/>
                  <a:pt x="2202453" y="759885"/>
                </a:cubicBezTo>
                <a:cubicBezTo>
                  <a:pt x="2205785" y="739891"/>
                  <a:pt x="2211633" y="720381"/>
                  <a:pt x="2217202" y="700891"/>
                </a:cubicBezTo>
                <a:cubicBezTo>
                  <a:pt x="2228877" y="660029"/>
                  <a:pt x="2233929" y="636553"/>
                  <a:pt x="2276195" y="612401"/>
                </a:cubicBezTo>
                <a:cubicBezTo>
                  <a:pt x="2293794" y="602344"/>
                  <a:pt x="2315524" y="602569"/>
                  <a:pt x="2335189" y="597653"/>
                </a:cubicBezTo>
                <a:cubicBezTo>
                  <a:pt x="2364686" y="602569"/>
                  <a:pt x="2397715" y="597565"/>
                  <a:pt x="2423679" y="612401"/>
                </a:cubicBezTo>
                <a:cubicBezTo>
                  <a:pt x="2437177" y="620114"/>
                  <a:pt x="2435646" y="641351"/>
                  <a:pt x="2438427" y="656646"/>
                </a:cubicBezTo>
                <a:cubicBezTo>
                  <a:pt x="2447243" y="705136"/>
                  <a:pt x="2434827" y="780601"/>
                  <a:pt x="2482673" y="818878"/>
                </a:cubicBezTo>
                <a:cubicBezTo>
                  <a:pt x="2494812" y="828590"/>
                  <a:pt x="2513013" y="826675"/>
                  <a:pt x="2526918" y="833627"/>
                </a:cubicBezTo>
                <a:cubicBezTo>
                  <a:pt x="2548491" y="844414"/>
                  <a:pt x="2616786" y="897341"/>
                  <a:pt x="2630156" y="907369"/>
                </a:cubicBezTo>
                <a:lnTo>
                  <a:pt x="2733395" y="892620"/>
                </a:lnTo>
                <a:cubicBezTo>
                  <a:pt x="2759727" y="862996"/>
                  <a:pt x="2742117" y="813807"/>
                  <a:pt x="2748144" y="774633"/>
                </a:cubicBezTo>
                <a:cubicBezTo>
                  <a:pt x="2760902" y="691710"/>
                  <a:pt x="2752852" y="715950"/>
                  <a:pt x="2792389" y="656646"/>
                </a:cubicBezTo>
                <a:cubicBezTo>
                  <a:pt x="2812053" y="661562"/>
                  <a:pt x="2832751" y="663409"/>
                  <a:pt x="2851382" y="671394"/>
                </a:cubicBezTo>
                <a:cubicBezTo>
                  <a:pt x="2867674" y="678376"/>
                  <a:pt x="2879773" y="692964"/>
                  <a:pt x="2895627" y="700891"/>
                </a:cubicBezTo>
                <a:cubicBezTo>
                  <a:pt x="2909532" y="707844"/>
                  <a:pt x="2925124" y="710724"/>
                  <a:pt x="2939873" y="715640"/>
                </a:cubicBezTo>
                <a:cubicBezTo>
                  <a:pt x="2949705" y="730388"/>
                  <a:pt x="2955528" y="748812"/>
                  <a:pt x="2969369" y="759885"/>
                </a:cubicBezTo>
                <a:cubicBezTo>
                  <a:pt x="3011552" y="793632"/>
                  <a:pt x="3125005" y="762257"/>
                  <a:pt x="3146350" y="759885"/>
                </a:cubicBezTo>
                <a:cubicBezTo>
                  <a:pt x="3166015" y="730388"/>
                  <a:pt x="3210358" y="706489"/>
                  <a:pt x="3205344" y="671394"/>
                </a:cubicBezTo>
                <a:cubicBezTo>
                  <a:pt x="3200428" y="636981"/>
                  <a:pt x="3209258" y="597483"/>
                  <a:pt x="3190595" y="568156"/>
                </a:cubicBezTo>
                <a:cubicBezTo>
                  <a:pt x="3171562" y="538248"/>
                  <a:pt x="3131602" y="528827"/>
                  <a:pt x="3102105" y="509162"/>
                </a:cubicBezTo>
                <a:lnTo>
                  <a:pt x="3013614" y="450169"/>
                </a:lnTo>
                <a:cubicBezTo>
                  <a:pt x="2998866" y="440337"/>
                  <a:pt x="2981903" y="433206"/>
                  <a:pt x="2969369" y="420672"/>
                </a:cubicBezTo>
                <a:lnTo>
                  <a:pt x="2925124" y="376427"/>
                </a:lnTo>
                <a:cubicBezTo>
                  <a:pt x="2891302" y="274957"/>
                  <a:pt x="2925124" y="397638"/>
                  <a:pt x="2925124" y="214194"/>
                </a:cubicBezTo>
                <a:cubicBezTo>
                  <a:pt x="2925124" y="159894"/>
                  <a:pt x="2926345" y="103861"/>
                  <a:pt x="2910376" y="51962"/>
                </a:cubicBezTo>
                <a:cubicBezTo>
                  <a:pt x="2905163" y="35020"/>
                  <a:pt x="2880879" y="32297"/>
                  <a:pt x="2866131" y="22465"/>
                </a:cubicBezTo>
                <a:cubicBezTo>
                  <a:pt x="2831718" y="27381"/>
                  <a:pt x="2796188" y="27225"/>
                  <a:pt x="2762892" y="37214"/>
                </a:cubicBezTo>
                <a:cubicBezTo>
                  <a:pt x="2745914" y="42307"/>
                  <a:pt x="2736264" y="64754"/>
                  <a:pt x="2718647" y="66711"/>
                </a:cubicBezTo>
                <a:cubicBezTo>
                  <a:pt x="2688926" y="70013"/>
                  <a:pt x="2659653" y="56878"/>
                  <a:pt x="2630156" y="51962"/>
                </a:cubicBezTo>
                <a:cubicBezTo>
                  <a:pt x="2615408" y="42130"/>
                  <a:pt x="2603458" y="24972"/>
                  <a:pt x="2585911" y="22465"/>
                </a:cubicBezTo>
                <a:cubicBezTo>
                  <a:pt x="2546697" y="16863"/>
                  <a:pt x="2511450" y="47526"/>
                  <a:pt x="2482673" y="66711"/>
                </a:cubicBezTo>
                <a:cubicBezTo>
                  <a:pt x="2477757" y="106040"/>
                  <a:pt x="2495950" y="156672"/>
                  <a:pt x="2467924" y="184698"/>
                </a:cubicBezTo>
                <a:cubicBezTo>
                  <a:pt x="2436133" y="216489"/>
                  <a:pt x="2360344" y="157223"/>
                  <a:pt x="2335189" y="140453"/>
                </a:cubicBezTo>
                <a:cubicBezTo>
                  <a:pt x="2306475" y="54314"/>
                  <a:pt x="2342906" y="133422"/>
                  <a:pt x="2276195" y="66711"/>
                </a:cubicBezTo>
                <a:cubicBezTo>
                  <a:pt x="2209484" y="0"/>
                  <a:pt x="2288589" y="36428"/>
                  <a:pt x="2202453" y="7717"/>
                </a:cubicBezTo>
                <a:cubicBezTo>
                  <a:pt x="2143460" y="12633"/>
                  <a:pt x="2082393" y="6202"/>
                  <a:pt x="2025473" y="22465"/>
                </a:cubicBezTo>
                <a:cubicBezTo>
                  <a:pt x="1987219" y="33395"/>
                  <a:pt x="1985681" y="147407"/>
                  <a:pt x="1981227" y="155201"/>
                </a:cubicBezTo>
                <a:cubicBezTo>
                  <a:pt x="1973514" y="168699"/>
                  <a:pt x="1951730" y="165033"/>
                  <a:pt x="1936982" y="169949"/>
                </a:cubicBezTo>
                <a:cubicBezTo>
                  <a:pt x="1912401" y="165033"/>
                  <a:pt x="1885005" y="167638"/>
                  <a:pt x="1863240" y="155201"/>
                </a:cubicBezTo>
                <a:cubicBezTo>
                  <a:pt x="1847850" y="146407"/>
                  <a:pt x="1846278" y="123490"/>
                  <a:pt x="1833744" y="110956"/>
                </a:cubicBezTo>
                <a:cubicBezTo>
                  <a:pt x="1821210" y="98422"/>
                  <a:pt x="1804247" y="91291"/>
                  <a:pt x="1789498" y="81459"/>
                </a:cubicBezTo>
                <a:cubicBezTo>
                  <a:pt x="1655483" y="100604"/>
                  <a:pt x="1719235" y="85215"/>
                  <a:pt x="1597769" y="125704"/>
                </a:cubicBezTo>
                <a:cubicBezTo>
                  <a:pt x="1583021" y="130620"/>
                  <a:pt x="1566459" y="131830"/>
                  <a:pt x="1553524" y="140453"/>
                </a:cubicBezTo>
                <a:lnTo>
                  <a:pt x="1509279" y="169949"/>
                </a:lnTo>
                <a:cubicBezTo>
                  <a:pt x="1489614" y="165033"/>
                  <a:pt x="1467884" y="165258"/>
                  <a:pt x="1450285" y="155201"/>
                </a:cubicBezTo>
                <a:cubicBezTo>
                  <a:pt x="1404795" y="129207"/>
                  <a:pt x="1405370" y="108946"/>
                  <a:pt x="1391292" y="66711"/>
                </a:cubicBezTo>
                <a:cubicBezTo>
                  <a:pt x="1347047" y="71627"/>
                  <a:pt x="1300789" y="67381"/>
                  <a:pt x="1258556" y="81459"/>
                </a:cubicBezTo>
                <a:cubicBezTo>
                  <a:pt x="1224925" y="92669"/>
                  <a:pt x="1170066" y="140453"/>
                  <a:pt x="1170066" y="140453"/>
                </a:cubicBezTo>
                <a:cubicBezTo>
                  <a:pt x="1160234" y="155201"/>
                  <a:pt x="1157765" y="180399"/>
                  <a:pt x="1140569" y="184698"/>
                </a:cubicBezTo>
                <a:cubicBezTo>
                  <a:pt x="1050651" y="207177"/>
                  <a:pt x="1037198" y="135494"/>
                  <a:pt x="963589" y="110956"/>
                </a:cubicBezTo>
                <a:cubicBezTo>
                  <a:pt x="900114" y="89797"/>
                  <a:pt x="934426" y="99977"/>
                  <a:pt x="860350" y="81459"/>
                </a:cubicBezTo>
                <a:cubicBezTo>
                  <a:pt x="845602" y="86375"/>
                  <a:pt x="828244" y="86495"/>
                  <a:pt x="816105" y="96207"/>
                </a:cubicBezTo>
                <a:cubicBezTo>
                  <a:pt x="802264" y="107280"/>
                  <a:pt x="799142" y="127919"/>
                  <a:pt x="786608" y="140453"/>
                </a:cubicBezTo>
                <a:cubicBezTo>
                  <a:pt x="774074" y="152987"/>
                  <a:pt x="757111" y="160117"/>
                  <a:pt x="742363" y="169949"/>
                </a:cubicBezTo>
                <a:cubicBezTo>
                  <a:pt x="707950" y="165033"/>
                  <a:pt x="671400" y="168111"/>
                  <a:pt x="639124" y="155201"/>
                </a:cubicBezTo>
                <a:cubicBezTo>
                  <a:pt x="619758" y="147455"/>
                  <a:pt x="612233" y="122526"/>
                  <a:pt x="594879" y="110956"/>
                </a:cubicBezTo>
                <a:cubicBezTo>
                  <a:pt x="581944" y="102332"/>
                  <a:pt x="565382" y="101123"/>
                  <a:pt x="550634" y="96207"/>
                </a:cubicBezTo>
                <a:cubicBezTo>
                  <a:pt x="462417" y="118262"/>
                  <a:pt x="466210" y="124373"/>
                  <a:pt x="344156" y="96207"/>
                </a:cubicBezTo>
                <a:cubicBezTo>
                  <a:pt x="295820" y="85053"/>
                  <a:pt x="299911" y="78592"/>
                  <a:pt x="299911" y="51962"/>
                </a:cubicBezTo>
              </a:path>
            </a:pathLst>
          </a:custGeom>
          <a:solidFill>
            <a:srgbClr val="CCFF99"/>
          </a:solidFill>
          <a:ln>
            <a:solidFill>
              <a:srgbClr val="CC00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p:nvPr/>
        </p:nvSpPr>
        <p:spPr>
          <a:xfrm>
            <a:off x="7924800" y="2362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4</a:t>
            </a:r>
          </a:p>
        </p:txBody>
      </p:sp>
    </p:spTree>
    <p:extLst>
      <p:ext uri="{BB962C8B-B14F-4D97-AF65-F5344CB8AC3E}">
        <p14:creationId xmlns:p14="http://schemas.microsoft.com/office/powerpoint/2010/main" val="33327310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a:spLocks noGrp="1" noChangeArrowheads="1"/>
          </p:cNvSpPr>
          <p:nvPr>
            <p:ph type="body" idx="4294967295"/>
          </p:nvPr>
        </p:nvSpPr>
        <p:spPr>
          <a:xfrm>
            <a:off x="228600" y="152400"/>
            <a:ext cx="8686800" cy="5943600"/>
          </a:xfrm>
        </p:spPr>
        <p:txBody>
          <a:bodyPr/>
          <a:lstStyle/>
          <a:p>
            <a:pPr eaLnBrk="1" hangingPunct="1"/>
            <a:r>
              <a:rPr lang="en-US" dirty="0"/>
              <a:t>This experiment was created in 1668 by Francesco </a:t>
            </a:r>
            <a:r>
              <a:rPr lang="en-US" dirty="0" err="1"/>
              <a:t>Redi</a:t>
            </a:r>
            <a:r>
              <a:rPr lang="en-US" dirty="0"/>
              <a:t> that helped disprove spontaneous origin.</a:t>
            </a:r>
          </a:p>
          <a:p>
            <a:pPr lvl="1" eaLnBrk="1" hangingPunct="1"/>
            <a:r>
              <a:rPr lang="en-US" dirty="0">
                <a:solidFill>
                  <a:srgbClr val="FF9900"/>
                </a:solidFill>
              </a:rPr>
              <a:t>People believed flies spontaneously came from meat.</a:t>
            </a:r>
          </a:p>
          <a:p>
            <a:pPr lvl="1" eaLnBrk="1" hangingPunct="1"/>
            <a:r>
              <a:rPr lang="en-US" dirty="0">
                <a:solidFill>
                  <a:schemeClr val="hlink"/>
                </a:solidFill>
              </a:rPr>
              <a:t>He covered one flask, left one open to air.</a:t>
            </a:r>
          </a:p>
          <a:p>
            <a:pPr lvl="1" eaLnBrk="1" hangingPunct="1"/>
            <a:r>
              <a:rPr lang="en-US" dirty="0">
                <a:solidFill>
                  <a:srgbClr val="FF99FF"/>
                </a:solidFill>
              </a:rPr>
              <a:t>Observed flies laying eggs on meat.</a:t>
            </a:r>
          </a:p>
          <a:p>
            <a:pPr lvl="1" eaLnBrk="1" hangingPunct="1"/>
            <a:r>
              <a:rPr lang="en-US" dirty="0">
                <a:solidFill>
                  <a:srgbClr val="3366FF"/>
                </a:solidFill>
              </a:rPr>
              <a:t>Flies come from flies. Life comes from life.</a:t>
            </a:r>
          </a:p>
        </p:txBody>
      </p:sp>
      <p:pic>
        <p:nvPicPr>
          <p:cNvPr id="10137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886200"/>
            <a:ext cx="8686800" cy="2743200"/>
          </a:xfrm>
          <a:prstGeom prst="rect">
            <a:avLst/>
          </a:prstGeom>
          <a:noFill/>
          <a:ln w="3810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1078277"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sp>
        <p:nvSpPr>
          <p:cNvPr id="5" name="Freeform 4"/>
          <p:cNvSpPr/>
          <p:nvPr/>
        </p:nvSpPr>
        <p:spPr>
          <a:xfrm>
            <a:off x="319521" y="641212"/>
            <a:ext cx="3210358" cy="907653"/>
          </a:xfrm>
          <a:custGeom>
            <a:avLst/>
            <a:gdLst>
              <a:gd name="connsiteX0" fmla="*/ 594879 w 3210358"/>
              <a:gd name="connsiteY0" fmla="*/ 155201 h 907653"/>
              <a:gd name="connsiteX1" fmla="*/ 550634 w 3210358"/>
              <a:gd name="connsiteY1" fmla="*/ 140453 h 907653"/>
              <a:gd name="connsiteX2" fmla="*/ 521137 w 3210358"/>
              <a:gd name="connsiteY2" fmla="*/ 37214 h 907653"/>
              <a:gd name="connsiteX3" fmla="*/ 476892 w 3210358"/>
              <a:gd name="connsiteY3" fmla="*/ 22465 h 907653"/>
              <a:gd name="connsiteX4" fmla="*/ 285163 w 3210358"/>
              <a:gd name="connsiteY4" fmla="*/ 37214 h 907653"/>
              <a:gd name="connsiteX5" fmla="*/ 196673 w 3210358"/>
              <a:gd name="connsiteY5" fmla="*/ 66711 h 907653"/>
              <a:gd name="connsiteX6" fmla="*/ 152427 w 3210358"/>
              <a:gd name="connsiteY6" fmla="*/ 155201 h 907653"/>
              <a:gd name="connsiteX7" fmla="*/ 196673 w 3210358"/>
              <a:gd name="connsiteY7" fmla="*/ 184698 h 907653"/>
              <a:gd name="connsiteX8" fmla="*/ 196673 w 3210358"/>
              <a:gd name="connsiteY8" fmla="*/ 361678 h 907653"/>
              <a:gd name="connsiteX9" fmla="*/ 108182 w 3210358"/>
              <a:gd name="connsiteY9" fmla="*/ 391175 h 907653"/>
              <a:gd name="connsiteX10" fmla="*/ 63937 w 3210358"/>
              <a:gd name="connsiteY10" fmla="*/ 420672 h 907653"/>
              <a:gd name="connsiteX11" fmla="*/ 4944 w 3210358"/>
              <a:gd name="connsiteY11" fmla="*/ 509162 h 907653"/>
              <a:gd name="connsiteX12" fmla="*/ 19692 w 3210358"/>
              <a:gd name="connsiteY12" fmla="*/ 597653 h 907653"/>
              <a:gd name="connsiteX13" fmla="*/ 108182 w 3210358"/>
              <a:gd name="connsiteY13" fmla="*/ 627149 h 907653"/>
              <a:gd name="connsiteX14" fmla="*/ 285163 w 3210358"/>
              <a:gd name="connsiteY14" fmla="*/ 612401 h 907653"/>
              <a:gd name="connsiteX15" fmla="*/ 373653 w 3210358"/>
              <a:gd name="connsiteY15" fmla="*/ 568156 h 907653"/>
              <a:gd name="connsiteX16" fmla="*/ 417898 w 3210358"/>
              <a:gd name="connsiteY16" fmla="*/ 553407 h 907653"/>
              <a:gd name="connsiteX17" fmla="*/ 447395 w 3210358"/>
              <a:gd name="connsiteY17" fmla="*/ 597653 h 907653"/>
              <a:gd name="connsiteX18" fmla="*/ 668621 w 3210358"/>
              <a:gd name="connsiteY18" fmla="*/ 627149 h 907653"/>
              <a:gd name="connsiteX19" fmla="*/ 698118 w 3210358"/>
              <a:gd name="connsiteY19" fmla="*/ 582904 h 907653"/>
              <a:gd name="connsiteX20" fmla="*/ 712866 w 3210358"/>
              <a:gd name="connsiteY20" fmla="*/ 509162 h 907653"/>
              <a:gd name="connsiteX21" fmla="*/ 757111 w 3210358"/>
              <a:gd name="connsiteY21" fmla="*/ 494414 h 907653"/>
              <a:gd name="connsiteX22" fmla="*/ 816105 w 3210358"/>
              <a:gd name="connsiteY22" fmla="*/ 553407 h 907653"/>
              <a:gd name="connsiteX23" fmla="*/ 860350 w 3210358"/>
              <a:gd name="connsiteY23" fmla="*/ 582904 h 907653"/>
              <a:gd name="connsiteX24" fmla="*/ 948840 w 3210358"/>
              <a:gd name="connsiteY24" fmla="*/ 568156 h 907653"/>
              <a:gd name="connsiteX25" fmla="*/ 1022582 w 3210358"/>
              <a:gd name="connsiteY25" fmla="*/ 553407 h 907653"/>
              <a:gd name="connsiteX26" fmla="*/ 1125821 w 3210358"/>
              <a:gd name="connsiteY26" fmla="*/ 568156 h 907653"/>
              <a:gd name="connsiteX27" fmla="*/ 1140569 w 3210358"/>
              <a:gd name="connsiteY27" fmla="*/ 627149 h 907653"/>
              <a:gd name="connsiteX28" fmla="*/ 1184814 w 3210358"/>
              <a:gd name="connsiteY28" fmla="*/ 641898 h 907653"/>
              <a:gd name="connsiteX29" fmla="*/ 1317550 w 3210358"/>
              <a:gd name="connsiteY29" fmla="*/ 627149 h 907653"/>
              <a:gd name="connsiteX30" fmla="*/ 1332298 w 3210358"/>
              <a:gd name="connsiteY30" fmla="*/ 582904 h 907653"/>
              <a:gd name="connsiteX31" fmla="*/ 1420789 w 3210358"/>
              <a:gd name="connsiteY31" fmla="*/ 553407 h 907653"/>
              <a:gd name="connsiteX32" fmla="*/ 1553524 w 3210358"/>
              <a:gd name="connsiteY32" fmla="*/ 715640 h 907653"/>
              <a:gd name="connsiteX33" fmla="*/ 1612518 w 3210358"/>
              <a:gd name="connsiteY33" fmla="*/ 730388 h 907653"/>
              <a:gd name="connsiteX34" fmla="*/ 1656763 w 3210358"/>
              <a:gd name="connsiteY34" fmla="*/ 745136 h 907653"/>
              <a:gd name="connsiteX35" fmla="*/ 1715756 w 3210358"/>
              <a:gd name="connsiteY35" fmla="*/ 730388 h 907653"/>
              <a:gd name="connsiteX36" fmla="*/ 1730505 w 3210358"/>
              <a:gd name="connsiteY36" fmla="*/ 686143 h 907653"/>
              <a:gd name="connsiteX37" fmla="*/ 1804247 w 3210358"/>
              <a:gd name="connsiteY37" fmla="*/ 597653 h 907653"/>
              <a:gd name="connsiteX38" fmla="*/ 1863240 w 3210358"/>
              <a:gd name="connsiteY38" fmla="*/ 612401 h 907653"/>
              <a:gd name="connsiteX39" fmla="*/ 1892737 w 3210358"/>
              <a:gd name="connsiteY39" fmla="*/ 700891 h 907653"/>
              <a:gd name="connsiteX40" fmla="*/ 1907485 w 3210358"/>
              <a:gd name="connsiteY40" fmla="*/ 789382 h 907653"/>
              <a:gd name="connsiteX41" fmla="*/ 1936982 w 3210358"/>
              <a:gd name="connsiteY41" fmla="*/ 833627 h 907653"/>
              <a:gd name="connsiteX42" fmla="*/ 2054969 w 3210358"/>
              <a:gd name="connsiteY42" fmla="*/ 892620 h 907653"/>
              <a:gd name="connsiteX43" fmla="*/ 2187705 w 3210358"/>
              <a:gd name="connsiteY43" fmla="*/ 877872 h 907653"/>
              <a:gd name="connsiteX44" fmla="*/ 2202453 w 3210358"/>
              <a:gd name="connsiteY44" fmla="*/ 759885 h 907653"/>
              <a:gd name="connsiteX45" fmla="*/ 2217202 w 3210358"/>
              <a:gd name="connsiteY45" fmla="*/ 700891 h 907653"/>
              <a:gd name="connsiteX46" fmla="*/ 2276195 w 3210358"/>
              <a:gd name="connsiteY46" fmla="*/ 612401 h 907653"/>
              <a:gd name="connsiteX47" fmla="*/ 2335189 w 3210358"/>
              <a:gd name="connsiteY47" fmla="*/ 597653 h 907653"/>
              <a:gd name="connsiteX48" fmla="*/ 2423679 w 3210358"/>
              <a:gd name="connsiteY48" fmla="*/ 612401 h 907653"/>
              <a:gd name="connsiteX49" fmla="*/ 2438427 w 3210358"/>
              <a:gd name="connsiteY49" fmla="*/ 656646 h 907653"/>
              <a:gd name="connsiteX50" fmla="*/ 2482673 w 3210358"/>
              <a:gd name="connsiteY50" fmla="*/ 818878 h 907653"/>
              <a:gd name="connsiteX51" fmla="*/ 2526918 w 3210358"/>
              <a:gd name="connsiteY51" fmla="*/ 833627 h 907653"/>
              <a:gd name="connsiteX52" fmla="*/ 2630156 w 3210358"/>
              <a:gd name="connsiteY52" fmla="*/ 907369 h 907653"/>
              <a:gd name="connsiteX53" fmla="*/ 2733395 w 3210358"/>
              <a:gd name="connsiteY53" fmla="*/ 892620 h 907653"/>
              <a:gd name="connsiteX54" fmla="*/ 2748144 w 3210358"/>
              <a:gd name="connsiteY54" fmla="*/ 774633 h 907653"/>
              <a:gd name="connsiteX55" fmla="*/ 2792389 w 3210358"/>
              <a:gd name="connsiteY55" fmla="*/ 656646 h 907653"/>
              <a:gd name="connsiteX56" fmla="*/ 2851382 w 3210358"/>
              <a:gd name="connsiteY56" fmla="*/ 671394 h 907653"/>
              <a:gd name="connsiteX57" fmla="*/ 2895627 w 3210358"/>
              <a:gd name="connsiteY57" fmla="*/ 700891 h 907653"/>
              <a:gd name="connsiteX58" fmla="*/ 2939873 w 3210358"/>
              <a:gd name="connsiteY58" fmla="*/ 715640 h 907653"/>
              <a:gd name="connsiteX59" fmla="*/ 2969369 w 3210358"/>
              <a:gd name="connsiteY59" fmla="*/ 759885 h 907653"/>
              <a:gd name="connsiteX60" fmla="*/ 3146350 w 3210358"/>
              <a:gd name="connsiteY60" fmla="*/ 759885 h 907653"/>
              <a:gd name="connsiteX61" fmla="*/ 3205344 w 3210358"/>
              <a:gd name="connsiteY61" fmla="*/ 671394 h 907653"/>
              <a:gd name="connsiteX62" fmla="*/ 3190595 w 3210358"/>
              <a:gd name="connsiteY62" fmla="*/ 568156 h 907653"/>
              <a:gd name="connsiteX63" fmla="*/ 3102105 w 3210358"/>
              <a:gd name="connsiteY63" fmla="*/ 509162 h 907653"/>
              <a:gd name="connsiteX64" fmla="*/ 3013614 w 3210358"/>
              <a:gd name="connsiteY64" fmla="*/ 450169 h 907653"/>
              <a:gd name="connsiteX65" fmla="*/ 2969369 w 3210358"/>
              <a:gd name="connsiteY65" fmla="*/ 420672 h 907653"/>
              <a:gd name="connsiteX66" fmla="*/ 2925124 w 3210358"/>
              <a:gd name="connsiteY66" fmla="*/ 376427 h 907653"/>
              <a:gd name="connsiteX67" fmla="*/ 2925124 w 3210358"/>
              <a:gd name="connsiteY67" fmla="*/ 214194 h 907653"/>
              <a:gd name="connsiteX68" fmla="*/ 2910376 w 3210358"/>
              <a:gd name="connsiteY68" fmla="*/ 51962 h 907653"/>
              <a:gd name="connsiteX69" fmla="*/ 2866131 w 3210358"/>
              <a:gd name="connsiteY69" fmla="*/ 22465 h 907653"/>
              <a:gd name="connsiteX70" fmla="*/ 2762892 w 3210358"/>
              <a:gd name="connsiteY70" fmla="*/ 37214 h 907653"/>
              <a:gd name="connsiteX71" fmla="*/ 2718647 w 3210358"/>
              <a:gd name="connsiteY71" fmla="*/ 66711 h 907653"/>
              <a:gd name="connsiteX72" fmla="*/ 2630156 w 3210358"/>
              <a:gd name="connsiteY72" fmla="*/ 51962 h 907653"/>
              <a:gd name="connsiteX73" fmla="*/ 2585911 w 3210358"/>
              <a:gd name="connsiteY73" fmla="*/ 22465 h 907653"/>
              <a:gd name="connsiteX74" fmla="*/ 2482673 w 3210358"/>
              <a:gd name="connsiteY74" fmla="*/ 66711 h 907653"/>
              <a:gd name="connsiteX75" fmla="*/ 2467924 w 3210358"/>
              <a:gd name="connsiteY75" fmla="*/ 184698 h 907653"/>
              <a:gd name="connsiteX76" fmla="*/ 2335189 w 3210358"/>
              <a:gd name="connsiteY76" fmla="*/ 140453 h 907653"/>
              <a:gd name="connsiteX77" fmla="*/ 2276195 w 3210358"/>
              <a:gd name="connsiteY77" fmla="*/ 66711 h 907653"/>
              <a:gd name="connsiteX78" fmla="*/ 2202453 w 3210358"/>
              <a:gd name="connsiteY78" fmla="*/ 7717 h 907653"/>
              <a:gd name="connsiteX79" fmla="*/ 2025473 w 3210358"/>
              <a:gd name="connsiteY79" fmla="*/ 22465 h 907653"/>
              <a:gd name="connsiteX80" fmla="*/ 1981227 w 3210358"/>
              <a:gd name="connsiteY80" fmla="*/ 155201 h 907653"/>
              <a:gd name="connsiteX81" fmla="*/ 1936982 w 3210358"/>
              <a:gd name="connsiteY81" fmla="*/ 169949 h 907653"/>
              <a:gd name="connsiteX82" fmla="*/ 1863240 w 3210358"/>
              <a:gd name="connsiteY82" fmla="*/ 155201 h 907653"/>
              <a:gd name="connsiteX83" fmla="*/ 1833744 w 3210358"/>
              <a:gd name="connsiteY83" fmla="*/ 110956 h 907653"/>
              <a:gd name="connsiteX84" fmla="*/ 1789498 w 3210358"/>
              <a:gd name="connsiteY84" fmla="*/ 81459 h 907653"/>
              <a:gd name="connsiteX85" fmla="*/ 1597769 w 3210358"/>
              <a:gd name="connsiteY85" fmla="*/ 125704 h 907653"/>
              <a:gd name="connsiteX86" fmla="*/ 1553524 w 3210358"/>
              <a:gd name="connsiteY86" fmla="*/ 140453 h 907653"/>
              <a:gd name="connsiteX87" fmla="*/ 1509279 w 3210358"/>
              <a:gd name="connsiteY87" fmla="*/ 169949 h 907653"/>
              <a:gd name="connsiteX88" fmla="*/ 1450285 w 3210358"/>
              <a:gd name="connsiteY88" fmla="*/ 155201 h 907653"/>
              <a:gd name="connsiteX89" fmla="*/ 1391292 w 3210358"/>
              <a:gd name="connsiteY89" fmla="*/ 66711 h 907653"/>
              <a:gd name="connsiteX90" fmla="*/ 1258556 w 3210358"/>
              <a:gd name="connsiteY90" fmla="*/ 81459 h 907653"/>
              <a:gd name="connsiteX91" fmla="*/ 1170066 w 3210358"/>
              <a:gd name="connsiteY91" fmla="*/ 140453 h 907653"/>
              <a:gd name="connsiteX92" fmla="*/ 1140569 w 3210358"/>
              <a:gd name="connsiteY92" fmla="*/ 184698 h 907653"/>
              <a:gd name="connsiteX93" fmla="*/ 963589 w 3210358"/>
              <a:gd name="connsiteY93" fmla="*/ 110956 h 907653"/>
              <a:gd name="connsiteX94" fmla="*/ 860350 w 3210358"/>
              <a:gd name="connsiteY94" fmla="*/ 81459 h 907653"/>
              <a:gd name="connsiteX95" fmla="*/ 816105 w 3210358"/>
              <a:gd name="connsiteY95" fmla="*/ 96207 h 907653"/>
              <a:gd name="connsiteX96" fmla="*/ 786608 w 3210358"/>
              <a:gd name="connsiteY96" fmla="*/ 140453 h 907653"/>
              <a:gd name="connsiteX97" fmla="*/ 742363 w 3210358"/>
              <a:gd name="connsiteY97" fmla="*/ 169949 h 907653"/>
              <a:gd name="connsiteX98" fmla="*/ 639124 w 3210358"/>
              <a:gd name="connsiteY98" fmla="*/ 155201 h 907653"/>
              <a:gd name="connsiteX99" fmla="*/ 594879 w 3210358"/>
              <a:gd name="connsiteY99" fmla="*/ 110956 h 907653"/>
              <a:gd name="connsiteX100" fmla="*/ 550634 w 3210358"/>
              <a:gd name="connsiteY100" fmla="*/ 96207 h 907653"/>
              <a:gd name="connsiteX101" fmla="*/ 344156 w 3210358"/>
              <a:gd name="connsiteY101" fmla="*/ 96207 h 907653"/>
              <a:gd name="connsiteX102" fmla="*/ 299911 w 3210358"/>
              <a:gd name="connsiteY102" fmla="*/ 51962 h 90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210358" h="907653">
                <a:moveTo>
                  <a:pt x="594879" y="155201"/>
                </a:moveTo>
                <a:cubicBezTo>
                  <a:pt x="580131" y="150285"/>
                  <a:pt x="560346" y="152592"/>
                  <a:pt x="550634" y="140453"/>
                </a:cubicBezTo>
                <a:cubicBezTo>
                  <a:pt x="549110" y="138548"/>
                  <a:pt x="529260" y="45337"/>
                  <a:pt x="521137" y="37214"/>
                </a:cubicBezTo>
                <a:cubicBezTo>
                  <a:pt x="510144" y="26221"/>
                  <a:pt x="491640" y="27381"/>
                  <a:pt x="476892" y="22465"/>
                </a:cubicBezTo>
                <a:cubicBezTo>
                  <a:pt x="412982" y="27381"/>
                  <a:pt x="348477" y="27217"/>
                  <a:pt x="285163" y="37214"/>
                </a:cubicBezTo>
                <a:cubicBezTo>
                  <a:pt x="254451" y="42063"/>
                  <a:pt x="196673" y="66711"/>
                  <a:pt x="196673" y="66711"/>
                </a:cubicBezTo>
                <a:cubicBezTo>
                  <a:pt x="190462" y="76027"/>
                  <a:pt x="144795" y="136120"/>
                  <a:pt x="152427" y="155201"/>
                </a:cubicBezTo>
                <a:cubicBezTo>
                  <a:pt x="159010" y="171659"/>
                  <a:pt x="181924" y="174866"/>
                  <a:pt x="196673" y="184698"/>
                </a:cubicBezTo>
                <a:cubicBezTo>
                  <a:pt x="216155" y="243145"/>
                  <a:pt x="239893" y="293761"/>
                  <a:pt x="196673" y="361678"/>
                </a:cubicBezTo>
                <a:cubicBezTo>
                  <a:pt x="179980" y="387910"/>
                  <a:pt x="108182" y="391175"/>
                  <a:pt x="108182" y="391175"/>
                </a:cubicBezTo>
                <a:cubicBezTo>
                  <a:pt x="93434" y="401007"/>
                  <a:pt x="75609" y="407332"/>
                  <a:pt x="63937" y="420672"/>
                </a:cubicBezTo>
                <a:cubicBezTo>
                  <a:pt x="40593" y="447351"/>
                  <a:pt x="4944" y="509162"/>
                  <a:pt x="4944" y="509162"/>
                </a:cubicBezTo>
                <a:cubicBezTo>
                  <a:pt x="9860" y="538659"/>
                  <a:pt x="0" y="575148"/>
                  <a:pt x="19692" y="597653"/>
                </a:cubicBezTo>
                <a:cubicBezTo>
                  <a:pt x="40166" y="621052"/>
                  <a:pt x="108182" y="627149"/>
                  <a:pt x="108182" y="627149"/>
                </a:cubicBezTo>
                <a:cubicBezTo>
                  <a:pt x="167176" y="622233"/>
                  <a:pt x="226484" y="620225"/>
                  <a:pt x="285163" y="612401"/>
                </a:cubicBezTo>
                <a:cubicBezTo>
                  <a:pt x="335714" y="605661"/>
                  <a:pt x="328456" y="590755"/>
                  <a:pt x="373653" y="568156"/>
                </a:cubicBezTo>
                <a:cubicBezTo>
                  <a:pt x="387558" y="561203"/>
                  <a:pt x="403150" y="558323"/>
                  <a:pt x="417898" y="553407"/>
                </a:cubicBezTo>
                <a:cubicBezTo>
                  <a:pt x="427730" y="568156"/>
                  <a:pt x="439468" y="581799"/>
                  <a:pt x="447395" y="597653"/>
                </a:cubicBezTo>
                <a:cubicBezTo>
                  <a:pt x="501618" y="706097"/>
                  <a:pt x="368287" y="648602"/>
                  <a:pt x="668621" y="627149"/>
                </a:cubicBezTo>
                <a:cubicBezTo>
                  <a:pt x="678453" y="612401"/>
                  <a:pt x="691894" y="599501"/>
                  <a:pt x="698118" y="582904"/>
                </a:cubicBezTo>
                <a:cubicBezTo>
                  <a:pt x="706920" y="559433"/>
                  <a:pt x="698961" y="530019"/>
                  <a:pt x="712866" y="509162"/>
                </a:cubicBezTo>
                <a:cubicBezTo>
                  <a:pt x="721489" y="496227"/>
                  <a:pt x="742363" y="499330"/>
                  <a:pt x="757111" y="494414"/>
                </a:cubicBezTo>
                <a:cubicBezTo>
                  <a:pt x="853644" y="526591"/>
                  <a:pt x="758900" y="481901"/>
                  <a:pt x="816105" y="553407"/>
                </a:cubicBezTo>
                <a:cubicBezTo>
                  <a:pt x="827178" y="567248"/>
                  <a:pt x="845602" y="573072"/>
                  <a:pt x="860350" y="582904"/>
                </a:cubicBezTo>
                <a:lnTo>
                  <a:pt x="948840" y="568156"/>
                </a:lnTo>
                <a:cubicBezTo>
                  <a:pt x="973503" y="563672"/>
                  <a:pt x="997515" y="553407"/>
                  <a:pt x="1022582" y="553407"/>
                </a:cubicBezTo>
                <a:cubicBezTo>
                  <a:pt x="1057344" y="553407"/>
                  <a:pt x="1091408" y="563240"/>
                  <a:pt x="1125821" y="568156"/>
                </a:cubicBezTo>
                <a:cubicBezTo>
                  <a:pt x="1130737" y="587820"/>
                  <a:pt x="1127907" y="611321"/>
                  <a:pt x="1140569" y="627149"/>
                </a:cubicBezTo>
                <a:cubicBezTo>
                  <a:pt x="1150281" y="639289"/>
                  <a:pt x="1169268" y="641898"/>
                  <a:pt x="1184814" y="641898"/>
                </a:cubicBezTo>
                <a:cubicBezTo>
                  <a:pt x="1229332" y="641898"/>
                  <a:pt x="1273305" y="632065"/>
                  <a:pt x="1317550" y="627149"/>
                </a:cubicBezTo>
                <a:cubicBezTo>
                  <a:pt x="1322466" y="612401"/>
                  <a:pt x="1319648" y="591940"/>
                  <a:pt x="1332298" y="582904"/>
                </a:cubicBezTo>
                <a:cubicBezTo>
                  <a:pt x="1357599" y="564832"/>
                  <a:pt x="1420789" y="553407"/>
                  <a:pt x="1420789" y="553407"/>
                </a:cubicBezTo>
                <a:cubicBezTo>
                  <a:pt x="1644170" y="581331"/>
                  <a:pt x="1464567" y="519934"/>
                  <a:pt x="1553524" y="715640"/>
                </a:cubicBezTo>
                <a:cubicBezTo>
                  <a:pt x="1561912" y="734093"/>
                  <a:pt x="1593028" y="724820"/>
                  <a:pt x="1612518" y="730388"/>
                </a:cubicBezTo>
                <a:cubicBezTo>
                  <a:pt x="1627466" y="734659"/>
                  <a:pt x="1642015" y="740220"/>
                  <a:pt x="1656763" y="745136"/>
                </a:cubicBezTo>
                <a:cubicBezTo>
                  <a:pt x="1676427" y="740220"/>
                  <a:pt x="1699928" y="743050"/>
                  <a:pt x="1715756" y="730388"/>
                </a:cubicBezTo>
                <a:cubicBezTo>
                  <a:pt x="1727896" y="720676"/>
                  <a:pt x="1723552" y="700048"/>
                  <a:pt x="1730505" y="686143"/>
                </a:cubicBezTo>
                <a:cubicBezTo>
                  <a:pt x="1751039" y="645077"/>
                  <a:pt x="1771629" y="630271"/>
                  <a:pt x="1804247" y="597653"/>
                </a:cubicBezTo>
                <a:cubicBezTo>
                  <a:pt x="1823911" y="602569"/>
                  <a:pt x="1850049" y="597011"/>
                  <a:pt x="1863240" y="612401"/>
                </a:cubicBezTo>
                <a:cubicBezTo>
                  <a:pt x="1883475" y="636008"/>
                  <a:pt x="1892737" y="700891"/>
                  <a:pt x="1892737" y="700891"/>
                </a:cubicBezTo>
                <a:cubicBezTo>
                  <a:pt x="1897653" y="730388"/>
                  <a:pt x="1898029" y="761013"/>
                  <a:pt x="1907485" y="789382"/>
                </a:cubicBezTo>
                <a:cubicBezTo>
                  <a:pt x="1913090" y="806198"/>
                  <a:pt x="1924448" y="821093"/>
                  <a:pt x="1936982" y="833627"/>
                </a:cubicBezTo>
                <a:cubicBezTo>
                  <a:pt x="1966436" y="863080"/>
                  <a:pt x="2019763" y="878538"/>
                  <a:pt x="2054969" y="892620"/>
                </a:cubicBezTo>
                <a:cubicBezTo>
                  <a:pt x="2099214" y="887704"/>
                  <a:pt x="2154615" y="907653"/>
                  <a:pt x="2187705" y="877872"/>
                </a:cubicBezTo>
                <a:cubicBezTo>
                  <a:pt x="2217166" y="851358"/>
                  <a:pt x="2195937" y="798981"/>
                  <a:pt x="2202453" y="759885"/>
                </a:cubicBezTo>
                <a:cubicBezTo>
                  <a:pt x="2205785" y="739891"/>
                  <a:pt x="2211633" y="720381"/>
                  <a:pt x="2217202" y="700891"/>
                </a:cubicBezTo>
                <a:cubicBezTo>
                  <a:pt x="2228877" y="660029"/>
                  <a:pt x="2233929" y="636553"/>
                  <a:pt x="2276195" y="612401"/>
                </a:cubicBezTo>
                <a:cubicBezTo>
                  <a:pt x="2293794" y="602344"/>
                  <a:pt x="2315524" y="602569"/>
                  <a:pt x="2335189" y="597653"/>
                </a:cubicBezTo>
                <a:cubicBezTo>
                  <a:pt x="2364686" y="602569"/>
                  <a:pt x="2397715" y="597565"/>
                  <a:pt x="2423679" y="612401"/>
                </a:cubicBezTo>
                <a:cubicBezTo>
                  <a:pt x="2437177" y="620114"/>
                  <a:pt x="2435646" y="641351"/>
                  <a:pt x="2438427" y="656646"/>
                </a:cubicBezTo>
                <a:cubicBezTo>
                  <a:pt x="2447243" y="705136"/>
                  <a:pt x="2434827" y="780601"/>
                  <a:pt x="2482673" y="818878"/>
                </a:cubicBezTo>
                <a:cubicBezTo>
                  <a:pt x="2494812" y="828590"/>
                  <a:pt x="2513013" y="826675"/>
                  <a:pt x="2526918" y="833627"/>
                </a:cubicBezTo>
                <a:cubicBezTo>
                  <a:pt x="2548491" y="844414"/>
                  <a:pt x="2616786" y="897341"/>
                  <a:pt x="2630156" y="907369"/>
                </a:cubicBezTo>
                <a:lnTo>
                  <a:pt x="2733395" y="892620"/>
                </a:lnTo>
                <a:cubicBezTo>
                  <a:pt x="2759727" y="862996"/>
                  <a:pt x="2742117" y="813807"/>
                  <a:pt x="2748144" y="774633"/>
                </a:cubicBezTo>
                <a:cubicBezTo>
                  <a:pt x="2760902" y="691710"/>
                  <a:pt x="2752852" y="715950"/>
                  <a:pt x="2792389" y="656646"/>
                </a:cubicBezTo>
                <a:cubicBezTo>
                  <a:pt x="2812053" y="661562"/>
                  <a:pt x="2832751" y="663409"/>
                  <a:pt x="2851382" y="671394"/>
                </a:cubicBezTo>
                <a:cubicBezTo>
                  <a:pt x="2867674" y="678376"/>
                  <a:pt x="2879773" y="692964"/>
                  <a:pt x="2895627" y="700891"/>
                </a:cubicBezTo>
                <a:cubicBezTo>
                  <a:pt x="2909532" y="707844"/>
                  <a:pt x="2925124" y="710724"/>
                  <a:pt x="2939873" y="715640"/>
                </a:cubicBezTo>
                <a:cubicBezTo>
                  <a:pt x="2949705" y="730388"/>
                  <a:pt x="2955528" y="748812"/>
                  <a:pt x="2969369" y="759885"/>
                </a:cubicBezTo>
                <a:cubicBezTo>
                  <a:pt x="3011552" y="793632"/>
                  <a:pt x="3125005" y="762257"/>
                  <a:pt x="3146350" y="759885"/>
                </a:cubicBezTo>
                <a:cubicBezTo>
                  <a:pt x="3166015" y="730388"/>
                  <a:pt x="3210358" y="706489"/>
                  <a:pt x="3205344" y="671394"/>
                </a:cubicBezTo>
                <a:cubicBezTo>
                  <a:pt x="3200428" y="636981"/>
                  <a:pt x="3209258" y="597483"/>
                  <a:pt x="3190595" y="568156"/>
                </a:cubicBezTo>
                <a:cubicBezTo>
                  <a:pt x="3171562" y="538248"/>
                  <a:pt x="3131602" y="528827"/>
                  <a:pt x="3102105" y="509162"/>
                </a:cubicBezTo>
                <a:lnTo>
                  <a:pt x="3013614" y="450169"/>
                </a:lnTo>
                <a:cubicBezTo>
                  <a:pt x="2998866" y="440337"/>
                  <a:pt x="2981903" y="433206"/>
                  <a:pt x="2969369" y="420672"/>
                </a:cubicBezTo>
                <a:lnTo>
                  <a:pt x="2925124" y="376427"/>
                </a:lnTo>
                <a:cubicBezTo>
                  <a:pt x="2891302" y="274957"/>
                  <a:pt x="2925124" y="397638"/>
                  <a:pt x="2925124" y="214194"/>
                </a:cubicBezTo>
                <a:cubicBezTo>
                  <a:pt x="2925124" y="159894"/>
                  <a:pt x="2926345" y="103861"/>
                  <a:pt x="2910376" y="51962"/>
                </a:cubicBezTo>
                <a:cubicBezTo>
                  <a:pt x="2905163" y="35020"/>
                  <a:pt x="2880879" y="32297"/>
                  <a:pt x="2866131" y="22465"/>
                </a:cubicBezTo>
                <a:cubicBezTo>
                  <a:pt x="2831718" y="27381"/>
                  <a:pt x="2796188" y="27225"/>
                  <a:pt x="2762892" y="37214"/>
                </a:cubicBezTo>
                <a:cubicBezTo>
                  <a:pt x="2745914" y="42307"/>
                  <a:pt x="2736264" y="64754"/>
                  <a:pt x="2718647" y="66711"/>
                </a:cubicBezTo>
                <a:cubicBezTo>
                  <a:pt x="2688926" y="70013"/>
                  <a:pt x="2659653" y="56878"/>
                  <a:pt x="2630156" y="51962"/>
                </a:cubicBezTo>
                <a:cubicBezTo>
                  <a:pt x="2615408" y="42130"/>
                  <a:pt x="2603458" y="24972"/>
                  <a:pt x="2585911" y="22465"/>
                </a:cubicBezTo>
                <a:cubicBezTo>
                  <a:pt x="2546697" y="16863"/>
                  <a:pt x="2511450" y="47526"/>
                  <a:pt x="2482673" y="66711"/>
                </a:cubicBezTo>
                <a:cubicBezTo>
                  <a:pt x="2477757" y="106040"/>
                  <a:pt x="2495950" y="156672"/>
                  <a:pt x="2467924" y="184698"/>
                </a:cubicBezTo>
                <a:cubicBezTo>
                  <a:pt x="2436133" y="216489"/>
                  <a:pt x="2360344" y="157223"/>
                  <a:pt x="2335189" y="140453"/>
                </a:cubicBezTo>
                <a:cubicBezTo>
                  <a:pt x="2306475" y="54314"/>
                  <a:pt x="2342906" y="133422"/>
                  <a:pt x="2276195" y="66711"/>
                </a:cubicBezTo>
                <a:cubicBezTo>
                  <a:pt x="2209484" y="0"/>
                  <a:pt x="2288589" y="36428"/>
                  <a:pt x="2202453" y="7717"/>
                </a:cubicBezTo>
                <a:cubicBezTo>
                  <a:pt x="2143460" y="12633"/>
                  <a:pt x="2082393" y="6202"/>
                  <a:pt x="2025473" y="22465"/>
                </a:cubicBezTo>
                <a:cubicBezTo>
                  <a:pt x="1987219" y="33395"/>
                  <a:pt x="1985681" y="147407"/>
                  <a:pt x="1981227" y="155201"/>
                </a:cubicBezTo>
                <a:cubicBezTo>
                  <a:pt x="1973514" y="168699"/>
                  <a:pt x="1951730" y="165033"/>
                  <a:pt x="1936982" y="169949"/>
                </a:cubicBezTo>
                <a:cubicBezTo>
                  <a:pt x="1912401" y="165033"/>
                  <a:pt x="1885005" y="167638"/>
                  <a:pt x="1863240" y="155201"/>
                </a:cubicBezTo>
                <a:cubicBezTo>
                  <a:pt x="1847850" y="146407"/>
                  <a:pt x="1846278" y="123490"/>
                  <a:pt x="1833744" y="110956"/>
                </a:cubicBezTo>
                <a:cubicBezTo>
                  <a:pt x="1821210" y="98422"/>
                  <a:pt x="1804247" y="91291"/>
                  <a:pt x="1789498" y="81459"/>
                </a:cubicBezTo>
                <a:cubicBezTo>
                  <a:pt x="1655483" y="100604"/>
                  <a:pt x="1719235" y="85215"/>
                  <a:pt x="1597769" y="125704"/>
                </a:cubicBezTo>
                <a:cubicBezTo>
                  <a:pt x="1583021" y="130620"/>
                  <a:pt x="1566459" y="131830"/>
                  <a:pt x="1553524" y="140453"/>
                </a:cubicBezTo>
                <a:lnTo>
                  <a:pt x="1509279" y="169949"/>
                </a:lnTo>
                <a:cubicBezTo>
                  <a:pt x="1489614" y="165033"/>
                  <a:pt x="1467884" y="165258"/>
                  <a:pt x="1450285" y="155201"/>
                </a:cubicBezTo>
                <a:cubicBezTo>
                  <a:pt x="1404795" y="129207"/>
                  <a:pt x="1405370" y="108946"/>
                  <a:pt x="1391292" y="66711"/>
                </a:cubicBezTo>
                <a:cubicBezTo>
                  <a:pt x="1347047" y="71627"/>
                  <a:pt x="1300789" y="67381"/>
                  <a:pt x="1258556" y="81459"/>
                </a:cubicBezTo>
                <a:cubicBezTo>
                  <a:pt x="1224925" y="92669"/>
                  <a:pt x="1170066" y="140453"/>
                  <a:pt x="1170066" y="140453"/>
                </a:cubicBezTo>
                <a:cubicBezTo>
                  <a:pt x="1160234" y="155201"/>
                  <a:pt x="1157765" y="180399"/>
                  <a:pt x="1140569" y="184698"/>
                </a:cubicBezTo>
                <a:cubicBezTo>
                  <a:pt x="1050651" y="207177"/>
                  <a:pt x="1037198" y="135494"/>
                  <a:pt x="963589" y="110956"/>
                </a:cubicBezTo>
                <a:cubicBezTo>
                  <a:pt x="900114" y="89797"/>
                  <a:pt x="934426" y="99977"/>
                  <a:pt x="860350" y="81459"/>
                </a:cubicBezTo>
                <a:cubicBezTo>
                  <a:pt x="845602" y="86375"/>
                  <a:pt x="828244" y="86495"/>
                  <a:pt x="816105" y="96207"/>
                </a:cubicBezTo>
                <a:cubicBezTo>
                  <a:pt x="802264" y="107280"/>
                  <a:pt x="799142" y="127919"/>
                  <a:pt x="786608" y="140453"/>
                </a:cubicBezTo>
                <a:cubicBezTo>
                  <a:pt x="774074" y="152987"/>
                  <a:pt x="757111" y="160117"/>
                  <a:pt x="742363" y="169949"/>
                </a:cubicBezTo>
                <a:cubicBezTo>
                  <a:pt x="707950" y="165033"/>
                  <a:pt x="671400" y="168111"/>
                  <a:pt x="639124" y="155201"/>
                </a:cubicBezTo>
                <a:cubicBezTo>
                  <a:pt x="619758" y="147455"/>
                  <a:pt x="612233" y="122526"/>
                  <a:pt x="594879" y="110956"/>
                </a:cubicBezTo>
                <a:cubicBezTo>
                  <a:pt x="581944" y="102332"/>
                  <a:pt x="565382" y="101123"/>
                  <a:pt x="550634" y="96207"/>
                </a:cubicBezTo>
                <a:cubicBezTo>
                  <a:pt x="462417" y="118262"/>
                  <a:pt x="466210" y="124373"/>
                  <a:pt x="344156" y="96207"/>
                </a:cubicBezTo>
                <a:cubicBezTo>
                  <a:pt x="295820" y="85053"/>
                  <a:pt x="299911" y="78592"/>
                  <a:pt x="299911" y="51962"/>
                </a:cubicBezTo>
              </a:path>
            </a:pathLst>
          </a:custGeom>
          <a:solidFill>
            <a:srgbClr val="CCFF99"/>
          </a:solidFill>
          <a:ln>
            <a:solidFill>
              <a:srgbClr val="CC00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p:nvPr/>
        </p:nvSpPr>
        <p:spPr>
          <a:xfrm>
            <a:off x="7924800" y="2362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4</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a:spLocks noGrp="1" noChangeArrowheads="1"/>
          </p:cNvSpPr>
          <p:nvPr>
            <p:ph type="body" idx="4294967295"/>
          </p:nvPr>
        </p:nvSpPr>
        <p:spPr>
          <a:xfrm>
            <a:off x="228600" y="152400"/>
            <a:ext cx="8686800" cy="5943600"/>
          </a:xfrm>
        </p:spPr>
        <p:txBody>
          <a:bodyPr/>
          <a:lstStyle/>
          <a:p>
            <a:pPr eaLnBrk="1" hangingPunct="1"/>
            <a:r>
              <a:rPr lang="en-US" dirty="0"/>
              <a:t>This experiment was created in 1668 by Francesco </a:t>
            </a:r>
            <a:r>
              <a:rPr lang="en-US" dirty="0" err="1"/>
              <a:t>Redi</a:t>
            </a:r>
            <a:r>
              <a:rPr lang="en-US" dirty="0"/>
              <a:t> that helped disprove spontaneous origin.</a:t>
            </a:r>
          </a:p>
          <a:p>
            <a:pPr lvl="1" eaLnBrk="1" hangingPunct="1"/>
            <a:r>
              <a:rPr lang="en-US" dirty="0">
                <a:solidFill>
                  <a:srgbClr val="FF9900"/>
                </a:solidFill>
              </a:rPr>
              <a:t>People believed flies spontaneously came from meat.</a:t>
            </a:r>
          </a:p>
          <a:p>
            <a:pPr lvl="1" eaLnBrk="1" hangingPunct="1"/>
            <a:r>
              <a:rPr lang="en-US" dirty="0">
                <a:solidFill>
                  <a:schemeClr val="hlink"/>
                </a:solidFill>
              </a:rPr>
              <a:t>He covered one flask, left one open to air.</a:t>
            </a:r>
          </a:p>
          <a:p>
            <a:pPr lvl="1" eaLnBrk="1" hangingPunct="1"/>
            <a:r>
              <a:rPr lang="en-US" dirty="0">
                <a:solidFill>
                  <a:srgbClr val="FF99FF"/>
                </a:solidFill>
              </a:rPr>
              <a:t>Observed flies laying eggs on meat.</a:t>
            </a:r>
          </a:p>
          <a:p>
            <a:pPr lvl="1" eaLnBrk="1" hangingPunct="1"/>
            <a:r>
              <a:rPr lang="en-US" dirty="0">
                <a:solidFill>
                  <a:srgbClr val="3366FF"/>
                </a:solidFill>
              </a:rPr>
              <a:t>Flies come from flies. Life comes from life.</a:t>
            </a:r>
          </a:p>
        </p:txBody>
      </p:sp>
      <p:pic>
        <p:nvPicPr>
          <p:cNvPr id="10137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886200"/>
            <a:ext cx="8686800" cy="2743200"/>
          </a:xfrm>
          <a:prstGeom prst="rect">
            <a:avLst/>
          </a:prstGeom>
          <a:noFill/>
          <a:ln w="3810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1078277"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sp>
        <p:nvSpPr>
          <p:cNvPr id="5" name="Freeform 4"/>
          <p:cNvSpPr/>
          <p:nvPr/>
        </p:nvSpPr>
        <p:spPr>
          <a:xfrm>
            <a:off x="319521" y="641212"/>
            <a:ext cx="3210358" cy="907653"/>
          </a:xfrm>
          <a:custGeom>
            <a:avLst/>
            <a:gdLst>
              <a:gd name="connsiteX0" fmla="*/ 594879 w 3210358"/>
              <a:gd name="connsiteY0" fmla="*/ 155201 h 907653"/>
              <a:gd name="connsiteX1" fmla="*/ 550634 w 3210358"/>
              <a:gd name="connsiteY1" fmla="*/ 140453 h 907653"/>
              <a:gd name="connsiteX2" fmla="*/ 521137 w 3210358"/>
              <a:gd name="connsiteY2" fmla="*/ 37214 h 907653"/>
              <a:gd name="connsiteX3" fmla="*/ 476892 w 3210358"/>
              <a:gd name="connsiteY3" fmla="*/ 22465 h 907653"/>
              <a:gd name="connsiteX4" fmla="*/ 285163 w 3210358"/>
              <a:gd name="connsiteY4" fmla="*/ 37214 h 907653"/>
              <a:gd name="connsiteX5" fmla="*/ 196673 w 3210358"/>
              <a:gd name="connsiteY5" fmla="*/ 66711 h 907653"/>
              <a:gd name="connsiteX6" fmla="*/ 152427 w 3210358"/>
              <a:gd name="connsiteY6" fmla="*/ 155201 h 907653"/>
              <a:gd name="connsiteX7" fmla="*/ 196673 w 3210358"/>
              <a:gd name="connsiteY7" fmla="*/ 184698 h 907653"/>
              <a:gd name="connsiteX8" fmla="*/ 196673 w 3210358"/>
              <a:gd name="connsiteY8" fmla="*/ 361678 h 907653"/>
              <a:gd name="connsiteX9" fmla="*/ 108182 w 3210358"/>
              <a:gd name="connsiteY9" fmla="*/ 391175 h 907653"/>
              <a:gd name="connsiteX10" fmla="*/ 63937 w 3210358"/>
              <a:gd name="connsiteY10" fmla="*/ 420672 h 907653"/>
              <a:gd name="connsiteX11" fmla="*/ 4944 w 3210358"/>
              <a:gd name="connsiteY11" fmla="*/ 509162 h 907653"/>
              <a:gd name="connsiteX12" fmla="*/ 19692 w 3210358"/>
              <a:gd name="connsiteY12" fmla="*/ 597653 h 907653"/>
              <a:gd name="connsiteX13" fmla="*/ 108182 w 3210358"/>
              <a:gd name="connsiteY13" fmla="*/ 627149 h 907653"/>
              <a:gd name="connsiteX14" fmla="*/ 285163 w 3210358"/>
              <a:gd name="connsiteY14" fmla="*/ 612401 h 907653"/>
              <a:gd name="connsiteX15" fmla="*/ 373653 w 3210358"/>
              <a:gd name="connsiteY15" fmla="*/ 568156 h 907653"/>
              <a:gd name="connsiteX16" fmla="*/ 417898 w 3210358"/>
              <a:gd name="connsiteY16" fmla="*/ 553407 h 907653"/>
              <a:gd name="connsiteX17" fmla="*/ 447395 w 3210358"/>
              <a:gd name="connsiteY17" fmla="*/ 597653 h 907653"/>
              <a:gd name="connsiteX18" fmla="*/ 668621 w 3210358"/>
              <a:gd name="connsiteY18" fmla="*/ 627149 h 907653"/>
              <a:gd name="connsiteX19" fmla="*/ 698118 w 3210358"/>
              <a:gd name="connsiteY19" fmla="*/ 582904 h 907653"/>
              <a:gd name="connsiteX20" fmla="*/ 712866 w 3210358"/>
              <a:gd name="connsiteY20" fmla="*/ 509162 h 907653"/>
              <a:gd name="connsiteX21" fmla="*/ 757111 w 3210358"/>
              <a:gd name="connsiteY21" fmla="*/ 494414 h 907653"/>
              <a:gd name="connsiteX22" fmla="*/ 816105 w 3210358"/>
              <a:gd name="connsiteY22" fmla="*/ 553407 h 907653"/>
              <a:gd name="connsiteX23" fmla="*/ 860350 w 3210358"/>
              <a:gd name="connsiteY23" fmla="*/ 582904 h 907653"/>
              <a:gd name="connsiteX24" fmla="*/ 948840 w 3210358"/>
              <a:gd name="connsiteY24" fmla="*/ 568156 h 907653"/>
              <a:gd name="connsiteX25" fmla="*/ 1022582 w 3210358"/>
              <a:gd name="connsiteY25" fmla="*/ 553407 h 907653"/>
              <a:gd name="connsiteX26" fmla="*/ 1125821 w 3210358"/>
              <a:gd name="connsiteY26" fmla="*/ 568156 h 907653"/>
              <a:gd name="connsiteX27" fmla="*/ 1140569 w 3210358"/>
              <a:gd name="connsiteY27" fmla="*/ 627149 h 907653"/>
              <a:gd name="connsiteX28" fmla="*/ 1184814 w 3210358"/>
              <a:gd name="connsiteY28" fmla="*/ 641898 h 907653"/>
              <a:gd name="connsiteX29" fmla="*/ 1317550 w 3210358"/>
              <a:gd name="connsiteY29" fmla="*/ 627149 h 907653"/>
              <a:gd name="connsiteX30" fmla="*/ 1332298 w 3210358"/>
              <a:gd name="connsiteY30" fmla="*/ 582904 h 907653"/>
              <a:gd name="connsiteX31" fmla="*/ 1420789 w 3210358"/>
              <a:gd name="connsiteY31" fmla="*/ 553407 h 907653"/>
              <a:gd name="connsiteX32" fmla="*/ 1553524 w 3210358"/>
              <a:gd name="connsiteY32" fmla="*/ 715640 h 907653"/>
              <a:gd name="connsiteX33" fmla="*/ 1612518 w 3210358"/>
              <a:gd name="connsiteY33" fmla="*/ 730388 h 907653"/>
              <a:gd name="connsiteX34" fmla="*/ 1656763 w 3210358"/>
              <a:gd name="connsiteY34" fmla="*/ 745136 h 907653"/>
              <a:gd name="connsiteX35" fmla="*/ 1715756 w 3210358"/>
              <a:gd name="connsiteY35" fmla="*/ 730388 h 907653"/>
              <a:gd name="connsiteX36" fmla="*/ 1730505 w 3210358"/>
              <a:gd name="connsiteY36" fmla="*/ 686143 h 907653"/>
              <a:gd name="connsiteX37" fmla="*/ 1804247 w 3210358"/>
              <a:gd name="connsiteY37" fmla="*/ 597653 h 907653"/>
              <a:gd name="connsiteX38" fmla="*/ 1863240 w 3210358"/>
              <a:gd name="connsiteY38" fmla="*/ 612401 h 907653"/>
              <a:gd name="connsiteX39" fmla="*/ 1892737 w 3210358"/>
              <a:gd name="connsiteY39" fmla="*/ 700891 h 907653"/>
              <a:gd name="connsiteX40" fmla="*/ 1907485 w 3210358"/>
              <a:gd name="connsiteY40" fmla="*/ 789382 h 907653"/>
              <a:gd name="connsiteX41" fmla="*/ 1936982 w 3210358"/>
              <a:gd name="connsiteY41" fmla="*/ 833627 h 907653"/>
              <a:gd name="connsiteX42" fmla="*/ 2054969 w 3210358"/>
              <a:gd name="connsiteY42" fmla="*/ 892620 h 907653"/>
              <a:gd name="connsiteX43" fmla="*/ 2187705 w 3210358"/>
              <a:gd name="connsiteY43" fmla="*/ 877872 h 907653"/>
              <a:gd name="connsiteX44" fmla="*/ 2202453 w 3210358"/>
              <a:gd name="connsiteY44" fmla="*/ 759885 h 907653"/>
              <a:gd name="connsiteX45" fmla="*/ 2217202 w 3210358"/>
              <a:gd name="connsiteY45" fmla="*/ 700891 h 907653"/>
              <a:gd name="connsiteX46" fmla="*/ 2276195 w 3210358"/>
              <a:gd name="connsiteY46" fmla="*/ 612401 h 907653"/>
              <a:gd name="connsiteX47" fmla="*/ 2335189 w 3210358"/>
              <a:gd name="connsiteY47" fmla="*/ 597653 h 907653"/>
              <a:gd name="connsiteX48" fmla="*/ 2423679 w 3210358"/>
              <a:gd name="connsiteY48" fmla="*/ 612401 h 907653"/>
              <a:gd name="connsiteX49" fmla="*/ 2438427 w 3210358"/>
              <a:gd name="connsiteY49" fmla="*/ 656646 h 907653"/>
              <a:gd name="connsiteX50" fmla="*/ 2482673 w 3210358"/>
              <a:gd name="connsiteY50" fmla="*/ 818878 h 907653"/>
              <a:gd name="connsiteX51" fmla="*/ 2526918 w 3210358"/>
              <a:gd name="connsiteY51" fmla="*/ 833627 h 907653"/>
              <a:gd name="connsiteX52" fmla="*/ 2630156 w 3210358"/>
              <a:gd name="connsiteY52" fmla="*/ 907369 h 907653"/>
              <a:gd name="connsiteX53" fmla="*/ 2733395 w 3210358"/>
              <a:gd name="connsiteY53" fmla="*/ 892620 h 907653"/>
              <a:gd name="connsiteX54" fmla="*/ 2748144 w 3210358"/>
              <a:gd name="connsiteY54" fmla="*/ 774633 h 907653"/>
              <a:gd name="connsiteX55" fmla="*/ 2792389 w 3210358"/>
              <a:gd name="connsiteY55" fmla="*/ 656646 h 907653"/>
              <a:gd name="connsiteX56" fmla="*/ 2851382 w 3210358"/>
              <a:gd name="connsiteY56" fmla="*/ 671394 h 907653"/>
              <a:gd name="connsiteX57" fmla="*/ 2895627 w 3210358"/>
              <a:gd name="connsiteY57" fmla="*/ 700891 h 907653"/>
              <a:gd name="connsiteX58" fmla="*/ 2939873 w 3210358"/>
              <a:gd name="connsiteY58" fmla="*/ 715640 h 907653"/>
              <a:gd name="connsiteX59" fmla="*/ 2969369 w 3210358"/>
              <a:gd name="connsiteY59" fmla="*/ 759885 h 907653"/>
              <a:gd name="connsiteX60" fmla="*/ 3146350 w 3210358"/>
              <a:gd name="connsiteY60" fmla="*/ 759885 h 907653"/>
              <a:gd name="connsiteX61" fmla="*/ 3205344 w 3210358"/>
              <a:gd name="connsiteY61" fmla="*/ 671394 h 907653"/>
              <a:gd name="connsiteX62" fmla="*/ 3190595 w 3210358"/>
              <a:gd name="connsiteY62" fmla="*/ 568156 h 907653"/>
              <a:gd name="connsiteX63" fmla="*/ 3102105 w 3210358"/>
              <a:gd name="connsiteY63" fmla="*/ 509162 h 907653"/>
              <a:gd name="connsiteX64" fmla="*/ 3013614 w 3210358"/>
              <a:gd name="connsiteY64" fmla="*/ 450169 h 907653"/>
              <a:gd name="connsiteX65" fmla="*/ 2969369 w 3210358"/>
              <a:gd name="connsiteY65" fmla="*/ 420672 h 907653"/>
              <a:gd name="connsiteX66" fmla="*/ 2925124 w 3210358"/>
              <a:gd name="connsiteY66" fmla="*/ 376427 h 907653"/>
              <a:gd name="connsiteX67" fmla="*/ 2925124 w 3210358"/>
              <a:gd name="connsiteY67" fmla="*/ 214194 h 907653"/>
              <a:gd name="connsiteX68" fmla="*/ 2910376 w 3210358"/>
              <a:gd name="connsiteY68" fmla="*/ 51962 h 907653"/>
              <a:gd name="connsiteX69" fmla="*/ 2866131 w 3210358"/>
              <a:gd name="connsiteY69" fmla="*/ 22465 h 907653"/>
              <a:gd name="connsiteX70" fmla="*/ 2762892 w 3210358"/>
              <a:gd name="connsiteY70" fmla="*/ 37214 h 907653"/>
              <a:gd name="connsiteX71" fmla="*/ 2718647 w 3210358"/>
              <a:gd name="connsiteY71" fmla="*/ 66711 h 907653"/>
              <a:gd name="connsiteX72" fmla="*/ 2630156 w 3210358"/>
              <a:gd name="connsiteY72" fmla="*/ 51962 h 907653"/>
              <a:gd name="connsiteX73" fmla="*/ 2585911 w 3210358"/>
              <a:gd name="connsiteY73" fmla="*/ 22465 h 907653"/>
              <a:gd name="connsiteX74" fmla="*/ 2482673 w 3210358"/>
              <a:gd name="connsiteY74" fmla="*/ 66711 h 907653"/>
              <a:gd name="connsiteX75" fmla="*/ 2467924 w 3210358"/>
              <a:gd name="connsiteY75" fmla="*/ 184698 h 907653"/>
              <a:gd name="connsiteX76" fmla="*/ 2335189 w 3210358"/>
              <a:gd name="connsiteY76" fmla="*/ 140453 h 907653"/>
              <a:gd name="connsiteX77" fmla="*/ 2276195 w 3210358"/>
              <a:gd name="connsiteY77" fmla="*/ 66711 h 907653"/>
              <a:gd name="connsiteX78" fmla="*/ 2202453 w 3210358"/>
              <a:gd name="connsiteY78" fmla="*/ 7717 h 907653"/>
              <a:gd name="connsiteX79" fmla="*/ 2025473 w 3210358"/>
              <a:gd name="connsiteY79" fmla="*/ 22465 h 907653"/>
              <a:gd name="connsiteX80" fmla="*/ 1981227 w 3210358"/>
              <a:gd name="connsiteY80" fmla="*/ 155201 h 907653"/>
              <a:gd name="connsiteX81" fmla="*/ 1936982 w 3210358"/>
              <a:gd name="connsiteY81" fmla="*/ 169949 h 907653"/>
              <a:gd name="connsiteX82" fmla="*/ 1863240 w 3210358"/>
              <a:gd name="connsiteY82" fmla="*/ 155201 h 907653"/>
              <a:gd name="connsiteX83" fmla="*/ 1833744 w 3210358"/>
              <a:gd name="connsiteY83" fmla="*/ 110956 h 907653"/>
              <a:gd name="connsiteX84" fmla="*/ 1789498 w 3210358"/>
              <a:gd name="connsiteY84" fmla="*/ 81459 h 907653"/>
              <a:gd name="connsiteX85" fmla="*/ 1597769 w 3210358"/>
              <a:gd name="connsiteY85" fmla="*/ 125704 h 907653"/>
              <a:gd name="connsiteX86" fmla="*/ 1553524 w 3210358"/>
              <a:gd name="connsiteY86" fmla="*/ 140453 h 907653"/>
              <a:gd name="connsiteX87" fmla="*/ 1509279 w 3210358"/>
              <a:gd name="connsiteY87" fmla="*/ 169949 h 907653"/>
              <a:gd name="connsiteX88" fmla="*/ 1450285 w 3210358"/>
              <a:gd name="connsiteY88" fmla="*/ 155201 h 907653"/>
              <a:gd name="connsiteX89" fmla="*/ 1391292 w 3210358"/>
              <a:gd name="connsiteY89" fmla="*/ 66711 h 907653"/>
              <a:gd name="connsiteX90" fmla="*/ 1258556 w 3210358"/>
              <a:gd name="connsiteY90" fmla="*/ 81459 h 907653"/>
              <a:gd name="connsiteX91" fmla="*/ 1170066 w 3210358"/>
              <a:gd name="connsiteY91" fmla="*/ 140453 h 907653"/>
              <a:gd name="connsiteX92" fmla="*/ 1140569 w 3210358"/>
              <a:gd name="connsiteY92" fmla="*/ 184698 h 907653"/>
              <a:gd name="connsiteX93" fmla="*/ 963589 w 3210358"/>
              <a:gd name="connsiteY93" fmla="*/ 110956 h 907653"/>
              <a:gd name="connsiteX94" fmla="*/ 860350 w 3210358"/>
              <a:gd name="connsiteY94" fmla="*/ 81459 h 907653"/>
              <a:gd name="connsiteX95" fmla="*/ 816105 w 3210358"/>
              <a:gd name="connsiteY95" fmla="*/ 96207 h 907653"/>
              <a:gd name="connsiteX96" fmla="*/ 786608 w 3210358"/>
              <a:gd name="connsiteY96" fmla="*/ 140453 h 907653"/>
              <a:gd name="connsiteX97" fmla="*/ 742363 w 3210358"/>
              <a:gd name="connsiteY97" fmla="*/ 169949 h 907653"/>
              <a:gd name="connsiteX98" fmla="*/ 639124 w 3210358"/>
              <a:gd name="connsiteY98" fmla="*/ 155201 h 907653"/>
              <a:gd name="connsiteX99" fmla="*/ 594879 w 3210358"/>
              <a:gd name="connsiteY99" fmla="*/ 110956 h 907653"/>
              <a:gd name="connsiteX100" fmla="*/ 550634 w 3210358"/>
              <a:gd name="connsiteY100" fmla="*/ 96207 h 907653"/>
              <a:gd name="connsiteX101" fmla="*/ 344156 w 3210358"/>
              <a:gd name="connsiteY101" fmla="*/ 96207 h 907653"/>
              <a:gd name="connsiteX102" fmla="*/ 299911 w 3210358"/>
              <a:gd name="connsiteY102" fmla="*/ 51962 h 90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210358" h="907653">
                <a:moveTo>
                  <a:pt x="594879" y="155201"/>
                </a:moveTo>
                <a:cubicBezTo>
                  <a:pt x="580131" y="150285"/>
                  <a:pt x="560346" y="152592"/>
                  <a:pt x="550634" y="140453"/>
                </a:cubicBezTo>
                <a:cubicBezTo>
                  <a:pt x="549110" y="138548"/>
                  <a:pt x="529260" y="45337"/>
                  <a:pt x="521137" y="37214"/>
                </a:cubicBezTo>
                <a:cubicBezTo>
                  <a:pt x="510144" y="26221"/>
                  <a:pt x="491640" y="27381"/>
                  <a:pt x="476892" y="22465"/>
                </a:cubicBezTo>
                <a:cubicBezTo>
                  <a:pt x="412982" y="27381"/>
                  <a:pt x="348477" y="27217"/>
                  <a:pt x="285163" y="37214"/>
                </a:cubicBezTo>
                <a:cubicBezTo>
                  <a:pt x="254451" y="42063"/>
                  <a:pt x="196673" y="66711"/>
                  <a:pt x="196673" y="66711"/>
                </a:cubicBezTo>
                <a:cubicBezTo>
                  <a:pt x="190462" y="76027"/>
                  <a:pt x="144795" y="136120"/>
                  <a:pt x="152427" y="155201"/>
                </a:cubicBezTo>
                <a:cubicBezTo>
                  <a:pt x="159010" y="171659"/>
                  <a:pt x="181924" y="174866"/>
                  <a:pt x="196673" y="184698"/>
                </a:cubicBezTo>
                <a:cubicBezTo>
                  <a:pt x="216155" y="243145"/>
                  <a:pt x="239893" y="293761"/>
                  <a:pt x="196673" y="361678"/>
                </a:cubicBezTo>
                <a:cubicBezTo>
                  <a:pt x="179980" y="387910"/>
                  <a:pt x="108182" y="391175"/>
                  <a:pt x="108182" y="391175"/>
                </a:cubicBezTo>
                <a:cubicBezTo>
                  <a:pt x="93434" y="401007"/>
                  <a:pt x="75609" y="407332"/>
                  <a:pt x="63937" y="420672"/>
                </a:cubicBezTo>
                <a:cubicBezTo>
                  <a:pt x="40593" y="447351"/>
                  <a:pt x="4944" y="509162"/>
                  <a:pt x="4944" y="509162"/>
                </a:cubicBezTo>
                <a:cubicBezTo>
                  <a:pt x="9860" y="538659"/>
                  <a:pt x="0" y="575148"/>
                  <a:pt x="19692" y="597653"/>
                </a:cubicBezTo>
                <a:cubicBezTo>
                  <a:pt x="40166" y="621052"/>
                  <a:pt x="108182" y="627149"/>
                  <a:pt x="108182" y="627149"/>
                </a:cubicBezTo>
                <a:cubicBezTo>
                  <a:pt x="167176" y="622233"/>
                  <a:pt x="226484" y="620225"/>
                  <a:pt x="285163" y="612401"/>
                </a:cubicBezTo>
                <a:cubicBezTo>
                  <a:pt x="335714" y="605661"/>
                  <a:pt x="328456" y="590755"/>
                  <a:pt x="373653" y="568156"/>
                </a:cubicBezTo>
                <a:cubicBezTo>
                  <a:pt x="387558" y="561203"/>
                  <a:pt x="403150" y="558323"/>
                  <a:pt x="417898" y="553407"/>
                </a:cubicBezTo>
                <a:cubicBezTo>
                  <a:pt x="427730" y="568156"/>
                  <a:pt x="439468" y="581799"/>
                  <a:pt x="447395" y="597653"/>
                </a:cubicBezTo>
                <a:cubicBezTo>
                  <a:pt x="501618" y="706097"/>
                  <a:pt x="368287" y="648602"/>
                  <a:pt x="668621" y="627149"/>
                </a:cubicBezTo>
                <a:cubicBezTo>
                  <a:pt x="678453" y="612401"/>
                  <a:pt x="691894" y="599501"/>
                  <a:pt x="698118" y="582904"/>
                </a:cubicBezTo>
                <a:cubicBezTo>
                  <a:pt x="706920" y="559433"/>
                  <a:pt x="698961" y="530019"/>
                  <a:pt x="712866" y="509162"/>
                </a:cubicBezTo>
                <a:cubicBezTo>
                  <a:pt x="721489" y="496227"/>
                  <a:pt x="742363" y="499330"/>
                  <a:pt x="757111" y="494414"/>
                </a:cubicBezTo>
                <a:cubicBezTo>
                  <a:pt x="853644" y="526591"/>
                  <a:pt x="758900" y="481901"/>
                  <a:pt x="816105" y="553407"/>
                </a:cubicBezTo>
                <a:cubicBezTo>
                  <a:pt x="827178" y="567248"/>
                  <a:pt x="845602" y="573072"/>
                  <a:pt x="860350" y="582904"/>
                </a:cubicBezTo>
                <a:lnTo>
                  <a:pt x="948840" y="568156"/>
                </a:lnTo>
                <a:cubicBezTo>
                  <a:pt x="973503" y="563672"/>
                  <a:pt x="997515" y="553407"/>
                  <a:pt x="1022582" y="553407"/>
                </a:cubicBezTo>
                <a:cubicBezTo>
                  <a:pt x="1057344" y="553407"/>
                  <a:pt x="1091408" y="563240"/>
                  <a:pt x="1125821" y="568156"/>
                </a:cubicBezTo>
                <a:cubicBezTo>
                  <a:pt x="1130737" y="587820"/>
                  <a:pt x="1127907" y="611321"/>
                  <a:pt x="1140569" y="627149"/>
                </a:cubicBezTo>
                <a:cubicBezTo>
                  <a:pt x="1150281" y="639289"/>
                  <a:pt x="1169268" y="641898"/>
                  <a:pt x="1184814" y="641898"/>
                </a:cubicBezTo>
                <a:cubicBezTo>
                  <a:pt x="1229332" y="641898"/>
                  <a:pt x="1273305" y="632065"/>
                  <a:pt x="1317550" y="627149"/>
                </a:cubicBezTo>
                <a:cubicBezTo>
                  <a:pt x="1322466" y="612401"/>
                  <a:pt x="1319648" y="591940"/>
                  <a:pt x="1332298" y="582904"/>
                </a:cubicBezTo>
                <a:cubicBezTo>
                  <a:pt x="1357599" y="564832"/>
                  <a:pt x="1420789" y="553407"/>
                  <a:pt x="1420789" y="553407"/>
                </a:cubicBezTo>
                <a:cubicBezTo>
                  <a:pt x="1644170" y="581331"/>
                  <a:pt x="1464567" y="519934"/>
                  <a:pt x="1553524" y="715640"/>
                </a:cubicBezTo>
                <a:cubicBezTo>
                  <a:pt x="1561912" y="734093"/>
                  <a:pt x="1593028" y="724820"/>
                  <a:pt x="1612518" y="730388"/>
                </a:cubicBezTo>
                <a:cubicBezTo>
                  <a:pt x="1627466" y="734659"/>
                  <a:pt x="1642015" y="740220"/>
                  <a:pt x="1656763" y="745136"/>
                </a:cubicBezTo>
                <a:cubicBezTo>
                  <a:pt x="1676427" y="740220"/>
                  <a:pt x="1699928" y="743050"/>
                  <a:pt x="1715756" y="730388"/>
                </a:cubicBezTo>
                <a:cubicBezTo>
                  <a:pt x="1727896" y="720676"/>
                  <a:pt x="1723552" y="700048"/>
                  <a:pt x="1730505" y="686143"/>
                </a:cubicBezTo>
                <a:cubicBezTo>
                  <a:pt x="1751039" y="645077"/>
                  <a:pt x="1771629" y="630271"/>
                  <a:pt x="1804247" y="597653"/>
                </a:cubicBezTo>
                <a:cubicBezTo>
                  <a:pt x="1823911" y="602569"/>
                  <a:pt x="1850049" y="597011"/>
                  <a:pt x="1863240" y="612401"/>
                </a:cubicBezTo>
                <a:cubicBezTo>
                  <a:pt x="1883475" y="636008"/>
                  <a:pt x="1892737" y="700891"/>
                  <a:pt x="1892737" y="700891"/>
                </a:cubicBezTo>
                <a:cubicBezTo>
                  <a:pt x="1897653" y="730388"/>
                  <a:pt x="1898029" y="761013"/>
                  <a:pt x="1907485" y="789382"/>
                </a:cubicBezTo>
                <a:cubicBezTo>
                  <a:pt x="1913090" y="806198"/>
                  <a:pt x="1924448" y="821093"/>
                  <a:pt x="1936982" y="833627"/>
                </a:cubicBezTo>
                <a:cubicBezTo>
                  <a:pt x="1966436" y="863080"/>
                  <a:pt x="2019763" y="878538"/>
                  <a:pt x="2054969" y="892620"/>
                </a:cubicBezTo>
                <a:cubicBezTo>
                  <a:pt x="2099214" y="887704"/>
                  <a:pt x="2154615" y="907653"/>
                  <a:pt x="2187705" y="877872"/>
                </a:cubicBezTo>
                <a:cubicBezTo>
                  <a:pt x="2217166" y="851358"/>
                  <a:pt x="2195937" y="798981"/>
                  <a:pt x="2202453" y="759885"/>
                </a:cubicBezTo>
                <a:cubicBezTo>
                  <a:pt x="2205785" y="739891"/>
                  <a:pt x="2211633" y="720381"/>
                  <a:pt x="2217202" y="700891"/>
                </a:cubicBezTo>
                <a:cubicBezTo>
                  <a:pt x="2228877" y="660029"/>
                  <a:pt x="2233929" y="636553"/>
                  <a:pt x="2276195" y="612401"/>
                </a:cubicBezTo>
                <a:cubicBezTo>
                  <a:pt x="2293794" y="602344"/>
                  <a:pt x="2315524" y="602569"/>
                  <a:pt x="2335189" y="597653"/>
                </a:cubicBezTo>
                <a:cubicBezTo>
                  <a:pt x="2364686" y="602569"/>
                  <a:pt x="2397715" y="597565"/>
                  <a:pt x="2423679" y="612401"/>
                </a:cubicBezTo>
                <a:cubicBezTo>
                  <a:pt x="2437177" y="620114"/>
                  <a:pt x="2435646" y="641351"/>
                  <a:pt x="2438427" y="656646"/>
                </a:cubicBezTo>
                <a:cubicBezTo>
                  <a:pt x="2447243" y="705136"/>
                  <a:pt x="2434827" y="780601"/>
                  <a:pt x="2482673" y="818878"/>
                </a:cubicBezTo>
                <a:cubicBezTo>
                  <a:pt x="2494812" y="828590"/>
                  <a:pt x="2513013" y="826675"/>
                  <a:pt x="2526918" y="833627"/>
                </a:cubicBezTo>
                <a:cubicBezTo>
                  <a:pt x="2548491" y="844414"/>
                  <a:pt x="2616786" y="897341"/>
                  <a:pt x="2630156" y="907369"/>
                </a:cubicBezTo>
                <a:lnTo>
                  <a:pt x="2733395" y="892620"/>
                </a:lnTo>
                <a:cubicBezTo>
                  <a:pt x="2759727" y="862996"/>
                  <a:pt x="2742117" y="813807"/>
                  <a:pt x="2748144" y="774633"/>
                </a:cubicBezTo>
                <a:cubicBezTo>
                  <a:pt x="2760902" y="691710"/>
                  <a:pt x="2752852" y="715950"/>
                  <a:pt x="2792389" y="656646"/>
                </a:cubicBezTo>
                <a:cubicBezTo>
                  <a:pt x="2812053" y="661562"/>
                  <a:pt x="2832751" y="663409"/>
                  <a:pt x="2851382" y="671394"/>
                </a:cubicBezTo>
                <a:cubicBezTo>
                  <a:pt x="2867674" y="678376"/>
                  <a:pt x="2879773" y="692964"/>
                  <a:pt x="2895627" y="700891"/>
                </a:cubicBezTo>
                <a:cubicBezTo>
                  <a:pt x="2909532" y="707844"/>
                  <a:pt x="2925124" y="710724"/>
                  <a:pt x="2939873" y="715640"/>
                </a:cubicBezTo>
                <a:cubicBezTo>
                  <a:pt x="2949705" y="730388"/>
                  <a:pt x="2955528" y="748812"/>
                  <a:pt x="2969369" y="759885"/>
                </a:cubicBezTo>
                <a:cubicBezTo>
                  <a:pt x="3011552" y="793632"/>
                  <a:pt x="3125005" y="762257"/>
                  <a:pt x="3146350" y="759885"/>
                </a:cubicBezTo>
                <a:cubicBezTo>
                  <a:pt x="3166015" y="730388"/>
                  <a:pt x="3210358" y="706489"/>
                  <a:pt x="3205344" y="671394"/>
                </a:cubicBezTo>
                <a:cubicBezTo>
                  <a:pt x="3200428" y="636981"/>
                  <a:pt x="3209258" y="597483"/>
                  <a:pt x="3190595" y="568156"/>
                </a:cubicBezTo>
                <a:cubicBezTo>
                  <a:pt x="3171562" y="538248"/>
                  <a:pt x="3131602" y="528827"/>
                  <a:pt x="3102105" y="509162"/>
                </a:cubicBezTo>
                <a:lnTo>
                  <a:pt x="3013614" y="450169"/>
                </a:lnTo>
                <a:cubicBezTo>
                  <a:pt x="2998866" y="440337"/>
                  <a:pt x="2981903" y="433206"/>
                  <a:pt x="2969369" y="420672"/>
                </a:cubicBezTo>
                <a:lnTo>
                  <a:pt x="2925124" y="376427"/>
                </a:lnTo>
                <a:cubicBezTo>
                  <a:pt x="2891302" y="274957"/>
                  <a:pt x="2925124" y="397638"/>
                  <a:pt x="2925124" y="214194"/>
                </a:cubicBezTo>
                <a:cubicBezTo>
                  <a:pt x="2925124" y="159894"/>
                  <a:pt x="2926345" y="103861"/>
                  <a:pt x="2910376" y="51962"/>
                </a:cubicBezTo>
                <a:cubicBezTo>
                  <a:pt x="2905163" y="35020"/>
                  <a:pt x="2880879" y="32297"/>
                  <a:pt x="2866131" y="22465"/>
                </a:cubicBezTo>
                <a:cubicBezTo>
                  <a:pt x="2831718" y="27381"/>
                  <a:pt x="2796188" y="27225"/>
                  <a:pt x="2762892" y="37214"/>
                </a:cubicBezTo>
                <a:cubicBezTo>
                  <a:pt x="2745914" y="42307"/>
                  <a:pt x="2736264" y="64754"/>
                  <a:pt x="2718647" y="66711"/>
                </a:cubicBezTo>
                <a:cubicBezTo>
                  <a:pt x="2688926" y="70013"/>
                  <a:pt x="2659653" y="56878"/>
                  <a:pt x="2630156" y="51962"/>
                </a:cubicBezTo>
                <a:cubicBezTo>
                  <a:pt x="2615408" y="42130"/>
                  <a:pt x="2603458" y="24972"/>
                  <a:pt x="2585911" y="22465"/>
                </a:cubicBezTo>
                <a:cubicBezTo>
                  <a:pt x="2546697" y="16863"/>
                  <a:pt x="2511450" y="47526"/>
                  <a:pt x="2482673" y="66711"/>
                </a:cubicBezTo>
                <a:cubicBezTo>
                  <a:pt x="2477757" y="106040"/>
                  <a:pt x="2495950" y="156672"/>
                  <a:pt x="2467924" y="184698"/>
                </a:cubicBezTo>
                <a:cubicBezTo>
                  <a:pt x="2436133" y="216489"/>
                  <a:pt x="2360344" y="157223"/>
                  <a:pt x="2335189" y="140453"/>
                </a:cubicBezTo>
                <a:cubicBezTo>
                  <a:pt x="2306475" y="54314"/>
                  <a:pt x="2342906" y="133422"/>
                  <a:pt x="2276195" y="66711"/>
                </a:cubicBezTo>
                <a:cubicBezTo>
                  <a:pt x="2209484" y="0"/>
                  <a:pt x="2288589" y="36428"/>
                  <a:pt x="2202453" y="7717"/>
                </a:cubicBezTo>
                <a:cubicBezTo>
                  <a:pt x="2143460" y="12633"/>
                  <a:pt x="2082393" y="6202"/>
                  <a:pt x="2025473" y="22465"/>
                </a:cubicBezTo>
                <a:cubicBezTo>
                  <a:pt x="1987219" y="33395"/>
                  <a:pt x="1985681" y="147407"/>
                  <a:pt x="1981227" y="155201"/>
                </a:cubicBezTo>
                <a:cubicBezTo>
                  <a:pt x="1973514" y="168699"/>
                  <a:pt x="1951730" y="165033"/>
                  <a:pt x="1936982" y="169949"/>
                </a:cubicBezTo>
                <a:cubicBezTo>
                  <a:pt x="1912401" y="165033"/>
                  <a:pt x="1885005" y="167638"/>
                  <a:pt x="1863240" y="155201"/>
                </a:cubicBezTo>
                <a:cubicBezTo>
                  <a:pt x="1847850" y="146407"/>
                  <a:pt x="1846278" y="123490"/>
                  <a:pt x="1833744" y="110956"/>
                </a:cubicBezTo>
                <a:cubicBezTo>
                  <a:pt x="1821210" y="98422"/>
                  <a:pt x="1804247" y="91291"/>
                  <a:pt x="1789498" y="81459"/>
                </a:cubicBezTo>
                <a:cubicBezTo>
                  <a:pt x="1655483" y="100604"/>
                  <a:pt x="1719235" y="85215"/>
                  <a:pt x="1597769" y="125704"/>
                </a:cubicBezTo>
                <a:cubicBezTo>
                  <a:pt x="1583021" y="130620"/>
                  <a:pt x="1566459" y="131830"/>
                  <a:pt x="1553524" y="140453"/>
                </a:cubicBezTo>
                <a:lnTo>
                  <a:pt x="1509279" y="169949"/>
                </a:lnTo>
                <a:cubicBezTo>
                  <a:pt x="1489614" y="165033"/>
                  <a:pt x="1467884" y="165258"/>
                  <a:pt x="1450285" y="155201"/>
                </a:cubicBezTo>
                <a:cubicBezTo>
                  <a:pt x="1404795" y="129207"/>
                  <a:pt x="1405370" y="108946"/>
                  <a:pt x="1391292" y="66711"/>
                </a:cubicBezTo>
                <a:cubicBezTo>
                  <a:pt x="1347047" y="71627"/>
                  <a:pt x="1300789" y="67381"/>
                  <a:pt x="1258556" y="81459"/>
                </a:cubicBezTo>
                <a:cubicBezTo>
                  <a:pt x="1224925" y="92669"/>
                  <a:pt x="1170066" y="140453"/>
                  <a:pt x="1170066" y="140453"/>
                </a:cubicBezTo>
                <a:cubicBezTo>
                  <a:pt x="1160234" y="155201"/>
                  <a:pt x="1157765" y="180399"/>
                  <a:pt x="1140569" y="184698"/>
                </a:cubicBezTo>
                <a:cubicBezTo>
                  <a:pt x="1050651" y="207177"/>
                  <a:pt x="1037198" y="135494"/>
                  <a:pt x="963589" y="110956"/>
                </a:cubicBezTo>
                <a:cubicBezTo>
                  <a:pt x="900114" y="89797"/>
                  <a:pt x="934426" y="99977"/>
                  <a:pt x="860350" y="81459"/>
                </a:cubicBezTo>
                <a:cubicBezTo>
                  <a:pt x="845602" y="86375"/>
                  <a:pt x="828244" y="86495"/>
                  <a:pt x="816105" y="96207"/>
                </a:cubicBezTo>
                <a:cubicBezTo>
                  <a:pt x="802264" y="107280"/>
                  <a:pt x="799142" y="127919"/>
                  <a:pt x="786608" y="140453"/>
                </a:cubicBezTo>
                <a:cubicBezTo>
                  <a:pt x="774074" y="152987"/>
                  <a:pt x="757111" y="160117"/>
                  <a:pt x="742363" y="169949"/>
                </a:cubicBezTo>
                <a:cubicBezTo>
                  <a:pt x="707950" y="165033"/>
                  <a:pt x="671400" y="168111"/>
                  <a:pt x="639124" y="155201"/>
                </a:cubicBezTo>
                <a:cubicBezTo>
                  <a:pt x="619758" y="147455"/>
                  <a:pt x="612233" y="122526"/>
                  <a:pt x="594879" y="110956"/>
                </a:cubicBezTo>
                <a:cubicBezTo>
                  <a:pt x="581944" y="102332"/>
                  <a:pt x="565382" y="101123"/>
                  <a:pt x="550634" y="96207"/>
                </a:cubicBezTo>
                <a:cubicBezTo>
                  <a:pt x="462417" y="118262"/>
                  <a:pt x="466210" y="124373"/>
                  <a:pt x="344156" y="96207"/>
                </a:cubicBezTo>
                <a:cubicBezTo>
                  <a:pt x="295820" y="85053"/>
                  <a:pt x="299911" y="78592"/>
                  <a:pt x="299911" y="51962"/>
                </a:cubicBezTo>
              </a:path>
            </a:pathLst>
          </a:custGeom>
          <a:solidFill>
            <a:schemeClr val="bg2">
              <a:lumMod val="50000"/>
            </a:schemeClr>
          </a:solidFill>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p:nvPr/>
        </p:nvSpPr>
        <p:spPr>
          <a:xfrm>
            <a:off x="7924800" y="2362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4</a:t>
            </a:r>
          </a:p>
        </p:txBody>
      </p:sp>
      <p:sp>
        <p:nvSpPr>
          <p:cNvPr id="7" name="Rectangle 6"/>
          <p:cNvSpPr/>
          <p:nvPr/>
        </p:nvSpPr>
        <p:spPr>
          <a:xfrm>
            <a:off x="1295400" y="4953000"/>
            <a:ext cx="668644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and the answer is…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a:spLocks noGrp="1" noChangeArrowheads="1"/>
          </p:cNvSpPr>
          <p:nvPr>
            <p:ph type="body" idx="4294967295"/>
          </p:nvPr>
        </p:nvSpPr>
        <p:spPr>
          <a:xfrm>
            <a:off x="228600" y="152400"/>
            <a:ext cx="8686800" cy="5943600"/>
          </a:xfrm>
        </p:spPr>
        <p:txBody>
          <a:bodyPr/>
          <a:lstStyle/>
          <a:p>
            <a:pPr eaLnBrk="1" hangingPunct="1"/>
            <a:r>
              <a:rPr lang="en-US" dirty="0"/>
              <a:t>This experiment was created in 1668 by </a:t>
            </a:r>
            <a:r>
              <a:rPr lang="en-US" dirty="0">
                <a:solidFill>
                  <a:srgbClr val="00B0F0"/>
                </a:solidFill>
              </a:rPr>
              <a:t>Francesco </a:t>
            </a:r>
            <a:r>
              <a:rPr lang="en-US" dirty="0" err="1">
                <a:solidFill>
                  <a:srgbClr val="00B0F0"/>
                </a:solidFill>
              </a:rPr>
              <a:t>Redi</a:t>
            </a:r>
            <a:r>
              <a:rPr lang="en-US" dirty="0">
                <a:solidFill>
                  <a:srgbClr val="00B0F0"/>
                </a:solidFill>
              </a:rPr>
              <a:t> </a:t>
            </a:r>
            <a:r>
              <a:rPr lang="en-US" dirty="0"/>
              <a:t>that helped disprove spontaneous origin.</a:t>
            </a:r>
          </a:p>
          <a:p>
            <a:pPr lvl="1" eaLnBrk="1" hangingPunct="1"/>
            <a:r>
              <a:rPr lang="en-US" dirty="0">
                <a:solidFill>
                  <a:srgbClr val="FF9900"/>
                </a:solidFill>
              </a:rPr>
              <a:t>People believed flies spontaneously came from meat.</a:t>
            </a:r>
          </a:p>
          <a:p>
            <a:pPr lvl="1" eaLnBrk="1" hangingPunct="1"/>
            <a:r>
              <a:rPr lang="en-US" dirty="0">
                <a:solidFill>
                  <a:schemeClr val="hlink"/>
                </a:solidFill>
              </a:rPr>
              <a:t>He covered one flask, left one open to air.</a:t>
            </a:r>
          </a:p>
          <a:p>
            <a:pPr lvl="1" eaLnBrk="1" hangingPunct="1"/>
            <a:r>
              <a:rPr lang="en-US" dirty="0">
                <a:solidFill>
                  <a:srgbClr val="FF99FF"/>
                </a:solidFill>
              </a:rPr>
              <a:t>Observed flies laying eggs on meat.</a:t>
            </a:r>
          </a:p>
          <a:p>
            <a:pPr lvl="1" eaLnBrk="1" hangingPunct="1"/>
            <a:r>
              <a:rPr lang="en-US" dirty="0">
                <a:solidFill>
                  <a:srgbClr val="3366FF"/>
                </a:solidFill>
              </a:rPr>
              <a:t>Flies come from flies. Life comes from life.</a:t>
            </a:r>
          </a:p>
        </p:txBody>
      </p:sp>
      <p:pic>
        <p:nvPicPr>
          <p:cNvPr id="10137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886200"/>
            <a:ext cx="8686800" cy="2743200"/>
          </a:xfrm>
          <a:prstGeom prst="rect">
            <a:avLst/>
          </a:prstGeom>
          <a:noFill/>
          <a:ln w="3810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1078277"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sp>
        <p:nvSpPr>
          <p:cNvPr id="6" name="Rectangle 5"/>
          <p:cNvSpPr/>
          <p:nvPr/>
        </p:nvSpPr>
        <p:spPr>
          <a:xfrm>
            <a:off x="7924800" y="2362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4</a:t>
            </a:r>
          </a:p>
        </p:txBody>
      </p:sp>
      <p:sp>
        <p:nvSpPr>
          <p:cNvPr id="7" name="Rectangle 6"/>
          <p:cNvSpPr/>
          <p:nvPr/>
        </p:nvSpPr>
        <p:spPr>
          <a:xfrm>
            <a:off x="1295400" y="4953000"/>
            <a:ext cx="668644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and the answer is…</a:t>
            </a:r>
          </a:p>
        </p:txBody>
      </p:sp>
      <p:pic>
        <p:nvPicPr>
          <p:cNvPr id="1026" name="Picture 2" descr="https://encrypted-tbn1.gstatic.com/images?q=tbn:ANd9GcQ9twlgAwdwInSC56V0u1byLgUOXm4KPgKqZ1GnHiphjncVzN9R"/>
          <p:cNvPicPr>
            <a:picLocks noChangeAspect="1" noChangeArrowheads="1"/>
          </p:cNvPicPr>
          <p:nvPr/>
        </p:nvPicPr>
        <p:blipFill>
          <a:blip r:embed="rId3" cstate="print"/>
          <a:srcRect/>
          <a:stretch>
            <a:fillRect/>
          </a:stretch>
        </p:blipFill>
        <p:spPr bwMode="auto">
          <a:xfrm>
            <a:off x="381000" y="1752600"/>
            <a:ext cx="2895600" cy="3352800"/>
          </a:xfrm>
          <a:prstGeom prst="rect">
            <a:avLst/>
          </a:prstGeom>
          <a:noFill/>
          <a:ln>
            <a:solidFill>
              <a:srgbClr val="00B0F0"/>
            </a:solidFill>
          </a:ln>
        </p:spPr>
      </p:pic>
      <p:sp>
        <p:nvSpPr>
          <p:cNvPr id="2" name="Rectangle 1"/>
          <p:cNvSpPr/>
          <p:nvPr/>
        </p:nvSpPr>
        <p:spPr>
          <a:xfrm>
            <a:off x="365156" y="3506450"/>
            <a:ext cx="3166251" cy="144655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7780" cmpd="sng">
                  <a:solidFill>
                    <a:srgbClr val="BBE0E3">
                      <a:tint val="3000"/>
                    </a:srgbClr>
                  </a:solidFill>
                  <a:prstDash val="solid"/>
                  <a:miter lim="800000"/>
                </a:ln>
                <a:gradFill>
                  <a:gsLst>
                    <a:gs pos="10000">
                      <a:srgbClr val="BBE0E3">
                        <a:tint val="63000"/>
                        <a:sat val="105000"/>
                      </a:srgbClr>
                    </a:gs>
                    <a:gs pos="90000">
                      <a:srgbClr val="BBE0E3">
                        <a:shade val="50000"/>
                        <a:satMod val="100000"/>
                      </a:srgbClr>
                    </a:gs>
                  </a:gsLst>
                  <a:lin ang="5400000"/>
                </a:gradFill>
                <a:effectLst>
                  <a:outerShdw blurRad="55000" dist="50800" dir="5400000" algn="tl">
                    <a:srgbClr val="000000">
                      <a:alpha val="33000"/>
                    </a:srgbClr>
                  </a:outerShdw>
                </a:effectLst>
                <a:uLnTx/>
                <a:uFillTx/>
                <a:latin typeface="Arial" charset="0"/>
                <a:ea typeface="+mn-ea"/>
                <a:cs typeface="+mn-cs"/>
              </a:rPr>
              <a:t>Francesco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a:ln w="17780" cmpd="sng">
                  <a:solidFill>
                    <a:srgbClr val="BBE0E3">
                      <a:tint val="3000"/>
                    </a:srgbClr>
                  </a:solidFill>
                  <a:prstDash val="solid"/>
                  <a:miter lim="800000"/>
                </a:ln>
                <a:gradFill>
                  <a:gsLst>
                    <a:gs pos="10000">
                      <a:srgbClr val="BBE0E3">
                        <a:tint val="63000"/>
                        <a:sat val="105000"/>
                      </a:srgbClr>
                    </a:gs>
                    <a:gs pos="90000">
                      <a:srgbClr val="BBE0E3">
                        <a:shade val="50000"/>
                        <a:satMod val="100000"/>
                      </a:srgbClr>
                    </a:gs>
                  </a:gsLst>
                  <a:lin ang="5400000"/>
                </a:gradFill>
                <a:effectLst>
                  <a:outerShdw blurRad="55000" dist="50800" dir="5400000" algn="tl">
                    <a:srgbClr val="000000">
                      <a:alpha val="33000"/>
                    </a:srgbClr>
                  </a:outerShdw>
                </a:effectLst>
                <a:uLnTx/>
                <a:uFillTx/>
                <a:latin typeface="Arial" charset="0"/>
                <a:ea typeface="+mn-ea"/>
                <a:cs typeface="+mn-cs"/>
              </a:rPr>
              <a:t>Redi</a:t>
            </a:r>
            <a:endParaRPr kumimoji="0" lang="en-US" sz="4400" b="1" i="0" u="none" strike="noStrike" kern="1200" cap="none" spc="0" normalizeH="0" baseline="0" noProof="0" dirty="0">
              <a:ln w="17780" cmpd="sng">
                <a:solidFill>
                  <a:srgbClr val="BBE0E3">
                    <a:tint val="3000"/>
                  </a:srgbClr>
                </a:solidFill>
                <a:prstDash val="solid"/>
                <a:miter lim="800000"/>
              </a:ln>
              <a:gradFill>
                <a:gsLst>
                  <a:gs pos="10000">
                    <a:srgbClr val="BBE0E3">
                      <a:tint val="63000"/>
                      <a:sat val="105000"/>
                    </a:srgbClr>
                  </a:gs>
                  <a:gs pos="90000">
                    <a:srgbClr val="BBE0E3">
                      <a:shade val="50000"/>
                      <a:satMod val="100000"/>
                    </a:srgbClr>
                  </a:gs>
                </a:gsLst>
                <a:lin ang="5400000"/>
              </a:gradFill>
              <a:effectLst>
                <a:outerShdw blurRad="55000" dist="50800" dir="5400000" algn="tl">
                  <a:srgbClr val="000000">
                    <a:alpha val="33000"/>
                  </a:srgbClr>
                </a:outerShdw>
              </a:effectLst>
              <a:uLnTx/>
              <a:uFillTx/>
              <a:latin typeface="Arial" charset="0"/>
              <a:ea typeface="+mn-ea"/>
              <a:cs typeface="+mn-cs"/>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idx="4294967295"/>
          </p:nvPr>
        </p:nvSpPr>
        <p:spPr>
          <a:xfrm>
            <a:off x="457200" y="381000"/>
            <a:ext cx="8229600" cy="5745163"/>
          </a:xfrm>
        </p:spPr>
        <p:txBody>
          <a:bodyPr/>
          <a:lstStyle/>
          <a:p>
            <a:pPr eaLnBrk="1" hangingPunct="1"/>
            <a:r>
              <a:rPr lang="en-US" dirty="0"/>
              <a:t>Louis Pasteur's experiments (1860' s) showed that micro-organisms are even carried in the air.</a:t>
            </a:r>
            <a:endParaRPr lang="en-US" sz="2000" dirty="0"/>
          </a:p>
          <a:p>
            <a:pPr eaLnBrk="1" hangingPunct="1"/>
            <a:r>
              <a:rPr lang="en-US" sz="2000" dirty="0">
                <a:solidFill>
                  <a:srgbClr val="FF99FF"/>
                </a:solidFill>
              </a:rPr>
              <a:t>Both flasks boiled to </a:t>
            </a:r>
            <a:r>
              <a:rPr lang="en-US" sz="2000" dirty="0">
                <a:solidFill>
                  <a:schemeClr val="hlink"/>
                </a:solidFill>
              </a:rPr>
              <a:t>sterilize</a:t>
            </a:r>
            <a:r>
              <a:rPr lang="en-US" dirty="0">
                <a:solidFill>
                  <a:schemeClr val="hlink"/>
                </a:solidFill>
              </a:rPr>
              <a:t>       </a:t>
            </a:r>
            <a:r>
              <a:rPr lang="en-US" sz="2000" dirty="0">
                <a:solidFill>
                  <a:schemeClr val="hlink"/>
                </a:solidFill>
              </a:rPr>
              <a:t>Micro-organisms trapped in swan</a:t>
            </a:r>
            <a:r>
              <a:rPr lang="en-US" sz="2000" dirty="0"/>
              <a:t> </a:t>
            </a:r>
            <a:endParaRPr lang="en-US" dirty="0"/>
          </a:p>
          <a:p>
            <a:pPr eaLnBrk="1" hangingPunct="1"/>
            <a:r>
              <a:rPr lang="en-US" sz="2000" dirty="0">
                <a:solidFill>
                  <a:srgbClr val="663300"/>
                </a:solidFill>
              </a:rPr>
              <a:t>Open to air (broth spoils).</a:t>
            </a:r>
            <a:r>
              <a:rPr lang="en-US" sz="2000" dirty="0"/>
              <a:t>	     </a:t>
            </a:r>
            <a:r>
              <a:rPr lang="en-US" sz="2000" dirty="0">
                <a:solidFill>
                  <a:srgbClr val="FF9900"/>
                </a:solidFill>
              </a:rPr>
              <a:t>and broth does not spoil.</a:t>
            </a:r>
          </a:p>
          <a:p>
            <a:pPr eaLnBrk="1" hangingPunct="1"/>
            <a:endParaRPr lang="en-US" sz="2000" dirty="0">
              <a:solidFill>
                <a:srgbClr val="FF9900"/>
              </a:solidFill>
            </a:endParaRPr>
          </a:p>
          <a:p>
            <a:pPr lvl="4" eaLnBrk="1" hangingPunct="1">
              <a:buFontTx/>
              <a:buNone/>
            </a:pPr>
            <a:r>
              <a:rPr lang="en-US" dirty="0"/>
              <a:t>                                </a:t>
            </a:r>
          </a:p>
        </p:txBody>
      </p:sp>
      <p:sp>
        <p:nvSpPr>
          <p:cNvPr id="1005572" name="Line 4"/>
          <p:cNvSpPr>
            <a:spLocks noChangeShapeType="1"/>
          </p:cNvSpPr>
          <p:nvPr/>
        </p:nvSpPr>
        <p:spPr bwMode="auto">
          <a:xfrm flipH="1">
            <a:off x="4191000" y="1981200"/>
            <a:ext cx="0" cy="4648200"/>
          </a:xfrm>
          <a:prstGeom prst="line">
            <a:avLst/>
          </a:prstGeom>
          <a:noFill/>
          <a:ln w="76200">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86534"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pic>
        <p:nvPicPr>
          <p:cNvPr id="63490" name="Picture 2" descr="http://1.bp.blogspot.com/-xvzqiodW17A/TtuJZ8OgyhI/AAAAAAAAAe4/WfKrs79YUX4/s1600/flask%2B1.jpeg"/>
          <p:cNvPicPr>
            <a:picLocks noChangeAspect="1" noChangeArrowheads="1"/>
          </p:cNvPicPr>
          <p:nvPr/>
        </p:nvPicPr>
        <p:blipFill>
          <a:blip r:embed="rId2" cstate="print"/>
          <a:srcRect/>
          <a:stretch>
            <a:fillRect/>
          </a:stretch>
        </p:blipFill>
        <p:spPr bwMode="auto">
          <a:xfrm>
            <a:off x="4343400" y="3124200"/>
            <a:ext cx="4572000" cy="3448050"/>
          </a:xfrm>
          <a:prstGeom prst="rect">
            <a:avLst/>
          </a:prstGeom>
          <a:noFill/>
          <a:ln>
            <a:solidFill>
              <a:schemeClr val="bg1"/>
            </a:solidFill>
          </a:ln>
        </p:spPr>
      </p:pic>
      <p:pic>
        <p:nvPicPr>
          <p:cNvPr id="63492" name="Picture 4" descr="http://upload.wikimedia.org/wikipedia/commons/thumb/3/31/Louis_Pasteur_by_Pierre_Lamy_Petit.jpg/220px-Louis_Pasteur_by_Pierre_Lamy_Petit.jpg"/>
          <p:cNvPicPr>
            <a:picLocks noChangeAspect="1" noChangeArrowheads="1"/>
          </p:cNvPicPr>
          <p:nvPr/>
        </p:nvPicPr>
        <p:blipFill>
          <a:blip r:embed="rId3" cstate="print"/>
          <a:srcRect/>
          <a:stretch>
            <a:fillRect/>
          </a:stretch>
        </p:blipFill>
        <p:spPr bwMode="auto">
          <a:xfrm>
            <a:off x="228600" y="3124200"/>
            <a:ext cx="3810000" cy="3429000"/>
          </a:xfrm>
          <a:prstGeom prst="rect">
            <a:avLst/>
          </a:prstGeom>
          <a:noFill/>
          <a:ln>
            <a:solidFill>
              <a:schemeClr val="bg1"/>
            </a:solidFill>
          </a:ln>
        </p:spPr>
      </p:pic>
      <p:sp>
        <p:nvSpPr>
          <p:cNvPr id="11" name="Rectangle 10"/>
          <p:cNvSpPr/>
          <p:nvPr/>
        </p:nvSpPr>
        <p:spPr>
          <a:xfrm>
            <a:off x="8077200" y="1447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5</a:t>
            </a:r>
          </a:p>
        </p:txBody>
      </p:sp>
      <p:sp>
        <p:nvSpPr>
          <p:cNvPr id="9" name="Rounded Rectangle 8"/>
          <p:cNvSpPr/>
          <p:nvPr/>
        </p:nvSpPr>
        <p:spPr>
          <a:xfrm>
            <a:off x="838200" y="457200"/>
            <a:ext cx="2514600" cy="457200"/>
          </a:xfrm>
          <a:prstGeom prst="roundRect">
            <a:avLst/>
          </a:prstGeom>
          <a:solidFill>
            <a:schemeClr val="tx1">
              <a:lumMod val="85000"/>
              <a:lumOff val="15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idx="4294967295"/>
          </p:nvPr>
        </p:nvSpPr>
        <p:spPr>
          <a:xfrm>
            <a:off x="457200" y="381000"/>
            <a:ext cx="8229600" cy="5745163"/>
          </a:xfrm>
        </p:spPr>
        <p:txBody>
          <a:bodyPr/>
          <a:lstStyle/>
          <a:p>
            <a:pPr eaLnBrk="1" hangingPunct="1"/>
            <a:r>
              <a:rPr lang="en-US" dirty="0"/>
              <a:t>Louis Pasteur's experiments (1860' s) showed that micro-organisms are even carried in the air.</a:t>
            </a:r>
            <a:endParaRPr lang="en-US" sz="2000" dirty="0"/>
          </a:p>
          <a:p>
            <a:pPr eaLnBrk="1" hangingPunct="1"/>
            <a:r>
              <a:rPr lang="en-US" sz="2000" dirty="0">
                <a:solidFill>
                  <a:srgbClr val="FF99FF"/>
                </a:solidFill>
              </a:rPr>
              <a:t>Both flasks boiled to </a:t>
            </a:r>
            <a:r>
              <a:rPr lang="en-US" sz="2000" dirty="0">
                <a:solidFill>
                  <a:schemeClr val="hlink"/>
                </a:solidFill>
              </a:rPr>
              <a:t>sterilize</a:t>
            </a:r>
            <a:r>
              <a:rPr lang="en-US" dirty="0">
                <a:solidFill>
                  <a:schemeClr val="hlink"/>
                </a:solidFill>
              </a:rPr>
              <a:t>       </a:t>
            </a:r>
            <a:r>
              <a:rPr lang="en-US" sz="2000" dirty="0">
                <a:solidFill>
                  <a:schemeClr val="hlink"/>
                </a:solidFill>
              </a:rPr>
              <a:t>Micro-organisms trapped in swan</a:t>
            </a:r>
            <a:r>
              <a:rPr lang="en-US" sz="2000" dirty="0"/>
              <a:t> </a:t>
            </a:r>
            <a:endParaRPr lang="en-US" dirty="0"/>
          </a:p>
          <a:p>
            <a:pPr eaLnBrk="1" hangingPunct="1"/>
            <a:r>
              <a:rPr lang="en-US" sz="2000" dirty="0">
                <a:solidFill>
                  <a:srgbClr val="663300"/>
                </a:solidFill>
              </a:rPr>
              <a:t>Open to air (broth spoils).</a:t>
            </a:r>
            <a:r>
              <a:rPr lang="en-US" sz="2000" dirty="0"/>
              <a:t>	     </a:t>
            </a:r>
            <a:r>
              <a:rPr lang="en-US" sz="2000" dirty="0">
                <a:solidFill>
                  <a:srgbClr val="FF9900"/>
                </a:solidFill>
              </a:rPr>
              <a:t>and broth does not spoil.</a:t>
            </a:r>
          </a:p>
          <a:p>
            <a:pPr eaLnBrk="1" hangingPunct="1"/>
            <a:endParaRPr lang="en-US" sz="2000" dirty="0">
              <a:solidFill>
                <a:srgbClr val="FF9900"/>
              </a:solidFill>
            </a:endParaRPr>
          </a:p>
          <a:p>
            <a:pPr lvl="4" eaLnBrk="1" hangingPunct="1">
              <a:buFontTx/>
              <a:buNone/>
            </a:pPr>
            <a:r>
              <a:rPr lang="en-US" dirty="0"/>
              <a:t>                                </a:t>
            </a:r>
          </a:p>
        </p:txBody>
      </p:sp>
      <p:sp>
        <p:nvSpPr>
          <p:cNvPr id="1005572" name="Line 4"/>
          <p:cNvSpPr>
            <a:spLocks noChangeShapeType="1"/>
          </p:cNvSpPr>
          <p:nvPr/>
        </p:nvSpPr>
        <p:spPr bwMode="auto">
          <a:xfrm flipH="1">
            <a:off x="4191000" y="1981200"/>
            <a:ext cx="0" cy="4648200"/>
          </a:xfrm>
          <a:prstGeom prst="line">
            <a:avLst/>
          </a:prstGeom>
          <a:noFill/>
          <a:ln w="76200">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86534"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pic>
        <p:nvPicPr>
          <p:cNvPr id="63490" name="Picture 2" descr="http://1.bp.blogspot.com/-xvzqiodW17A/TtuJZ8OgyhI/AAAAAAAAAe4/WfKrs79YUX4/s1600/flask%2B1.jpeg"/>
          <p:cNvPicPr>
            <a:picLocks noChangeAspect="1" noChangeArrowheads="1"/>
          </p:cNvPicPr>
          <p:nvPr/>
        </p:nvPicPr>
        <p:blipFill>
          <a:blip r:embed="rId2" cstate="print"/>
          <a:srcRect/>
          <a:stretch>
            <a:fillRect/>
          </a:stretch>
        </p:blipFill>
        <p:spPr bwMode="auto">
          <a:xfrm>
            <a:off x="4343400" y="3124200"/>
            <a:ext cx="4572000" cy="3448050"/>
          </a:xfrm>
          <a:prstGeom prst="rect">
            <a:avLst/>
          </a:prstGeom>
          <a:noFill/>
          <a:ln>
            <a:solidFill>
              <a:schemeClr val="bg1"/>
            </a:solidFill>
          </a:ln>
        </p:spPr>
      </p:pic>
      <p:pic>
        <p:nvPicPr>
          <p:cNvPr id="63492" name="Picture 4" descr="http://upload.wikimedia.org/wikipedia/commons/thumb/3/31/Louis_Pasteur_by_Pierre_Lamy_Petit.jpg/220px-Louis_Pasteur_by_Pierre_Lamy_Petit.jpg"/>
          <p:cNvPicPr>
            <a:picLocks noChangeAspect="1" noChangeArrowheads="1"/>
          </p:cNvPicPr>
          <p:nvPr/>
        </p:nvPicPr>
        <p:blipFill>
          <a:blip r:embed="rId3" cstate="print"/>
          <a:srcRect/>
          <a:stretch>
            <a:fillRect/>
          </a:stretch>
        </p:blipFill>
        <p:spPr bwMode="auto">
          <a:xfrm>
            <a:off x="228600" y="3124200"/>
            <a:ext cx="3810000" cy="3429000"/>
          </a:xfrm>
          <a:prstGeom prst="rect">
            <a:avLst/>
          </a:prstGeom>
          <a:noFill/>
          <a:ln>
            <a:solidFill>
              <a:schemeClr val="bg1"/>
            </a:solidFill>
          </a:ln>
        </p:spPr>
      </p:pic>
      <p:sp>
        <p:nvSpPr>
          <p:cNvPr id="11" name="Rectangle 10"/>
          <p:cNvSpPr/>
          <p:nvPr/>
        </p:nvSpPr>
        <p:spPr>
          <a:xfrm>
            <a:off x="8077200" y="1447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5</a:t>
            </a:r>
          </a:p>
        </p:txBody>
      </p:sp>
      <p:sp>
        <p:nvSpPr>
          <p:cNvPr id="8" name="Rectangle 7"/>
          <p:cNvSpPr/>
          <p:nvPr/>
        </p:nvSpPr>
        <p:spPr>
          <a:xfrm>
            <a:off x="1558754" y="5486400"/>
            <a:ext cx="668644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9900"/>
                </a:solidFill>
                <a:effectLst>
                  <a:outerShdw blurRad="50800" algn="tl" rotWithShape="0">
                    <a:srgbClr val="000000"/>
                  </a:outerShdw>
                </a:effectLst>
                <a:uLnTx/>
                <a:uFillTx/>
                <a:latin typeface="Arial" charset="0"/>
                <a:ea typeface="+mn-ea"/>
                <a:cs typeface="+mn-cs"/>
              </a:rPr>
              <a:t>and the answer is…</a:t>
            </a:r>
          </a:p>
        </p:txBody>
      </p:sp>
      <p:sp>
        <p:nvSpPr>
          <p:cNvPr id="9" name="Rounded Rectangle 8"/>
          <p:cNvSpPr/>
          <p:nvPr/>
        </p:nvSpPr>
        <p:spPr>
          <a:xfrm>
            <a:off x="838200" y="457200"/>
            <a:ext cx="2514600" cy="457200"/>
          </a:xfrm>
          <a:prstGeom prst="roundRect">
            <a:avLst/>
          </a:prstGeom>
          <a:solidFill>
            <a:schemeClr val="tx1">
              <a:lumMod val="85000"/>
              <a:lumOff val="15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idx="4294967295"/>
          </p:nvPr>
        </p:nvSpPr>
        <p:spPr>
          <a:xfrm>
            <a:off x="457200" y="381000"/>
            <a:ext cx="8229600" cy="5745163"/>
          </a:xfrm>
        </p:spPr>
        <p:txBody>
          <a:bodyPr/>
          <a:lstStyle/>
          <a:p>
            <a:pPr eaLnBrk="1" hangingPunct="1"/>
            <a:r>
              <a:rPr lang="en-US" u="sng" dirty="0">
                <a:solidFill>
                  <a:srgbClr val="FF9900"/>
                </a:solidFill>
              </a:rPr>
              <a:t>Louis Pasteur's </a:t>
            </a:r>
            <a:r>
              <a:rPr lang="en-US" dirty="0"/>
              <a:t>experiments (1860' s) showed that micro-organisms are even carried in the air.</a:t>
            </a:r>
            <a:endParaRPr lang="en-US" sz="2000" dirty="0"/>
          </a:p>
          <a:p>
            <a:pPr eaLnBrk="1" hangingPunct="1"/>
            <a:r>
              <a:rPr lang="en-US" sz="2000" dirty="0">
                <a:solidFill>
                  <a:srgbClr val="FF99FF"/>
                </a:solidFill>
              </a:rPr>
              <a:t>Both flasks boiled to </a:t>
            </a:r>
            <a:r>
              <a:rPr lang="en-US" sz="2000" dirty="0">
                <a:solidFill>
                  <a:schemeClr val="hlink"/>
                </a:solidFill>
              </a:rPr>
              <a:t>sterilize</a:t>
            </a:r>
            <a:r>
              <a:rPr lang="en-US" dirty="0">
                <a:solidFill>
                  <a:schemeClr val="hlink"/>
                </a:solidFill>
              </a:rPr>
              <a:t>       </a:t>
            </a:r>
            <a:r>
              <a:rPr lang="en-US" sz="2000" dirty="0">
                <a:solidFill>
                  <a:schemeClr val="hlink"/>
                </a:solidFill>
              </a:rPr>
              <a:t>Micro-organisms trapped in swan</a:t>
            </a:r>
            <a:r>
              <a:rPr lang="en-US" sz="2000" dirty="0"/>
              <a:t> </a:t>
            </a:r>
            <a:endParaRPr lang="en-US" dirty="0"/>
          </a:p>
          <a:p>
            <a:pPr eaLnBrk="1" hangingPunct="1"/>
            <a:r>
              <a:rPr lang="en-US" sz="2000" dirty="0">
                <a:solidFill>
                  <a:srgbClr val="663300"/>
                </a:solidFill>
              </a:rPr>
              <a:t>Open to air (broth spoils).</a:t>
            </a:r>
            <a:r>
              <a:rPr lang="en-US" sz="2000" dirty="0"/>
              <a:t>	     </a:t>
            </a:r>
            <a:r>
              <a:rPr lang="en-US" sz="2000" dirty="0">
                <a:solidFill>
                  <a:srgbClr val="FF9900"/>
                </a:solidFill>
              </a:rPr>
              <a:t>and broth does not spoil.</a:t>
            </a:r>
          </a:p>
          <a:p>
            <a:pPr eaLnBrk="1" hangingPunct="1"/>
            <a:endParaRPr lang="en-US" sz="2000" dirty="0">
              <a:solidFill>
                <a:srgbClr val="FF9900"/>
              </a:solidFill>
            </a:endParaRPr>
          </a:p>
          <a:p>
            <a:pPr lvl="4" eaLnBrk="1" hangingPunct="1">
              <a:buFontTx/>
              <a:buNone/>
            </a:pPr>
            <a:r>
              <a:rPr lang="en-US" dirty="0"/>
              <a:t>                                </a:t>
            </a:r>
          </a:p>
        </p:txBody>
      </p:sp>
      <p:sp>
        <p:nvSpPr>
          <p:cNvPr id="1005572" name="Line 4"/>
          <p:cNvSpPr>
            <a:spLocks noChangeShapeType="1"/>
          </p:cNvSpPr>
          <p:nvPr/>
        </p:nvSpPr>
        <p:spPr bwMode="auto">
          <a:xfrm flipH="1">
            <a:off x="4191000" y="1981200"/>
            <a:ext cx="0" cy="4648200"/>
          </a:xfrm>
          <a:prstGeom prst="line">
            <a:avLst/>
          </a:prstGeom>
          <a:noFill/>
          <a:ln w="76200">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86534"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pic>
        <p:nvPicPr>
          <p:cNvPr id="63490" name="Picture 2" descr="http://1.bp.blogspot.com/-xvzqiodW17A/TtuJZ8OgyhI/AAAAAAAAAe4/WfKrs79YUX4/s1600/flask%2B1.jpeg"/>
          <p:cNvPicPr>
            <a:picLocks noChangeAspect="1" noChangeArrowheads="1"/>
          </p:cNvPicPr>
          <p:nvPr/>
        </p:nvPicPr>
        <p:blipFill>
          <a:blip r:embed="rId2" cstate="print"/>
          <a:srcRect/>
          <a:stretch>
            <a:fillRect/>
          </a:stretch>
        </p:blipFill>
        <p:spPr bwMode="auto">
          <a:xfrm>
            <a:off x="4343400" y="3124200"/>
            <a:ext cx="4572000" cy="3448050"/>
          </a:xfrm>
          <a:prstGeom prst="rect">
            <a:avLst/>
          </a:prstGeom>
          <a:noFill/>
          <a:ln>
            <a:solidFill>
              <a:schemeClr val="bg1"/>
            </a:solidFill>
          </a:ln>
        </p:spPr>
      </p:pic>
      <p:pic>
        <p:nvPicPr>
          <p:cNvPr id="63492" name="Picture 4" descr="http://upload.wikimedia.org/wikipedia/commons/thumb/3/31/Louis_Pasteur_by_Pierre_Lamy_Petit.jpg/220px-Louis_Pasteur_by_Pierre_Lamy_Petit.jpg"/>
          <p:cNvPicPr>
            <a:picLocks noChangeAspect="1" noChangeArrowheads="1"/>
          </p:cNvPicPr>
          <p:nvPr/>
        </p:nvPicPr>
        <p:blipFill>
          <a:blip r:embed="rId3" cstate="print"/>
          <a:srcRect/>
          <a:stretch>
            <a:fillRect/>
          </a:stretch>
        </p:blipFill>
        <p:spPr bwMode="auto">
          <a:xfrm>
            <a:off x="228600" y="3124200"/>
            <a:ext cx="3810000" cy="3429000"/>
          </a:xfrm>
          <a:prstGeom prst="rect">
            <a:avLst/>
          </a:prstGeom>
          <a:noFill/>
          <a:ln>
            <a:solidFill>
              <a:schemeClr val="bg1"/>
            </a:solidFill>
          </a:ln>
        </p:spPr>
      </p:pic>
      <p:sp>
        <p:nvSpPr>
          <p:cNvPr id="11" name="Rectangle 10"/>
          <p:cNvSpPr/>
          <p:nvPr/>
        </p:nvSpPr>
        <p:spPr>
          <a:xfrm>
            <a:off x="8077200" y="1447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5</a:t>
            </a:r>
          </a:p>
        </p:txBody>
      </p:sp>
      <p:sp>
        <p:nvSpPr>
          <p:cNvPr id="8" name="Rectangle 7"/>
          <p:cNvSpPr/>
          <p:nvPr/>
        </p:nvSpPr>
        <p:spPr>
          <a:xfrm>
            <a:off x="1558754" y="5486400"/>
            <a:ext cx="668644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9900"/>
                </a:solidFill>
                <a:effectLst>
                  <a:outerShdw blurRad="50800" algn="tl" rotWithShape="0">
                    <a:srgbClr val="000000"/>
                  </a:outerShdw>
                </a:effectLst>
                <a:uLnTx/>
                <a:uFillTx/>
                <a:latin typeface="Arial" charset="0"/>
                <a:ea typeface="+mn-ea"/>
                <a:cs typeface="+mn-cs"/>
              </a:rPr>
              <a:t>and the answer is…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idx="4294967295"/>
          </p:nvPr>
        </p:nvSpPr>
        <p:spPr>
          <a:xfrm>
            <a:off x="457200" y="381000"/>
            <a:ext cx="8229600" cy="5745163"/>
          </a:xfrm>
        </p:spPr>
        <p:txBody>
          <a:bodyPr/>
          <a:lstStyle/>
          <a:p>
            <a:pPr eaLnBrk="1" hangingPunct="1"/>
            <a:r>
              <a:rPr lang="en-US" u="sng" dirty="0">
                <a:solidFill>
                  <a:srgbClr val="FF9900"/>
                </a:solidFill>
              </a:rPr>
              <a:t>Louis Pasteur's </a:t>
            </a:r>
            <a:r>
              <a:rPr lang="en-US" dirty="0"/>
              <a:t>experiments (1860' s) showed that micro-organisms are even carried in the air.</a:t>
            </a:r>
            <a:endParaRPr lang="en-US" sz="2000" dirty="0"/>
          </a:p>
          <a:p>
            <a:pPr eaLnBrk="1" hangingPunct="1"/>
            <a:r>
              <a:rPr lang="en-US" sz="2000" dirty="0">
                <a:solidFill>
                  <a:srgbClr val="FF99FF"/>
                </a:solidFill>
              </a:rPr>
              <a:t>Both flasks boiled to </a:t>
            </a:r>
            <a:r>
              <a:rPr lang="en-US" sz="2000" dirty="0">
                <a:solidFill>
                  <a:schemeClr val="hlink"/>
                </a:solidFill>
              </a:rPr>
              <a:t>sterilize</a:t>
            </a:r>
            <a:r>
              <a:rPr lang="en-US" dirty="0">
                <a:solidFill>
                  <a:schemeClr val="hlink"/>
                </a:solidFill>
              </a:rPr>
              <a:t>       </a:t>
            </a:r>
            <a:r>
              <a:rPr lang="en-US" sz="2000" dirty="0">
                <a:solidFill>
                  <a:schemeClr val="hlink"/>
                </a:solidFill>
              </a:rPr>
              <a:t>Micro-organisms trapped in swan</a:t>
            </a:r>
            <a:r>
              <a:rPr lang="en-US" sz="2000" dirty="0"/>
              <a:t> </a:t>
            </a:r>
            <a:endParaRPr lang="en-US" dirty="0"/>
          </a:p>
          <a:p>
            <a:pPr eaLnBrk="1" hangingPunct="1"/>
            <a:r>
              <a:rPr lang="en-US" sz="2000" dirty="0">
                <a:solidFill>
                  <a:srgbClr val="663300"/>
                </a:solidFill>
              </a:rPr>
              <a:t>Open to air (broth spoils).</a:t>
            </a:r>
            <a:r>
              <a:rPr lang="en-US" sz="2000" dirty="0"/>
              <a:t>	     </a:t>
            </a:r>
            <a:r>
              <a:rPr lang="en-US" sz="2000" dirty="0">
                <a:solidFill>
                  <a:srgbClr val="FF9900"/>
                </a:solidFill>
              </a:rPr>
              <a:t>and broth does not spoil.</a:t>
            </a:r>
          </a:p>
          <a:p>
            <a:pPr eaLnBrk="1" hangingPunct="1"/>
            <a:endParaRPr lang="en-US" sz="2000" dirty="0">
              <a:solidFill>
                <a:srgbClr val="FF9900"/>
              </a:solidFill>
            </a:endParaRPr>
          </a:p>
          <a:p>
            <a:pPr lvl="4" eaLnBrk="1" hangingPunct="1">
              <a:buFontTx/>
              <a:buNone/>
            </a:pPr>
            <a:r>
              <a:rPr lang="en-US" dirty="0"/>
              <a:t>                                </a:t>
            </a:r>
          </a:p>
        </p:txBody>
      </p:sp>
      <p:sp>
        <p:nvSpPr>
          <p:cNvPr id="1005572" name="Line 4"/>
          <p:cNvSpPr>
            <a:spLocks noChangeShapeType="1"/>
          </p:cNvSpPr>
          <p:nvPr/>
        </p:nvSpPr>
        <p:spPr bwMode="auto">
          <a:xfrm flipH="1">
            <a:off x="4191000" y="1981200"/>
            <a:ext cx="0" cy="4648200"/>
          </a:xfrm>
          <a:prstGeom prst="line">
            <a:avLst/>
          </a:prstGeom>
          <a:noFill/>
          <a:ln w="76200">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86534"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pic>
        <p:nvPicPr>
          <p:cNvPr id="63490" name="Picture 2" descr="http://1.bp.blogspot.com/-xvzqiodW17A/TtuJZ8OgyhI/AAAAAAAAAe4/WfKrs79YUX4/s1600/flask%2B1.jpeg"/>
          <p:cNvPicPr>
            <a:picLocks noChangeAspect="1" noChangeArrowheads="1"/>
          </p:cNvPicPr>
          <p:nvPr/>
        </p:nvPicPr>
        <p:blipFill>
          <a:blip r:embed="rId2" cstate="print"/>
          <a:srcRect/>
          <a:stretch>
            <a:fillRect/>
          </a:stretch>
        </p:blipFill>
        <p:spPr bwMode="auto">
          <a:xfrm>
            <a:off x="4343400" y="3124200"/>
            <a:ext cx="4572000" cy="3448050"/>
          </a:xfrm>
          <a:prstGeom prst="rect">
            <a:avLst/>
          </a:prstGeom>
          <a:noFill/>
          <a:ln>
            <a:solidFill>
              <a:schemeClr val="bg1"/>
            </a:solidFill>
          </a:ln>
        </p:spPr>
      </p:pic>
      <p:pic>
        <p:nvPicPr>
          <p:cNvPr id="63492" name="Picture 4" descr="http://upload.wikimedia.org/wikipedia/commons/thumb/3/31/Louis_Pasteur_by_Pierre_Lamy_Petit.jpg/220px-Louis_Pasteur_by_Pierre_Lamy_Petit.jpg"/>
          <p:cNvPicPr>
            <a:picLocks noChangeAspect="1" noChangeArrowheads="1"/>
          </p:cNvPicPr>
          <p:nvPr/>
        </p:nvPicPr>
        <p:blipFill>
          <a:blip r:embed="rId3" cstate="print"/>
          <a:srcRect/>
          <a:stretch>
            <a:fillRect/>
          </a:stretch>
        </p:blipFill>
        <p:spPr bwMode="auto">
          <a:xfrm>
            <a:off x="228600" y="3124200"/>
            <a:ext cx="3810000" cy="3429000"/>
          </a:xfrm>
          <a:prstGeom prst="rect">
            <a:avLst/>
          </a:prstGeom>
          <a:noFill/>
          <a:ln>
            <a:solidFill>
              <a:schemeClr val="bg1"/>
            </a:solidFill>
          </a:ln>
        </p:spPr>
      </p:pic>
      <p:sp>
        <p:nvSpPr>
          <p:cNvPr id="11" name="Rectangle 10"/>
          <p:cNvSpPr/>
          <p:nvPr/>
        </p:nvSpPr>
        <p:spPr>
          <a:xfrm>
            <a:off x="8077200" y="1447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5</a:t>
            </a:r>
          </a:p>
        </p:txBody>
      </p:sp>
      <p:sp>
        <p:nvSpPr>
          <p:cNvPr id="8" name="Rectangle 7"/>
          <p:cNvSpPr/>
          <p:nvPr/>
        </p:nvSpPr>
        <p:spPr>
          <a:xfrm>
            <a:off x="1558754" y="5486400"/>
            <a:ext cx="668644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9900"/>
                </a:solidFill>
                <a:effectLst>
                  <a:outerShdw blurRad="50800" algn="tl" rotWithShape="0">
                    <a:srgbClr val="000000"/>
                  </a:outerShdw>
                </a:effectLst>
                <a:uLnTx/>
                <a:uFillTx/>
                <a:latin typeface="Arial" charset="0"/>
                <a:ea typeface="+mn-ea"/>
                <a:cs typeface="+mn-cs"/>
              </a:rPr>
              <a:t>and the answer is…</a:t>
            </a:r>
          </a:p>
        </p:txBody>
      </p:sp>
      <p:pic>
        <p:nvPicPr>
          <p:cNvPr id="243714" name="Picture 2" descr="https://encrypted-tbn1.gstatic.com/images?q=tbn:ANd9GcSJxhpzjWXYZ8kj0Buv56m18MJep8yO2fnF0eOzINzVm-mXORycJA"/>
          <p:cNvPicPr>
            <a:picLocks noChangeAspect="1" noChangeArrowheads="1"/>
          </p:cNvPicPr>
          <p:nvPr/>
        </p:nvPicPr>
        <p:blipFill>
          <a:blip r:embed="rId4" cstate="print"/>
          <a:srcRect/>
          <a:stretch>
            <a:fillRect/>
          </a:stretch>
        </p:blipFill>
        <p:spPr bwMode="auto">
          <a:xfrm>
            <a:off x="4495800" y="3200400"/>
            <a:ext cx="4267200" cy="2362200"/>
          </a:xfrm>
          <a:prstGeom prst="rect">
            <a:avLst/>
          </a:prstGeom>
          <a:noFill/>
        </p:spPr>
      </p:pic>
      <p:sp>
        <p:nvSpPr>
          <p:cNvPr id="10" name="Oval 9"/>
          <p:cNvSpPr/>
          <p:nvPr/>
        </p:nvSpPr>
        <p:spPr>
          <a:xfrm>
            <a:off x="6019800" y="4343400"/>
            <a:ext cx="26670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205053ac635bb3c195a7dc953a5aa3833520cb"/>
</p:tagLst>
</file>

<file path=ppt/theme/theme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3333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TotalTime>
  <Words>9370</Words>
  <Application>Microsoft Office PowerPoint</Application>
  <PresentationFormat>On-screen Show (4:3)</PresentationFormat>
  <Paragraphs>2185</Paragraphs>
  <Slides>241</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241</vt:i4>
      </vt:variant>
    </vt:vector>
  </HeadingPairs>
  <TitlesOfParts>
    <vt:vector size="251" baseType="lpstr">
      <vt:lpstr>Aptos</vt:lpstr>
      <vt:lpstr>Arial</vt:lpstr>
      <vt:lpstr>Arial Black</vt:lpstr>
      <vt:lpstr>Calibri</vt:lpstr>
      <vt:lpstr>Century Gothic</vt:lpstr>
      <vt:lpstr>Times New Roman</vt:lpstr>
      <vt:lpstr>Verdana</vt:lpstr>
      <vt:lpstr>Wingdings</vt:lpstr>
      <vt:lpstr>Default Design</vt:lpstr>
      <vt:lpstr>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Ryan Murphy</cp:lastModifiedBy>
  <cp:revision>10</cp:revision>
  <dcterms:modified xsi:type="dcterms:W3CDTF">2024-08-16T14:32:10Z</dcterms:modified>
</cp:coreProperties>
</file>